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3.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4.xml" ContentType="application/vnd.openxmlformats-officedocument.theme+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5.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6.xml" ContentType="application/vnd.openxmlformats-officedocument.theme+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theme/theme7.xml" ContentType="application/vnd.openxmlformats-officedocument.theme+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theme/theme8.xml" ContentType="application/vnd.openxmlformats-officedocument.theme+xml"/>
  <Override PartName="/ppt/theme/theme9.xml" ContentType="application/vnd.openxmlformats-officedocument.theme+xml"/>
  <Override PartName="/ppt/theme/theme10.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autoCompressPictures="0">
  <p:sldMasterIdLst>
    <p:sldMasterId id="2147483924" r:id="rId1"/>
    <p:sldMasterId id="2147483790" r:id="rId2"/>
    <p:sldMasterId id="2147483913" r:id="rId3"/>
    <p:sldMasterId id="2147483908" r:id="rId4"/>
    <p:sldMasterId id="2147483853" r:id="rId5"/>
    <p:sldMasterId id="2147483852" r:id="rId6"/>
    <p:sldMasterId id="2147483934" r:id="rId7"/>
    <p:sldMasterId id="2147483946" r:id="rId8"/>
  </p:sldMasterIdLst>
  <p:notesMasterIdLst>
    <p:notesMasterId r:id="rId43"/>
  </p:notesMasterIdLst>
  <p:handoutMasterIdLst>
    <p:handoutMasterId r:id="rId44"/>
  </p:handoutMasterIdLst>
  <p:sldIdLst>
    <p:sldId id="287" r:id="rId9"/>
    <p:sldId id="663" r:id="rId10"/>
    <p:sldId id="664" r:id="rId11"/>
    <p:sldId id="654" r:id="rId12"/>
    <p:sldId id="665" r:id="rId13"/>
    <p:sldId id="618" r:id="rId14"/>
    <p:sldId id="635" r:id="rId15"/>
    <p:sldId id="640" r:id="rId16"/>
    <p:sldId id="661" r:id="rId17"/>
    <p:sldId id="637" r:id="rId18"/>
    <p:sldId id="678" r:id="rId19"/>
    <p:sldId id="643" r:id="rId20"/>
    <p:sldId id="660" r:id="rId21"/>
    <p:sldId id="670" r:id="rId22"/>
    <p:sldId id="671" r:id="rId23"/>
    <p:sldId id="672" r:id="rId24"/>
    <p:sldId id="619" r:id="rId25"/>
    <p:sldId id="677" r:id="rId26"/>
    <p:sldId id="666" r:id="rId27"/>
    <p:sldId id="607" r:id="rId28"/>
    <p:sldId id="608" r:id="rId29"/>
    <p:sldId id="673" r:id="rId30"/>
    <p:sldId id="674" r:id="rId31"/>
    <p:sldId id="620" r:id="rId32"/>
    <p:sldId id="609" r:id="rId33"/>
    <p:sldId id="610" r:id="rId34"/>
    <p:sldId id="611" r:id="rId35"/>
    <p:sldId id="621" r:id="rId36"/>
    <p:sldId id="623" r:id="rId37"/>
    <p:sldId id="667" r:id="rId38"/>
    <p:sldId id="675" r:id="rId39"/>
    <p:sldId id="668" r:id="rId40"/>
    <p:sldId id="669" r:id="rId41"/>
    <p:sldId id="676" r:id="rId42"/>
  </p:sldIdLst>
  <p:sldSz cx="9906000" cy="6858000" type="A4"/>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作成者"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00FF00"/>
        </p14:laserClr>
      </p:ext>
      <p:ext uri="{2FDB2607-1784-4EEB-B798-7EB5836EED8A}">
        <p14:showMediaCtrls xmlns:p14="http://schemas.microsoft.com/office/powerpoint/2010/main" val="1"/>
      </p:ext>
    </p:extLst>
  </p:showPr>
  <p:clrMru>
    <a:srgbClr val="CCFFCC"/>
    <a:srgbClr val="002060"/>
    <a:srgbClr val="D8E0F8"/>
    <a:srgbClr val="D3D9E9"/>
    <a:srgbClr val="BC4328"/>
    <a:srgbClr val="EBEDF4"/>
    <a:srgbClr val="9DB2ED"/>
    <a:srgbClr val="B0C1F1"/>
    <a:srgbClr val="A4B6DA"/>
    <a:srgbClr val="65789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95A3BF0-04B2-28E3-1B51-4D3B8B9ED221}" v="80" dt="2023-03-30T14:46:20.414"/>
  </p1510:revLst>
</p1510:revInfo>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スタイル (中間)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1E4AEA4-8DFA-4A89-87EB-49C32662AFE0}" styleName="中間スタイル 2 - アクセント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中間スタイル 2 - アクセント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中間スタイル 2 - アクセント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中間スタイル 2 - アクセント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3296810-A885-4BE3-A3E7-6D5BEEA58F35}" styleName="中間スタイル 2 - アクセント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6E25E649-3F16-4E02-A733-19D2CDBF48F0}" styleName="中間スタイル 3 - アクセント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8EC20E35-A176-4012-BC5E-935CFFF8708E}" styleName="スタイル (中間)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2D5ABB26-0587-4C30-8999-92F81FD0307C}" styleName="スタイルなし、表のグリッド線なし">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06799F8-075E-4A3A-A7F6-7FBC6576F1A4}" styleName="テーマ スタイル 2 - アクセント 3">
    <a:tblBg>
      <a:fillRef idx="3">
        <a:schemeClr val="accent3"/>
      </a:fillRef>
      <a:effectRef idx="3">
        <a:schemeClr val="accent3"/>
      </a:effectRef>
    </a:tblBg>
    <a:wholeTbl>
      <a:tcTxStyle>
        <a:fontRef idx="minor">
          <a:scrgbClr r="0" g="0" b="0"/>
        </a:fontRef>
        <a:schemeClr val="lt1"/>
      </a:tcTxStyle>
      <a:tcStyle>
        <a:tcBdr>
          <a:left>
            <a:lnRef idx="1">
              <a:schemeClr val="accent3">
                <a:tint val="50000"/>
              </a:schemeClr>
            </a:lnRef>
          </a:left>
          <a:right>
            <a:lnRef idx="1">
              <a:schemeClr val="accent3">
                <a:tint val="50000"/>
              </a:schemeClr>
            </a:lnRef>
          </a:right>
          <a:top>
            <a:lnRef idx="1">
              <a:schemeClr val="accent3">
                <a:tint val="50000"/>
              </a:schemeClr>
            </a:lnRef>
          </a:top>
          <a:bottom>
            <a:lnRef idx="1">
              <a:schemeClr val="accent3">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D113A9D2-9D6B-4929-AA2D-F23B5EE8CBE7}" styleName="テーマ スタイル 2 - アクセント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9D7B26C5-4107-4FEC-AEDC-1716B250A1EF}" styleName="スタイル (淡色)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69C7853C-536D-4A76-A0AE-DD22124D55A5}" styleName="テーマ スタイル 1 - アクセント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3B4B98B0-60AC-42C2-AFA5-B58CD77FA1E5}" styleName="淡色スタイル 1 - アクセント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5940675A-B579-460E-94D1-54222C63F5DA}" styleName="スタイルなし、表のグリッド線あり">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9006" autoAdjust="0"/>
    <p:restoredTop sz="96181" autoAdjust="0"/>
  </p:normalViewPr>
  <p:slideViewPr>
    <p:cSldViewPr snapToGrid="0" snapToObjects="1">
      <p:cViewPr varScale="1">
        <p:scale>
          <a:sx n="111" d="100"/>
          <a:sy n="111" d="100"/>
        </p:scale>
        <p:origin x="1650" y="114"/>
      </p:cViewPr>
      <p:guideLst/>
    </p:cSldViewPr>
  </p:slideViewPr>
  <p:outlineViewPr>
    <p:cViewPr>
      <p:scale>
        <a:sx n="33" d="100"/>
        <a:sy n="33" d="100"/>
      </p:scale>
      <p:origin x="0" y="0"/>
    </p:cViewPr>
  </p:outlineViewPr>
  <p:notesTextViewPr>
    <p:cViewPr>
      <p:scale>
        <a:sx n="160" d="100"/>
        <a:sy n="160" d="100"/>
      </p:scale>
      <p:origin x="0" y="0"/>
    </p:cViewPr>
  </p:notesTextViewPr>
  <p:sorterViewPr>
    <p:cViewPr>
      <p:scale>
        <a:sx n="80" d="100"/>
        <a:sy n="80" d="100"/>
      </p:scale>
      <p:origin x="0" y="0"/>
    </p:cViewPr>
  </p:sorterViewPr>
  <p:notesViewPr>
    <p:cSldViewPr snapToGrid="0" snapToObjects="1">
      <p:cViewPr varScale="1">
        <p:scale>
          <a:sx n="66" d="100"/>
          <a:sy n="66" d="100"/>
        </p:scale>
        <p:origin x="1632" y="36"/>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slide" Target="slides/slide18.xml"/><Relationship Id="rId39" Type="http://schemas.openxmlformats.org/officeDocument/2006/relationships/slide" Target="slides/slide31.xml"/><Relationship Id="rId3" Type="http://schemas.openxmlformats.org/officeDocument/2006/relationships/slideMaster" Target="slideMasters/slideMaster3.xml"/><Relationship Id="rId21" Type="http://schemas.openxmlformats.org/officeDocument/2006/relationships/slide" Target="slides/slide13.xml"/><Relationship Id="rId34" Type="http://schemas.openxmlformats.org/officeDocument/2006/relationships/slide" Target="slides/slide26.xml"/><Relationship Id="rId42" Type="http://schemas.openxmlformats.org/officeDocument/2006/relationships/slide" Target="slides/slide34.xml"/><Relationship Id="rId47" Type="http://schemas.openxmlformats.org/officeDocument/2006/relationships/viewProps" Target="viewProps.xml"/><Relationship Id="rId7" Type="http://schemas.openxmlformats.org/officeDocument/2006/relationships/slideMaster" Target="slideMasters/slideMaster7.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slide" Target="slides/slide25.xml"/><Relationship Id="rId38" Type="http://schemas.openxmlformats.org/officeDocument/2006/relationships/slide" Target="slides/slide30.xml"/><Relationship Id="rId46"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8.xml"/><Relationship Id="rId20" Type="http://schemas.openxmlformats.org/officeDocument/2006/relationships/slide" Target="slides/slide12.xml"/><Relationship Id="rId29" Type="http://schemas.openxmlformats.org/officeDocument/2006/relationships/slide" Target="slides/slide21.xml"/><Relationship Id="rId41" Type="http://schemas.openxmlformats.org/officeDocument/2006/relationships/slide" Target="slides/slide33.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slide" Target="slides/slide24.xml"/><Relationship Id="rId37" Type="http://schemas.openxmlformats.org/officeDocument/2006/relationships/slide" Target="slides/slide29.xml"/><Relationship Id="rId40" Type="http://schemas.openxmlformats.org/officeDocument/2006/relationships/slide" Target="slides/slide32.xml"/><Relationship Id="rId45" Type="http://schemas.openxmlformats.org/officeDocument/2006/relationships/commentAuthors" Target="commentAuthors.xml"/><Relationship Id="rId53" Type="http://schemas.microsoft.com/office/2015/10/relationships/revisionInfo" Target="revisionInfo.xml"/><Relationship Id="rId5" Type="http://schemas.openxmlformats.org/officeDocument/2006/relationships/slideMaster" Target="slideMasters/slideMaster5.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openxmlformats.org/officeDocument/2006/relationships/slide" Target="slides/slide28.xml"/><Relationship Id="rId49" Type="http://schemas.openxmlformats.org/officeDocument/2006/relationships/tableStyles" Target="tableStyles.xml"/><Relationship Id="rId10" Type="http://schemas.openxmlformats.org/officeDocument/2006/relationships/slide" Target="slides/slide2.xml"/><Relationship Id="rId19" Type="http://schemas.openxmlformats.org/officeDocument/2006/relationships/slide" Target="slides/slide11.xml"/><Relationship Id="rId31" Type="http://schemas.openxmlformats.org/officeDocument/2006/relationships/slide" Target="slides/slide23.xml"/><Relationship Id="rId44" Type="http://schemas.openxmlformats.org/officeDocument/2006/relationships/handoutMaster" Target="handoutMasters/handoutMaster1.xml"/><Relationship Id="rId4" Type="http://schemas.openxmlformats.org/officeDocument/2006/relationships/slideMaster" Target="slideMasters/slideMaster4.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slide" Target="slides/slide22.xml"/><Relationship Id="rId35" Type="http://schemas.openxmlformats.org/officeDocument/2006/relationships/slide" Target="slides/slide27.xml"/><Relationship Id="rId43" Type="http://schemas.openxmlformats.org/officeDocument/2006/relationships/notesMaster" Target="notesMasters/notesMaster1.xml"/><Relationship Id="rId48" Type="http://schemas.openxmlformats.org/officeDocument/2006/relationships/theme" Target="theme/theme1.xml"/><Relationship Id="rId8" Type="http://schemas.openxmlformats.org/officeDocument/2006/relationships/slideMaster" Target="slideMasters/slideMaster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10.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latin typeface="+mn-ea"/>
            </a:endParaRPr>
          </a:p>
        </p:txBody>
      </p:sp>
      <p:sp>
        <p:nvSpPr>
          <p:cNvPr id="3" name="日付プレースホルダー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7BDCB57-7B26-864A-85AB-1FE6E8A71097}" type="datetimeFigureOut">
              <a:rPr kumimoji="1" lang="ja-JP" altLang="en-US" smtClean="0">
                <a:latin typeface="+mn-ea"/>
              </a:rPr>
              <a:t>2023/4/27</a:t>
            </a:fld>
            <a:endParaRPr kumimoji="1" lang="ja-JP" altLang="en-US">
              <a:latin typeface="+mn-ea"/>
            </a:endParaRPr>
          </a:p>
        </p:txBody>
      </p:sp>
      <p:sp>
        <p:nvSpPr>
          <p:cNvPr id="4" name="フッター プレースホルダー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latin typeface="+mn-ea"/>
            </a:endParaRPr>
          </a:p>
        </p:txBody>
      </p:sp>
      <p:sp>
        <p:nvSpPr>
          <p:cNvPr id="5" name="スライド番号プレースホルダー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3741B73B-8F91-6845-8B45-1448A7A46D6E}" type="slidenum">
              <a:rPr kumimoji="1" lang="ja-JP" altLang="en-US" smtClean="0">
                <a:latin typeface="+mn-ea"/>
              </a:rPr>
              <a:t>‹#›</a:t>
            </a:fld>
            <a:endParaRPr kumimoji="1" lang="ja-JP" altLang="en-US">
              <a:latin typeface="+mn-ea"/>
            </a:endParaRPr>
          </a:p>
        </p:txBody>
      </p:sp>
    </p:spTree>
    <p:extLst>
      <p:ext uri="{BB962C8B-B14F-4D97-AF65-F5344CB8AC3E}">
        <p14:creationId xmlns:p14="http://schemas.microsoft.com/office/powerpoint/2010/main" val="1774085506"/>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mn-ea"/>
                <a:ea typeface="+mn-ea"/>
              </a:defRPr>
            </a:lvl1pPr>
          </a:lstStyle>
          <a:p>
            <a:endParaRPr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mn-ea"/>
                <a:ea typeface="+mn-ea"/>
              </a:defRPr>
            </a:lvl1pPr>
          </a:lstStyle>
          <a:p>
            <a:fld id="{187B8588-1665-0A4A-AD47-68FFFFC620D1}" type="datetimeFigureOut">
              <a:rPr lang="ja-JP" altLang="en-US" smtClean="0"/>
              <a:pPr/>
              <a:t>2023/4/27</a:t>
            </a:fld>
            <a:endParaRPr lang="ja-JP" altLang="en-US"/>
          </a:p>
        </p:txBody>
      </p:sp>
      <p:sp>
        <p:nvSpPr>
          <p:cNvPr id="4" name="スライド イメージ プレースホルダー 3"/>
          <p:cNvSpPr>
            <a:spLocks noGrp="1" noRot="1" noChangeAspect="1"/>
          </p:cNvSpPr>
          <p:nvPr>
            <p:ph type="sldImg" idx="2"/>
          </p:nvPr>
        </p:nvSpPr>
        <p:spPr>
          <a:xfrm>
            <a:off x="1200150" y="630237"/>
            <a:ext cx="4457700"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3887785"/>
            <a:ext cx="5486400" cy="4625977"/>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mn-ea"/>
                <a:ea typeface="+mn-ea"/>
              </a:defRPr>
            </a:lvl1pPr>
          </a:lstStyle>
          <a:p>
            <a:endParaRPr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mn-ea"/>
                <a:ea typeface="+mn-ea"/>
              </a:defRPr>
            </a:lvl1pPr>
          </a:lstStyle>
          <a:p>
            <a:fld id="{AF9AAED7-EB68-B44B-A29A-E9CFE7A1147D}" type="slidenum">
              <a:rPr lang="ja-JP" altLang="en-US" smtClean="0"/>
              <a:pPr/>
              <a:t>‹#›</a:t>
            </a:fld>
            <a:endParaRPr lang="ja-JP" altLang="en-US"/>
          </a:p>
        </p:txBody>
      </p:sp>
    </p:spTree>
    <p:extLst>
      <p:ext uri="{BB962C8B-B14F-4D97-AF65-F5344CB8AC3E}">
        <p14:creationId xmlns:p14="http://schemas.microsoft.com/office/powerpoint/2010/main" val="241394081"/>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kumimoji="1" sz="1200" kern="1200">
        <a:solidFill>
          <a:schemeClr val="tx1"/>
        </a:solidFill>
        <a:latin typeface="+mn-ea"/>
        <a:ea typeface="+mn-ea"/>
        <a:cs typeface="+mn-cs"/>
      </a:defRPr>
    </a:lvl1pPr>
    <a:lvl2pPr marL="457200" algn="l" defTabSz="914400" rtl="0" eaLnBrk="1" latinLnBrk="0" hangingPunct="1">
      <a:defRPr kumimoji="1" sz="1200" kern="1200">
        <a:solidFill>
          <a:schemeClr val="tx1"/>
        </a:solidFill>
        <a:latin typeface="+mn-ea"/>
        <a:ea typeface="+mn-ea"/>
        <a:cs typeface="+mn-cs"/>
      </a:defRPr>
    </a:lvl2pPr>
    <a:lvl3pPr marL="914400" algn="l" defTabSz="914400" rtl="0" eaLnBrk="1" latinLnBrk="0" hangingPunct="1">
      <a:defRPr kumimoji="1" sz="1200" kern="1200">
        <a:solidFill>
          <a:schemeClr val="tx1"/>
        </a:solidFill>
        <a:latin typeface="+mn-ea"/>
        <a:ea typeface="+mn-ea"/>
        <a:cs typeface="+mn-cs"/>
      </a:defRPr>
    </a:lvl3pPr>
    <a:lvl4pPr marL="1371600" algn="l" defTabSz="914400" rtl="0" eaLnBrk="1" latinLnBrk="0" hangingPunct="1">
      <a:defRPr kumimoji="1" sz="1200" kern="1200">
        <a:solidFill>
          <a:schemeClr val="tx1"/>
        </a:solidFill>
        <a:latin typeface="+mn-ea"/>
        <a:ea typeface="+mn-ea"/>
        <a:cs typeface="+mn-cs"/>
      </a:defRPr>
    </a:lvl4pPr>
    <a:lvl5pPr marL="1828800" algn="l" defTabSz="914400" rtl="0" eaLnBrk="1" latinLnBrk="0" hangingPunct="1">
      <a:defRPr kumimoji="1" sz="1200" kern="1200">
        <a:solidFill>
          <a:schemeClr val="tx1"/>
        </a:solidFill>
        <a:latin typeface="+mn-ea"/>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7.jpeg"/><Relationship Id="rId1" Type="http://schemas.openxmlformats.org/officeDocument/2006/relationships/slideMaster" Target="../slideMasters/slideMaster1.xml"/><Relationship Id="rId5" Type="http://schemas.openxmlformats.org/officeDocument/2006/relationships/image" Target="../media/image3.png"/><Relationship Id="rId4" Type="http://schemas.openxmlformats.org/officeDocument/2006/relationships/image" Target="../media/image2.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7.jpeg"/><Relationship Id="rId1" Type="http://schemas.openxmlformats.org/officeDocument/2006/relationships/slideMaster" Target="../slideMasters/slideMaster1.xml"/><Relationship Id="rId5" Type="http://schemas.openxmlformats.org/officeDocument/2006/relationships/image" Target="../media/image3.png"/><Relationship Id="rId4" Type="http://schemas.openxmlformats.org/officeDocument/2006/relationships/image" Target="../media/image2.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7.jpeg"/><Relationship Id="rId1" Type="http://schemas.openxmlformats.org/officeDocument/2006/relationships/slideMaster" Target="../slideMasters/slideMaster1.xml"/><Relationship Id="rId5" Type="http://schemas.openxmlformats.org/officeDocument/2006/relationships/image" Target="../media/image3.png"/><Relationship Id="rId4" Type="http://schemas.openxmlformats.org/officeDocument/2006/relationships/image" Target="../media/image6.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2.jpeg"/><Relationship Id="rId1" Type="http://schemas.openxmlformats.org/officeDocument/2006/relationships/slideMaster" Target="../slideMasters/slideMaster2.xml"/><Relationship Id="rId4" Type="http://schemas.openxmlformats.org/officeDocument/2006/relationships/image" Target="../media/image9.gif"/></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2.jpeg"/><Relationship Id="rId1" Type="http://schemas.openxmlformats.org/officeDocument/2006/relationships/slideMaster" Target="../slideMasters/slideMaster2.xml"/><Relationship Id="rId4" Type="http://schemas.openxmlformats.org/officeDocument/2006/relationships/image" Target="../media/image9.gi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2.jpeg"/><Relationship Id="rId1" Type="http://schemas.openxmlformats.org/officeDocument/2006/relationships/slideMaster" Target="../slideMasters/slideMaster2.xml"/><Relationship Id="rId4" Type="http://schemas.openxmlformats.org/officeDocument/2006/relationships/image" Target="../media/image9.gif"/></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image" Target="../media/image14.png"/><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image" Target="../media/image14.png"/><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image" Target="../media/image14.png"/><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image" Target="../media/image14.png"/><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image" Target="../media/image14.png"/><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image" Target="../media/image14.png"/><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image" Target="../media/image14.png"/><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image" Target="../media/image14.png"/><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image" Target="../media/image14.png"/><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Master" Target="../slideMasters/slideMaster5.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Master" Target="../slideMasters/slideMaster5.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9.png"/><Relationship Id="rId1" Type="http://schemas.openxmlformats.org/officeDocument/2006/relationships/slideMaster" Target="../slideMasters/slideMaster6.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0.png"/><Relationship Id="rId1" Type="http://schemas.openxmlformats.org/officeDocument/2006/relationships/slideMaster" Target="../slideMasters/slideMaster6.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1.png"/><Relationship Id="rId1" Type="http://schemas.openxmlformats.org/officeDocument/2006/relationships/slideMaster" Target="../slideMasters/slideMaster6.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image" Target="../media/image14.png"/><Relationship Id="rId1" Type="http://schemas.openxmlformats.org/officeDocument/2006/relationships/slideMaster" Target="../slideMasters/slideMaster7.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image" Target="../media/image14.png"/><Relationship Id="rId1" Type="http://schemas.openxmlformats.org/officeDocument/2006/relationships/slideMaster" Target="../slideMasters/slideMaster7.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image" Target="../media/image14.png"/><Relationship Id="rId1" Type="http://schemas.openxmlformats.org/officeDocument/2006/relationships/slideMaster" Target="../slideMasters/slideMaster7.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image" Target="../media/image14.png"/><Relationship Id="rId1" Type="http://schemas.openxmlformats.org/officeDocument/2006/relationships/slideMaster" Target="../slideMasters/slideMaster7.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image" Target="../media/image14.png"/><Relationship Id="rId1" Type="http://schemas.openxmlformats.org/officeDocument/2006/relationships/slideMaster" Target="../slideMasters/slideMaster7.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image" Target="../media/image14.png"/><Relationship Id="rId1" Type="http://schemas.openxmlformats.org/officeDocument/2006/relationships/slideMaster" Target="../slideMasters/slideMaster7.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image" Target="../media/image14.png"/><Relationship Id="rId1" Type="http://schemas.openxmlformats.org/officeDocument/2006/relationships/slideMaster" Target="../slideMasters/slideMaster7.xml"/></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image" Target="../media/image14.png"/><Relationship Id="rId1" Type="http://schemas.openxmlformats.org/officeDocument/2006/relationships/slideMaster" Target="../slideMasters/slideMaster7.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7.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7.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image" Target="../media/image14.png"/><Relationship Id="rId1" Type="http://schemas.openxmlformats.org/officeDocument/2006/relationships/slideMaster" Target="../slideMasters/slideMaster8.xml"/></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image" Target="../media/image14.png"/><Relationship Id="rId1" Type="http://schemas.openxmlformats.org/officeDocument/2006/relationships/slideMaster" Target="../slideMasters/slideMaster8.xml"/></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image" Target="../media/image14.png"/><Relationship Id="rId1" Type="http://schemas.openxmlformats.org/officeDocument/2006/relationships/slideMaster" Target="../slideMasters/slideMaster8.xml"/></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image" Target="../media/image14.png"/><Relationship Id="rId1" Type="http://schemas.openxmlformats.org/officeDocument/2006/relationships/slideMaster" Target="../slideMasters/slideMaster8.xml"/></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image" Target="../media/image14.png"/><Relationship Id="rId1" Type="http://schemas.openxmlformats.org/officeDocument/2006/relationships/slideMaster" Target="../slideMasters/slideMaster8.xml"/></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image" Target="../media/image14.png"/><Relationship Id="rId1" Type="http://schemas.openxmlformats.org/officeDocument/2006/relationships/slideMaster" Target="../slideMasters/slideMaster8.xml"/></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image" Target="../media/image14.png"/><Relationship Id="rId1" Type="http://schemas.openxmlformats.org/officeDocument/2006/relationships/slideMaster" Target="../slideMasters/slideMaster8.xml"/></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image" Target="../media/image14.png"/><Relationship Id="rId1" Type="http://schemas.openxmlformats.org/officeDocument/2006/relationships/slideMaster" Target="../slideMasters/slideMaster8.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8.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8.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表紙A">
    <p:spTree>
      <p:nvGrpSpPr>
        <p:cNvPr id="1" name=""/>
        <p:cNvGrpSpPr/>
        <p:nvPr/>
      </p:nvGrpSpPr>
      <p:grpSpPr>
        <a:xfrm>
          <a:off x="0" y="0"/>
          <a:ext cx="0" cy="0"/>
          <a:chOff x="0" y="0"/>
          <a:chExt cx="0" cy="0"/>
        </a:xfrm>
      </p:grpSpPr>
      <p:sp>
        <p:nvSpPr>
          <p:cNvPr id="27" name="タイトル 4">
            <a:extLst>
              <a:ext uri="{FF2B5EF4-FFF2-40B4-BE49-F238E27FC236}">
                <a16:creationId xmlns:a16="http://schemas.microsoft.com/office/drawing/2014/main" id="{D3868AFC-B2EA-484C-AA64-489ED4273318}"/>
              </a:ext>
            </a:extLst>
          </p:cNvPr>
          <p:cNvSpPr>
            <a:spLocks noGrp="1"/>
          </p:cNvSpPr>
          <p:nvPr>
            <p:ph type="title" hasCustomPrompt="1"/>
          </p:nvPr>
        </p:nvSpPr>
        <p:spPr>
          <a:xfrm>
            <a:off x="331788" y="2708276"/>
            <a:ext cx="7177075" cy="325438"/>
          </a:xfrm>
        </p:spPr>
        <p:txBody>
          <a:bodyPr/>
          <a:lstStyle>
            <a:lvl1pPr>
              <a:defRPr>
                <a:solidFill>
                  <a:schemeClr val="tx1"/>
                </a:solidFill>
              </a:defRPr>
            </a:lvl1pPr>
          </a:lstStyle>
          <a:p>
            <a:pPr lvl="0"/>
            <a:r>
              <a:rPr kumimoji="1" lang="ja-JP" altLang="en-US"/>
              <a:t>○○○○御中</a:t>
            </a:r>
          </a:p>
        </p:txBody>
      </p:sp>
      <p:sp>
        <p:nvSpPr>
          <p:cNvPr id="25" name="テキスト プレースホルダー 16">
            <a:extLst>
              <a:ext uri="{FF2B5EF4-FFF2-40B4-BE49-F238E27FC236}">
                <a16:creationId xmlns:a16="http://schemas.microsoft.com/office/drawing/2014/main" id="{AAF55D8D-D54A-0249-91F2-93832BA0DDA6}"/>
              </a:ext>
            </a:extLst>
          </p:cNvPr>
          <p:cNvSpPr>
            <a:spLocks noGrp="1"/>
          </p:cNvSpPr>
          <p:nvPr>
            <p:ph type="body" sz="quarter" idx="12" hasCustomPrompt="1"/>
          </p:nvPr>
        </p:nvSpPr>
        <p:spPr>
          <a:xfrm>
            <a:off x="331490" y="3257650"/>
            <a:ext cx="7177385" cy="1699489"/>
          </a:xfrm>
          <a:prstGeom prst="rect">
            <a:avLst/>
          </a:prstGeom>
        </p:spPr>
        <p:txBody>
          <a:bodyPr lIns="0" rIns="0"/>
          <a:lstStyle>
            <a:lvl1pPr>
              <a:lnSpc>
                <a:spcPct val="120000"/>
              </a:lnSpc>
              <a:defRPr sz="2400" b="1">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kumimoji="1" lang="ja-JP" altLang="en-US"/>
              <a:t>［タイトル］</a:t>
            </a:r>
          </a:p>
        </p:txBody>
      </p:sp>
      <p:sp>
        <p:nvSpPr>
          <p:cNvPr id="26" name="テキスト プレースホルダー 18">
            <a:extLst>
              <a:ext uri="{FF2B5EF4-FFF2-40B4-BE49-F238E27FC236}">
                <a16:creationId xmlns:a16="http://schemas.microsoft.com/office/drawing/2014/main" id="{32AE6953-680C-A842-B348-E2C64E3386AC}"/>
              </a:ext>
            </a:extLst>
          </p:cNvPr>
          <p:cNvSpPr>
            <a:spLocks noGrp="1"/>
          </p:cNvSpPr>
          <p:nvPr>
            <p:ph type="body" sz="quarter" idx="13" hasCustomPrompt="1"/>
          </p:nvPr>
        </p:nvSpPr>
        <p:spPr>
          <a:xfrm>
            <a:off x="331491" y="5882358"/>
            <a:ext cx="7177384" cy="786730"/>
          </a:xfrm>
          <a:prstGeom prst="rect">
            <a:avLst/>
          </a:prstGeom>
        </p:spPr>
        <p:txBody>
          <a:bodyPr lIns="0" rIns="0"/>
          <a:lstStyle>
            <a:lvl1pPr>
              <a:defRPr sz="1400">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kumimoji="1" lang="en-US" altLang="ja-JP" dirty="0"/>
              <a:t>2022</a:t>
            </a:r>
            <a:r>
              <a:rPr kumimoji="1" lang="ja-JP" altLang="en-US" dirty="0"/>
              <a:t>年 ○月 ○日</a:t>
            </a:r>
          </a:p>
          <a:p>
            <a:pPr lvl="0"/>
            <a:r>
              <a:rPr kumimoji="1" lang="ja-JP" altLang="en-US" dirty="0"/>
              <a:t>株式会社</a:t>
            </a:r>
            <a:r>
              <a:rPr kumimoji="1" lang="en-US" altLang="ja-JP" dirty="0"/>
              <a:t>NTT</a:t>
            </a:r>
            <a:r>
              <a:rPr kumimoji="1" lang="ja-JP" altLang="en-US" dirty="0"/>
              <a:t>データ経営研究所</a:t>
            </a:r>
          </a:p>
          <a:p>
            <a:pPr lvl="0"/>
            <a:r>
              <a:rPr kumimoji="1" lang="ja-JP" altLang="en-US" dirty="0"/>
              <a:t>○○○○○○○○○○○○○○</a:t>
            </a:r>
          </a:p>
        </p:txBody>
      </p:sp>
      <p:sp>
        <p:nvSpPr>
          <p:cNvPr id="17" name="正方形/長方形 16">
            <a:extLst>
              <a:ext uri="{FF2B5EF4-FFF2-40B4-BE49-F238E27FC236}">
                <a16:creationId xmlns:a16="http://schemas.microsoft.com/office/drawing/2014/main" id="{B35F000F-EF21-7942-A550-51B9B7114064}"/>
              </a:ext>
            </a:extLst>
          </p:cNvPr>
          <p:cNvSpPr/>
          <p:nvPr userDrawn="1"/>
        </p:nvSpPr>
        <p:spPr>
          <a:xfrm>
            <a:off x="1" y="0"/>
            <a:ext cx="9906000" cy="2403761"/>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sz="1800"/>
          </a:p>
        </p:txBody>
      </p:sp>
      <p:pic>
        <p:nvPicPr>
          <p:cNvPr id="19" name="図 18">
            <a:extLst>
              <a:ext uri="{FF2B5EF4-FFF2-40B4-BE49-F238E27FC236}">
                <a16:creationId xmlns:a16="http://schemas.microsoft.com/office/drawing/2014/main" id="{BA3D2F71-2021-6A4E-AC43-8FD81BB606A8}"/>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6306000" y="0"/>
            <a:ext cx="3600000" cy="2403761"/>
          </a:xfrm>
          <a:prstGeom prst="rect">
            <a:avLst/>
          </a:prstGeom>
        </p:spPr>
      </p:pic>
      <p:pic>
        <p:nvPicPr>
          <p:cNvPr id="12" name="図 11">
            <a:extLst>
              <a:ext uri="{FF2B5EF4-FFF2-40B4-BE49-F238E27FC236}">
                <a16:creationId xmlns:a16="http://schemas.microsoft.com/office/drawing/2014/main" id="{6A504CDB-3BA6-BF4B-A602-DB26DC8301D4}"/>
              </a:ext>
            </a:extLst>
          </p:cNvPr>
          <p:cNvPicPr>
            <a:picLocks noChangeAspect="1"/>
          </p:cNvPicPr>
          <p:nvPr userDrawn="1"/>
        </p:nvPicPr>
        <p:blipFill>
          <a:blip r:embed="rId3"/>
          <a:srcRect/>
          <a:stretch/>
        </p:blipFill>
        <p:spPr>
          <a:xfrm>
            <a:off x="8020638" y="2640511"/>
            <a:ext cx="1641497" cy="562365"/>
          </a:xfrm>
          <a:prstGeom prst="rect">
            <a:avLst/>
          </a:prstGeom>
        </p:spPr>
      </p:pic>
      <p:sp>
        <p:nvSpPr>
          <p:cNvPr id="23" name="テキスト ボックス 22">
            <a:extLst>
              <a:ext uri="{FF2B5EF4-FFF2-40B4-BE49-F238E27FC236}">
                <a16:creationId xmlns:a16="http://schemas.microsoft.com/office/drawing/2014/main" id="{F5B088D2-4AF7-3C42-B49B-F380DD5AB088}"/>
              </a:ext>
            </a:extLst>
          </p:cNvPr>
          <p:cNvSpPr txBox="1"/>
          <p:nvPr userDrawn="1"/>
        </p:nvSpPr>
        <p:spPr>
          <a:xfrm>
            <a:off x="10208091" y="2917862"/>
            <a:ext cx="3592650" cy="646331"/>
          </a:xfrm>
          <a:prstGeom prst="rect">
            <a:avLst/>
          </a:prstGeom>
          <a:noFill/>
        </p:spPr>
        <p:txBody>
          <a:bodyPr wrap="none" rtlCol="0">
            <a:spAutoFit/>
          </a:bodyPr>
          <a:lstStyle/>
          <a:p>
            <a:r>
              <a:rPr kumimoji="1" lang="ja-JP" altLang="en-US" sz="1800"/>
              <a:t>サービスロゴを併記する場合はこちらに</a:t>
            </a:r>
            <a:endParaRPr kumimoji="1" lang="en-US" altLang="ja-JP" sz="1800" dirty="0"/>
          </a:p>
          <a:p>
            <a:r>
              <a:rPr kumimoji="1" lang="en-US" altLang="ja-JP" sz="1800" dirty="0"/>
              <a:t>NTTDATA</a:t>
            </a:r>
            <a:r>
              <a:rPr kumimoji="1" lang="ja-JP" altLang="en-US" sz="1800"/>
              <a:t>ロゴと右揃えで配置</a:t>
            </a:r>
            <a:endParaRPr kumimoji="1" lang="en-US" altLang="ja-JP" sz="1800" dirty="0"/>
          </a:p>
        </p:txBody>
      </p:sp>
      <p:cxnSp>
        <p:nvCxnSpPr>
          <p:cNvPr id="15" name="直線矢印コネクタ 14">
            <a:extLst>
              <a:ext uri="{FF2B5EF4-FFF2-40B4-BE49-F238E27FC236}">
                <a16:creationId xmlns:a16="http://schemas.microsoft.com/office/drawing/2014/main" id="{A0FBF953-D5EB-674E-9F34-772567F4C813}"/>
              </a:ext>
            </a:extLst>
          </p:cNvPr>
          <p:cNvCxnSpPr>
            <a:cxnSpLocks/>
          </p:cNvCxnSpPr>
          <p:nvPr userDrawn="1"/>
        </p:nvCxnSpPr>
        <p:spPr>
          <a:xfrm flipH="1">
            <a:off x="10114154" y="3640150"/>
            <a:ext cx="3369962" cy="0"/>
          </a:xfrm>
          <a:prstGeom prst="straightConnector1">
            <a:avLst/>
          </a:prstGeom>
          <a:ln>
            <a:solidFill>
              <a:schemeClr val="tx1"/>
            </a:solidFill>
            <a:headEnd type="none" w="lg" len="lg"/>
            <a:tailEnd type="triangle" w="lg" len="lg"/>
          </a:ln>
          <a:effectLst/>
        </p:spPr>
        <p:style>
          <a:lnRef idx="2">
            <a:schemeClr val="accent1"/>
          </a:lnRef>
          <a:fillRef idx="0">
            <a:schemeClr val="accent1"/>
          </a:fillRef>
          <a:effectRef idx="1">
            <a:schemeClr val="accent1"/>
          </a:effectRef>
          <a:fontRef idx="minor">
            <a:schemeClr val="tx1"/>
          </a:fontRef>
        </p:style>
      </p:cxnSp>
      <p:sp>
        <p:nvSpPr>
          <p:cNvPr id="16" name="テキスト ボックス 15">
            <a:extLst>
              <a:ext uri="{FF2B5EF4-FFF2-40B4-BE49-F238E27FC236}">
                <a16:creationId xmlns:a16="http://schemas.microsoft.com/office/drawing/2014/main" id="{0EB2094B-F5F4-1E46-9BEA-446D88002AAE}"/>
              </a:ext>
            </a:extLst>
          </p:cNvPr>
          <p:cNvSpPr txBox="1"/>
          <p:nvPr userDrawn="1"/>
        </p:nvSpPr>
        <p:spPr>
          <a:xfrm>
            <a:off x="10208090" y="3832261"/>
            <a:ext cx="415498" cy="369332"/>
          </a:xfrm>
          <a:prstGeom prst="rect">
            <a:avLst/>
          </a:prstGeom>
          <a:noFill/>
        </p:spPr>
        <p:txBody>
          <a:bodyPr wrap="none" rtlCol="0">
            <a:spAutoFit/>
          </a:bodyPr>
          <a:lstStyle/>
          <a:p>
            <a:r>
              <a:rPr kumimoji="1" lang="ja-JP" altLang="en-US" sz="1800"/>
              <a:t>例</a:t>
            </a:r>
            <a:endParaRPr kumimoji="1" lang="en-US" altLang="ja-JP" sz="1800" dirty="0"/>
          </a:p>
        </p:txBody>
      </p:sp>
      <p:pic>
        <p:nvPicPr>
          <p:cNvPr id="24" name="図 23">
            <a:extLst>
              <a:ext uri="{FF2B5EF4-FFF2-40B4-BE49-F238E27FC236}">
                <a16:creationId xmlns:a16="http://schemas.microsoft.com/office/drawing/2014/main" id="{265711C3-3D09-CF4B-9499-4C0FAC2E0653}"/>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10653007" y="3865065"/>
            <a:ext cx="1810479" cy="2758373"/>
          </a:xfrm>
          <a:prstGeom prst="rect">
            <a:avLst/>
          </a:prstGeom>
        </p:spPr>
      </p:pic>
    </p:spTree>
    <p:extLst>
      <p:ext uri="{BB962C8B-B14F-4D97-AF65-F5344CB8AC3E}">
        <p14:creationId xmlns:p14="http://schemas.microsoft.com/office/powerpoint/2010/main" val="1536522504"/>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表紙B">
    <p:spTree>
      <p:nvGrpSpPr>
        <p:cNvPr id="1" name=""/>
        <p:cNvGrpSpPr/>
        <p:nvPr/>
      </p:nvGrpSpPr>
      <p:grpSpPr>
        <a:xfrm>
          <a:off x="0" y="0"/>
          <a:ext cx="0" cy="0"/>
          <a:chOff x="0" y="0"/>
          <a:chExt cx="0" cy="0"/>
        </a:xfrm>
      </p:grpSpPr>
      <p:sp>
        <p:nvSpPr>
          <p:cNvPr id="31" name="タイトル 4">
            <a:extLst>
              <a:ext uri="{FF2B5EF4-FFF2-40B4-BE49-F238E27FC236}">
                <a16:creationId xmlns:a16="http://schemas.microsoft.com/office/drawing/2014/main" id="{8AE5A253-0F03-5145-BE95-9CACB637EB31}"/>
              </a:ext>
            </a:extLst>
          </p:cNvPr>
          <p:cNvSpPr>
            <a:spLocks noGrp="1"/>
          </p:cNvSpPr>
          <p:nvPr>
            <p:ph type="title" hasCustomPrompt="1"/>
          </p:nvPr>
        </p:nvSpPr>
        <p:spPr>
          <a:xfrm>
            <a:off x="331788" y="2708276"/>
            <a:ext cx="7177075" cy="325438"/>
          </a:xfrm>
        </p:spPr>
        <p:txBody>
          <a:bodyPr/>
          <a:lstStyle>
            <a:lvl1pPr>
              <a:defRPr>
                <a:solidFill>
                  <a:schemeClr val="tx1"/>
                </a:solidFill>
              </a:defRPr>
            </a:lvl1pPr>
          </a:lstStyle>
          <a:p>
            <a:pPr lvl="0"/>
            <a:r>
              <a:rPr kumimoji="1" lang="ja-JP" altLang="en-US"/>
              <a:t>○○○○御中</a:t>
            </a:r>
          </a:p>
        </p:txBody>
      </p:sp>
      <p:sp>
        <p:nvSpPr>
          <p:cNvPr id="29" name="テキスト プレースホルダー 16">
            <a:extLst>
              <a:ext uri="{FF2B5EF4-FFF2-40B4-BE49-F238E27FC236}">
                <a16:creationId xmlns:a16="http://schemas.microsoft.com/office/drawing/2014/main" id="{C9E29E36-2233-EE48-83B7-440A2BDBB64B}"/>
              </a:ext>
            </a:extLst>
          </p:cNvPr>
          <p:cNvSpPr>
            <a:spLocks noGrp="1"/>
          </p:cNvSpPr>
          <p:nvPr>
            <p:ph type="body" sz="quarter" idx="12" hasCustomPrompt="1"/>
          </p:nvPr>
        </p:nvSpPr>
        <p:spPr>
          <a:xfrm>
            <a:off x="331490" y="3257650"/>
            <a:ext cx="7177385" cy="1699489"/>
          </a:xfrm>
          <a:prstGeom prst="rect">
            <a:avLst/>
          </a:prstGeom>
        </p:spPr>
        <p:txBody>
          <a:bodyPr lIns="0" rIns="0"/>
          <a:lstStyle>
            <a:lvl1pPr>
              <a:lnSpc>
                <a:spcPct val="120000"/>
              </a:lnSpc>
              <a:defRPr sz="2400" b="1">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kumimoji="1" lang="ja-JP" altLang="en-US"/>
              <a:t>［タイトル］</a:t>
            </a:r>
          </a:p>
        </p:txBody>
      </p:sp>
      <p:sp>
        <p:nvSpPr>
          <p:cNvPr id="30" name="テキスト プレースホルダー 18">
            <a:extLst>
              <a:ext uri="{FF2B5EF4-FFF2-40B4-BE49-F238E27FC236}">
                <a16:creationId xmlns:a16="http://schemas.microsoft.com/office/drawing/2014/main" id="{4BDBC451-4788-AB42-8D23-0E4D129A40E4}"/>
              </a:ext>
            </a:extLst>
          </p:cNvPr>
          <p:cNvSpPr>
            <a:spLocks noGrp="1"/>
          </p:cNvSpPr>
          <p:nvPr>
            <p:ph type="body" sz="quarter" idx="13" hasCustomPrompt="1"/>
          </p:nvPr>
        </p:nvSpPr>
        <p:spPr>
          <a:xfrm>
            <a:off x="331491" y="5882358"/>
            <a:ext cx="7177384" cy="786730"/>
          </a:xfrm>
          <a:prstGeom prst="rect">
            <a:avLst/>
          </a:prstGeom>
        </p:spPr>
        <p:txBody>
          <a:bodyPr lIns="0" rIns="0"/>
          <a:lstStyle>
            <a:lvl1pPr>
              <a:defRPr sz="1400">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kumimoji="1" lang="en-US" altLang="ja-JP" dirty="0"/>
              <a:t>2022</a:t>
            </a:r>
            <a:r>
              <a:rPr kumimoji="1" lang="ja-JP" altLang="en-US" dirty="0"/>
              <a:t>年 ○月 ○日</a:t>
            </a:r>
          </a:p>
          <a:p>
            <a:pPr lvl="0"/>
            <a:r>
              <a:rPr kumimoji="1" lang="ja-JP" altLang="en-US" dirty="0"/>
              <a:t>株式会社</a:t>
            </a:r>
            <a:r>
              <a:rPr kumimoji="1" lang="en-US" altLang="ja-JP" dirty="0"/>
              <a:t>NTT</a:t>
            </a:r>
            <a:r>
              <a:rPr kumimoji="1" lang="ja-JP" altLang="en-US" dirty="0"/>
              <a:t>データ経営研究所</a:t>
            </a:r>
          </a:p>
          <a:p>
            <a:pPr lvl="0"/>
            <a:r>
              <a:rPr kumimoji="1" lang="ja-JP" altLang="en-US" dirty="0"/>
              <a:t>○○○○○○○○○○○○○○</a:t>
            </a:r>
          </a:p>
        </p:txBody>
      </p:sp>
      <p:sp>
        <p:nvSpPr>
          <p:cNvPr id="15" name="正方形/長方形 14">
            <a:extLst>
              <a:ext uri="{FF2B5EF4-FFF2-40B4-BE49-F238E27FC236}">
                <a16:creationId xmlns:a16="http://schemas.microsoft.com/office/drawing/2014/main" id="{906DA2A4-285E-9B45-97BA-F59BF25C2FB1}"/>
              </a:ext>
            </a:extLst>
          </p:cNvPr>
          <p:cNvSpPr/>
          <p:nvPr userDrawn="1"/>
        </p:nvSpPr>
        <p:spPr>
          <a:xfrm>
            <a:off x="1" y="0"/>
            <a:ext cx="9906000" cy="2403761"/>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sz="1800"/>
          </a:p>
        </p:txBody>
      </p:sp>
      <p:pic>
        <p:nvPicPr>
          <p:cNvPr id="32" name="図 31">
            <a:extLst>
              <a:ext uri="{FF2B5EF4-FFF2-40B4-BE49-F238E27FC236}">
                <a16:creationId xmlns:a16="http://schemas.microsoft.com/office/drawing/2014/main" id="{49409664-F39A-7F4F-926A-0C629A3FA2B4}"/>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6306002" y="0"/>
            <a:ext cx="3599998" cy="2403761"/>
          </a:xfrm>
          <a:prstGeom prst="rect">
            <a:avLst/>
          </a:prstGeom>
        </p:spPr>
      </p:pic>
      <p:pic>
        <p:nvPicPr>
          <p:cNvPr id="12" name="図 11">
            <a:extLst>
              <a:ext uri="{FF2B5EF4-FFF2-40B4-BE49-F238E27FC236}">
                <a16:creationId xmlns:a16="http://schemas.microsoft.com/office/drawing/2014/main" id="{866C78FE-E3A6-C041-8532-3A00E7E4C5A8}"/>
              </a:ext>
            </a:extLst>
          </p:cNvPr>
          <p:cNvPicPr>
            <a:picLocks noChangeAspect="1"/>
          </p:cNvPicPr>
          <p:nvPr userDrawn="1"/>
        </p:nvPicPr>
        <p:blipFill>
          <a:blip r:embed="rId3"/>
          <a:srcRect/>
          <a:stretch/>
        </p:blipFill>
        <p:spPr>
          <a:xfrm>
            <a:off x="8020638" y="2640511"/>
            <a:ext cx="1641497" cy="562365"/>
          </a:xfrm>
          <a:prstGeom prst="rect">
            <a:avLst/>
          </a:prstGeom>
        </p:spPr>
      </p:pic>
    </p:spTree>
    <p:extLst>
      <p:ext uri="{BB962C8B-B14F-4D97-AF65-F5344CB8AC3E}">
        <p14:creationId xmlns:p14="http://schemas.microsoft.com/office/powerpoint/2010/main" val="478488370"/>
      </p:ext>
    </p:extLst>
  </p:cSld>
  <p:clrMapOvr>
    <a:masterClrMapping/>
  </p:clrMapOvr>
  <p:extLst>
    <p:ext uri="{DCECCB84-F9BA-43D5-87BE-67443E8EF086}">
      <p15:sldGuideLst xmlns:p15="http://schemas.microsoft.com/office/powerpoint/2012/main"/>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表紙C">
    <p:bg>
      <p:bgPr>
        <a:solidFill>
          <a:schemeClr val="accent2"/>
        </a:solidFill>
        <a:effectLst/>
      </p:bgPr>
    </p:bg>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CCAEC040-EEFE-C444-83DD-41B27D064E83}"/>
              </a:ext>
            </a:extLst>
          </p:cNvPr>
          <p:cNvSpPr>
            <a:spLocks noGrp="1"/>
          </p:cNvSpPr>
          <p:nvPr>
            <p:ph type="title" hasCustomPrompt="1"/>
          </p:nvPr>
        </p:nvSpPr>
        <p:spPr>
          <a:xfrm>
            <a:off x="331788" y="2708276"/>
            <a:ext cx="7177075" cy="325438"/>
          </a:xfrm>
        </p:spPr>
        <p:txBody>
          <a:bodyPr/>
          <a:lstStyle>
            <a:lvl1pPr>
              <a:defRPr>
                <a:solidFill>
                  <a:schemeClr val="bg1"/>
                </a:solidFill>
              </a:defRPr>
            </a:lvl1pPr>
          </a:lstStyle>
          <a:p>
            <a:pPr lvl="0"/>
            <a:r>
              <a:rPr kumimoji="1" lang="ja-JP" altLang="en-US"/>
              <a:t>○○○○御中</a:t>
            </a:r>
          </a:p>
        </p:txBody>
      </p:sp>
      <p:sp>
        <p:nvSpPr>
          <p:cNvPr id="20" name="テキスト プレースホルダー 16">
            <a:extLst>
              <a:ext uri="{FF2B5EF4-FFF2-40B4-BE49-F238E27FC236}">
                <a16:creationId xmlns:a16="http://schemas.microsoft.com/office/drawing/2014/main" id="{69DA06EE-F669-A248-B816-9503F01A10EF}"/>
              </a:ext>
            </a:extLst>
          </p:cNvPr>
          <p:cNvSpPr>
            <a:spLocks noGrp="1"/>
          </p:cNvSpPr>
          <p:nvPr>
            <p:ph type="body" sz="quarter" idx="12" hasCustomPrompt="1"/>
          </p:nvPr>
        </p:nvSpPr>
        <p:spPr>
          <a:xfrm>
            <a:off x="331490" y="3257650"/>
            <a:ext cx="7177385" cy="1699489"/>
          </a:xfrm>
          <a:prstGeom prst="rect">
            <a:avLst/>
          </a:prstGeom>
        </p:spPr>
        <p:txBody>
          <a:bodyPr lIns="0" rIns="0"/>
          <a:lstStyle>
            <a:lvl1pPr>
              <a:lnSpc>
                <a:spcPct val="120000"/>
              </a:lnSpc>
              <a:defRPr sz="2400" b="1">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kumimoji="1" lang="ja-JP" altLang="en-US"/>
              <a:t>［タイトル］</a:t>
            </a:r>
          </a:p>
        </p:txBody>
      </p:sp>
      <p:sp>
        <p:nvSpPr>
          <p:cNvPr id="22" name="テキスト プレースホルダー 18">
            <a:extLst>
              <a:ext uri="{FF2B5EF4-FFF2-40B4-BE49-F238E27FC236}">
                <a16:creationId xmlns:a16="http://schemas.microsoft.com/office/drawing/2014/main" id="{F19E2444-AC3A-064A-9BA1-9990E25E935C}"/>
              </a:ext>
            </a:extLst>
          </p:cNvPr>
          <p:cNvSpPr>
            <a:spLocks noGrp="1"/>
          </p:cNvSpPr>
          <p:nvPr>
            <p:ph type="body" sz="quarter" idx="13" hasCustomPrompt="1"/>
          </p:nvPr>
        </p:nvSpPr>
        <p:spPr>
          <a:xfrm>
            <a:off x="331491" y="5882358"/>
            <a:ext cx="7177384" cy="786730"/>
          </a:xfrm>
          <a:prstGeom prst="rect">
            <a:avLst/>
          </a:prstGeom>
        </p:spPr>
        <p:txBody>
          <a:bodyPr lIns="0" rIns="0"/>
          <a:lstStyle>
            <a:lvl1pPr>
              <a:defRPr sz="14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kumimoji="1" lang="en-US" altLang="ja-JP" dirty="0"/>
              <a:t>2022</a:t>
            </a:r>
            <a:r>
              <a:rPr kumimoji="1" lang="ja-JP" altLang="en-US" dirty="0"/>
              <a:t>年 ○月 ○日</a:t>
            </a:r>
          </a:p>
          <a:p>
            <a:pPr lvl="0"/>
            <a:r>
              <a:rPr kumimoji="1" lang="ja-JP" altLang="en-US" dirty="0"/>
              <a:t>株式会社</a:t>
            </a:r>
            <a:r>
              <a:rPr kumimoji="1" lang="en-US" altLang="ja-JP" dirty="0"/>
              <a:t>NTT</a:t>
            </a:r>
            <a:r>
              <a:rPr kumimoji="1" lang="ja-JP" altLang="en-US" dirty="0"/>
              <a:t>データ経営研究所</a:t>
            </a:r>
          </a:p>
          <a:p>
            <a:pPr lvl="0"/>
            <a:r>
              <a:rPr kumimoji="1" lang="ja-JP" altLang="en-US" dirty="0"/>
              <a:t>○○○○○○○○○○○○○○</a:t>
            </a:r>
          </a:p>
        </p:txBody>
      </p:sp>
      <p:sp>
        <p:nvSpPr>
          <p:cNvPr id="6" name="正方形/長方形 5">
            <a:extLst>
              <a:ext uri="{FF2B5EF4-FFF2-40B4-BE49-F238E27FC236}">
                <a16:creationId xmlns:a16="http://schemas.microsoft.com/office/drawing/2014/main" id="{BF1C8481-7D27-A74E-9740-DD4483246E71}"/>
              </a:ext>
            </a:extLst>
          </p:cNvPr>
          <p:cNvSpPr/>
          <p:nvPr userDrawn="1"/>
        </p:nvSpPr>
        <p:spPr>
          <a:xfrm>
            <a:off x="1" y="0"/>
            <a:ext cx="9906000" cy="2403761"/>
          </a:xfrm>
          <a:prstGeom prst="rect">
            <a:avLst/>
          </a:prstGeom>
          <a:solidFill>
            <a:srgbClr val="1D264D"/>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sz="1800"/>
          </a:p>
        </p:txBody>
      </p:sp>
      <p:pic>
        <p:nvPicPr>
          <p:cNvPr id="17" name="図 16">
            <a:extLst>
              <a:ext uri="{FF2B5EF4-FFF2-40B4-BE49-F238E27FC236}">
                <a16:creationId xmlns:a16="http://schemas.microsoft.com/office/drawing/2014/main" id="{9E332B7C-2774-D747-B738-DFFE71FF42B9}"/>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6306000" y="0"/>
            <a:ext cx="3600000" cy="2403761"/>
          </a:xfrm>
          <a:prstGeom prst="rect">
            <a:avLst/>
          </a:prstGeom>
        </p:spPr>
      </p:pic>
      <p:pic>
        <p:nvPicPr>
          <p:cNvPr id="10" name="図 9">
            <a:extLst>
              <a:ext uri="{FF2B5EF4-FFF2-40B4-BE49-F238E27FC236}">
                <a16:creationId xmlns:a16="http://schemas.microsoft.com/office/drawing/2014/main" id="{B869AFE1-023E-9444-AE7D-68D6CB600E83}"/>
              </a:ext>
            </a:extLst>
          </p:cNvPr>
          <p:cNvPicPr>
            <a:picLocks noChangeAspect="1"/>
          </p:cNvPicPr>
          <p:nvPr userDrawn="1"/>
        </p:nvPicPr>
        <p:blipFill>
          <a:blip r:embed="rId3"/>
          <a:srcRect/>
          <a:stretch/>
        </p:blipFill>
        <p:spPr>
          <a:xfrm>
            <a:off x="8020638" y="2640140"/>
            <a:ext cx="1641498" cy="563107"/>
          </a:xfrm>
          <a:prstGeom prst="rect">
            <a:avLst/>
          </a:prstGeom>
        </p:spPr>
      </p:pic>
      <p:sp>
        <p:nvSpPr>
          <p:cNvPr id="16" name="テキスト ボックス 15">
            <a:extLst>
              <a:ext uri="{FF2B5EF4-FFF2-40B4-BE49-F238E27FC236}">
                <a16:creationId xmlns:a16="http://schemas.microsoft.com/office/drawing/2014/main" id="{AC64BE3C-F985-7842-8067-AF5BF3B168DC}"/>
              </a:ext>
            </a:extLst>
          </p:cNvPr>
          <p:cNvSpPr txBox="1"/>
          <p:nvPr userDrawn="1"/>
        </p:nvSpPr>
        <p:spPr>
          <a:xfrm>
            <a:off x="6286752" y="6623438"/>
            <a:ext cx="3287760" cy="215444"/>
          </a:xfrm>
          <a:prstGeom prst="rect">
            <a:avLst/>
          </a:prstGeom>
          <a:noFill/>
          <a:ln>
            <a:noFill/>
          </a:ln>
        </p:spPr>
        <p:txBody>
          <a:bodyPr wrap="none" lIns="0" rIns="0" rtlCol="0">
            <a:spAutoFit/>
          </a:bodyPr>
          <a:lstStyle/>
          <a:p>
            <a:pPr algn="r"/>
            <a:r>
              <a:rPr kumimoji="0" lang="en-US" altLang="ja-JP" sz="800">
                <a:solidFill>
                  <a:schemeClr val="bg1"/>
                </a:solidFill>
                <a:latin typeface="+mn-lt"/>
                <a:cs typeface="Meiryo UI" pitchFamily="50" charset="-128"/>
              </a:rPr>
              <a:t>© 2022 NTT DATA INSTITUTE OF MANAGEMENT CONSULTING, Inc.</a:t>
            </a:r>
            <a:endParaRPr kumimoji="0" lang="en-US" altLang="ja-JP" sz="800" dirty="0">
              <a:solidFill>
                <a:schemeClr val="bg1"/>
              </a:solidFill>
              <a:latin typeface="+mn-lt"/>
              <a:cs typeface="Meiryo UI" pitchFamily="50" charset="-128"/>
            </a:endParaRPr>
          </a:p>
        </p:txBody>
      </p:sp>
      <p:sp>
        <p:nvSpPr>
          <p:cNvPr id="13" name="テキスト ボックス 12">
            <a:extLst>
              <a:ext uri="{FF2B5EF4-FFF2-40B4-BE49-F238E27FC236}">
                <a16:creationId xmlns:a16="http://schemas.microsoft.com/office/drawing/2014/main" id="{B614B9F6-94C1-874D-837D-F4D519B2A913}"/>
              </a:ext>
            </a:extLst>
          </p:cNvPr>
          <p:cNvSpPr txBox="1"/>
          <p:nvPr userDrawn="1"/>
        </p:nvSpPr>
        <p:spPr>
          <a:xfrm>
            <a:off x="10208091" y="2917862"/>
            <a:ext cx="3592650" cy="646331"/>
          </a:xfrm>
          <a:prstGeom prst="rect">
            <a:avLst/>
          </a:prstGeom>
          <a:noFill/>
        </p:spPr>
        <p:txBody>
          <a:bodyPr wrap="none" rtlCol="0">
            <a:spAutoFit/>
          </a:bodyPr>
          <a:lstStyle/>
          <a:p>
            <a:r>
              <a:rPr kumimoji="1" lang="ja-JP" altLang="en-US" sz="1800"/>
              <a:t>サービスロゴを併記する場合はこちらに</a:t>
            </a:r>
            <a:endParaRPr kumimoji="1" lang="en-US" altLang="ja-JP" sz="1800" dirty="0"/>
          </a:p>
          <a:p>
            <a:r>
              <a:rPr kumimoji="1" lang="en-US" altLang="ja-JP" sz="1800" dirty="0"/>
              <a:t>NTTDATA</a:t>
            </a:r>
            <a:r>
              <a:rPr kumimoji="1" lang="ja-JP" altLang="en-US" sz="1800"/>
              <a:t>ロゴと右揃えで配置</a:t>
            </a:r>
            <a:endParaRPr kumimoji="1" lang="en-US" altLang="ja-JP" sz="1800" dirty="0"/>
          </a:p>
        </p:txBody>
      </p:sp>
      <p:cxnSp>
        <p:nvCxnSpPr>
          <p:cNvPr id="9" name="直線矢印コネクタ 8">
            <a:extLst>
              <a:ext uri="{FF2B5EF4-FFF2-40B4-BE49-F238E27FC236}">
                <a16:creationId xmlns:a16="http://schemas.microsoft.com/office/drawing/2014/main" id="{96E83C00-A05B-DF4C-BB89-3AAB8B58965E}"/>
              </a:ext>
            </a:extLst>
          </p:cNvPr>
          <p:cNvCxnSpPr>
            <a:cxnSpLocks/>
          </p:cNvCxnSpPr>
          <p:nvPr userDrawn="1"/>
        </p:nvCxnSpPr>
        <p:spPr>
          <a:xfrm flipH="1">
            <a:off x="10114154" y="3640150"/>
            <a:ext cx="3369962" cy="0"/>
          </a:xfrm>
          <a:prstGeom prst="straightConnector1">
            <a:avLst/>
          </a:prstGeom>
          <a:ln>
            <a:solidFill>
              <a:schemeClr val="tx1"/>
            </a:solidFill>
            <a:headEnd type="none" w="lg" len="lg"/>
            <a:tailEnd type="triangle" w="lg" len="lg"/>
          </a:ln>
          <a:effectLst/>
        </p:spPr>
        <p:style>
          <a:lnRef idx="2">
            <a:schemeClr val="accent1"/>
          </a:lnRef>
          <a:fillRef idx="0">
            <a:schemeClr val="accent1"/>
          </a:fillRef>
          <a:effectRef idx="1">
            <a:schemeClr val="accent1"/>
          </a:effectRef>
          <a:fontRef idx="minor">
            <a:schemeClr val="tx1"/>
          </a:fontRef>
        </p:style>
      </p:cxnSp>
      <p:sp>
        <p:nvSpPr>
          <p:cNvPr id="12" name="テキスト ボックス 11">
            <a:extLst>
              <a:ext uri="{FF2B5EF4-FFF2-40B4-BE49-F238E27FC236}">
                <a16:creationId xmlns:a16="http://schemas.microsoft.com/office/drawing/2014/main" id="{999E7CBC-989B-AB4F-BB76-FD22326E6745}"/>
              </a:ext>
            </a:extLst>
          </p:cNvPr>
          <p:cNvSpPr txBox="1"/>
          <p:nvPr userDrawn="1"/>
        </p:nvSpPr>
        <p:spPr>
          <a:xfrm>
            <a:off x="10208090" y="3832261"/>
            <a:ext cx="415498" cy="369332"/>
          </a:xfrm>
          <a:prstGeom prst="rect">
            <a:avLst/>
          </a:prstGeom>
          <a:noFill/>
        </p:spPr>
        <p:txBody>
          <a:bodyPr wrap="none" rtlCol="0">
            <a:spAutoFit/>
          </a:bodyPr>
          <a:lstStyle/>
          <a:p>
            <a:r>
              <a:rPr kumimoji="1" lang="ja-JP" altLang="en-US" sz="1800"/>
              <a:t>例</a:t>
            </a:r>
            <a:endParaRPr kumimoji="1" lang="en-US" altLang="ja-JP" sz="1800" dirty="0"/>
          </a:p>
        </p:txBody>
      </p:sp>
      <p:pic>
        <p:nvPicPr>
          <p:cNvPr id="3" name="図 2">
            <a:extLst>
              <a:ext uri="{FF2B5EF4-FFF2-40B4-BE49-F238E27FC236}">
                <a16:creationId xmlns:a16="http://schemas.microsoft.com/office/drawing/2014/main" id="{454AE20B-55B9-2940-83F5-D6B9678113FE}"/>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10653007" y="3865065"/>
            <a:ext cx="1810479" cy="2758373"/>
          </a:xfrm>
          <a:prstGeom prst="rect">
            <a:avLst/>
          </a:prstGeom>
        </p:spPr>
      </p:pic>
    </p:spTree>
    <p:extLst>
      <p:ext uri="{BB962C8B-B14F-4D97-AF65-F5344CB8AC3E}">
        <p14:creationId xmlns:p14="http://schemas.microsoft.com/office/powerpoint/2010/main" val="938710640"/>
      </p:ext>
    </p:extLst>
  </p:cSld>
  <p:clrMapOvr>
    <a:masterClrMapping/>
  </p:clrMapOvr>
  <p:extLst>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表紙BA_写真あり">
    <p:spTree>
      <p:nvGrpSpPr>
        <p:cNvPr id="1" name=""/>
        <p:cNvGrpSpPr/>
        <p:nvPr/>
      </p:nvGrpSpPr>
      <p:grpSpPr>
        <a:xfrm>
          <a:off x="0" y="0"/>
          <a:ext cx="0" cy="0"/>
          <a:chOff x="0" y="0"/>
          <a:chExt cx="0" cy="0"/>
        </a:xfrm>
      </p:grpSpPr>
      <p:sp>
        <p:nvSpPr>
          <p:cNvPr id="31" name="タイトル 4">
            <a:extLst>
              <a:ext uri="{FF2B5EF4-FFF2-40B4-BE49-F238E27FC236}">
                <a16:creationId xmlns:a16="http://schemas.microsoft.com/office/drawing/2014/main" id="{DAEB2D63-6F42-DE40-80ED-B03614E6EE3B}"/>
              </a:ext>
            </a:extLst>
          </p:cNvPr>
          <p:cNvSpPr>
            <a:spLocks noGrp="1"/>
          </p:cNvSpPr>
          <p:nvPr>
            <p:ph type="title" hasCustomPrompt="1"/>
          </p:nvPr>
        </p:nvSpPr>
        <p:spPr>
          <a:xfrm>
            <a:off x="331788" y="2708276"/>
            <a:ext cx="7177075" cy="325438"/>
          </a:xfrm>
        </p:spPr>
        <p:txBody>
          <a:bodyPr/>
          <a:lstStyle>
            <a:lvl1pPr>
              <a:defRPr>
                <a:solidFill>
                  <a:schemeClr val="tx1"/>
                </a:solidFill>
              </a:defRPr>
            </a:lvl1pPr>
          </a:lstStyle>
          <a:p>
            <a:pPr lvl="0"/>
            <a:r>
              <a:rPr kumimoji="1" lang="ja-JP" altLang="en-US"/>
              <a:t>○○○○御中</a:t>
            </a:r>
          </a:p>
        </p:txBody>
      </p:sp>
      <p:sp>
        <p:nvSpPr>
          <p:cNvPr id="29" name="テキスト プレースホルダー 16">
            <a:extLst>
              <a:ext uri="{FF2B5EF4-FFF2-40B4-BE49-F238E27FC236}">
                <a16:creationId xmlns:a16="http://schemas.microsoft.com/office/drawing/2014/main" id="{626B9BF8-9F92-6F4F-8E20-85EEC8A41651}"/>
              </a:ext>
            </a:extLst>
          </p:cNvPr>
          <p:cNvSpPr>
            <a:spLocks noGrp="1"/>
          </p:cNvSpPr>
          <p:nvPr>
            <p:ph type="body" sz="quarter" idx="12" hasCustomPrompt="1"/>
          </p:nvPr>
        </p:nvSpPr>
        <p:spPr>
          <a:xfrm>
            <a:off x="331490" y="3257650"/>
            <a:ext cx="7177385" cy="1699489"/>
          </a:xfrm>
          <a:prstGeom prst="rect">
            <a:avLst/>
          </a:prstGeom>
        </p:spPr>
        <p:txBody>
          <a:bodyPr lIns="0" rIns="0"/>
          <a:lstStyle>
            <a:lvl1pPr>
              <a:lnSpc>
                <a:spcPct val="120000"/>
              </a:lnSpc>
              <a:defRPr sz="2400" b="1">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kumimoji="1" lang="ja-JP" altLang="en-US"/>
              <a:t>［タイトル］</a:t>
            </a:r>
          </a:p>
        </p:txBody>
      </p:sp>
      <p:sp>
        <p:nvSpPr>
          <p:cNvPr id="30" name="テキスト プレースホルダー 18">
            <a:extLst>
              <a:ext uri="{FF2B5EF4-FFF2-40B4-BE49-F238E27FC236}">
                <a16:creationId xmlns:a16="http://schemas.microsoft.com/office/drawing/2014/main" id="{8E10F5D0-9F6F-6146-9CD1-B36564345522}"/>
              </a:ext>
            </a:extLst>
          </p:cNvPr>
          <p:cNvSpPr>
            <a:spLocks noGrp="1"/>
          </p:cNvSpPr>
          <p:nvPr>
            <p:ph type="body" sz="quarter" idx="13" hasCustomPrompt="1"/>
          </p:nvPr>
        </p:nvSpPr>
        <p:spPr>
          <a:xfrm>
            <a:off x="331491" y="5882358"/>
            <a:ext cx="7177384" cy="786730"/>
          </a:xfrm>
          <a:prstGeom prst="rect">
            <a:avLst/>
          </a:prstGeom>
        </p:spPr>
        <p:txBody>
          <a:bodyPr lIns="0" rIns="0"/>
          <a:lstStyle>
            <a:lvl1pPr>
              <a:defRPr sz="1400">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kumimoji="1" lang="en-US" altLang="ja-JP" dirty="0"/>
              <a:t>2022</a:t>
            </a:r>
            <a:r>
              <a:rPr kumimoji="1" lang="ja-JP" altLang="en-US" dirty="0"/>
              <a:t>年 ○月 ○日</a:t>
            </a:r>
          </a:p>
          <a:p>
            <a:pPr lvl="0"/>
            <a:r>
              <a:rPr kumimoji="1" lang="ja-JP" altLang="en-US" dirty="0"/>
              <a:t>株式会社</a:t>
            </a:r>
            <a:r>
              <a:rPr kumimoji="1" lang="en-US" altLang="ja-JP" dirty="0"/>
              <a:t>NTT</a:t>
            </a:r>
            <a:r>
              <a:rPr kumimoji="1" lang="ja-JP" altLang="en-US" dirty="0"/>
              <a:t>データ経営研究所</a:t>
            </a:r>
          </a:p>
          <a:p>
            <a:pPr lvl="0"/>
            <a:r>
              <a:rPr kumimoji="1" lang="ja-JP" altLang="en-US" dirty="0"/>
              <a:t>○○○○○○○○○○○○○○</a:t>
            </a:r>
          </a:p>
        </p:txBody>
      </p:sp>
      <p:pic>
        <p:nvPicPr>
          <p:cNvPr id="12" name="図 11">
            <a:extLst>
              <a:ext uri="{FF2B5EF4-FFF2-40B4-BE49-F238E27FC236}">
                <a16:creationId xmlns:a16="http://schemas.microsoft.com/office/drawing/2014/main" id="{90BAE1D0-B847-E24E-B7DA-8A2D03EFC545}"/>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 y="0"/>
            <a:ext cx="7508874" cy="2403761"/>
          </a:xfrm>
          <a:prstGeom prst="rect">
            <a:avLst/>
          </a:prstGeom>
        </p:spPr>
      </p:pic>
      <p:pic>
        <p:nvPicPr>
          <p:cNvPr id="22" name="図 21">
            <a:extLst>
              <a:ext uri="{FF2B5EF4-FFF2-40B4-BE49-F238E27FC236}">
                <a16:creationId xmlns:a16="http://schemas.microsoft.com/office/drawing/2014/main" id="{9B22D6D9-28B6-F745-BA08-7E7C0B49E1DD}"/>
              </a:ext>
            </a:extLst>
          </p:cNvPr>
          <p:cNvPicPr>
            <a:picLocks noChangeAspect="1"/>
          </p:cNvPicPr>
          <p:nvPr userDrawn="1"/>
        </p:nvPicPr>
        <p:blipFill>
          <a:blip r:embed="rId3" cstate="email">
            <a:extLst>
              <a:ext uri="{28A0092B-C50C-407E-A947-70E740481C1C}">
                <a14:useLocalDpi xmlns:a14="http://schemas.microsoft.com/office/drawing/2010/main"/>
              </a:ext>
            </a:extLst>
          </a:blip>
          <a:srcRect/>
          <a:stretch/>
        </p:blipFill>
        <p:spPr>
          <a:xfrm>
            <a:off x="6305999" y="0"/>
            <a:ext cx="3600000" cy="2403761"/>
          </a:xfrm>
          <a:prstGeom prst="rect">
            <a:avLst/>
          </a:prstGeom>
        </p:spPr>
      </p:pic>
      <p:pic>
        <p:nvPicPr>
          <p:cNvPr id="13" name="図 12">
            <a:extLst>
              <a:ext uri="{FF2B5EF4-FFF2-40B4-BE49-F238E27FC236}">
                <a16:creationId xmlns:a16="http://schemas.microsoft.com/office/drawing/2014/main" id="{8F3E8D9D-42A5-BF4F-9138-FEEE258C77F5}"/>
              </a:ext>
            </a:extLst>
          </p:cNvPr>
          <p:cNvPicPr>
            <a:picLocks noChangeAspect="1"/>
          </p:cNvPicPr>
          <p:nvPr userDrawn="1"/>
        </p:nvPicPr>
        <p:blipFill>
          <a:blip r:embed="rId4"/>
          <a:srcRect/>
          <a:stretch/>
        </p:blipFill>
        <p:spPr>
          <a:xfrm>
            <a:off x="8020638" y="2640511"/>
            <a:ext cx="1641497" cy="562365"/>
          </a:xfrm>
          <a:prstGeom prst="rect">
            <a:avLst/>
          </a:prstGeom>
        </p:spPr>
      </p:pic>
      <p:sp>
        <p:nvSpPr>
          <p:cNvPr id="27" name="テキスト ボックス 26">
            <a:extLst>
              <a:ext uri="{FF2B5EF4-FFF2-40B4-BE49-F238E27FC236}">
                <a16:creationId xmlns:a16="http://schemas.microsoft.com/office/drawing/2014/main" id="{461D181A-5706-B944-AB69-AC4F76E59775}"/>
              </a:ext>
            </a:extLst>
          </p:cNvPr>
          <p:cNvSpPr txBox="1"/>
          <p:nvPr userDrawn="1"/>
        </p:nvSpPr>
        <p:spPr>
          <a:xfrm>
            <a:off x="10208091" y="2917862"/>
            <a:ext cx="3592650" cy="646331"/>
          </a:xfrm>
          <a:prstGeom prst="rect">
            <a:avLst/>
          </a:prstGeom>
          <a:noFill/>
        </p:spPr>
        <p:txBody>
          <a:bodyPr wrap="none" rtlCol="0">
            <a:spAutoFit/>
          </a:bodyPr>
          <a:lstStyle/>
          <a:p>
            <a:r>
              <a:rPr kumimoji="1" lang="ja-JP" altLang="en-US" sz="1800"/>
              <a:t>サービスロゴを併記する場合はこちらに</a:t>
            </a:r>
            <a:endParaRPr kumimoji="1" lang="en-US" altLang="ja-JP" sz="1800" dirty="0"/>
          </a:p>
          <a:p>
            <a:r>
              <a:rPr kumimoji="1" lang="en-US" altLang="ja-JP" sz="1800" dirty="0"/>
              <a:t>NTTDATA</a:t>
            </a:r>
            <a:r>
              <a:rPr kumimoji="1" lang="ja-JP" altLang="en-US" sz="1800"/>
              <a:t>ロゴと右揃えで配置</a:t>
            </a:r>
            <a:endParaRPr kumimoji="1" lang="en-US" altLang="ja-JP" sz="1800" dirty="0"/>
          </a:p>
        </p:txBody>
      </p:sp>
      <p:cxnSp>
        <p:nvCxnSpPr>
          <p:cNvPr id="25" name="直線矢印コネクタ 24">
            <a:extLst>
              <a:ext uri="{FF2B5EF4-FFF2-40B4-BE49-F238E27FC236}">
                <a16:creationId xmlns:a16="http://schemas.microsoft.com/office/drawing/2014/main" id="{53D17304-2170-3842-81DD-54288DF7E843}"/>
              </a:ext>
            </a:extLst>
          </p:cNvPr>
          <p:cNvCxnSpPr>
            <a:cxnSpLocks/>
          </p:cNvCxnSpPr>
          <p:nvPr userDrawn="1"/>
        </p:nvCxnSpPr>
        <p:spPr>
          <a:xfrm flipH="1">
            <a:off x="10114154" y="3640150"/>
            <a:ext cx="3369962" cy="0"/>
          </a:xfrm>
          <a:prstGeom prst="straightConnector1">
            <a:avLst/>
          </a:prstGeom>
          <a:ln>
            <a:solidFill>
              <a:schemeClr val="tx1"/>
            </a:solidFill>
            <a:headEnd type="none" w="lg" len="lg"/>
            <a:tailEnd type="triangle" w="lg" len="lg"/>
          </a:ln>
          <a:effectLst/>
        </p:spPr>
        <p:style>
          <a:lnRef idx="2">
            <a:schemeClr val="accent1"/>
          </a:lnRef>
          <a:fillRef idx="0">
            <a:schemeClr val="accent1"/>
          </a:fillRef>
          <a:effectRef idx="1">
            <a:schemeClr val="accent1"/>
          </a:effectRef>
          <a:fontRef idx="minor">
            <a:schemeClr val="tx1"/>
          </a:fontRef>
        </p:style>
      </p:cxnSp>
      <p:sp>
        <p:nvSpPr>
          <p:cNvPr id="26" name="テキスト ボックス 25">
            <a:extLst>
              <a:ext uri="{FF2B5EF4-FFF2-40B4-BE49-F238E27FC236}">
                <a16:creationId xmlns:a16="http://schemas.microsoft.com/office/drawing/2014/main" id="{6E2B104D-7AA8-A44B-BD96-CABEE425E2DC}"/>
              </a:ext>
            </a:extLst>
          </p:cNvPr>
          <p:cNvSpPr txBox="1"/>
          <p:nvPr userDrawn="1"/>
        </p:nvSpPr>
        <p:spPr>
          <a:xfrm>
            <a:off x="10208090" y="3832261"/>
            <a:ext cx="415498" cy="369332"/>
          </a:xfrm>
          <a:prstGeom prst="rect">
            <a:avLst/>
          </a:prstGeom>
          <a:noFill/>
        </p:spPr>
        <p:txBody>
          <a:bodyPr wrap="none" rtlCol="0">
            <a:spAutoFit/>
          </a:bodyPr>
          <a:lstStyle/>
          <a:p>
            <a:r>
              <a:rPr kumimoji="1" lang="ja-JP" altLang="en-US" sz="1800"/>
              <a:t>例</a:t>
            </a:r>
            <a:endParaRPr kumimoji="1" lang="en-US" altLang="ja-JP" sz="1800" dirty="0"/>
          </a:p>
        </p:txBody>
      </p:sp>
      <p:pic>
        <p:nvPicPr>
          <p:cNvPr id="28" name="図 27">
            <a:extLst>
              <a:ext uri="{FF2B5EF4-FFF2-40B4-BE49-F238E27FC236}">
                <a16:creationId xmlns:a16="http://schemas.microsoft.com/office/drawing/2014/main" id="{9CF502A3-4413-4F4C-A78A-4562A5C149EB}"/>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10653007" y="3865065"/>
            <a:ext cx="1810479" cy="2758373"/>
          </a:xfrm>
          <a:prstGeom prst="rect">
            <a:avLst/>
          </a:prstGeom>
        </p:spPr>
      </p:pic>
    </p:spTree>
    <p:extLst>
      <p:ext uri="{BB962C8B-B14F-4D97-AF65-F5344CB8AC3E}">
        <p14:creationId xmlns:p14="http://schemas.microsoft.com/office/powerpoint/2010/main" val="2095074558"/>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表紙B_写真あり">
    <p:spTree>
      <p:nvGrpSpPr>
        <p:cNvPr id="1" name=""/>
        <p:cNvGrpSpPr/>
        <p:nvPr/>
      </p:nvGrpSpPr>
      <p:grpSpPr>
        <a:xfrm>
          <a:off x="0" y="0"/>
          <a:ext cx="0" cy="0"/>
          <a:chOff x="0" y="0"/>
          <a:chExt cx="0" cy="0"/>
        </a:xfrm>
      </p:grpSpPr>
      <p:sp>
        <p:nvSpPr>
          <p:cNvPr id="35" name="タイトル 4">
            <a:extLst>
              <a:ext uri="{FF2B5EF4-FFF2-40B4-BE49-F238E27FC236}">
                <a16:creationId xmlns:a16="http://schemas.microsoft.com/office/drawing/2014/main" id="{7F7FE76B-2B72-F445-B054-DF922DCFDDAC}"/>
              </a:ext>
            </a:extLst>
          </p:cNvPr>
          <p:cNvSpPr>
            <a:spLocks noGrp="1"/>
          </p:cNvSpPr>
          <p:nvPr>
            <p:ph type="title" hasCustomPrompt="1"/>
          </p:nvPr>
        </p:nvSpPr>
        <p:spPr>
          <a:xfrm>
            <a:off x="331788" y="2708276"/>
            <a:ext cx="7177075" cy="325438"/>
          </a:xfrm>
        </p:spPr>
        <p:txBody>
          <a:bodyPr/>
          <a:lstStyle>
            <a:lvl1pPr>
              <a:defRPr>
                <a:solidFill>
                  <a:schemeClr val="tx1"/>
                </a:solidFill>
              </a:defRPr>
            </a:lvl1pPr>
          </a:lstStyle>
          <a:p>
            <a:pPr lvl="0"/>
            <a:r>
              <a:rPr kumimoji="1" lang="ja-JP" altLang="en-US"/>
              <a:t>○○○○御中</a:t>
            </a:r>
          </a:p>
        </p:txBody>
      </p:sp>
      <p:sp>
        <p:nvSpPr>
          <p:cNvPr id="33" name="テキスト プレースホルダー 16">
            <a:extLst>
              <a:ext uri="{FF2B5EF4-FFF2-40B4-BE49-F238E27FC236}">
                <a16:creationId xmlns:a16="http://schemas.microsoft.com/office/drawing/2014/main" id="{E3237D89-4FFD-9645-82EF-42AE21A32150}"/>
              </a:ext>
            </a:extLst>
          </p:cNvPr>
          <p:cNvSpPr>
            <a:spLocks noGrp="1"/>
          </p:cNvSpPr>
          <p:nvPr>
            <p:ph type="body" sz="quarter" idx="12" hasCustomPrompt="1"/>
          </p:nvPr>
        </p:nvSpPr>
        <p:spPr>
          <a:xfrm>
            <a:off x="331490" y="3257650"/>
            <a:ext cx="7177385" cy="1699489"/>
          </a:xfrm>
          <a:prstGeom prst="rect">
            <a:avLst/>
          </a:prstGeom>
        </p:spPr>
        <p:txBody>
          <a:bodyPr lIns="0" rIns="0"/>
          <a:lstStyle>
            <a:lvl1pPr>
              <a:lnSpc>
                <a:spcPct val="120000"/>
              </a:lnSpc>
              <a:defRPr sz="2400" b="1">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kumimoji="1" lang="ja-JP" altLang="en-US"/>
              <a:t>［タイトル］</a:t>
            </a:r>
          </a:p>
        </p:txBody>
      </p:sp>
      <p:sp>
        <p:nvSpPr>
          <p:cNvPr id="34" name="テキスト プレースホルダー 18">
            <a:extLst>
              <a:ext uri="{FF2B5EF4-FFF2-40B4-BE49-F238E27FC236}">
                <a16:creationId xmlns:a16="http://schemas.microsoft.com/office/drawing/2014/main" id="{CC5E5581-933D-AE49-AF30-8BD9F0C44292}"/>
              </a:ext>
            </a:extLst>
          </p:cNvPr>
          <p:cNvSpPr>
            <a:spLocks noGrp="1"/>
          </p:cNvSpPr>
          <p:nvPr>
            <p:ph type="body" sz="quarter" idx="13" hasCustomPrompt="1"/>
          </p:nvPr>
        </p:nvSpPr>
        <p:spPr>
          <a:xfrm>
            <a:off x="331491" y="5882358"/>
            <a:ext cx="7177384" cy="786730"/>
          </a:xfrm>
          <a:prstGeom prst="rect">
            <a:avLst/>
          </a:prstGeom>
        </p:spPr>
        <p:txBody>
          <a:bodyPr lIns="0" rIns="0"/>
          <a:lstStyle>
            <a:lvl1pPr>
              <a:defRPr sz="1400">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kumimoji="1" lang="en-US" altLang="ja-JP" dirty="0"/>
              <a:t>2022</a:t>
            </a:r>
            <a:r>
              <a:rPr kumimoji="1" lang="ja-JP" altLang="en-US" dirty="0"/>
              <a:t>年 ○月 ○日</a:t>
            </a:r>
          </a:p>
          <a:p>
            <a:pPr lvl="0"/>
            <a:r>
              <a:rPr kumimoji="1" lang="ja-JP" altLang="en-US" dirty="0"/>
              <a:t>株式会社</a:t>
            </a:r>
            <a:r>
              <a:rPr kumimoji="1" lang="en-US" altLang="ja-JP" dirty="0"/>
              <a:t>NTT</a:t>
            </a:r>
            <a:r>
              <a:rPr kumimoji="1" lang="ja-JP" altLang="en-US" dirty="0"/>
              <a:t>データ経営研究所</a:t>
            </a:r>
          </a:p>
          <a:p>
            <a:pPr lvl="0"/>
            <a:r>
              <a:rPr kumimoji="1" lang="ja-JP" altLang="en-US" dirty="0"/>
              <a:t>○○○○○○○○○○○○○○</a:t>
            </a:r>
          </a:p>
        </p:txBody>
      </p:sp>
      <p:pic>
        <p:nvPicPr>
          <p:cNvPr id="18" name="図 17">
            <a:extLst>
              <a:ext uri="{FF2B5EF4-FFF2-40B4-BE49-F238E27FC236}">
                <a16:creationId xmlns:a16="http://schemas.microsoft.com/office/drawing/2014/main" id="{1E183DC7-670E-5F49-B5E8-40C408E3CC4D}"/>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 y="0"/>
            <a:ext cx="7508874" cy="2403761"/>
          </a:xfrm>
          <a:prstGeom prst="rect">
            <a:avLst/>
          </a:prstGeom>
        </p:spPr>
      </p:pic>
      <p:pic>
        <p:nvPicPr>
          <p:cNvPr id="36" name="図 35">
            <a:extLst>
              <a:ext uri="{FF2B5EF4-FFF2-40B4-BE49-F238E27FC236}">
                <a16:creationId xmlns:a16="http://schemas.microsoft.com/office/drawing/2014/main" id="{7549A32A-D0F4-5F40-8A63-C8083940002E}"/>
              </a:ext>
            </a:extLst>
          </p:cNvPr>
          <p:cNvPicPr>
            <a:picLocks noChangeAspect="1"/>
          </p:cNvPicPr>
          <p:nvPr userDrawn="1"/>
        </p:nvPicPr>
        <p:blipFill>
          <a:blip r:embed="rId3" cstate="email">
            <a:extLst>
              <a:ext uri="{28A0092B-C50C-407E-A947-70E740481C1C}">
                <a14:useLocalDpi xmlns:a14="http://schemas.microsoft.com/office/drawing/2010/main"/>
              </a:ext>
            </a:extLst>
          </a:blip>
          <a:srcRect/>
          <a:stretch/>
        </p:blipFill>
        <p:spPr>
          <a:xfrm>
            <a:off x="6306002" y="0"/>
            <a:ext cx="3599998" cy="2403761"/>
          </a:xfrm>
          <a:prstGeom prst="rect">
            <a:avLst/>
          </a:prstGeom>
        </p:spPr>
      </p:pic>
      <p:pic>
        <p:nvPicPr>
          <p:cNvPr id="12" name="図 11">
            <a:extLst>
              <a:ext uri="{FF2B5EF4-FFF2-40B4-BE49-F238E27FC236}">
                <a16:creationId xmlns:a16="http://schemas.microsoft.com/office/drawing/2014/main" id="{340B3C42-4162-B549-B6FB-BD1ED42A0282}"/>
              </a:ext>
            </a:extLst>
          </p:cNvPr>
          <p:cNvPicPr>
            <a:picLocks noChangeAspect="1"/>
          </p:cNvPicPr>
          <p:nvPr userDrawn="1"/>
        </p:nvPicPr>
        <p:blipFill>
          <a:blip r:embed="rId4"/>
          <a:srcRect/>
          <a:stretch/>
        </p:blipFill>
        <p:spPr>
          <a:xfrm>
            <a:off x="8020638" y="2640511"/>
            <a:ext cx="1641497" cy="562365"/>
          </a:xfrm>
          <a:prstGeom prst="rect">
            <a:avLst/>
          </a:prstGeom>
        </p:spPr>
      </p:pic>
      <p:sp>
        <p:nvSpPr>
          <p:cNvPr id="31" name="テキスト ボックス 30">
            <a:extLst>
              <a:ext uri="{FF2B5EF4-FFF2-40B4-BE49-F238E27FC236}">
                <a16:creationId xmlns:a16="http://schemas.microsoft.com/office/drawing/2014/main" id="{D2D050F2-5285-E14A-A417-4731ED04D45E}"/>
              </a:ext>
            </a:extLst>
          </p:cNvPr>
          <p:cNvSpPr txBox="1"/>
          <p:nvPr userDrawn="1"/>
        </p:nvSpPr>
        <p:spPr>
          <a:xfrm>
            <a:off x="10208091" y="2917862"/>
            <a:ext cx="3592650" cy="646331"/>
          </a:xfrm>
          <a:prstGeom prst="rect">
            <a:avLst/>
          </a:prstGeom>
          <a:noFill/>
        </p:spPr>
        <p:txBody>
          <a:bodyPr wrap="none" rtlCol="0">
            <a:spAutoFit/>
          </a:bodyPr>
          <a:lstStyle/>
          <a:p>
            <a:r>
              <a:rPr kumimoji="1" lang="ja-JP" altLang="en-US" sz="1800"/>
              <a:t>サービスロゴを併記する場合はこちらに</a:t>
            </a:r>
            <a:endParaRPr kumimoji="1" lang="en-US" altLang="ja-JP" sz="1800" dirty="0"/>
          </a:p>
          <a:p>
            <a:r>
              <a:rPr kumimoji="1" lang="en-US" altLang="ja-JP" sz="1800" dirty="0"/>
              <a:t>NTTDATA</a:t>
            </a:r>
            <a:r>
              <a:rPr kumimoji="1" lang="ja-JP" altLang="en-US" sz="1800"/>
              <a:t>ロゴと右揃えで配置</a:t>
            </a:r>
            <a:endParaRPr kumimoji="1" lang="en-US" altLang="ja-JP" sz="1800" dirty="0"/>
          </a:p>
        </p:txBody>
      </p:sp>
      <p:cxnSp>
        <p:nvCxnSpPr>
          <p:cNvPr id="29" name="直線矢印コネクタ 28">
            <a:extLst>
              <a:ext uri="{FF2B5EF4-FFF2-40B4-BE49-F238E27FC236}">
                <a16:creationId xmlns:a16="http://schemas.microsoft.com/office/drawing/2014/main" id="{9C4723A0-F66B-1142-A607-3091A2C802CC}"/>
              </a:ext>
            </a:extLst>
          </p:cNvPr>
          <p:cNvCxnSpPr>
            <a:cxnSpLocks/>
          </p:cNvCxnSpPr>
          <p:nvPr userDrawn="1"/>
        </p:nvCxnSpPr>
        <p:spPr>
          <a:xfrm flipH="1">
            <a:off x="10114154" y="3640150"/>
            <a:ext cx="3369962" cy="0"/>
          </a:xfrm>
          <a:prstGeom prst="straightConnector1">
            <a:avLst/>
          </a:prstGeom>
          <a:ln>
            <a:solidFill>
              <a:schemeClr val="tx1"/>
            </a:solidFill>
            <a:headEnd type="none" w="lg" len="lg"/>
            <a:tailEnd type="triangle" w="lg" len="lg"/>
          </a:ln>
          <a:effectLst/>
        </p:spPr>
        <p:style>
          <a:lnRef idx="2">
            <a:schemeClr val="accent1"/>
          </a:lnRef>
          <a:fillRef idx="0">
            <a:schemeClr val="accent1"/>
          </a:fillRef>
          <a:effectRef idx="1">
            <a:schemeClr val="accent1"/>
          </a:effectRef>
          <a:fontRef idx="minor">
            <a:schemeClr val="tx1"/>
          </a:fontRef>
        </p:style>
      </p:cxnSp>
      <p:sp>
        <p:nvSpPr>
          <p:cNvPr id="30" name="テキスト ボックス 29">
            <a:extLst>
              <a:ext uri="{FF2B5EF4-FFF2-40B4-BE49-F238E27FC236}">
                <a16:creationId xmlns:a16="http://schemas.microsoft.com/office/drawing/2014/main" id="{EE6E71D4-644F-314A-B274-C97B6055D017}"/>
              </a:ext>
            </a:extLst>
          </p:cNvPr>
          <p:cNvSpPr txBox="1"/>
          <p:nvPr userDrawn="1"/>
        </p:nvSpPr>
        <p:spPr>
          <a:xfrm>
            <a:off x="10208090" y="3832261"/>
            <a:ext cx="415498" cy="369332"/>
          </a:xfrm>
          <a:prstGeom prst="rect">
            <a:avLst/>
          </a:prstGeom>
          <a:noFill/>
        </p:spPr>
        <p:txBody>
          <a:bodyPr wrap="none" rtlCol="0">
            <a:spAutoFit/>
          </a:bodyPr>
          <a:lstStyle/>
          <a:p>
            <a:r>
              <a:rPr kumimoji="1" lang="ja-JP" altLang="en-US" sz="1800"/>
              <a:t>例</a:t>
            </a:r>
            <a:endParaRPr kumimoji="1" lang="en-US" altLang="ja-JP" sz="1800" dirty="0"/>
          </a:p>
        </p:txBody>
      </p:sp>
      <p:pic>
        <p:nvPicPr>
          <p:cNvPr id="32" name="図 31">
            <a:extLst>
              <a:ext uri="{FF2B5EF4-FFF2-40B4-BE49-F238E27FC236}">
                <a16:creationId xmlns:a16="http://schemas.microsoft.com/office/drawing/2014/main" id="{C3E07B9D-F72C-4C4A-AA97-C2C7EB423070}"/>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10653007" y="3865065"/>
            <a:ext cx="1810479" cy="2758373"/>
          </a:xfrm>
          <a:prstGeom prst="rect">
            <a:avLst/>
          </a:prstGeom>
        </p:spPr>
      </p:pic>
    </p:spTree>
    <p:extLst>
      <p:ext uri="{BB962C8B-B14F-4D97-AF65-F5344CB8AC3E}">
        <p14:creationId xmlns:p14="http://schemas.microsoft.com/office/powerpoint/2010/main" val="3577661706"/>
      </p:ext>
    </p:extLst>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表紙C_写真あり">
    <p:bg>
      <p:bgPr>
        <a:solidFill>
          <a:schemeClr val="accent2"/>
        </a:solidFill>
        <a:effectLst/>
      </p:bgPr>
    </p:bg>
    <p:spTree>
      <p:nvGrpSpPr>
        <p:cNvPr id="1" name=""/>
        <p:cNvGrpSpPr/>
        <p:nvPr/>
      </p:nvGrpSpPr>
      <p:grpSpPr>
        <a:xfrm>
          <a:off x="0" y="0"/>
          <a:ext cx="0" cy="0"/>
          <a:chOff x="0" y="0"/>
          <a:chExt cx="0" cy="0"/>
        </a:xfrm>
      </p:grpSpPr>
      <p:sp>
        <p:nvSpPr>
          <p:cNvPr id="35" name="タイトル 4">
            <a:extLst>
              <a:ext uri="{FF2B5EF4-FFF2-40B4-BE49-F238E27FC236}">
                <a16:creationId xmlns:a16="http://schemas.microsoft.com/office/drawing/2014/main" id="{3BC5E597-0591-1E48-B456-49696C2C1E9B}"/>
              </a:ext>
            </a:extLst>
          </p:cNvPr>
          <p:cNvSpPr>
            <a:spLocks noGrp="1"/>
          </p:cNvSpPr>
          <p:nvPr>
            <p:ph type="title" hasCustomPrompt="1"/>
          </p:nvPr>
        </p:nvSpPr>
        <p:spPr>
          <a:xfrm>
            <a:off x="331788" y="2708276"/>
            <a:ext cx="7177075" cy="325438"/>
          </a:xfrm>
        </p:spPr>
        <p:txBody>
          <a:bodyPr/>
          <a:lstStyle>
            <a:lvl1pPr>
              <a:defRPr>
                <a:solidFill>
                  <a:schemeClr val="bg1"/>
                </a:solidFill>
              </a:defRPr>
            </a:lvl1pPr>
          </a:lstStyle>
          <a:p>
            <a:pPr lvl="0"/>
            <a:r>
              <a:rPr kumimoji="1" lang="ja-JP" altLang="en-US"/>
              <a:t>○○○○御中</a:t>
            </a:r>
          </a:p>
        </p:txBody>
      </p:sp>
      <p:sp>
        <p:nvSpPr>
          <p:cNvPr id="33" name="テキスト プレースホルダー 16">
            <a:extLst>
              <a:ext uri="{FF2B5EF4-FFF2-40B4-BE49-F238E27FC236}">
                <a16:creationId xmlns:a16="http://schemas.microsoft.com/office/drawing/2014/main" id="{EACB12DF-D76D-C743-AED2-AEC0EF2804E9}"/>
              </a:ext>
            </a:extLst>
          </p:cNvPr>
          <p:cNvSpPr>
            <a:spLocks noGrp="1"/>
          </p:cNvSpPr>
          <p:nvPr>
            <p:ph type="body" sz="quarter" idx="12" hasCustomPrompt="1"/>
          </p:nvPr>
        </p:nvSpPr>
        <p:spPr>
          <a:xfrm>
            <a:off x="331490" y="3257650"/>
            <a:ext cx="7177385" cy="1699489"/>
          </a:xfrm>
          <a:prstGeom prst="rect">
            <a:avLst/>
          </a:prstGeom>
        </p:spPr>
        <p:txBody>
          <a:bodyPr lIns="0" rIns="0"/>
          <a:lstStyle>
            <a:lvl1pPr>
              <a:lnSpc>
                <a:spcPct val="120000"/>
              </a:lnSpc>
              <a:defRPr sz="2400" b="1">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kumimoji="1" lang="ja-JP" altLang="en-US"/>
              <a:t>［タイトル］</a:t>
            </a:r>
          </a:p>
        </p:txBody>
      </p:sp>
      <p:sp>
        <p:nvSpPr>
          <p:cNvPr id="34" name="テキスト プレースホルダー 18">
            <a:extLst>
              <a:ext uri="{FF2B5EF4-FFF2-40B4-BE49-F238E27FC236}">
                <a16:creationId xmlns:a16="http://schemas.microsoft.com/office/drawing/2014/main" id="{15C87D92-2797-9949-BDA3-74353F8FF1DB}"/>
              </a:ext>
            </a:extLst>
          </p:cNvPr>
          <p:cNvSpPr>
            <a:spLocks noGrp="1"/>
          </p:cNvSpPr>
          <p:nvPr>
            <p:ph type="body" sz="quarter" idx="13" hasCustomPrompt="1"/>
          </p:nvPr>
        </p:nvSpPr>
        <p:spPr>
          <a:xfrm>
            <a:off x="331491" y="5882358"/>
            <a:ext cx="7177384" cy="786730"/>
          </a:xfrm>
          <a:prstGeom prst="rect">
            <a:avLst/>
          </a:prstGeom>
        </p:spPr>
        <p:txBody>
          <a:bodyPr lIns="0" rIns="0"/>
          <a:lstStyle>
            <a:lvl1pPr>
              <a:defRPr sz="14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kumimoji="1" lang="en-US" altLang="ja-JP" dirty="0"/>
              <a:t>2022</a:t>
            </a:r>
            <a:r>
              <a:rPr kumimoji="1" lang="ja-JP" altLang="en-US" dirty="0"/>
              <a:t>年 ○月 ○日</a:t>
            </a:r>
          </a:p>
          <a:p>
            <a:pPr lvl="0"/>
            <a:r>
              <a:rPr kumimoji="1" lang="ja-JP" altLang="en-US" dirty="0"/>
              <a:t>株式会社</a:t>
            </a:r>
            <a:r>
              <a:rPr kumimoji="1" lang="en-US" altLang="ja-JP" dirty="0"/>
              <a:t>NTT</a:t>
            </a:r>
            <a:r>
              <a:rPr kumimoji="1" lang="ja-JP" altLang="en-US" dirty="0"/>
              <a:t>データ経営研究所</a:t>
            </a:r>
          </a:p>
          <a:p>
            <a:pPr lvl="0"/>
            <a:r>
              <a:rPr kumimoji="1" lang="ja-JP" altLang="en-US" dirty="0"/>
              <a:t>○○○○○○○○○○○○○○</a:t>
            </a:r>
          </a:p>
        </p:txBody>
      </p:sp>
      <p:pic>
        <p:nvPicPr>
          <p:cNvPr id="13" name="図 12">
            <a:extLst>
              <a:ext uri="{FF2B5EF4-FFF2-40B4-BE49-F238E27FC236}">
                <a16:creationId xmlns:a16="http://schemas.microsoft.com/office/drawing/2014/main" id="{5B390AF8-CEC7-824F-B832-F1AB05C30A67}"/>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 y="0"/>
            <a:ext cx="7508874" cy="2403761"/>
          </a:xfrm>
          <a:prstGeom prst="rect">
            <a:avLst/>
          </a:prstGeom>
        </p:spPr>
      </p:pic>
      <p:pic>
        <p:nvPicPr>
          <p:cNvPr id="15" name="図 14">
            <a:extLst>
              <a:ext uri="{FF2B5EF4-FFF2-40B4-BE49-F238E27FC236}">
                <a16:creationId xmlns:a16="http://schemas.microsoft.com/office/drawing/2014/main" id="{D0048547-20D1-A14A-880B-F7B64D9F5DA2}"/>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6306000" y="0"/>
            <a:ext cx="3600000" cy="2403761"/>
          </a:xfrm>
          <a:prstGeom prst="rect">
            <a:avLst/>
          </a:prstGeom>
        </p:spPr>
      </p:pic>
      <p:pic>
        <p:nvPicPr>
          <p:cNvPr id="14" name="図 13">
            <a:extLst>
              <a:ext uri="{FF2B5EF4-FFF2-40B4-BE49-F238E27FC236}">
                <a16:creationId xmlns:a16="http://schemas.microsoft.com/office/drawing/2014/main" id="{AD77AE2A-F8CF-1F4E-99C5-6DC82B91D271}"/>
              </a:ext>
            </a:extLst>
          </p:cNvPr>
          <p:cNvPicPr>
            <a:picLocks noChangeAspect="1"/>
          </p:cNvPicPr>
          <p:nvPr userDrawn="1"/>
        </p:nvPicPr>
        <p:blipFill>
          <a:blip r:embed="rId4"/>
          <a:srcRect/>
          <a:stretch/>
        </p:blipFill>
        <p:spPr>
          <a:xfrm>
            <a:off x="8020638" y="2640140"/>
            <a:ext cx="1641498" cy="563107"/>
          </a:xfrm>
          <a:prstGeom prst="rect">
            <a:avLst/>
          </a:prstGeom>
        </p:spPr>
      </p:pic>
      <p:sp>
        <p:nvSpPr>
          <p:cNvPr id="32" name="テキスト ボックス 31">
            <a:extLst>
              <a:ext uri="{FF2B5EF4-FFF2-40B4-BE49-F238E27FC236}">
                <a16:creationId xmlns:a16="http://schemas.microsoft.com/office/drawing/2014/main" id="{F0BD5EEB-B096-434B-8568-E6237E37BBAF}"/>
              </a:ext>
            </a:extLst>
          </p:cNvPr>
          <p:cNvSpPr txBox="1"/>
          <p:nvPr userDrawn="1"/>
        </p:nvSpPr>
        <p:spPr>
          <a:xfrm>
            <a:off x="6286752" y="6623438"/>
            <a:ext cx="3287760" cy="215444"/>
          </a:xfrm>
          <a:prstGeom prst="rect">
            <a:avLst/>
          </a:prstGeom>
          <a:noFill/>
          <a:ln>
            <a:noFill/>
          </a:ln>
        </p:spPr>
        <p:txBody>
          <a:bodyPr wrap="none" lIns="0" rIns="0" rtlCol="0">
            <a:spAutoFit/>
          </a:bodyPr>
          <a:lstStyle/>
          <a:p>
            <a:pPr algn="r"/>
            <a:r>
              <a:rPr kumimoji="0" lang="en-US" altLang="ja-JP" sz="800">
                <a:solidFill>
                  <a:schemeClr val="bg1"/>
                </a:solidFill>
                <a:latin typeface="+mn-lt"/>
                <a:cs typeface="Meiryo UI" pitchFamily="50" charset="-128"/>
              </a:rPr>
              <a:t>© 2022 NTT DATA INSTITUTE OF MANAGEMENT CONSULTING, Inc.</a:t>
            </a:r>
            <a:endParaRPr kumimoji="0" lang="en-US" altLang="ja-JP" sz="800" dirty="0">
              <a:solidFill>
                <a:schemeClr val="bg1"/>
              </a:solidFill>
              <a:latin typeface="+mn-lt"/>
              <a:cs typeface="Meiryo UI" pitchFamily="50" charset="-128"/>
            </a:endParaRPr>
          </a:p>
        </p:txBody>
      </p:sp>
      <p:sp>
        <p:nvSpPr>
          <p:cNvPr id="29" name="テキスト ボックス 28">
            <a:extLst>
              <a:ext uri="{FF2B5EF4-FFF2-40B4-BE49-F238E27FC236}">
                <a16:creationId xmlns:a16="http://schemas.microsoft.com/office/drawing/2014/main" id="{248F1E09-51F1-134B-9292-4A242E2CDBCC}"/>
              </a:ext>
            </a:extLst>
          </p:cNvPr>
          <p:cNvSpPr txBox="1"/>
          <p:nvPr userDrawn="1"/>
        </p:nvSpPr>
        <p:spPr>
          <a:xfrm>
            <a:off x="10208091" y="2917862"/>
            <a:ext cx="3592650" cy="646331"/>
          </a:xfrm>
          <a:prstGeom prst="rect">
            <a:avLst/>
          </a:prstGeom>
          <a:noFill/>
        </p:spPr>
        <p:txBody>
          <a:bodyPr wrap="none" rtlCol="0">
            <a:spAutoFit/>
          </a:bodyPr>
          <a:lstStyle/>
          <a:p>
            <a:r>
              <a:rPr kumimoji="1" lang="ja-JP" altLang="en-US" sz="1800"/>
              <a:t>サービスロゴを併記する場合はこちらに</a:t>
            </a:r>
            <a:endParaRPr kumimoji="1" lang="en-US" altLang="ja-JP" sz="1800" dirty="0"/>
          </a:p>
          <a:p>
            <a:r>
              <a:rPr kumimoji="1" lang="en-US" altLang="ja-JP" sz="1800" dirty="0"/>
              <a:t>NTTDATA</a:t>
            </a:r>
            <a:r>
              <a:rPr kumimoji="1" lang="ja-JP" altLang="en-US" sz="1800"/>
              <a:t>ロゴと右揃えで配置</a:t>
            </a:r>
            <a:endParaRPr kumimoji="1" lang="en-US" altLang="ja-JP" sz="1800" dirty="0"/>
          </a:p>
        </p:txBody>
      </p:sp>
      <p:cxnSp>
        <p:nvCxnSpPr>
          <p:cNvPr id="27" name="直線矢印コネクタ 26">
            <a:extLst>
              <a:ext uri="{FF2B5EF4-FFF2-40B4-BE49-F238E27FC236}">
                <a16:creationId xmlns:a16="http://schemas.microsoft.com/office/drawing/2014/main" id="{6923F4F4-AA5D-CA49-AD92-0C098F193A58}"/>
              </a:ext>
            </a:extLst>
          </p:cNvPr>
          <p:cNvCxnSpPr>
            <a:cxnSpLocks/>
          </p:cNvCxnSpPr>
          <p:nvPr userDrawn="1"/>
        </p:nvCxnSpPr>
        <p:spPr>
          <a:xfrm flipH="1">
            <a:off x="10114154" y="3640150"/>
            <a:ext cx="3369962" cy="0"/>
          </a:xfrm>
          <a:prstGeom prst="straightConnector1">
            <a:avLst/>
          </a:prstGeom>
          <a:ln>
            <a:solidFill>
              <a:schemeClr val="tx1"/>
            </a:solidFill>
            <a:headEnd type="none" w="lg" len="lg"/>
            <a:tailEnd type="triangle" w="lg" len="lg"/>
          </a:ln>
          <a:effectLst/>
        </p:spPr>
        <p:style>
          <a:lnRef idx="2">
            <a:schemeClr val="accent1"/>
          </a:lnRef>
          <a:fillRef idx="0">
            <a:schemeClr val="accent1"/>
          </a:fillRef>
          <a:effectRef idx="1">
            <a:schemeClr val="accent1"/>
          </a:effectRef>
          <a:fontRef idx="minor">
            <a:schemeClr val="tx1"/>
          </a:fontRef>
        </p:style>
      </p:cxnSp>
      <p:sp>
        <p:nvSpPr>
          <p:cNvPr id="28" name="テキスト ボックス 27">
            <a:extLst>
              <a:ext uri="{FF2B5EF4-FFF2-40B4-BE49-F238E27FC236}">
                <a16:creationId xmlns:a16="http://schemas.microsoft.com/office/drawing/2014/main" id="{486344C5-5736-B340-AE6F-C527DB55A1FE}"/>
              </a:ext>
            </a:extLst>
          </p:cNvPr>
          <p:cNvSpPr txBox="1"/>
          <p:nvPr userDrawn="1"/>
        </p:nvSpPr>
        <p:spPr>
          <a:xfrm>
            <a:off x="10208090" y="3832261"/>
            <a:ext cx="415498" cy="369332"/>
          </a:xfrm>
          <a:prstGeom prst="rect">
            <a:avLst/>
          </a:prstGeom>
          <a:noFill/>
        </p:spPr>
        <p:txBody>
          <a:bodyPr wrap="none" rtlCol="0">
            <a:spAutoFit/>
          </a:bodyPr>
          <a:lstStyle/>
          <a:p>
            <a:r>
              <a:rPr kumimoji="1" lang="ja-JP" altLang="en-US" sz="1800"/>
              <a:t>例</a:t>
            </a:r>
            <a:endParaRPr kumimoji="1" lang="en-US" altLang="ja-JP" sz="1800" dirty="0"/>
          </a:p>
        </p:txBody>
      </p:sp>
      <p:pic>
        <p:nvPicPr>
          <p:cNvPr id="30" name="図 29">
            <a:extLst>
              <a:ext uri="{FF2B5EF4-FFF2-40B4-BE49-F238E27FC236}">
                <a16:creationId xmlns:a16="http://schemas.microsoft.com/office/drawing/2014/main" id="{BB058353-6D31-6F47-9883-33F6B1EEE8A5}"/>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10653007" y="3865065"/>
            <a:ext cx="1810479" cy="2758373"/>
          </a:xfrm>
          <a:prstGeom prst="rect">
            <a:avLst/>
          </a:prstGeom>
        </p:spPr>
      </p:pic>
    </p:spTree>
    <p:extLst>
      <p:ext uri="{BB962C8B-B14F-4D97-AF65-F5344CB8AC3E}">
        <p14:creationId xmlns:p14="http://schemas.microsoft.com/office/powerpoint/2010/main" val="3897655208"/>
      </p:ext>
    </p:extLst>
  </p:cSld>
  <p:clrMapOvr>
    <a:masterClrMapping/>
  </p:clrMapOvr>
  <p:extLst>
    <p:ext uri="{DCECCB84-F9BA-43D5-87BE-67443E8EF086}">
      <p15:sldGuideLst xmlns:p15="http://schemas.microsoft.com/office/powerpoint/2012/main"/>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コンテンツB">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41F77EE-9DF9-8847-B74D-DAE7D40F8D1E}"/>
              </a:ext>
            </a:extLst>
          </p:cNvPr>
          <p:cNvSpPr>
            <a:spLocks noGrp="1"/>
          </p:cNvSpPr>
          <p:nvPr>
            <p:ph type="title" hasCustomPrompt="1"/>
          </p:nvPr>
        </p:nvSpPr>
        <p:spPr/>
        <p:txBody>
          <a:bodyPr/>
          <a:lstStyle/>
          <a:p>
            <a:r>
              <a:rPr kumimoji="1" lang="ja-JP" altLang="en-US"/>
              <a:t>［タイトル］</a:t>
            </a:r>
          </a:p>
        </p:txBody>
      </p:sp>
      <p:sp>
        <p:nvSpPr>
          <p:cNvPr id="4" name="テキスト プレースホルダー 3">
            <a:extLst>
              <a:ext uri="{FF2B5EF4-FFF2-40B4-BE49-F238E27FC236}">
                <a16:creationId xmlns:a16="http://schemas.microsoft.com/office/drawing/2014/main" id="{257AB5C0-48AC-A342-8863-43A85345298E}"/>
              </a:ext>
            </a:extLst>
          </p:cNvPr>
          <p:cNvSpPr>
            <a:spLocks noGrp="1"/>
          </p:cNvSpPr>
          <p:nvPr>
            <p:ph type="body" sz="quarter" idx="10" hasCustomPrompt="1"/>
          </p:nvPr>
        </p:nvSpPr>
        <p:spPr>
          <a:xfrm>
            <a:off x="331788" y="692151"/>
            <a:ext cx="9242425" cy="648970"/>
          </a:xfrm>
        </p:spPr>
        <p:txBody>
          <a:bodyPr/>
          <a:lstStyle/>
          <a:p>
            <a:pPr lvl="0"/>
            <a:r>
              <a:rPr kumimoji="1" lang="ja-JP" altLang="en-US" dirty="0"/>
              <a:t>テキストの入力</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Tree>
    <p:extLst>
      <p:ext uri="{BB962C8B-B14F-4D97-AF65-F5344CB8AC3E}">
        <p14:creationId xmlns:p14="http://schemas.microsoft.com/office/powerpoint/2010/main" val="3804608931"/>
      </p:ext>
    </p:extLst>
  </p:cSld>
  <p:clrMapOvr>
    <a:masterClrMapping/>
  </p:clrMapOvr>
  <p:extLst>
    <p:ext uri="{DCECCB84-F9BA-43D5-87BE-67443E8EF086}">
      <p15:sldGuideLst xmlns:p15="http://schemas.microsoft.com/office/powerpoint/2012/main"/>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コンテンツA">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9AD4885B-2DFA-D04D-AE48-F73602DA6A2E}"/>
              </a:ext>
            </a:extLst>
          </p:cNvPr>
          <p:cNvSpPr>
            <a:spLocks noGrp="1"/>
          </p:cNvSpPr>
          <p:nvPr>
            <p:ph type="title" hasCustomPrompt="1"/>
          </p:nvPr>
        </p:nvSpPr>
        <p:spPr/>
        <p:txBody>
          <a:bodyPr/>
          <a:lstStyle/>
          <a:p>
            <a:r>
              <a:rPr kumimoji="1" lang="ja-JP" altLang="en-US"/>
              <a:t>［タイトル］</a:t>
            </a:r>
          </a:p>
        </p:txBody>
      </p:sp>
      <p:sp>
        <p:nvSpPr>
          <p:cNvPr id="3" name="Text Placeholder 2">
            <a:extLst>
              <a:ext uri="{FF2B5EF4-FFF2-40B4-BE49-F238E27FC236}">
                <a16:creationId xmlns:a16="http://schemas.microsoft.com/office/drawing/2014/main" id="{C5C3BFEB-E3E2-40B7-A253-8DF9A4ADA8FA}"/>
              </a:ext>
            </a:extLst>
          </p:cNvPr>
          <p:cNvSpPr>
            <a:spLocks noGrp="1"/>
          </p:cNvSpPr>
          <p:nvPr>
            <p:ph type="body" sz="quarter" idx="12" hasCustomPrompt="1"/>
          </p:nvPr>
        </p:nvSpPr>
        <p:spPr>
          <a:xfrm>
            <a:off x="331490" y="689356"/>
            <a:ext cx="9243021" cy="363157"/>
          </a:xfrm>
          <a:prstGeom prst="rect">
            <a:avLst/>
          </a:prstGeom>
        </p:spPr>
        <p:txBody>
          <a:bodyPr tIns="46800" anchor="ctr" anchorCtr="0">
            <a:noAutofit/>
          </a:bodyPr>
          <a:lstStyle>
            <a:lvl1pPr>
              <a:defRPr lang="en-US" sz="2000" b="1" spc="0" baseline="0" dirty="0">
                <a:solidFill>
                  <a:schemeClr val="tx1"/>
                </a:solidFill>
                <a:latin typeface="+mj-ea"/>
                <a:ea typeface="+mj-ea"/>
                <a:cs typeface="Arial"/>
              </a:defRPr>
            </a:lvl1pPr>
          </a:lstStyle>
          <a:p>
            <a:pPr marL="226470" marR="0" lvl="0" indent="-226470">
              <a:lnSpc>
                <a:spcPct val="100000"/>
              </a:lnSpc>
              <a:spcBef>
                <a:spcPct val="20000"/>
              </a:spcBef>
              <a:buClrTx/>
              <a:buSzTx/>
              <a:buFont typeface="+mj-lt"/>
              <a:buNone/>
              <a:tabLst/>
            </a:pPr>
            <a:r>
              <a:rPr lang="ja-JP" altLang="en-US"/>
              <a:t>［サブタイトル］</a:t>
            </a:r>
            <a:endParaRPr lang="en-US" dirty="0"/>
          </a:p>
        </p:txBody>
      </p:sp>
      <p:sp>
        <p:nvSpPr>
          <p:cNvPr id="7" name="テキスト プレースホルダー 7">
            <a:extLst>
              <a:ext uri="{FF2B5EF4-FFF2-40B4-BE49-F238E27FC236}">
                <a16:creationId xmlns:a16="http://schemas.microsoft.com/office/drawing/2014/main" id="{C1BF904A-EDA9-CB42-9930-B694DF35C532}"/>
              </a:ext>
            </a:extLst>
          </p:cNvPr>
          <p:cNvSpPr>
            <a:spLocks noGrp="1"/>
          </p:cNvSpPr>
          <p:nvPr>
            <p:ph type="body" sz="quarter" idx="13" hasCustomPrompt="1"/>
          </p:nvPr>
        </p:nvSpPr>
        <p:spPr>
          <a:xfrm>
            <a:off x="331491" y="1160463"/>
            <a:ext cx="9243021" cy="669290"/>
          </a:xfrm>
          <a:prstGeom prst="rect">
            <a:avLst/>
          </a:prstGeom>
        </p:spPr>
        <p:txBody>
          <a:bodyPr/>
          <a:lstStyle>
            <a:lvl1pPr marL="0" indent="0">
              <a:buNone/>
              <a:defRPr>
                <a:latin typeface="+mn-ea"/>
                <a:ea typeface="+mn-ea"/>
              </a:defRPr>
            </a:lvl1pPr>
            <a:lvl2pPr>
              <a:defRPr>
                <a:latin typeface="+mn-ea"/>
                <a:ea typeface="+mn-ea"/>
              </a:defRPr>
            </a:lvl2pPr>
            <a:lvl3pPr>
              <a:defRPr>
                <a:latin typeface="+mn-ea"/>
                <a:ea typeface="+mn-ea"/>
              </a:defRPr>
            </a:lvl3pPr>
            <a:lvl4pPr>
              <a:defRPr>
                <a:latin typeface="+mn-ea"/>
                <a:ea typeface="+mn-ea"/>
              </a:defRPr>
            </a:lvl4pPr>
            <a:lvl5pPr>
              <a:defRPr>
                <a:latin typeface="+mn-ea"/>
                <a:ea typeface="+mn-ea"/>
              </a:defRPr>
            </a:lvl5pPr>
          </a:lstStyle>
          <a:p>
            <a:pPr lvl="0"/>
            <a:r>
              <a:rPr kumimoji="1" lang="ja-JP" altLang="en-US" dirty="0"/>
              <a:t>テキストの入力</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Tree>
    <p:extLst>
      <p:ext uri="{BB962C8B-B14F-4D97-AF65-F5344CB8AC3E}">
        <p14:creationId xmlns:p14="http://schemas.microsoft.com/office/powerpoint/2010/main" val="1623312062"/>
      </p:ext>
    </p:extLst>
  </p:cSld>
  <p:clrMapOvr>
    <a:masterClrMapping/>
  </p:clrMapOvr>
  <p:extLst>
    <p:ext uri="{DCECCB84-F9BA-43D5-87BE-67443E8EF086}">
      <p15:sldGuideLst xmlns:p15="http://schemas.microsoft.com/office/powerpoint/2012/main">
        <p15:guide id="3" orient="horz" pos="663">
          <p15:clr>
            <a:srgbClr val="FBAE40"/>
          </p15:clr>
        </p15:guide>
        <p15:guide id="4" orient="horz" pos="73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目次A">
    <p:bg>
      <p:bgRef idx="1001">
        <a:schemeClr val="bg1"/>
      </p:bgRef>
    </p:bg>
    <p:spTree>
      <p:nvGrpSpPr>
        <p:cNvPr id="1" name=""/>
        <p:cNvGrpSpPr/>
        <p:nvPr/>
      </p:nvGrpSpPr>
      <p:grpSpPr>
        <a:xfrm>
          <a:off x="0" y="0"/>
          <a:ext cx="0" cy="0"/>
          <a:chOff x="0" y="0"/>
          <a:chExt cx="0" cy="0"/>
        </a:xfrm>
      </p:grpSpPr>
      <p:sp>
        <p:nvSpPr>
          <p:cNvPr id="16" name="タイトル 1">
            <a:extLst>
              <a:ext uri="{FF2B5EF4-FFF2-40B4-BE49-F238E27FC236}">
                <a16:creationId xmlns:a16="http://schemas.microsoft.com/office/drawing/2014/main" id="{BBAE3FA2-1464-6D4B-8787-C48A0BC48186}"/>
              </a:ext>
            </a:extLst>
          </p:cNvPr>
          <p:cNvSpPr>
            <a:spLocks noGrp="1"/>
          </p:cNvSpPr>
          <p:nvPr>
            <p:ph type="title" hasCustomPrompt="1"/>
          </p:nvPr>
        </p:nvSpPr>
        <p:spPr>
          <a:xfrm>
            <a:off x="331491" y="164693"/>
            <a:ext cx="7321847" cy="412538"/>
          </a:xfrm>
        </p:spPr>
        <p:txBody>
          <a:bodyPr/>
          <a:lstStyle>
            <a:lvl1pPr>
              <a:defRPr>
                <a:solidFill>
                  <a:schemeClr val="tx1"/>
                </a:solidFill>
              </a:defRPr>
            </a:lvl1pPr>
          </a:lstStyle>
          <a:p>
            <a:r>
              <a:rPr kumimoji="1" lang="ja-JP" altLang="en-US"/>
              <a:t>目次</a:t>
            </a:r>
          </a:p>
        </p:txBody>
      </p:sp>
      <p:sp>
        <p:nvSpPr>
          <p:cNvPr id="17" name="テキスト プレースホルダー 4">
            <a:extLst>
              <a:ext uri="{FF2B5EF4-FFF2-40B4-BE49-F238E27FC236}">
                <a16:creationId xmlns:a16="http://schemas.microsoft.com/office/drawing/2014/main" id="{BD1CB523-85FF-A047-8B9B-84BA47FE1D38}"/>
              </a:ext>
            </a:extLst>
          </p:cNvPr>
          <p:cNvSpPr>
            <a:spLocks noGrp="1"/>
          </p:cNvSpPr>
          <p:nvPr>
            <p:ph type="body" sz="quarter" idx="10"/>
          </p:nvPr>
        </p:nvSpPr>
        <p:spPr>
          <a:xfrm>
            <a:off x="331491" y="692150"/>
            <a:ext cx="7321847" cy="5797550"/>
          </a:xfrm>
          <a:prstGeom prst="rect">
            <a:avLst/>
          </a:prstGeom>
        </p:spPr>
        <p:txBody>
          <a:bodyPr/>
          <a:lstStyle>
            <a:lvl1pPr>
              <a:defRPr>
                <a:solidFill>
                  <a:schemeClr val="tx1"/>
                </a:solidFill>
                <a:latin typeface="+mn-ea"/>
                <a:ea typeface="+mn-ea"/>
              </a:defRPr>
            </a:lvl1pPr>
            <a:lvl2pPr>
              <a:defRPr>
                <a:solidFill>
                  <a:schemeClr val="tx1"/>
                </a:solidFill>
                <a:latin typeface="+mn-ea"/>
                <a:ea typeface="+mn-ea"/>
              </a:defRPr>
            </a:lvl2pPr>
            <a:lvl3pPr>
              <a:defRPr>
                <a:solidFill>
                  <a:schemeClr val="tx1"/>
                </a:solidFill>
                <a:latin typeface="+mn-ea"/>
                <a:ea typeface="+mn-ea"/>
              </a:defRPr>
            </a:lvl3pPr>
            <a:lvl4pPr>
              <a:defRPr>
                <a:solidFill>
                  <a:schemeClr val="tx1"/>
                </a:solidFill>
                <a:latin typeface="+mn-ea"/>
                <a:ea typeface="+mn-ea"/>
              </a:defRPr>
            </a:lvl4pPr>
            <a:lvl5pPr>
              <a:defRPr>
                <a:solidFill>
                  <a:schemeClr val="tx1"/>
                </a:solidFill>
                <a:latin typeface="+mn-ea"/>
                <a:ea typeface="+mn-ea"/>
              </a:defRPr>
            </a:lvl5pPr>
          </a:lstStyle>
          <a:p>
            <a:pPr lvl="0"/>
            <a:r>
              <a:rPr kumimoji="1" lang="ja-JP" altLang="en-US" dirty="0"/>
              <a:t>マスター テキストの書式設定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
        <p:nvSpPr>
          <p:cNvPr id="13" name="正方形/長方形 12">
            <a:extLst>
              <a:ext uri="{FF2B5EF4-FFF2-40B4-BE49-F238E27FC236}">
                <a16:creationId xmlns:a16="http://schemas.microsoft.com/office/drawing/2014/main" id="{E70671B4-D85D-B14E-82F8-9CF01FC6EE18}"/>
              </a:ext>
            </a:extLst>
          </p:cNvPr>
          <p:cNvSpPr/>
          <p:nvPr userDrawn="1"/>
        </p:nvSpPr>
        <p:spPr>
          <a:xfrm>
            <a:off x="7820324" y="0"/>
            <a:ext cx="2085676" cy="68580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sz="1800">
              <a:solidFill>
                <a:schemeClr val="accent2"/>
              </a:solidFill>
            </a:endParaRPr>
          </a:p>
        </p:txBody>
      </p:sp>
      <p:pic>
        <p:nvPicPr>
          <p:cNvPr id="14" name="図 13">
            <a:extLst>
              <a:ext uri="{FF2B5EF4-FFF2-40B4-BE49-F238E27FC236}">
                <a16:creationId xmlns:a16="http://schemas.microsoft.com/office/drawing/2014/main" id="{A286677C-676D-0D49-B2C4-56A70ECBA096}"/>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7820324" y="4772324"/>
            <a:ext cx="2085676" cy="2085676"/>
          </a:xfrm>
          <a:prstGeom prst="rect">
            <a:avLst/>
          </a:prstGeom>
        </p:spPr>
      </p:pic>
      <p:pic>
        <p:nvPicPr>
          <p:cNvPr id="15" name="図 14">
            <a:extLst>
              <a:ext uri="{FF2B5EF4-FFF2-40B4-BE49-F238E27FC236}">
                <a16:creationId xmlns:a16="http://schemas.microsoft.com/office/drawing/2014/main" id="{6C244BF9-F7CF-7840-8844-2E7ED6175FA9}"/>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991572" y="6600825"/>
            <a:ext cx="920819" cy="234561"/>
          </a:xfrm>
          <a:prstGeom prst="rect">
            <a:avLst/>
          </a:prstGeom>
        </p:spPr>
      </p:pic>
      <p:cxnSp>
        <p:nvCxnSpPr>
          <p:cNvPr id="18" name="直線コネクタ 17">
            <a:extLst>
              <a:ext uri="{FF2B5EF4-FFF2-40B4-BE49-F238E27FC236}">
                <a16:creationId xmlns:a16="http://schemas.microsoft.com/office/drawing/2014/main" id="{A5F39659-31BA-3444-83B8-D09F59133F19}"/>
              </a:ext>
            </a:extLst>
          </p:cNvPr>
          <p:cNvCxnSpPr>
            <a:cxnSpLocks/>
          </p:cNvCxnSpPr>
          <p:nvPr userDrawn="1"/>
        </p:nvCxnSpPr>
        <p:spPr>
          <a:xfrm>
            <a:off x="9083638" y="6597650"/>
            <a:ext cx="0" cy="260350"/>
          </a:xfrm>
          <a:prstGeom prst="line">
            <a:avLst/>
          </a:prstGeom>
          <a:ln w="9525">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19" name="テキスト ボックス 18">
            <a:extLst>
              <a:ext uri="{FF2B5EF4-FFF2-40B4-BE49-F238E27FC236}">
                <a16:creationId xmlns:a16="http://schemas.microsoft.com/office/drawing/2014/main" id="{9C329398-3F3A-E64B-A959-DAA180CE3F5C}"/>
              </a:ext>
            </a:extLst>
          </p:cNvPr>
          <p:cNvSpPr txBox="1"/>
          <p:nvPr userDrawn="1"/>
        </p:nvSpPr>
        <p:spPr>
          <a:xfrm>
            <a:off x="9147003" y="6590696"/>
            <a:ext cx="436568" cy="261610"/>
          </a:xfrm>
          <a:prstGeom prst="rect">
            <a:avLst/>
          </a:prstGeom>
          <a:noFill/>
          <a:ln>
            <a:noFill/>
          </a:ln>
        </p:spPr>
        <p:txBody>
          <a:bodyPr wrap="square" lIns="0" rIns="0" rtlCol="0">
            <a:spAutoFit/>
          </a:bodyPr>
          <a:lstStyle/>
          <a:p>
            <a:pPr algn="r"/>
            <a:fld id="{8DD8EB0B-AB08-A54E-B33C-ED72A04D9CE9}" type="slidenum">
              <a:rPr lang="ja-JP" altLang="en-US" sz="1100" smtClean="0">
                <a:solidFill>
                  <a:schemeClr val="tx1"/>
                </a:solidFill>
                <a:latin typeface="+mn-lt"/>
              </a:rPr>
              <a:pPr algn="r"/>
              <a:t>‹#›</a:t>
            </a:fld>
            <a:endParaRPr kumimoji="0" lang="en-US" altLang="ja-JP" sz="1100" dirty="0">
              <a:solidFill>
                <a:schemeClr val="tx1"/>
              </a:solidFill>
              <a:latin typeface="+mn-lt"/>
              <a:cs typeface="Meiryo UI" pitchFamily="50" charset="-128"/>
            </a:endParaRPr>
          </a:p>
        </p:txBody>
      </p:sp>
    </p:spTree>
    <p:extLst>
      <p:ext uri="{BB962C8B-B14F-4D97-AF65-F5344CB8AC3E}">
        <p14:creationId xmlns:p14="http://schemas.microsoft.com/office/powerpoint/2010/main" val="3586893273"/>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目次B">
    <p:bg>
      <p:bgRef idx="1001">
        <a:schemeClr val="bg1"/>
      </p:bgRef>
    </p:bg>
    <p:spTree>
      <p:nvGrpSpPr>
        <p:cNvPr id="1" name=""/>
        <p:cNvGrpSpPr/>
        <p:nvPr/>
      </p:nvGrpSpPr>
      <p:grpSpPr>
        <a:xfrm>
          <a:off x="0" y="0"/>
          <a:ext cx="0" cy="0"/>
          <a:chOff x="0" y="0"/>
          <a:chExt cx="0" cy="0"/>
        </a:xfrm>
      </p:grpSpPr>
      <p:sp>
        <p:nvSpPr>
          <p:cNvPr id="17" name="タイトル 1">
            <a:extLst>
              <a:ext uri="{FF2B5EF4-FFF2-40B4-BE49-F238E27FC236}">
                <a16:creationId xmlns:a16="http://schemas.microsoft.com/office/drawing/2014/main" id="{E6701CD2-677C-D142-82A1-12E0EBA9A65F}"/>
              </a:ext>
            </a:extLst>
          </p:cNvPr>
          <p:cNvSpPr>
            <a:spLocks noGrp="1"/>
          </p:cNvSpPr>
          <p:nvPr>
            <p:ph type="title" hasCustomPrompt="1"/>
          </p:nvPr>
        </p:nvSpPr>
        <p:spPr>
          <a:xfrm>
            <a:off x="331491" y="164693"/>
            <a:ext cx="7321847" cy="412538"/>
          </a:xfrm>
        </p:spPr>
        <p:txBody>
          <a:bodyPr/>
          <a:lstStyle>
            <a:lvl1pPr>
              <a:defRPr>
                <a:solidFill>
                  <a:schemeClr val="tx1"/>
                </a:solidFill>
              </a:defRPr>
            </a:lvl1pPr>
          </a:lstStyle>
          <a:p>
            <a:r>
              <a:rPr kumimoji="1" lang="ja-JP" altLang="en-US"/>
              <a:t>目次</a:t>
            </a:r>
          </a:p>
        </p:txBody>
      </p:sp>
      <p:sp>
        <p:nvSpPr>
          <p:cNvPr id="18" name="テキスト プレースホルダー 4">
            <a:extLst>
              <a:ext uri="{FF2B5EF4-FFF2-40B4-BE49-F238E27FC236}">
                <a16:creationId xmlns:a16="http://schemas.microsoft.com/office/drawing/2014/main" id="{570EBE81-ADFD-9E45-9FD9-FE2272EDCA88}"/>
              </a:ext>
            </a:extLst>
          </p:cNvPr>
          <p:cNvSpPr>
            <a:spLocks noGrp="1"/>
          </p:cNvSpPr>
          <p:nvPr>
            <p:ph type="body" sz="quarter" idx="10"/>
          </p:nvPr>
        </p:nvSpPr>
        <p:spPr>
          <a:xfrm>
            <a:off x="331491" y="692150"/>
            <a:ext cx="7321847" cy="5797550"/>
          </a:xfrm>
          <a:prstGeom prst="rect">
            <a:avLst/>
          </a:prstGeom>
        </p:spPr>
        <p:txBody>
          <a:bodyPr/>
          <a:lstStyle>
            <a:lvl1pPr>
              <a:defRPr>
                <a:solidFill>
                  <a:schemeClr val="tx1"/>
                </a:solidFill>
                <a:latin typeface="+mn-ea"/>
                <a:ea typeface="+mn-ea"/>
              </a:defRPr>
            </a:lvl1pPr>
            <a:lvl2pPr>
              <a:defRPr>
                <a:solidFill>
                  <a:schemeClr val="tx1"/>
                </a:solidFill>
                <a:latin typeface="+mn-ea"/>
                <a:ea typeface="+mn-ea"/>
              </a:defRPr>
            </a:lvl2pPr>
            <a:lvl3pPr>
              <a:defRPr>
                <a:solidFill>
                  <a:schemeClr val="tx1"/>
                </a:solidFill>
                <a:latin typeface="+mn-ea"/>
                <a:ea typeface="+mn-ea"/>
              </a:defRPr>
            </a:lvl3pPr>
            <a:lvl4pPr>
              <a:defRPr>
                <a:solidFill>
                  <a:schemeClr val="tx1"/>
                </a:solidFill>
                <a:latin typeface="+mn-ea"/>
                <a:ea typeface="+mn-ea"/>
              </a:defRPr>
            </a:lvl4pPr>
            <a:lvl5pPr>
              <a:defRPr>
                <a:solidFill>
                  <a:schemeClr val="tx1"/>
                </a:solidFill>
                <a:latin typeface="+mn-ea"/>
                <a:ea typeface="+mn-ea"/>
              </a:defRPr>
            </a:lvl5pPr>
          </a:lstStyle>
          <a:p>
            <a:pPr lvl="0"/>
            <a:r>
              <a:rPr kumimoji="1" lang="ja-JP" altLang="en-US" dirty="0"/>
              <a:t>マスター テキストの書式設定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
        <p:nvSpPr>
          <p:cNvPr id="9" name="正方形/長方形 8">
            <a:extLst>
              <a:ext uri="{FF2B5EF4-FFF2-40B4-BE49-F238E27FC236}">
                <a16:creationId xmlns:a16="http://schemas.microsoft.com/office/drawing/2014/main" id="{F8331829-5E16-FD4C-A59A-774C3BA7F1DA}"/>
              </a:ext>
            </a:extLst>
          </p:cNvPr>
          <p:cNvSpPr/>
          <p:nvPr userDrawn="1"/>
        </p:nvSpPr>
        <p:spPr>
          <a:xfrm>
            <a:off x="7820324" y="0"/>
            <a:ext cx="2085676" cy="685800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sz="1800">
              <a:solidFill>
                <a:schemeClr val="accent2"/>
              </a:solidFill>
            </a:endParaRPr>
          </a:p>
        </p:txBody>
      </p:sp>
      <p:pic>
        <p:nvPicPr>
          <p:cNvPr id="15" name="図 14">
            <a:extLst>
              <a:ext uri="{FF2B5EF4-FFF2-40B4-BE49-F238E27FC236}">
                <a16:creationId xmlns:a16="http://schemas.microsoft.com/office/drawing/2014/main" id="{1090E53B-00D9-A043-84E9-49FDBDBD51BD}"/>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7820324" y="4772324"/>
            <a:ext cx="2085676" cy="2085676"/>
          </a:xfrm>
          <a:prstGeom prst="rect">
            <a:avLst/>
          </a:prstGeom>
        </p:spPr>
      </p:pic>
      <p:pic>
        <p:nvPicPr>
          <p:cNvPr id="16" name="図 15">
            <a:extLst>
              <a:ext uri="{FF2B5EF4-FFF2-40B4-BE49-F238E27FC236}">
                <a16:creationId xmlns:a16="http://schemas.microsoft.com/office/drawing/2014/main" id="{5A358143-6BD9-754C-AD9B-005D301B5F80}"/>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991572" y="6600825"/>
            <a:ext cx="920819" cy="234561"/>
          </a:xfrm>
          <a:prstGeom prst="rect">
            <a:avLst/>
          </a:prstGeom>
        </p:spPr>
      </p:pic>
      <p:cxnSp>
        <p:nvCxnSpPr>
          <p:cNvPr id="22" name="直線コネクタ 21">
            <a:extLst>
              <a:ext uri="{FF2B5EF4-FFF2-40B4-BE49-F238E27FC236}">
                <a16:creationId xmlns:a16="http://schemas.microsoft.com/office/drawing/2014/main" id="{A4555FBF-DDA8-C141-AA5A-B8CF3D7C111A}"/>
              </a:ext>
            </a:extLst>
          </p:cNvPr>
          <p:cNvCxnSpPr>
            <a:cxnSpLocks/>
          </p:cNvCxnSpPr>
          <p:nvPr userDrawn="1"/>
        </p:nvCxnSpPr>
        <p:spPr>
          <a:xfrm>
            <a:off x="9083638" y="6597650"/>
            <a:ext cx="0" cy="260350"/>
          </a:xfrm>
          <a:prstGeom prst="line">
            <a:avLst/>
          </a:prstGeom>
          <a:ln w="952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23" name="テキスト ボックス 22">
            <a:extLst>
              <a:ext uri="{FF2B5EF4-FFF2-40B4-BE49-F238E27FC236}">
                <a16:creationId xmlns:a16="http://schemas.microsoft.com/office/drawing/2014/main" id="{F7A1702F-4C57-DD46-98F4-7CDB41BF734A}"/>
              </a:ext>
            </a:extLst>
          </p:cNvPr>
          <p:cNvSpPr txBox="1"/>
          <p:nvPr userDrawn="1"/>
        </p:nvSpPr>
        <p:spPr>
          <a:xfrm>
            <a:off x="9147003" y="6590696"/>
            <a:ext cx="436568" cy="261610"/>
          </a:xfrm>
          <a:prstGeom prst="rect">
            <a:avLst/>
          </a:prstGeom>
          <a:noFill/>
          <a:ln>
            <a:noFill/>
          </a:ln>
        </p:spPr>
        <p:txBody>
          <a:bodyPr wrap="square" lIns="0" rIns="0" rtlCol="0">
            <a:spAutoFit/>
          </a:bodyPr>
          <a:lstStyle/>
          <a:p>
            <a:pPr algn="r"/>
            <a:fld id="{8DD8EB0B-AB08-A54E-B33C-ED72A04D9CE9}" type="slidenum">
              <a:rPr lang="ja-JP" altLang="en-US" sz="1100" smtClean="0">
                <a:solidFill>
                  <a:schemeClr val="bg1"/>
                </a:solidFill>
                <a:latin typeface="+mn-lt"/>
              </a:rPr>
              <a:pPr algn="r"/>
              <a:t>‹#›</a:t>
            </a:fld>
            <a:endParaRPr kumimoji="0" lang="en-US" altLang="ja-JP" sz="1100" dirty="0">
              <a:solidFill>
                <a:schemeClr val="bg1"/>
              </a:solidFill>
              <a:latin typeface="+mn-lt"/>
              <a:cs typeface="Meiryo UI" pitchFamily="50" charset="-128"/>
            </a:endParaRPr>
          </a:p>
        </p:txBody>
      </p:sp>
    </p:spTree>
    <p:extLst>
      <p:ext uri="{BB962C8B-B14F-4D97-AF65-F5344CB8AC3E}">
        <p14:creationId xmlns:p14="http://schemas.microsoft.com/office/powerpoint/2010/main" val="1755546365"/>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目次C">
    <p:bg>
      <p:bgPr>
        <a:solidFill>
          <a:schemeClr val="accent2"/>
        </a:solidFill>
        <a:effectLst/>
      </p:bgPr>
    </p:bg>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EB51DA0-E136-254B-9C8E-DD3202B3BA8F}"/>
              </a:ext>
            </a:extLst>
          </p:cNvPr>
          <p:cNvSpPr>
            <a:spLocks noGrp="1"/>
          </p:cNvSpPr>
          <p:nvPr>
            <p:ph type="title" hasCustomPrompt="1"/>
          </p:nvPr>
        </p:nvSpPr>
        <p:spPr>
          <a:xfrm>
            <a:off x="331491" y="164693"/>
            <a:ext cx="7321847" cy="412538"/>
          </a:xfrm>
        </p:spPr>
        <p:txBody>
          <a:bodyPr/>
          <a:lstStyle>
            <a:lvl1pPr>
              <a:defRPr>
                <a:solidFill>
                  <a:schemeClr val="bg1"/>
                </a:solidFill>
              </a:defRPr>
            </a:lvl1pPr>
          </a:lstStyle>
          <a:p>
            <a:r>
              <a:rPr kumimoji="1" lang="ja-JP" altLang="en-US"/>
              <a:t>目次</a:t>
            </a:r>
          </a:p>
        </p:txBody>
      </p:sp>
      <p:sp>
        <p:nvSpPr>
          <p:cNvPr id="5" name="テキスト プレースホルダー 4">
            <a:extLst>
              <a:ext uri="{FF2B5EF4-FFF2-40B4-BE49-F238E27FC236}">
                <a16:creationId xmlns:a16="http://schemas.microsoft.com/office/drawing/2014/main" id="{FB808FD6-AE48-AF47-931E-E220778DFFFE}"/>
              </a:ext>
            </a:extLst>
          </p:cNvPr>
          <p:cNvSpPr>
            <a:spLocks noGrp="1"/>
          </p:cNvSpPr>
          <p:nvPr>
            <p:ph type="body" sz="quarter" idx="10"/>
          </p:nvPr>
        </p:nvSpPr>
        <p:spPr>
          <a:xfrm>
            <a:off x="331491" y="692150"/>
            <a:ext cx="7321847" cy="5797550"/>
          </a:xfrm>
          <a:prstGeom prst="rect">
            <a:avLst/>
          </a:prstGeom>
        </p:spPr>
        <p:txBody>
          <a:bodyPr/>
          <a:lstStyle>
            <a:lvl1pPr>
              <a:defRPr>
                <a:solidFill>
                  <a:schemeClr val="bg1"/>
                </a:solidFill>
                <a:latin typeface="+mn-ea"/>
                <a:ea typeface="+mn-ea"/>
              </a:defRPr>
            </a:lvl1pPr>
            <a:lvl2pPr>
              <a:defRPr>
                <a:solidFill>
                  <a:schemeClr val="bg1"/>
                </a:solidFill>
                <a:latin typeface="+mn-ea"/>
                <a:ea typeface="+mn-ea"/>
              </a:defRPr>
            </a:lvl2pPr>
            <a:lvl3pPr>
              <a:defRPr>
                <a:solidFill>
                  <a:schemeClr val="bg1"/>
                </a:solidFill>
                <a:latin typeface="+mn-ea"/>
                <a:ea typeface="+mn-ea"/>
              </a:defRPr>
            </a:lvl3pPr>
            <a:lvl4pPr>
              <a:defRPr>
                <a:solidFill>
                  <a:schemeClr val="bg1"/>
                </a:solidFill>
                <a:latin typeface="+mn-ea"/>
                <a:ea typeface="+mn-ea"/>
              </a:defRPr>
            </a:lvl4pPr>
            <a:lvl5pPr>
              <a:defRPr>
                <a:solidFill>
                  <a:schemeClr val="bg1"/>
                </a:solidFill>
                <a:latin typeface="+mn-ea"/>
                <a:ea typeface="+mn-ea"/>
              </a:defRPr>
            </a:lvl5pPr>
          </a:lstStyle>
          <a:p>
            <a:pPr lvl="0"/>
            <a:r>
              <a:rPr kumimoji="1" lang="ja-JP" altLang="en-US" dirty="0"/>
              <a:t>マスター テキストの書式設定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
        <p:nvSpPr>
          <p:cNvPr id="11" name="正方形/長方形 10">
            <a:extLst>
              <a:ext uri="{FF2B5EF4-FFF2-40B4-BE49-F238E27FC236}">
                <a16:creationId xmlns:a16="http://schemas.microsoft.com/office/drawing/2014/main" id="{3687A8B2-9E93-354F-B8D1-B6B918CEA90A}"/>
              </a:ext>
            </a:extLst>
          </p:cNvPr>
          <p:cNvSpPr/>
          <p:nvPr userDrawn="1"/>
        </p:nvSpPr>
        <p:spPr>
          <a:xfrm>
            <a:off x="7820324" y="0"/>
            <a:ext cx="2085676" cy="6858000"/>
          </a:xfrm>
          <a:prstGeom prst="rect">
            <a:avLst/>
          </a:prstGeom>
          <a:solidFill>
            <a:srgbClr val="3B486F"/>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sz="1800">
              <a:solidFill>
                <a:schemeClr val="accent2"/>
              </a:solidFill>
            </a:endParaRPr>
          </a:p>
        </p:txBody>
      </p:sp>
      <p:pic>
        <p:nvPicPr>
          <p:cNvPr id="7" name="図 6">
            <a:extLst>
              <a:ext uri="{FF2B5EF4-FFF2-40B4-BE49-F238E27FC236}">
                <a16:creationId xmlns:a16="http://schemas.microsoft.com/office/drawing/2014/main" id="{F8B9B30C-B4CC-7748-A83A-F9E764738787}"/>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7820324" y="4772324"/>
            <a:ext cx="2085676" cy="2085676"/>
          </a:xfrm>
          <a:prstGeom prst="rect">
            <a:avLst/>
          </a:prstGeom>
        </p:spPr>
      </p:pic>
      <p:sp>
        <p:nvSpPr>
          <p:cNvPr id="29" name="テキスト ボックス 28">
            <a:extLst>
              <a:ext uri="{FF2B5EF4-FFF2-40B4-BE49-F238E27FC236}">
                <a16:creationId xmlns:a16="http://schemas.microsoft.com/office/drawing/2014/main" id="{9CE94EA5-B308-374E-9CB5-E83142A05316}"/>
              </a:ext>
            </a:extLst>
          </p:cNvPr>
          <p:cNvSpPr txBox="1"/>
          <p:nvPr userDrawn="1"/>
        </p:nvSpPr>
        <p:spPr>
          <a:xfrm>
            <a:off x="4357146" y="6623438"/>
            <a:ext cx="3287760" cy="215444"/>
          </a:xfrm>
          <a:prstGeom prst="rect">
            <a:avLst/>
          </a:prstGeom>
          <a:noFill/>
          <a:ln>
            <a:noFill/>
          </a:ln>
        </p:spPr>
        <p:txBody>
          <a:bodyPr wrap="none" lIns="0" rIns="0" rtlCol="0">
            <a:spAutoFit/>
          </a:bodyPr>
          <a:lstStyle/>
          <a:p>
            <a:pPr algn="r"/>
            <a:r>
              <a:rPr kumimoji="0" lang="en-US" altLang="ja-JP" sz="800" dirty="0">
                <a:solidFill>
                  <a:schemeClr val="bg1"/>
                </a:solidFill>
                <a:latin typeface="+mn-lt"/>
                <a:cs typeface="Meiryo UI" pitchFamily="50" charset="-128"/>
              </a:rPr>
              <a:t>© 2022 NTT DATA INSTITUTE OF MANAGEMENT CONSULTING, Inc.</a:t>
            </a:r>
          </a:p>
        </p:txBody>
      </p:sp>
      <p:cxnSp>
        <p:nvCxnSpPr>
          <p:cNvPr id="15" name="直線コネクタ 14">
            <a:extLst>
              <a:ext uri="{FF2B5EF4-FFF2-40B4-BE49-F238E27FC236}">
                <a16:creationId xmlns:a16="http://schemas.microsoft.com/office/drawing/2014/main" id="{B3DBF0BE-6AA5-F745-9FC5-44881C89F49C}"/>
              </a:ext>
            </a:extLst>
          </p:cNvPr>
          <p:cNvCxnSpPr>
            <a:cxnSpLocks/>
          </p:cNvCxnSpPr>
          <p:nvPr userDrawn="1"/>
        </p:nvCxnSpPr>
        <p:spPr>
          <a:xfrm>
            <a:off x="7820324" y="6597650"/>
            <a:ext cx="0" cy="260350"/>
          </a:xfrm>
          <a:prstGeom prst="line">
            <a:avLst/>
          </a:prstGeom>
          <a:ln w="9525">
            <a:solidFill>
              <a:schemeClr val="bg1"/>
            </a:solidFill>
          </a:ln>
          <a:effectLst/>
        </p:spPr>
        <p:style>
          <a:lnRef idx="2">
            <a:schemeClr val="accent1"/>
          </a:lnRef>
          <a:fillRef idx="0">
            <a:schemeClr val="accent1"/>
          </a:fillRef>
          <a:effectRef idx="1">
            <a:schemeClr val="accent1"/>
          </a:effectRef>
          <a:fontRef idx="minor">
            <a:schemeClr val="tx1"/>
          </a:fontRef>
        </p:style>
      </p:cxnSp>
      <p:pic>
        <p:nvPicPr>
          <p:cNvPr id="4" name="図 3">
            <a:extLst>
              <a:ext uri="{FF2B5EF4-FFF2-40B4-BE49-F238E27FC236}">
                <a16:creationId xmlns:a16="http://schemas.microsoft.com/office/drawing/2014/main" id="{9A14CAF1-A85E-9344-A0FE-8B8C363B83DF}"/>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991572" y="6600825"/>
            <a:ext cx="920819" cy="234561"/>
          </a:xfrm>
          <a:prstGeom prst="rect">
            <a:avLst/>
          </a:prstGeom>
        </p:spPr>
      </p:pic>
      <p:cxnSp>
        <p:nvCxnSpPr>
          <p:cNvPr id="16" name="直線コネクタ 15">
            <a:extLst>
              <a:ext uri="{FF2B5EF4-FFF2-40B4-BE49-F238E27FC236}">
                <a16:creationId xmlns:a16="http://schemas.microsoft.com/office/drawing/2014/main" id="{16B41417-B48C-CE43-966E-9152FFAC935E}"/>
              </a:ext>
            </a:extLst>
          </p:cNvPr>
          <p:cNvCxnSpPr>
            <a:cxnSpLocks/>
          </p:cNvCxnSpPr>
          <p:nvPr userDrawn="1"/>
        </p:nvCxnSpPr>
        <p:spPr>
          <a:xfrm>
            <a:off x="9083638" y="6597650"/>
            <a:ext cx="0" cy="260350"/>
          </a:xfrm>
          <a:prstGeom prst="line">
            <a:avLst/>
          </a:prstGeom>
          <a:ln w="952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2" name="テキスト ボックス 11">
            <a:extLst>
              <a:ext uri="{FF2B5EF4-FFF2-40B4-BE49-F238E27FC236}">
                <a16:creationId xmlns:a16="http://schemas.microsoft.com/office/drawing/2014/main" id="{00B52987-9405-2B46-8E23-D359E72DD129}"/>
              </a:ext>
            </a:extLst>
          </p:cNvPr>
          <p:cNvSpPr txBox="1"/>
          <p:nvPr userDrawn="1"/>
        </p:nvSpPr>
        <p:spPr>
          <a:xfrm>
            <a:off x="9147003" y="6590696"/>
            <a:ext cx="436568" cy="261610"/>
          </a:xfrm>
          <a:prstGeom prst="rect">
            <a:avLst/>
          </a:prstGeom>
          <a:noFill/>
          <a:ln>
            <a:noFill/>
          </a:ln>
        </p:spPr>
        <p:txBody>
          <a:bodyPr wrap="square" lIns="0" rIns="0" rtlCol="0">
            <a:spAutoFit/>
          </a:bodyPr>
          <a:lstStyle/>
          <a:p>
            <a:pPr algn="r"/>
            <a:fld id="{8DD8EB0B-AB08-A54E-B33C-ED72A04D9CE9}" type="slidenum">
              <a:rPr lang="ja-JP" altLang="en-US" sz="1100" smtClean="0">
                <a:solidFill>
                  <a:schemeClr val="bg1"/>
                </a:solidFill>
                <a:latin typeface="+mn-lt"/>
              </a:rPr>
              <a:pPr algn="r"/>
              <a:t>‹#›</a:t>
            </a:fld>
            <a:endParaRPr kumimoji="0" lang="en-US" altLang="ja-JP" sz="1100" dirty="0">
              <a:solidFill>
                <a:schemeClr val="bg1"/>
              </a:solidFill>
              <a:latin typeface="+mn-lt"/>
              <a:cs typeface="Meiryo UI" pitchFamily="50" charset="-128"/>
            </a:endParaRPr>
          </a:p>
        </p:txBody>
      </p:sp>
    </p:spTree>
    <p:extLst>
      <p:ext uri="{BB962C8B-B14F-4D97-AF65-F5344CB8AC3E}">
        <p14:creationId xmlns:p14="http://schemas.microsoft.com/office/powerpoint/2010/main" val="2598125596"/>
      </p:ext>
    </p:extLst>
  </p:cSld>
  <p:clrMapOvr>
    <a:masterClrMapping/>
  </p:clrMapOvr>
  <p:extLst>
    <p:ext uri="{DCECCB84-F9BA-43D5-87BE-67443E8EF086}">
      <p15:sldGuideLst xmlns:p15="http://schemas.microsoft.com/office/powerpoint/2012/main"/>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目次A_写真あり">
    <p:bg>
      <p:bgRef idx="1001">
        <a:schemeClr val="bg1"/>
      </p:bgRef>
    </p:bg>
    <p:spTree>
      <p:nvGrpSpPr>
        <p:cNvPr id="1" name=""/>
        <p:cNvGrpSpPr/>
        <p:nvPr/>
      </p:nvGrpSpPr>
      <p:grpSpPr>
        <a:xfrm>
          <a:off x="0" y="0"/>
          <a:ext cx="0" cy="0"/>
          <a:chOff x="0" y="0"/>
          <a:chExt cx="0" cy="0"/>
        </a:xfrm>
      </p:grpSpPr>
      <p:sp>
        <p:nvSpPr>
          <p:cNvPr id="19" name="タイトル 1">
            <a:extLst>
              <a:ext uri="{FF2B5EF4-FFF2-40B4-BE49-F238E27FC236}">
                <a16:creationId xmlns:a16="http://schemas.microsoft.com/office/drawing/2014/main" id="{264EF314-A64E-3F4C-B03B-CEB36A067F2C}"/>
              </a:ext>
            </a:extLst>
          </p:cNvPr>
          <p:cNvSpPr>
            <a:spLocks noGrp="1"/>
          </p:cNvSpPr>
          <p:nvPr>
            <p:ph type="title" hasCustomPrompt="1"/>
          </p:nvPr>
        </p:nvSpPr>
        <p:spPr>
          <a:xfrm>
            <a:off x="331491" y="164693"/>
            <a:ext cx="7321847" cy="412538"/>
          </a:xfrm>
        </p:spPr>
        <p:txBody>
          <a:bodyPr/>
          <a:lstStyle>
            <a:lvl1pPr>
              <a:defRPr>
                <a:solidFill>
                  <a:schemeClr val="tx1"/>
                </a:solidFill>
              </a:defRPr>
            </a:lvl1pPr>
          </a:lstStyle>
          <a:p>
            <a:r>
              <a:rPr kumimoji="1" lang="ja-JP" altLang="en-US"/>
              <a:t>目次</a:t>
            </a:r>
          </a:p>
        </p:txBody>
      </p:sp>
      <p:sp>
        <p:nvSpPr>
          <p:cNvPr id="20" name="テキスト プレースホルダー 4">
            <a:extLst>
              <a:ext uri="{FF2B5EF4-FFF2-40B4-BE49-F238E27FC236}">
                <a16:creationId xmlns:a16="http://schemas.microsoft.com/office/drawing/2014/main" id="{84FF02D6-BC24-774F-8606-E31273FFA372}"/>
              </a:ext>
            </a:extLst>
          </p:cNvPr>
          <p:cNvSpPr>
            <a:spLocks noGrp="1"/>
          </p:cNvSpPr>
          <p:nvPr>
            <p:ph type="body" sz="quarter" idx="10"/>
          </p:nvPr>
        </p:nvSpPr>
        <p:spPr>
          <a:xfrm>
            <a:off x="331491" y="692150"/>
            <a:ext cx="7321847" cy="5797550"/>
          </a:xfrm>
          <a:prstGeom prst="rect">
            <a:avLst/>
          </a:prstGeom>
        </p:spPr>
        <p:txBody>
          <a:bodyPr/>
          <a:lstStyle>
            <a:lvl1pPr>
              <a:defRPr>
                <a:solidFill>
                  <a:schemeClr val="tx1"/>
                </a:solidFill>
                <a:latin typeface="+mn-ea"/>
                <a:ea typeface="+mn-ea"/>
              </a:defRPr>
            </a:lvl1pPr>
            <a:lvl2pPr>
              <a:defRPr>
                <a:solidFill>
                  <a:schemeClr val="tx1"/>
                </a:solidFill>
                <a:latin typeface="+mn-ea"/>
                <a:ea typeface="+mn-ea"/>
              </a:defRPr>
            </a:lvl2pPr>
            <a:lvl3pPr>
              <a:defRPr>
                <a:solidFill>
                  <a:schemeClr val="tx1"/>
                </a:solidFill>
                <a:latin typeface="+mn-ea"/>
                <a:ea typeface="+mn-ea"/>
              </a:defRPr>
            </a:lvl3pPr>
            <a:lvl4pPr>
              <a:defRPr>
                <a:solidFill>
                  <a:schemeClr val="tx1"/>
                </a:solidFill>
                <a:latin typeface="+mn-ea"/>
                <a:ea typeface="+mn-ea"/>
              </a:defRPr>
            </a:lvl4pPr>
            <a:lvl5pPr>
              <a:defRPr>
                <a:solidFill>
                  <a:schemeClr val="tx1"/>
                </a:solidFill>
                <a:latin typeface="+mn-ea"/>
                <a:ea typeface="+mn-ea"/>
              </a:defRPr>
            </a:lvl5pPr>
          </a:lstStyle>
          <a:p>
            <a:pPr lvl="0"/>
            <a:r>
              <a:rPr kumimoji="1" lang="ja-JP" altLang="en-US" dirty="0"/>
              <a:t>マスター テキストの書式設定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pic>
        <p:nvPicPr>
          <p:cNvPr id="9" name="図 8">
            <a:extLst>
              <a:ext uri="{FF2B5EF4-FFF2-40B4-BE49-F238E27FC236}">
                <a16:creationId xmlns:a16="http://schemas.microsoft.com/office/drawing/2014/main" id="{8B9AD09D-7861-AC4C-949E-615556979949}"/>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7820025" y="0"/>
            <a:ext cx="2085969" cy="5797550"/>
          </a:xfrm>
          <a:prstGeom prst="rect">
            <a:avLst/>
          </a:prstGeom>
        </p:spPr>
      </p:pic>
      <p:pic>
        <p:nvPicPr>
          <p:cNvPr id="13" name="図 12">
            <a:extLst>
              <a:ext uri="{FF2B5EF4-FFF2-40B4-BE49-F238E27FC236}">
                <a16:creationId xmlns:a16="http://schemas.microsoft.com/office/drawing/2014/main" id="{540C2BEA-F93E-7248-AE16-D510BB0098D7}"/>
              </a:ext>
            </a:extLst>
          </p:cNvPr>
          <p:cNvPicPr>
            <a:picLocks noChangeAspect="1"/>
          </p:cNvPicPr>
          <p:nvPr userDrawn="1"/>
        </p:nvPicPr>
        <p:blipFill>
          <a:blip r:embed="rId3" cstate="email">
            <a:extLst>
              <a:ext uri="{28A0092B-C50C-407E-A947-70E740481C1C}">
                <a14:useLocalDpi xmlns:a14="http://schemas.microsoft.com/office/drawing/2010/main"/>
              </a:ext>
            </a:extLst>
          </a:blip>
          <a:srcRect/>
          <a:stretch/>
        </p:blipFill>
        <p:spPr>
          <a:xfrm>
            <a:off x="7820324" y="4772324"/>
            <a:ext cx="2085676" cy="2085676"/>
          </a:xfrm>
          <a:prstGeom prst="rect">
            <a:avLst/>
          </a:prstGeom>
        </p:spPr>
      </p:pic>
      <p:pic>
        <p:nvPicPr>
          <p:cNvPr id="17" name="図 16">
            <a:extLst>
              <a:ext uri="{FF2B5EF4-FFF2-40B4-BE49-F238E27FC236}">
                <a16:creationId xmlns:a16="http://schemas.microsoft.com/office/drawing/2014/main" id="{AC2E62F0-4FDE-A846-BFDD-7669922816D4}"/>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7991572" y="6600825"/>
            <a:ext cx="920819" cy="234561"/>
          </a:xfrm>
          <a:prstGeom prst="rect">
            <a:avLst/>
          </a:prstGeom>
        </p:spPr>
      </p:pic>
      <p:cxnSp>
        <p:nvCxnSpPr>
          <p:cNvPr id="21" name="直線コネクタ 20">
            <a:extLst>
              <a:ext uri="{FF2B5EF4-FFF2-40B4-BE49-F238E27FC236}">
                <a16:creationId xmlns:a16="http://schemas.microsoft.com/office/drawing/2014/main" id="{5D66D3D4-EF1C-8843-AC5F-3EA89964E73A}"/>
              </a:ext>
            </a:extLst>
          </p:cNvPr>
          <p:cNvCxnSpPr>
            <a:cxnSpLocks/>
          </p:cNvCxnSpPr>
          <p:nvPr userDrawn="1"/>
        </p:nvCxnSpPr>
        <p:spPr>
          <a:xfrm>
            <a:off x="9083638" y="6597650"/>
            <a:ext cx="0" cy="260350"/>
          </a:xfrm>
          <a:prstGeom prst="line">
            <a:avLst/>
          </a:prstGeom>
          <a:ln w="9525">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22" name="テキスト ボックス 21">
            <a:extLst>
              <a:ext uri="{FF2B5EF4-FFF2-40B4-BE49-F238E27FC236}">
                <a16:creationId xmlns:a16="http://schemas.microsoft.com/office/drawing/2014/main" id="{671A9F73-31F2-2249-AD17-1198AE7673DC}"/>
              </a:ext>
            </a:extLst>
          </p:cNvPr>
          <p:cNvSpPr txBox="1"/>
          <p:nvPr userDrawn="1"/>
        </p:nvSpPr>
        <p:spPr>
          <a:xfrm>
            <a:off x="9147003" y="6590696"/>
            <a:ext cx="436568" cy="261610"/>
          </a:xfrm>
          <a:prstGeom prst="rect">
            <a:avLst/>
          </a:prstGeom>
          <a:noFill/>
          <a:ln>
            <a:noFill/>
          </a:ln>
        </p:spPr>
        <p:txBody>
          <a:bodyPr wrap="square" lIns="0" rIns="0" rtlCol="0">
            <a:spAutoFit/>
          </a:bodyPr>
          <a:lstStyle/>
          <a:p>
            <a:pPr algn="r"/>
            <a:fld id="{8DD8EB0B-AB08-A54E-B33C-ED72A04D9CE9}" type="slidenum">
              <a:rPr lang="ja-JP" altLang="en-US" sz="1100" smtClean="0">
                <a:solidFill>
                  <a:schemeClr val="tx1"/>
                </a:solidFill>
                <a:latin typeface="+mn-lt"/>
              </a:rPr>
              <a:pPr algn="r"/>
              <a:t>‹#›</a:t>
            </a:fld>
            <a:endParaRPr kumimoji="0" lang="en-US" altLang="ja-JP" sz="1100" dirty="0">
              <a:solidFill>
                <a:schemeClr val="tx1"/>
              </a:solidFill>
              <a:latin typeface="+mn-lt"/>
              <a:cs typeface="Meiryo UI" pitchFamily="50" charset="-128"/>
            </a:endParaRPr>
          </a:p>
        </p:txBody>
      </p:sp>
    </p:spTree>
    <p:extLst>
      <p:ext uri="{BB962C8B-B14F-4D97-AF65-F5344CB8AC3E}">
        <p14:creationId xmlns:p14="http://schemas.microsoft.com/office/powerpoint/2010/main" val="3523959053"/>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目次B_写真あり">
    <p:bg>
      <p:bgRef idx="1001">
        <a:schemeClr val="bg1"/>
      </p:bgRef>
    </p:bg>
    <p:spTree>
      <p:nvGrpSpPr>
        <p:cNvPr id="1" name=""/>
        <p:cNvGrpSpPr/>
        <p:nvPr/>
      </p:nvGrpSpPr>
      <p:grpSpPr>
        <a:xfrm>
          <a:off x="0" y="0"/>
          <a:ext cx="0" cy="0"/>
          <a:chOff x="0" y="0"/>
          <a:chExt cx="0" cy="0"/>
        </a:xfrm>
      </p:grpSpPr>
      <p:sp>
        <p:nvSpPr>
          <p:cNvPr id="19" name="タイトル 1">
            <a:extLst>
              <a:ext uri="{FF2B5EF4-FFF2-40B4-BE49-F238E27FC236}">
                <a16:creationId xmlns:a16="http://schemas.microsoft.com/office/drawing/2014/main" id="{860DBB8D-37BB-544C-930B-578D0CA14258}"/>
              </a:ext>
            </a:extLst>
          </p:cNvPr>
          <p:cNvSpPr>
            <a:spLocks noGrp="1"/>
          </p:cNvSpPr>
          <p:nvPr>
            <p:ph type="title" hasCustomPrompt="1"/>
          </p:nvPr>
        </p:nvSpPr>
        <p:spPr>
          <a:xfrm>
            <a:off x="331491" y="164693"/>
            <a:ext cx="7321847" cy="412538"/>
          </a:xfrm>
        </p:spPr>
        <p:txBody>
          <a:bodyPr/>
          <a:lstStyle>
            <a:lvl1pPr>
              <a:defRPr>
                <a:solidFill>
                  <a:schemeClr val="tx1"/>
                </a:solidFill>
              </a:defRPr>
            </a:lvl1pPr>
          </a:lstStyle>
          <a:p>
            <a:r>
              <a:rPr kumimoji="1" lang="ja-JP" altLang="en-US"/>
              <a:t>目次</a:t>
            </a:r>
          </a:p>
        </p:txBody>
      </p:sp>
      <p:sp>
        <p:nvSpPr>
          <p:cNvPr id="20" name="テキスト プレースホルダー 4">
            <a:extLst>
              <a:ext uri="{FF2B5EF4-FFF2-40B4-BE49-F238E27FC236}">
                <a16:creationId xmlns:a16="http://schemas.microsoft.com/office/drawing/2014/main" id="{D215D7FA-6DB9-8142-8780-45B677F4E7FE}"/>
              </a:ext>
            </a:extLst>
          </p:cNvPr>
          <p:cNvSpPr>
            <a:spLocks noGrp="1"/>
          </p:cNvSpPr>
          <p:nvPr>
            <p:ph type="body" sz="quarter" idx="10"/>
          </p:nvPr>
        </p:nvSpPr>
        <p:spPr>
          <a:xfrm>
            <a:off x="331491" y="692150"/>
            <a:ext cx="7321847" cy="5797550"/>
          </a:xfrm>
          <a:prstGeom prst="rect">
            <a:avLst/>
          </a:prstGeom>
        </p:spPr>
        <p:txBody>
          <a:bodyPr/>
          <a:lstStyle>
            <a:lvl1pPr>
              <a:defRPr>
                <a:solidFill>
                  <a:schemeClr val="tx1"/>
                </a:solidFill>
                <a:latin typeface="+mn-ea"/>
                <a:ea typeface="+mn-ea"/>
              </a:defRPr>
            </a:lvl1pPr>
            <a:lvl2pPr>
              <a:defRPr>
                <a:solidFill>
                  <a:schemeClr val="tx1"/>
                </a:solidFill>
                <a:latin typeface="+mn-ea"/>
                <a:ea typeface="+mn-ea"/>
              </a:defRPr>
            </a:lvl2pPr>
            <a:lvl3pPr>
              <a:defRPr>
                <a:solidFill>
                  <a:schemeClr val="tx1"/>
                </a:solidFill>
                <a:latin typeface="+mn-ea"/>
                <a:ea typeface="+mn-ea"/>
              </a:defRPr>
            </a:lvl3pPr>
            <a:lvl4pPr>
              <a:defRPr>
                <a:solidFill>
                  <a:schemeClr val="tx1"/>
                </a:solidFill>
                <a:latin typeface="+mn-ea"/>
                <a:ea typeface="+mn-ea"/>
              </a:defRPr>
            </a:lvl4pPr>
            <a:lvl5pPr>
              <a:defRPr>
                <a:solidFill>
                  <a:schemeClr val="tx1"/>
                </a:solidFill>
                <a:latin typeface="+mn-ea"/>
                <a:ea typeface="+mn-ea"/>
              </a:defRPr>
            </a:lvl5pPr>
          </a:lstStyle>
          <a:p>
            <a:pPr lvl="0"/>
            <a:r>
              <a:rPr kumimoji="1" lang="ja-JP" altLang="en-US" dirty="0"/>
              <a:t>マスター テキストの書式設定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pic>
        <p:nvPicPr>
          <p:cNvPr id="14" name="図 13">
            <a:extLst>
              <a:ext uri="{FF2B5EF4-FFF2-40B4-BE49-F238E27FC236}">
                <a16:creationId xmlns:a16="http://schemas.microsoft.com/office/drawing/2014/main" id="{F4A40320-50A1-5E45-8BB4-741BF472A5DA}"/>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7820025" y="0"/>
            <a:ext cx="2085969" cy="5797550"/>
          </a:xfrm>
          <a:prstGeom prst="rect">
            <a:avLst/>
          </a:prstGeom>
        </p:spPr>
      </p:pic>
      <p:pic>
        <p:nvPicPr>
          <p:cNvPr id="17" name="図 16">
            <a:extLst>
              <a:ext uri="{FF2B5EF4-FFF2-40B4-BE49-F238E27FC236}">
                <a16:creationId xmlns:a16="http://schemas.microsoft.com/office/drawing/2014/main" id="{356A0188-3C32-2D4F-A9EF-018E539E4FE4}"/>
              </a:ext>
            </a:extLst>
          </p:cNvPr>
          <p:cNvPicPr>
            <a:picLocks noChangeAspect="1"/>
          </p:cNvPicPr>
          <p:nvPr userDrawn="1"/>
        </p:nvPicPr>
        <p:blipFill>
          <a:blip r:embed="rId3" cstate="email">
            <a:extLst>
              <a:ext uri="{28A0092B-C50C-407E-A947-70E740481C1C}">
                <a14:useLocalDpi xmlns:a14="http://schemas.microsoft.com/office/drawing/2010/main"/>
              </a:ext>
            </a:extLst>
          </a:blip>
          <a:srcRect/>
          <a:stretch/>
        </p:blipFill>
        <p:spPr>
          <a:xfrm>
            <a:off x="7820324" y="4772324"/>
            <a:ext cx="2085676" cy="2085676"/>
          </a:xfrm>
          <a:prstGeom prst="rect">
            <a:avLst/>
          </a:prstGeom>
        </p:spPr>
      </p:pic>
      <p:pic>
        <p:nvPicPr>
          <p:cNvPr id="18" name="図 17">
            <a:extLst>
              <a:ext uri="{FF2B5EF4-FFF2-40B4-BE49-F238E27FC236}">
                <a16:creationId xmlns:a16="http://schemas.microsoft.com/office/drawing/2014/main" id="{93A5D981-D08E-E646-B3AB-9AEBF1409AFC}"/>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7991572" y="6600825"/>
            <a:ext cx="920819" cy="234561"/>
          </a:xfrm>
          <a:prstGeom prst="rect">
            <a:avLst/>
          </a:prstGeom>
        </p:spPr>
      </p:pic>
      <p:cxnSp>
        <p:nvCxnSpPr>
          <p:cNvPr id="21" name="直線コネクタ 20">
            <a:extLst>
              <a:ext uri="{FF2B5EF4-FFF2-40B4-BE49-F238E27FC236}">
                <a16:creationId xmlns:a16="http://schemas.microsoft.com/office/drawing/2014/main" id="{7C34CA1B-8A8E-9C4E-A78F-3C2DDB5E8308}"/>
              </a:ext>
            </a:extLst>
          </p:cNvPr>
          <p:cNvCxnSpPr>
            <a:cxnSpLocks/>
          </p:cNvCxnSpPr>
          <p:nvPr userDrawn="1"/>
        </p:nvCxnSpPr>
        <p:spPr>
          <a:xfrm>
            <a:off x="9083638" y="6597650"/>
            <a:ext cx="0" cy="260350"/>
          </a:xfrm>
          <a:prstGeom prst="line">
            <a:avLst/>
          </a:prstGeom>
          <a:ln w="952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22" name="テキスト ボックス 21">
            <a:extLst>
              <a:ext uri="{FF2B5EF4-FFF2-40B4-BE49-F238E27FC236}">
                <a16:creationId xmlns:a16="http://schemas.microsoft.com/office/drawing/2014/main" id="{A4D4052D-347D-9F4A-B6E6-80BF39D7D634}"/>
              </a:ext>
            </a:extLst>
          </p:cNvPr>
          <p:cNvSpPr txBox="1"/>
          <p:nvPr userDrawn="1"/>
        </p:nvSpPr>
        <p:spPr>
          <a:xfrm>
            <a:off x="9147003" y="6590696"/>
            <a:ext cx="436568" cy="261610"/>
          </a:xfrm>
          <a:prstGeom prst="rect">
            <a:avLst/>
          </a:prstGeom>
          <a:noFill/>
          <a:ln>
            <a:noFill/>
          </a:ln>
        </p:spPr>
        <p:txBody>
          <a:bodyPr wrap="square" lIns="0" rIns="0" rtlCol="0">
            <a:spAutoFit/>
          </a:bodyPr>
          <a:lstStyle/>
          <a:p>
            <a:pPr algn="r"/>
            <a:fld id="{8DD8EB0B-AB08-A54E-B33C-ED72A04D9CE9}" type="slidenum">
              <a:rPr lang="ja-JP" altLang="en-US" sz="1100" smtClean="0">
                <a:solidFill>
                  <a:schemeClr val="bg1"/>
                </a:solidFill>
                <a:latin typeface="+mn-lt"/>
              </a:rPr>
              <a:pPr algn="r"/>
              <a:t>‹#›</a:t>
            </a:fld>
            <a:endParaRPr kumimoji="0" lang="en-US" altLang="ja-JP" sz="1100" dirty="0">
              <a:solidFill>
                <a:schemeClr val="bg1"/>
              </a:solidFill>
              <a:latin typeface="+mn-lt"/>
              <a:cs typeface="Meiryo UI" pitchFamily="50" charset="-128"/>
            </a:endParaRPr>
          </a:p>
        </p:txBody>
      </p:sp>
    </p:spTree>
    <p:extLst>
      <p:ext uri="{BB962C8B-B14F-4D97-AF65-F5344CB8AC3E}">
        <p14:creationId xmlns:p14="http://schemas.microsoft.com/office/powerpoint/2010/main" val="234324441"/>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目次C_写真あり">
    <p:bg>
      <p:bgPr>
        <a:solidFill>
          <a:schemeClr val="accent2"/>
        </a:solidFill>
        <a:effectLst/>
      </p:bgPr>
    </p:bg>
    <p:spTree>
      <p:nvGrpSpPr>
        <p:cNvPr id="1" name=""/>
        <p:cNvGrpSpPr/>
        <p:nvPr/>
      </p:nvGrpSpPr>
      <p:grpSpPr>
        <a:xfrm>
          <a:off x="0" y="0"/>
          <a:ext cx="0" cy="0"/>
          <a:chOff x="0" y="0"/>
          <a:chExt cx="0" cy="0"/>
        </a:xfrm>
      </p:grpSpPr>
      <p:sp>
        <p:nvSpPr>
          <p:cNvPr id="23" name="タイトル 1">
            <a:extLst>
              <a:ext uri="{FF2B5EF4-FFF2-40B4-BE49-F238E27FC236}">
                <a16:creationId xmlns:a16="http://schemas.microsoft.com/office/drawing/2014/main" id="{ADF530A1-940A-084C-A3F1-73ACF672CFD3}"/>
              </a:ext>
            </a:extLst>
          </p:cNvPr>
          <p:cNvSpPr>
            <a:spLocks noGrp="1"/>
          </p:cNvSpPr>
          <p:nvPr>
            <p:ph type="title" hasCustomPrompt="1"/>
          </p:nvPr>
        </p:nvSpPr>
        <p:spPr>
          <a:xfrm>
            <a:off x="331491" y="164693"/>
            <a:ext cx="7321847" cy="412538"/>
          </a:xfrm>
        </p:spPr>
        <p:txBody>
          <a:bodyPr/>
          <a:lstStyle>
            <a:lvl1pPr>
              <a:defRPr>
                <a:solidFill>
                  <a:schemeClr val="bg1"/>
                </a:solidFill>
              </a:defRPr>
            </a:lvl1pPr>
          </a:lstStyle>
          <a:p>
            <a:r>
              <a:rPr kumimoji="1" lang="ja-JP" altLang="en-US"/>
              <a:t>目次</a:t>
            </a:r>
          </a:p>
        </p:txBody>
      </p:sp>
      <p:sp>
        <p:nvSpPr>
          <p:cNvPr id="24" name="テキスト プレースホルダー 4">
            <a:extLst>
              <a:ext uri="{FF2B5EF4-FFF2-40B4-BE49-F238E27FC236}">
                <a16:creationId xmlns:a16="http://schemas.microsoft.com/office/drawing/2014/main" id="{FBF7112F-10B1-C64A-A941-0D666CB3AE73}"/>
              </a:ext>
            </a:extLst>
          </p:cNvPr>
          <p:cNvSpPr>
            <a:spLocks noGrp="1"/>
          </p:cNvSpPr>
          <p:nvPr>
            <p:ph type="body" sz="quarter" idx="10"/>
          </p:nvPr>
        </p:nvSpPr>
        <p:spPr>
          <a:xfrm>
            <a:off x="331491" y="692150"/>
            <a:ext cx="7321847" cy="5797550"/>
          </a:xfrm>
          <a:prstGeom prst="rect">
            <a:avLst/>
          </a:prstGeom>
        </p:spPr>
        <p:txBody>
          <a:bodyPr/>
          <a:lstStyle>
            <a:lvl1pPr>
              <a:defRPr>
                <a:solidFill>
                  <a:schemeClr val="bg1"/>
                </a:solidFill>
                <a:latin typeface="+mn-ea"/>
                <a:ea typeface="+mn-ea"/>
              </a:defRPr>
            </a:lvl1pPr>
            <a:lvl2pPr>
              <a:defRPr>
                <a:solidFill>
                  <a:schemeClr val="bg1"/>
                </a:solidFill>
                <a:latin typeface="+mn-ea"/>
                <a:ea typeface="+mn-ea"/>
              </a:defRPr>
            </a:lvl2pPr>
            <a:lvl3pPr>
              <a:defRPr>
                <a:solidFill>
                  <a:schemeClr val="bg1"/>
                </a:solidFill>
                <a:latin typeface="+mn-ea"/>
                <a:ea typeface="+mn-ea"/>
              </a:defRPr>
            </a:lvl3pPr>
            <a:lvl4pPr>
              <a:defRPr>
                <a:solidFill>
                  <a:schemeClr val="bg1"/>
                </a:solidFill>
                <a:latin typeface="+mn-ea"/>
                <a:ea typeface="+mn-ea"/>
              </a:defRPr>
            </a:lvl4pPr>
            <a:lvl5pPr>
              <a:defRPr>
                <a:solidFill>
                  <a:schemeClr val="bg1"/>
                </a:solidFill>
                <a:latin typeface="+mn-ea"/>
                <a:ea typeface="+mn-ea"/>
              </a:defRPr>
            </a:lvl5pPr>
          </a:lstStyle>
          <a:p>
            <a:pPr lvl="0"/>
            <a:r>
              <a:rPr kumimoji="1" lang="ja-JP" altLang="en-US" dirty="0"/>
              <a:t>マスター テキストの書式設定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pic>
        <p:nvPicPr>
          <p:cNvPr id="3" name="図 2">
            <a:extLst>
              <a:ext uri="{FF2B5EF4-FFF2-40B4-BE49-F238E27FC236}">
                <a16:creationId xmlns:a16="http://schemas.microsoft.com/office/drawing/2014/main" id="{00377209-93BD-5040-90B5-0FDC7696F5E5}"/>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7820025" y="0"/>
            <a:ext cx="2085969" cy="5797550"/>
          </a:xfrm>
          <a:prstGeom prst="rect">
            <a:avLst/>
          </a:prstGeom>
        </p:spPr>
      </p:pic>
      <p:pic>
        <p:nvPicPr>
          <p:cNvPr id="20" name="図 19">
            <a:extLst>
              <a:ext uri="{FF2B5EF4-FFF2-40B4-BE49-F238E27FC236}">
                <a16:creationId xmlns:a16="http://schemas.microsoft.com/office/drawing/2014/main" id="{F9F5F86A-EFD6-6B44-A0DC-6C3EDE420C2F}"/>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820324" y="4772324"/>
            <a:ext cx="2085676" cy="2085676"/>
          </a:xfrm>
          <a:prstGeom prst="rect">
            <a:avLst/>
          </a:prstGeom>
        </p:spPr>
      </p:pic>
      <p:sp>
        <p:nvSpPr>
          <p:cNvPr id="25" name="テキスト ボックス 24">
            <a:extLst>
              <a:ext uri="{FF2B5EF4-FFF2-40B4-BE49-F238E27FC236}">
                <a16:creationId xmlns:a16="http://schemas.microsoft.com/office/drawing/2014/main" id="{BCB35534-B5E4-414B-BFAF-18C4E6EEF077}"/>
              </a:ext>
            </a:extLst>
          </p:cNvPr>
          <p:cNvSpPr txBox="1"/>
          <p:nvPr userDrawn="1"/>
        </p:nvSpPr>
        <p:spPr>
          <a:xfrm>
            <a:off x="4357146" y="6623438"/>
            <a:ext cx="3287760" cy="215444"/>
          </a:xfrm>
          <a:prstGeom prst="rect">
            <a:avLst/>
          </a:prstGeom>
          <a:noFill/>
          <a:ln>
            <a:noFill/>
          </a:ln>
        </p:spPr>
        <p:txBody>
          <a:bodyPr wrap="none" lIns="0" rIns="0" rtlCol="0">
            <a:spAutoFit/>
          </a:bodyPr>
          <a:lstStyle/>
          <a:p>
            <a:pPr algn="r"/>
            <a:r>
              <a:rPr kumimoji="0" lang="en-US" altLang="ja-JP" sz="800" dirty="0">
                <a:solidFill>
                  <a:schemeClr val="bg1"/>
                </a:solidFill>
                <a:latin typeface="+mn-lt"/>
                <a:cs typeface="Meiryo UI" pitchFamily="50" charset="-128"/>
              </a:rPr>
              <a:t>© 2022 NTT DATA INSTITUTE OF MANAGEMENT CONSULTING, Inc.</a:t>
            </a:r>
          </a:p>
        </p:txBody>
      </p:sp>
      <p:cxnSp>
        <p:nvCxnSpPr>
          <p:cNvPr id="26" name="直線コネクタ 25">
            <a:extLst>
              <a:ext uri="{FF2B5EF4-FFF2-40B4-BE49-F238E27FC236}">
                <a16:creationId xmlns:a16="http://schemas.microsoft.com/office/drawing/2014/main" id="{05CA2898-8D53-C04F-81C0-162C913057B6}"/>
              </a:ext>
            </a:extLst>
          </p:cNvPr>
          <p:cNvCxnSpPr>
            <a:cxnSpLocks/>
          </p:cNvCxnSpPr>
          <p:nvPr userDrawn="1"/>
        </p:nvCxnSpPr>
        <p:spPr>
          <a:xfrm>
            <a:off x="7820324" y="6597650"/>
            <a:ext cx="0" cy="260350"/>
          </a:xfrm>
          <a:prstGeom prst="line">
            <a:avLst/>
          </a:prstGeom>
          <a:ln w="9525">
            <a:solidFill>
              <a:schemeClr val="bg1"/>
            </a:solidFill>
          </a:ln>
          <a:effectLst/>
        </p:spPr>
        <p:style>
          <a:lnRef idx="2">
            <a:schemeClr val="accent1"/>
          </a:lnRef>
          <a:fillRef idx="0">
            <a:schemeClr val="accent1"/>
          </a:fillRef>
          <a:effectRef idx="1">
            <a:schemeClr val="accent1"/>
          </a:effectRef>
          <a:fontRef idx="minor">
            <a:schemeClr val="tx1"/>
          </a:fontRef>
        </p:style>
      </p:cxnSp>
      <p:pic>
        <p:nvPicPr>
          <p:cNvPr id="22" name="図 21">
            <a:extLst>
              <a:ext uri="{FF2B5EF4-FFF2-40B4-BE49-F238E27FC236}">
                <a16:creationId xmlns:a16="http://schemas.microsoft.com/office/drawing/2014/main" id="{CBBC4FBF-816A-D348-91E5-46F1CEC3FDDC}"/>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7991572" y="6600825"/>
            <a:ext cx="920819" cy="234561"/>
          </a:xfrm>
          <a:prstGeom prst="rect">
            <a:avLst/>
          </a:prstGeom>
        </p:spPr>
      </p:pic>
      <p:cxnSp>
        <p:nvCxnSpPr>
          <p:cNvPr id="27" name="直線コネクタ 26">
            <a:extLst>
              <a:ext uri="{FF2B5EF4-FFF2-40B4-BE49-F238E27FC236}">
                <a16:creationId xmlns:a16="http://schemas.microsoft.com/office/drawing/2014/main" id="{7DA41307-8633-3741-A5DE-CEE78A9FC518}"/>
              </a:ext>
            </a:extLst>
          </p:cNvPr>
          <p:cNvCxnSpPr>
            <a:cxnSpLocks/>
          </p:cNvCxnSpPr>
          <p:nvPr userDrawn="1"/>
        </p:nvCxnSpPr>
        <p:spPr>
          <a:xfrm>
            <a:off x="9083638" y="6597650"/>
            <a:ext cx="0" cy="260350"/>
          </a:xfrm>
          <a:prstGeom prst="line">
            <a:avLst/>
          </a:prstGeom>
          <a:ln w="952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28" name="テキスト ボックス 27">
            <a:extLst>
              <a:ext uri="{FF2B5EF4-FFF2-40B4-BE49-F238E27FC236}">
                <a16:creationId xmlns:a16="http://schemas.microsoft.com/office/drawing/2014/main" id="{DFF85D3A-88A5-F441-8134-7A9761ADAC67}"/>
              </a:ext>
            </a:extLst>
          </p:cNvPr>
          <p:cNvSpPr txBox="1"/>
          <p:nvPr userDrawn="1"/>
        </p:nvSpPr>
        <p:spPr>
          <a:xfrm>
            <a:off x="9147003" y="6590696"/>
            <a:ext cx="436568" cy="261610"/>
          </a:xfrm>
          <a:prstGeom prst="rect">
            <a:avLst/>
          </a:prstGeom>
          <a:noFill/>
          <a:ln>
            <a:noFill/>
          </a:ln>
        </p:spPr>
        <p:txBody>
          <a:bodyPr wrap="square" lIns="0" rIns="0" rtlCol="0">
            <a:spAutoFit/>
          </a:bodyPr>
          <a:lstStyle/>
          <a:p>
            <a:pPr algn="r"/>
            <a:fld id="{8DD8EB0B-AB08-A54E-B33C-ED72A04D9CE9}" type="slidenum">
              <a:rPr lang="ja-JP" altLang="en-US" sz="1100" smtClean="0">
                <a:solidFill>
                  <a:schemeClr val="bg1"/>
                </a:solidFill>
                <a:latin typeface="+mn-lt"/>
              </a:rPr>
              <a:pPr algn="r"/>
              <a:t>‹#›</a:t>
            </a:fld>
            <a:endParaRPr kumimoji="0" lang="en-US" altLang="ja-JP" sz="1100" dirty="0">
              <a:solidFill>
                <a:schemeClr val="bg1"/>
              </a:solidFill>
              <a:latin typeface="+mn-lt"/>
              <a:cs typeface="Meiryo UI" pitchFamily="50" charset="-128"/>
            </a:endParaRPr>
          </a:p>
        </p:txBody>
      </p:sp>
    </p:spTree>
    <p:extLst>
      <p:ext uri="{BB962C8B-B14F-4D97-AF65-F5344CB8AC3E}">
        <p14:creationId xmlns:p14="http://schemas.microsoft.com/office/powerpoint/2010/main" val="2216993939"/>
      </p:ext>
    </p:extLst>
  </p:cSld>
  <p:clrMapOvr>
    <a:masterClrMapping/>
  </p:clrMapOvr>
  <p:extLst>
    <p:ext uri="{DCECCB84-F9BA-43D5-87BE-67443E8EF086}">
      <p15:sldGuideLst xmlns:p15="http://schemas.microsoft.com/office/powerpoint/2012/main"/>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中扉A">
    <p:bg>
      <p:bgPr>
        <a:solidFill>
          <a:schemeClr val="accent2"/>
        </a:solidFill>
        <a:effectLst/>
      </p:bgPr>
    </p:bg>
    <p:spTree>
      <p:nvGrpSpPr>
        <p:cNvPr id="1" name=""/>
        <p:cNvGrpSpPr/>
        <p:nvPr/>
      </p:nvGrpSpPr>
      <p:grpSpPr>
        <a:xfrm>
          <a:off x="0" y="0"/>
          <a:ext cx="0" cy="0"/>
          <a:chOff x="0" y="0"/>
          <a:chExt cx="0" cy="0"/>
        </a:xfrm>
      </p:grpSpPr>
      <p:sp>
        <p:nvSpPr>
          <p:cNvPr id="40" name="タイトル 3">
            <a:extLst>
              <a:ext uri="{FF2B5EF4-FFF2-40B4-BE49-F238E27FC236}">
                <a16:creationId xmlns:a16="http://schemas.microsoft.com/office/drawing/2014/main" id="{D06ABA6E-61F1-0D46-B98A-72EA24EB2996}"/>
              </a:ext>
            </a:extLst>
          </p:cNvPr>
          <p:cNvSpPr>
            <a:spLocks noGrp="1"/>
          </p:cNvSpPr>
          <p:nvPr>
            <p:ph type="title" hasCustomPrompt="1"/>
          </p:nvPr>
        </p:nvSpPr>
        <p:spPr>
          <a:xfrm>
            <a:off x="340550" y="1801775"/>
            <a:ext cx="4475757" cy="1374815"/>
          </a:xfrm>
        </p:spPr>
        <p:txBody>
          <a:bodyPr/>
          <a:lstStyle>
            <a:lvl1pPr>
              <a:defRPr>
                <a:solidFill>
                  <a:schemeClr val="bg1"/>
                </a:solidFill>
              </a:defRPr>
            </a:lvl1pPr>
          </a:lstStyle>
          <a:p>
            <a:r>
              <a:rPr kumimoji="1" lang="en-US" altLang="ja-JP" dirty="0"/>
              <a:t>01</a:t>
            </a:r>
            <a:endParaRPr kumimoji="1" lang="ja-JP" altLang="en-US"/>
          </a:p>
        </p:txBody>
      </p:sp>
      <p:sp>
        <p:nvSpPr>
          <p:cNvPr id="18" name="テキスト プレースホルダー 2">
            <a:extLst>
              <a:ext uri="{FF2B5EF4-FFF2-40B4-BE49-F238E27FC236}">
                <a16:creationId xmlns:a16="http://schemas.microsoft.com/office/drawing/2014/main" id="{FBD21E90-D61C-664D-A07C-16FB5CAB19BE}"/>
              </a:ext>
            </a:extLst>
          </p:cNvPr>
          <p:cNvSpPr>
            <a:spLocks noGrp="1"/>
          </p:cNvSpPr>
          <p:nvPr>
            <p:ph type="body" sz="quarter" idx="11" hasCustomPrompt="1"/>
          </p:nvPr>
        </p:nvSpPr>
        <p:spPr>
          <a:xfrm>
            <a:off x="331491" y="3429002"/>
            <a:ext cx="8185447" cy="2460171"/>
          </a:xfrm>
        </p:spPr>
        <p:txBody>
          <a:bodyPr/>
          <a:lstStyle>
            <a:lvl1pPr marL="0" indent="0">
              <a:buNone/>
              <a:defRPr>
                <a:solidFill>
                  <a:schemeClr val="bg1"/>
                </a:solidFill>
              </a:defRPr>
            </a:lvl1pPr>
          </a:lstStyle>
          <a:p>
            <a:pPr lvl="0"/>
            <a:r>
              <a:rPr kumimoji="1" lang="ja-JP" altLang="en-US"/>
              <a:t>中扉タイトル</a:t>
            </a:r>
          </a:p>
        </p:txBody>
      </p:sp>
      <p:pic>
        <p:nvPicPr>
          <p:cNvPr id="17" name="図 16">
            <a:extLst>
              <a:ext uri="{FF2B5EF4-FFF2-40B4-BE49-F238E27FC236}">
                <a16:creationId xmlns:a16="http://schemas.microsoft.com/office/drawing/2014/main" id="{E5EE7E5D-FF48-9946-85FE-56942DF24225}"/>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587500" y="0"/>
            <a:ext cx="8318500" cy="6858000"/>
          </a:xfrm>
          <a:prstGeom prst="rect">
            <a:avLst/>
          </a:prstGeom>
        </p:spPr>
      </p:pic>
      <p:sp>
        <p:nvSpPr>
          <p:cNvPr id="13" name="テキスト ボックス 12">
            <a:extLst>
              <a:ext uri="{FF2B5EF4-FFF2-40B4-BE49-F238E27FC236}">
                <a16:creationId xmlns:a16="http://schemas.microsoft.com/office/drawing/2014/main" id="{A6D54925-3F26-2940-865D-4E585AEBEB80}"/>
              </a:ext>
            </a:extLst>
          </p:cNvPr>
          <p:cNvSpPr txBox="1"/>
          <p:nvPr userDrawn="1"/>
        </p:nvSpPr>
        <p:spPr>
          <a:xfrm>
            <a:off x="4357146" y="6623438"/>
            <a:ext cx="3287760" cy="215444"/>
          </a:xfrm>
          <a:prstGeom prst="rect">
            <a:avLst/>
          </a:prstGeom>
          <a:noFill/>
          <a:ln>
            <a:noFill/>
          </a:ln>
        </p:spPr>
        <p:txBody>
          <a:bodyPr wrap="none" lIns="0" rIns="0" rtlCol="0">
            <a:spAutoFit/>
          </a:bodyPr>
          <a:lstStyle/>
          <a:p>
            <a:pPr algn="r"/>
            <a:r>
              <a:rPr kumimoji="0" lang="en-US" altLang="ja-JP" sz="800">
                <a:solidFill>
                  <a:schemeClr val="bg1"/>
                </a:solidFill>
                <a:latin typeface="+mn-lt"/>
                <a:cs typeface="Meiryo UI" pitchFamily="50" charset="-128"/>
              </a:rPr>
              <a:t>© 2022 NTT DATA INSTITUTE OF MANAGEMENT CONSULTING, Inc.</a:t>
            </a:r>
            <a:endParaRPr kumimoji="0" lang="en-US" altLang="ja-JP" sz="800" dirty="0">
              <a:solidFill>
                <a:schemeClr val="bg1"/>
              </a:solidFill>
              <a:latin typeface="+mn-lt"/>
              <a:cs typeface="Meiryo UI" pitchFamily="50" charset="-128"/>
            </a:endParaRPr>
          </a:p>
        </p:txBody>
      </p:sp>
      <p:cxnSp>
        <p:nvCxnSpPr>
          <p:cNvPr id="14" name="直線コネクタ 13">
            <a:extLst>
              <a:ext uri="{FF2B5EF4-FFF2-40B4-BE49-F238E27FC236}">
                <a16:creationId xmlns:a16="http://schemas.microsoft.com/office/drawing/2014/main" id="{76CC1A0B-C4A3-4248-B4CF-B6113BE11155}"/>
              </a:ext>
            </a:extLst>
          </p:cNvPr>
          <p:cNvCxnSpPr>
            <a:cxnSpLocks/>
          </p:cNvCxnSpPr>
          <p:nvPr userDrawn="1"/>
        </p:nvCxnSpPr>
        <p:spPr>
          <a:xfrm>
            <a:off x="7820324" y="6597650"/>
            <a:ext cx="0" cy="260350"/>
          </a:xfrm>
          <a:prstGeom prst="line">
            <a:avLst/>
          </a:prstGeom>
          <a:ln w="9525">
            <a:solidFill>
              <a:schemeClr val="bg1"/>
            </a:solidFill>
          </a:ln>
          <a:effectLst/>
        </p:spPr>
        <p:style>
          <a:lnRef idx="2">
            <a:schemeClr val="accent1"/>
          </a:lnRef>
          <a:fillRef idx="0">
            <a:schemeClr val="accent1"/>
          </a:fillRef>
          <a:effectRef idx="1">
            <a:schemeClr val="accent1"/>
          </a:effectRef>
          <a:fontRef idx="minor">
            <a:schemeClr val="tx1"/>
          </a:fontRef>
        </p:style>
      </p:cxnSp>
      <p:pic>
        <p:nvPicPr>
          <p:cNvPr id="12" name="図 11">
            <a:extLst>
              <a:ext uri="{FF2B5EF4-FFF2-40B4-BE49-F238E27FC236}">
                <a16:creationId xmlns:a16="http://schemas.microsoft.com/office/drawing/2014/main" id="{98661BEC-251E-8B49-8B84-50AD218D285F}"/>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991572" y="6600825"/>
            <a:ext cx="920819" cy="234561"/>
          </a:xfrm>
          <a:prstGeom prst="rect">
            <a:avLst/>
          </a:prstGeom>
        </p:spPr>
      </p:pic>
      <p:cxnSp>
        <p:nvCxnSpPr>
          <p:cNvPr id="15" name="直線コネクタ 14">
            <a:extLst>
              <a:ext uri="{FF2B5EF4-FFF2-40B4-BE49-F238E27FC236}">
                <a16:creationId xmlns:a16="http://schemas.microsoft.com/office/drawing/2014/main" id="{55F7604E-B711-9544-B2A8-54BBBD1ED424}"/>
              </a:ext>
            </a:extLst>
          </p:cNvPr>
          <p:cNvCxnSpPr>
            <a:cxnSpLocks/>
          </p:cNvCxnSpPr>
          <p:nvPr userDrawn="1"/>
        </p:nvCxnSpPr>
        <p:spPr>
          <a:xfrm>
            <a:off x="9083638" y="6597650"/>
            <a:ext cx="0" cy="260350"/>
          </a:xfrm>
          <a:prstGeom prst="line">
            <a:avLst/>
          </a:prstGeom>
          <a:ln w="952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6" name="テキスト ボックス 15">
            <a:extLst>
              <a:ext uri="{FF2B5EF4-FFF2-40B4-BE49-F238E27FC236}">
                <a16:creationId xmlns:a16="http://schemas.microsoft.com/office/drawing/2014/main" id="{64B878C2-A842-6543-A0D7-CF1D12AA1D3F}"/>
              </a:ext>
            </a:extLst>
          </p:cNvPr>
          <p:cNvSpPr txBox="1"/>
          <p:nvPr userDrawn="1"/>
        </p:nvSpPr>
        <p:spPr>
          <a:xfrm>
            <a:off x="9147003" y="6590696"/>
            <a:ext cx="436568" cy="261610"/>
          </a:xfrm>
          <a:prstGeom prst="rect">
            <a:avLst/>
          </a:prstGeom>
          <a:noFill/>
          <a:ln>
            <a:noFill/>
          </a:ln>
        </p:spPr>
        <p:txBody>
          <a:bodyPr wrap="square" lIns="0" rIns="0" rtlCol="0">
            <a:spAutoFit/>
          </a:bodyPr>
          <a:lstStyle/>
          <a:p>
            <a:pPr algn="r"/>
            <a:fld id="{8DD8EB0B-AB08-A54E-B33C-ED72A04D9CE9}" type="slidenum">
              <a:rPr lang="ja-JP" altLang="en-US" sz="1100" smtClean="0">
                <a:solidFill>
                  <a:schemeClr val="bg1"/>
                </a:solidFill>
                <a:latin typeface="+mn-lt"/>
              </a:rPr>
              <a:pPr algn="r"/>
              <a:t>‹#›</a:t>
            </a:fld>
            <a:endParaRPr kumimoji="0" lang="en-US" altLang="ja-JP" sz="1100" dirty="0">
              <a:solidFill>
                <a:schemeClr val="bg1"/>
              </a:solidFill>
              <a:latin typeface="+mn-lt"/>
              <a:cs typeface="Meiryo UI" pitchFamily="50" charset="-128"/>
            </a:endParaRPr>
          </a:p>
        </p:txBody>
      </p:sp>
    </p:spTree>
    <p:extLst>
      <p:ext uri="{BB962C8B-B14F-4D97-AF65-F5344CB8AC3E}">
        <p14:creationId xmlns:p14="http://schemas.microsoft.com/office/powerpoint/2010/main" val="2677899358"/>
      </p:ext>
    </p:extLst>
  </p:cSld>
  <p:clrMapOvr>
    <a:masterClrMapping/>
  </p:clrMapOvr>
  <p:extLst>
    <p:ext uri="{DCECCB84-F9BA-43D5-87BE-67443E8EF086}">
      <p15:sldGuideLst xmlns:p15="http://schemas.microsoft.com/office/powerpoint/2012/main"/>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中扉B">
    <p:bg>
      <p:bgPr>
        <a:solidFill>
          <a:schemeClr val="accent1"/>
        </a:solidFill>
        <a:effectLst/>
      </p:bgPr>
    </p:bg>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3DE8AA8-AC88-DE43-9C76-053127EAD250}"/>
              </a:ext>
            </a:extLst>
          </p:cNvPr>
          <p:cNvSpPr>
            <a:spLocks noGrp="1"/>
          </p:cNvSpPr>
          <p:nvPr>
            <p:ph type="title" hasCustomPrompt="1"/>
          </p:nvPr>
        </p:nvSpPr>
        <p:spPr>
          <a:xfrm>
            <a:off x="340549" y="1801775"/>
            <a:ext cx="4466401" cy="1374815"/>
          </a:xfrm>
        </p:spPr>
        <p:txBody>
          <a:bodyPr/>
          <a:lstStyle/>
          <a:p>
            <a:r>
              <a:rPr kumimoji="1" lang="en-US" altLang="ja-JP"/>
              <a:t>01</a:t>
            </a:r>
            <a:endParaRPr kumimoji="1" lang="ja-JP" altLang="en-US"/>
          </a:p>
        </p:txBody>
      </p:sp>
      <p:sp>
        <p:nvSpPr>
          <p:cNvPr id="8" name="テキスト プレースホルダー 2">
            <a:extLst>
              <a:ext uri="{FF2B5EF4-FFF2-40B4-BE49-F238E27FC236}">
                <a16:creationId xmlns:a16="http://schemas.microsoft.com/office/drawing/2014/main" id="{8725E56A-54BF-4142-B769-9F5FA6E05FDE}"/>
              </a:ext>
            </a:extLst>
          </p:cNvPr>
          <p:cNvSpPr>
            <a:spLocks noGrp="1"/>
          </p:cNvSpPr>
          <p:nvPr>
            <p:ph type="body" sz="quarter" idx="11" hasCustomPrompt="1"/>
          </p:nvPr>
        </p:nvSpPr>
        <p:spPr>
          <a:xfrm>
            <a:off x="331491" y="3429002"/>
            <a:ext cx="8185447" cy="2460171"/>
          </a:xfrm>
        </p:spPr>
        <p:txBody>
          <a:bodyPr/>
          <a:lstStyle>
            <a:lvl1pPr marL="0" indent="0">
              <a:buNone/>
              <a:defRPr/>
            </a:lvl1pPr>
          </a:lstStyle>
          <a:p>
            <a:pPr lvl="0"/>
            <a:r>
              <a:rPr kumimoji="1" lang="ja-JP" altLang="en-US"/>
              <a:t>中扉タイトル</a:t>
            </a:r>
          </a:p>
        </p:txBody>
      </p:sp>
      <p:pic>
        <p:nvPicPr>
          <p:cNvPr id="5" name="図 4">
            <a:extLst>
              <a:ext uri="{FF2B5EF4-FFF2-40B4-BE49-F238E27FC236}">
                <a16:creationId xmlns:a16="http://schemas.microsoft.com/office/drawing/2014/main" id="{73E2DB3A-ACF5-B24D-9522-EB6CFC1F5D3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587500" y="0"/>
            <a:ext cx="8318500" cy="6858000"/>
          </a:xfrm>
          <a:prstGeom prst="rect">
            <a:avLst/>
          </a:prstGeom>
        </p:spPr>
      </p:pic>
      <p:pic>
        <p:nvPicPr>
          <p:cNvPr id="7" name="図 6">
            <a:extLst>
              <a:ext uri="{FF2B5EF4-FFF2-40B4-BE49-F238E27FC236}">
                <a16:creationId xmlns:a16="http://schemas.microsoft.com/office/drawing/2014/main" id="{A53CD543-A2EC-4C40-8EE3-13DA8F6767D8}"/>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991572" y="6600825"/>
            <a:ext cx="920819" cy="234561"/>
          </a:xfrm>
          <a:prstGeom prst="rect">
            <a:avLst/>
          </a:prstGeom>
        </p:spPr>
      </p:pic>
    </p:spTree>
    <p:extLst>
      <p:ext uri="{BB962C8B-B14F-4D97-AF65-F5344CB8AC3E}">
        <p14:creationId xmlns:p14="http://schemas.microsoft.com/office/powerpoint/2010/main" val="3259182541"/>
      </p:ext>
    </p:extLst>
  </p:cSld>
  <p:clrMapOvr>
    <a:masterClrMapping/>
  </p:clrMapOvr>
  <p:extLst>
    <p:ext uri="{DCECCB84-F9BA-43D5-87BE-67443E8EF086}">
      <p15:sldGuideLst xmlns:p15="http://schemas.microsoft.com/office/powerpoint/2012/main"/>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中扉C">
    <p:bg>
      <p:bgPr>
        <a:solidFill>
          <a:schemeClr val="tx2"/>
        </a:solidFill>
        <a:effectLst/>
      </p:bgPr>
    </p:bg>
    <p:spTree>
      <p:nvGrpSpPr>
        <p:cNvPr id="1" name=""/>
        <p:cNvGrpSpPr/>
        <p:nvPr/>
      </p:nvGrpSpPr>
      <p:grpSpPr>
        <a:xfrm>
          <a:off x="0" y="0"/>
          <a:ext cx="0" cy="0"/>
          <a:chOff x="0" y="0"/>
          <a:chExt cx="0" cy="0"/>
        </a:xfrm>
      </p:grpSpPr>
      <p:sp>
        <p:nvSpPr>
          <p:cNvPr id="11" name="タイトル 1">
            <a:extLst>
              <a:ext uri="{FF2B5EF4-FFF2-40B4-BE49-F238E27FC236}">
                <a16:creationId xmlns:a16="http://schemas.microsoft.com/office/drawing/2014/main" id="{8501C116-C1BA-8D4F-AC9F-FBC22C0901E8}"/>
              </a:ext>
            </a:extLst>
          </p:cNvPr>
          <p:cNvSpPr>
            <a:spLocks noGrp="1"/>
          </p:cNvSpPr>
          <p:nvPr>
            <p:ph type="title" hasCustomPrompt="1"/>
          </p:nvPr>
        </p:nvSpPr>
        <p:spPr>
          <a:xfrm>
            <a:off x="340549" y="1801775"/>
            <a:ext cx="4466401" cy="1374815"/>
          </a:xfrm>
        </p:spPr>
        <p:txBody>
          <a:bodyPr/>
          <a:lstStyle/>
          <a:p>
            <a:r>
              <a:rPr kumimoji="1" lang="en-US" altLang="ja-JP"/>
              <a:t>01</a:t>
            </a:r>
            <a:endParaRPr kumimoji="1" lang="ja-JP" altLang="en-US"/>
          </a:p>
        </p:txBody>
      </p:sp>
      <p:sp>
        <p:nvSpPr>
          <p:cNvPr id="10" name="テキスト プレースホルダー 2">
            <a:extLst>
              <a:ext uri="{FF2B5EF4-FFF2-40B4-BE49-F238E27FC236}">
                <a16:creationId xmlns:a16="http://schemas.microsoft.com/office/drawing/2014/main" id="{C7607A4E-C8AC-7A47-BB25-513F9B5EC2F1}"/>
              </a:ext>
            </a:extLst>
          </p:cNvPr>
          <p:cNvSpPr>
            <a:spLocks noGrp="1"/>
          </p:cNvSpPr>
          <p:nvPr>
            <p:ph type="body" sz="quarter" idx="11" hasCustomPrompt="1"/>
          </p:nvPr>
        </p:nvSpPr>
        <p:spPr>
          <a:xfrm>
            <a:off x="331491" y="3429002"/>
            <a:ext cx="8185447" cy="2460171"/>
          </a:xfrm>
        </p:spPr>
        <p:txBody>
          <a:bodyPr/>
          <a:lstStyle>
            <a:lvl1pPr marL="0" indent="0">
              <a:buNone/>
              <a:defRPr/>
            </a:lvl1pPr>
          </a:lstStyle>
          <a:p>
            <a:pPr lvl="0"/>
            <a:r>
              <a:rPr kumimoji="1" lang="ja-JP" altLang="en-US"/>
              <a:t>中扉タイトル</a:t>
            </a:r>
          </a:p>
        </p:txBody>
      </p:sp>
      <p:pic>
        <p:nvPicPr>
          <p:cNvPr id="18" name="図 17">
            <a:extLst>
              <a:ext uri="{FF2B5EF4-FFF2-40B4-BE49-F238E27FC236}">
                <a16:creationId xmlns:a16="http://schemas.microsoft.com/office/drawing/2014/main" id="{3E568988-3791-0B4F-9A55-6E917AFF244D}"/>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587500" y="0"/>
            <a:ext cx="8318500" cy="6858000"/>
          </a:xfrm>
          <a:prstGeom prst="rect">
            <a:avLst/>
          </a:prstGeom>
        </p:spPr>
      </p:pic>
      <p:pic>
        <p:nvPicPr>
          <p:cNvPr id="13" name="図 12">
            <a:extLst>
              <a:ext uri="{FF2B5EF4-FFF2-40B4-BE49-F238E27FC236}">
                <a16:creationId xmlns:a16="http://schemas.microsoft.com/office/drawing/2014/main" id="{456735C5-23DF-EE42-B413-655CF910577A}"/>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991572" y="6600825"/>
            <a:ext cx="920819" cy="234561"/>
          </a:xfrm>
          <a:prstGeom prst="rect">
            <a:avLst/>
          </a:prstGeom>
        </p:spPr>
      </p:pic>
    </p:spTree>
    <p:extLst>
      <p:ext uri="{BB962C8B-B14F-4D97-AF65-F5344CB8AC3E}">
        <p14:creationId xmlns:p14="http://schemas.microsoft.com/office/powerpoint/2010/main" val="777155619"/>
      </p:ext>
    </p:extLst>
  </p:cSld>
  <p:clrMapOvr>
    <a:masterClrMapping/>
  </p:clrMapOvr>
  <p:extLst>
    <p:ext uri="{DCECCB84-F9BA-43D5-87BE-67443E8EF086}">
      <p15:sldGuideLst xmlns:p15="http://schemas.microsoft.com/office/powerpoint/2012/main"/>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中扉D">
    <p:bg>
      <p:bgPr>
        <a:solidFill>
          <a:schemeClr val="accent3"/>
        </a:solidFill>
        <a:effectLst/>
      </p:bgPr>
    </p:bg>
    <p:spTree>
      <p:nvGrpSpPr>
        <p:cNvPr id="1" name=""/>
        <p:cNvGrpSpPr/>
        <p:nvPr/>
      </p:nvGrpSpPr>
      <p:grpSpPr>
        <a:xfrm>
          <a:off x="0" y="0"/>
          <a:ext cx="0" cy="0"/>
          <a:chOff x="0" y="0"/>
          <a:chExt cx="0" cy="0"/>
        </a:xfrm>
      </p:grpSpPr>
      <p:sp>
        <p:nvSpPr>
          <p:cNvPr id="7" name="タイトル 1">
            <a:extLst>
              <a:ext uri="{FF2B5EF4-FFF2-40B4-BE49-F238E27FC236}">
                <a16:creationId xmlns:a16="http://schemas.microsoft.com/office/drawing/2014/main" id="{9AD2935B-DBA7-8144-9755-03BE42EFFCF6}"/>
              </a:ext>
            </a:extLst>
          </p:cNvPr>
          <p:cNvSpPr>
            <a:spLocks noGrp="1"/>
          </p:cNvSpPr>
          <p:nvPr>
            <p:ph type="title" hasCustomPrompt="1"/>
          </p:nvPr>
        </p:nvSpPr>
        <p:spPr>
          <a:xfrm>
            <a:off x="340549" y="1801775"/>
            <a:ext cx="4466401" cy="1374815"/>
          </a:xfrm>
        </p:spPr>
        <p:txBody>
          <a:bodyPr/>
          <a:lstStyle/>
          <a:p>
            <a:r>
              <a:rPr kumimoji="1" lang="en-US" altLang="ja-JP"/>
              <a:t>01</a:t>
            </a:r>
            <a:endParaRPr kumimoji="1" lang="ja-JP" altLang="en-US"/>
          </a:p>
        </p:txBody>
      </p:sp>
      <p:sp>
        <p:nvSpPr>
          <p:cNvPr id="6" name="テキスト プレースホルダー 2">
            <a:extLst>
              <a:ext uri="{FF2B5EF4-FFF2-40B4-BE49-F238E27FC236}">
                <a16:creationId xmlns:a16="http://schemas.microsoft.com/office/drawing/2014/main" id="{F4077FE2-3CF4-2547-AB1C-F9F9F49775E4}"/>
              </a:ext>
            </a:extLst>
          </p:cNvPr>
          <p:cNvSpPr>
            <a:spLocks noGrp="1"/>
          </p:cNvSpPr>
          <p:nvPr>
            <p:ph type="body" sz="quarter" idx="11" hasCustomPrompt="1"/>
          </p:nvPr>
        </p:nvSpPr>
        <p:spPr>
          <a:xfrm>
            <a:off x="331491" y="3429002"/>
            <a:ext cx="8185447" cy="2460171"/>
          </a:xfrm>
        </p:spPr>
        <p:txBody>
          <a:bodyPr/>
          <a:lstStyle>
            <a:lvl1pPr marL="0" indent="0">
              <a:buNone/>
              <a:defRPr/>
            </a:lvl1pPr>
          </a:lstStyle>
          <a:p>
            <a:pPr lvl="0"/>
            <a:r>
              <a:rPr kumimoji="1" lang="ja-JP" altLang="en-US"/>
              <a:t>中扉タイトル</a:t>
            </a:r>
          </a:p>
        </p:txBody>
      </p:sp>
      <p:pic>
        <p:nvPicPr>
          <p:cNvPr id="9" name="図 8">
            <a:extLst>
              <a:ext uri="{FF2B5EF4-FFF2-40B4-BE49-F238E27FC236}">
                <a16:creationId xmlns:a16="http://schemas.microsoft.com/office/drawing/2014/main" id="{B8D01504-AC65-E347-BCF9-994D45A8FC56}"/>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587500" y="0"/>
            <a:ext cx="8318500" cy="6858000"/>
          </a:xfrm>
          <a:prstGeom prst="rect">
            <a:avLst/>
          </a:prstGeom>
        </p:spPr>
      </p:pic>
      <p:pic>
        <p:nvPicPr>
          <p:cNvPr id="8" name="図 7">
            <a:extLst>
              <a:ext uri="{FF2B5EF4-FFF2-40B4-BE49-F238E27FC236}">
                <a16:creationId xmlns:a16="http://schemas.microsoft.com/office/drawing/2014/main" id="{BF63185B-C14D-594A-8CA9-1E5CEECDAD63}"/>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991572" y="6600825"/>
            <a:ext cx="920819" cy="234561"/>
          </a:xfrm>
          <a:prstGeom prst="rect">
            <a:avLst/>
          </a:prstGeom>
        </p:spPr>
      </p:pic>
    </p:spTree>
    <p:extLst>
      <p:ext uri="{BB962C8B-B14F-4D97-AF65-F5344CB8AC3E}">
        <p14:creationId xmlns:p14="http://schemas.microsoft.com/office/powerpoint/2010/main" val="3281228451"/>
      </p:ext>
    </p:extLst>
  </p:cSld>
  <p:clrMapOvr>
    <a:masterClrMapping/>
  </p:clrMapOvr>
  <p:extLst>
    <p:ext uri="{DCECCB84-F9BA-43D5-87BE-67443E8EF086}">
      <p15:sldGuideLst xmlns:p15="http://schemas.microsoft.com/office/powerpoint/2012/main"/>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中扉E">
    <p:bg>
      <p:bgPr>
        <a:solidFill>
          <a:schemeClr val="accent4"/>
        </a:solidFill>
        <a:effectLst/>
      </p:bgPr>
    </p:bg>
    <p:spTree>
      <p:nvGrpSpPr>
        <p:cNvPr id="1" name=""/>
        <p:cNvGrpSpPr/>
        <p:nvPr/>
      </p:nvGrpSpPr>
      <p:grpSpPr>
        <a:xfrm>
          <a:off x="0" y="0"/>
          <a:ext cx="0" cy="0"/>
          <a:chOff x="0" y="0"/>
          <a:chExt cx="0" cy="0"/>
        </a:xfrm>
      </p:grpSpPr>
      <p:sp>
        <p:nvSpPr>
          <p:cNvPr id="37" name="タイトル 3">
            <a:extLst>
              <a:ext uri="{FF2B5EF4-FFF2-40B4-BE49-F238E27FC236}">
                <a16:creationId xmlns:a16="http://schemas.microsoft.com/office/drawing/2014/main" id="{4A1E99F5-3AB2-9C47-9EC1-D1DA3E78E501}"/>
              </a:ext>
            </a:extLst>
          </p:cNvPr>
          <p:cNvSpPr>
            <a:spLocks noGrp="1"/>
          </p:cNvSpPr>
          <p:nvPr>
            <p:ph type="title" hasCustomPrompt="1"/>
          </p:nvPr>
        </p:nvSpPr>
        <p:spPr>
          <a:xfrm>
            <a:off x="340550" y="1801775"/>
            <a:ext cx="4475757" cy="1374815"/>
          </a:xfrm>
        </p:spPr>
        <p:txBody>
          <a:bodyPr/>
          <a:lstStyle>
            <a:lvl1pPr>
              <a:defRPr>
                <a:solidFill>
                  <a:schemeClr val="bg1"/>
                </a:solidFill>
              </a:defRPr>
            </a:lvl1pPr>
          </a:lstStyle>
          <a:p>
            <a:r>
              <a:rPr kumimoji="1" lang="en-US" altLang="ja-JP" dirty="0"/>
              <a:t>01</a:t>
            </a:r>
            <a:endParaRPr kumimoji="1" lang="ja-JP" altLang="en-US"/>
          </a:p>
        </p:txBody>
      </p:sp>
      <p:sp>
        <p:nvSpPr>
          <p:cNvPr id="19" name="テキスト プレースホルダー 2">
            <a:extLst>
              <a:ext uri="{FF2B5EF4-FFF2-40B4-BE49-F238E27FC236}">
                <a16:creationId xmlns:a16="http://schemas.microsoft.com/office/drawing/2014/main" id="{D01BD5A1-6C50-FC47-89E3-4D411E18E979}"/>
              </a:ext>
            </a:extLst>
          </p:cNvPr>
          <p:cNvSpPr>
            <a:spLocks noGrp="1"/>
          </p:cNvSpPr>
          <p:nvPr>
            <p:ph type="body" sz="quarter" idx="11" hasCustomPrompt="1"/>
          </p:nvPr>
        </p:nvSpPr>
        <p:spPr>
          <a:xfrm>
            <a:off x="331491" y="3429002"/>
            <a:ext cx="8185447" cy="2460171"/>
          </a:xfrm>
        </p:spPr>
        <p:txBody>
          <a:bodyPr/>
          <a:lstStyle>
            <a:lvl1pPr marL="0" indent="0">
              <a:buNone/>
              <a:defRPr>
                <a:solidFill>
                  <a:schemeClr val="bg1"/>
                </a:solidFill>
              </a:defRPr>
            </a:lvl1pPr>
          </a:lstStyle>
          <a:p>
            <a:pPr lvl="0"/>
            <a:r>
              <a:rPr kumimoji="1" lang="ja-JP" altLang="en-US"/>
              <a:t>中扉タイトル</a:t>
            </a:r>
          </a:p>
        </p:txBody>
      </p:sp>
      <p:pic>
        <p:nvPicPr>
          <p:cNvPr id="18" name="図 17">
            <a:extLst>
              <a:ext uri="{FF2B5EF4-FFF2-40B4-BE49-F238E27FC236}">
                <a16:creationId xmlns:a16="http://schemas.microsoft.com/office/drawing/2014/main" id="{1F508F2E-1B31-DD4D-81BF-A890308F7555}"/>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587500" y="0"/>
            <a:ext cx="8318500" cy="6858000"/>
          </a:xfrm>
          <a:prstGeom prst="rect">
            <a:avLst/>
          </a:prstGeom>
        </p:spPr>
      </p:pic>
      <p:cxnSp>
        <p:nvCxnSpPr>
          <p:cNvPr id="15" name="直線コネクタ 14">
            <a:extLst>
              <a:ext uri="{FF2B5EF4-FFF2-40B4-BE49-F238E27FC236}">
                <a16:creationId xmlns:a16="http://schemas.microsoft.com/office/drawing/2014/main" id="{71B3BE39-54AD-2C43-92FF-B4978B112C73}"/>
              </a:ext>
            </a:extLst>
          </p:cNvPr>
          <p:cNvCxnSpPr>
            <a:cxnSpLocks/>
          </p:cNvCxnSpPr>
          <p:nvPr userDrawn="1"/>
        </p:nvCxnSpPr>
        <p:spPr>
          <a:xfrm>
            <a:off x="7820324" y="6597650"/>
            <a:ext cx="0" cy="260350"/>
          </a:xfrm>
          <a:prstGeom prst="line">
            <a:avLst/>
          </a:prstGeom>
          <a:ln w="9525">
            <a:solidFill>
              <a:schemeClr val="bg1"/>
            </a:solidFill>
          </a:ln>
          <a:effectLst/>
        </p:spPr>
        <p:style>
          <a:lnRef idx="2">
            <a:schemeClr val="accent1"/>
          </a:lnRef>
          <a:fillRef idx="0">
            <a:schemeClr val="accent1"/>
          </a:fillRef>
          <a:effectRef idx="1">
            <a:schemeClr val="accent1"/>
          </a:effectRef>
          <a:fontRef idx="minor">
            <a:schemeClr val="tx1"/>
          </a:fontRef>
        </p:style>
      </p:cxnSp>
      <p:pic>
        <p:nvPicPr>
          <p:cNvPr id="13" name="図 12">
            <a:extLst>
              <a:ext uri="{FF2B5EF4-FFF2-40B4-BE49-F238E27FC236}">
                <a16:creationId xmlns:a16="http://schemas.microsoft.com/office/drawing/2014/main" id="{675F43DC-0DC0-A44D-A63F-7C6A39B3A501}"/>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991572" y="6600825"/>
            <a:ext cx="920819" cy="234561"/>
          </a:xfrm>
          <a:prstGeom prst="rect">
            <a:avLst/>
          </a:prstGeom>
        </p:spPr>
      </p:pic>
      <p:cxnSp>
        <p:nvCxnSpPr>
          <p:cNvPr id="16" name="直線コネクタ 15">
            <a:extLst>
              <a:ext uri="{FF2B5EF4-FFF2-40B4-BE49-F238E27FC236}">
                <a16:creationId xmlns:a16="http://schemas.microsoft.com/office/drawing/2014/main" id="{EF3823C4-A5BA-7E4F-BC57-FF6C3DC7F9E3}"/>
              </a:ext>
            </a:extLst>
          </p:cNvPr>
          <p:cNvCxnSpPr>
            <a:cxnSpLocks/>
          </p:cNvCxnSpPr>
          <p:nvPr userDrawn="1"/>
        </p:nvCxnSpPr>
        <p:spPr>
          <a:xfrm>
            <a:off x="9083638" y="6597650"/>
            <a:ext cx="0" cy="260350"/>
          </a:xfrm>
          <a:prstGeom prst="line">
            <a:avLst/>
          </a:prstGeom>
          <a:ln w="952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7" name="テキスト ボックス 16">
            <a:extLst>
              <a:ext uri="{FF2B5EF4-FFF2-40B4-BE49-F238E27FC236}">
                <a16:creationId xmlns:a16="http://schemas.microsoft.com/office/drawing/2014/main" id="{B5D53225-B174-9B4A-B324-3AE9535FFD46}"/>
              </a:ext>
            </a:extLst>
          </p:cNvPr>
          <p:cNvSpPr txBox="1"/>
          <p:nvPr userDrawn="1"/>
        </p:nvSpPr>
        <p:spPr>
          <a:xfrm>
            <a:off x="9147003" y="6590696"/>
            <a:ext cx="436568" cy="261610"/>
          </a:xfrm>
          <a:prstGeom prst="rect">
            <a:avLst/>
          </a:prstGeom>
          <a:noFill/>
          <a:ln>
            <a:noFill/>
          </a:ln>
        </p:spPr>
        <p:txBody>
          <a:bodyPr wrap="square" lIns="0" rIns="0" rtlCol="0">
            <a:spAutoFit/>
          </a:bodyPr>
          <a:lstStyle/>
          <a:p>
            <a:pPr algn="r"/>
            <a:fld id="{8DD8EB0B-AB08-A54E-B33C-ED72A04D9CE9}" type="slidenum">
              <a:rPr lang="ja-JP" altLang="en-US" sz="1100" smtClean="0">
                <a:solidFill>
                  <a:schemeClr val="bg1"/>
                </a:solidFill>
                <a:latin typeface="+mn-lt"/>
              </a:rPr>
              <a:pPr algn="r"/>
              <a:t>‹#›</a:t>
            </a:fld>
            <a:endParaRPr kumimoji="0" lang="en-US" altLang="ja-JP" sz="1100" dirty="0">
              <a:solidFill>
                <a:schemeClr val="bg1"/>
              </a:solidFill>
              <a:latin typeface="+mn-lt"/>
              <a:cs typeface="Meiryo UI" pitchFamily="50" charset="-128"/>
            </a:endParaRPr>
          </a:p>
        </p:txBody>
      </p:sp>
    </p:spTree>
    <p:extLst>
      <p:ext uri="{BB962C8B-B14F-4D97-AF65-F5344CB8AC3E}">
        <p14:creationId xmlns:p14="http://schemas.microsoft.com/office/powerpoint/2010/main" val="3347665094"/>
      </p:ext>
    </p:extLst>
  </p:cSld>
  <p:clrMapOvr>
    <a:masterClrMapping/>
  </p:clrMapOvr>
  <p:extLst>
    <p:ext uri="{DCECCB84-F9BA-43D5-87BE-67443E8EF086}">
      <p15:sldGuideLst xmlns:p15="http://schemas.microsoft.com/office/powerpoint/2012/main"/>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中扉F">
    <p:bg>
      <p:bgPr>
        <a:solidFill>
          <a:schemeClr val="accent5"/>
        </a:solidFill>
        <a:effectLst/>
      </p:bgPr>
    </p:bg>
    <p:spTree>
      <p:nvGrpSpPr>
        <p:cNvPr id="1" name=""/>
        <p:cNvGrpSpPr/>
        <p:nvPr/>
      </p:nvGrpSpPr>
      <p:grpSpPr>
        <a:xfrm>
          <a:off x="0" y="0"/>
          <a:ext cx="0" cy="0"/>
          <a:chOff x="0" y="0"/>
          <a:chExt cx="0" cy="0"/>
        </a:xfrm>
      </p:grpSpPr>
      <p:sp>
        <p:nvSpPr>
          <p:cNvPr id="16" name="タイトル 3">
            <a:extLst>
              <a:ext uri="{FF2B5EF4-FFF2-40B4-BE49-F238E27FC236}">
                <a16:creationId xmlns:a16="http://schemas.microsoft.com/office/drawing/2014/main" id="{39ED6336-ADD5-2D4B-AA70-A57250EE3416}"/>
              </a:ext>
            </a:extLst>
          </p:cNvPr>
          <p:cNvSpPr>
            <a:spLocks noGrp="1"/>
          </p:cNvSpPr>
          <p:nvPr>
            <p:ph type="title" hasCustomPrompt="1"/>
          </p:nvPr>
        </p:nvSpPr>
        <p:spPr>
          <a:xfrm>
            <a:off x="340550" y="1801775"/>
            <a:ext cx="4475757" cy="1374815"/>
          </a:xfrm>
        </p:spPr>
        <p:txBody>
          <a:bodyPr/>
          <a:lstStyle/>
          <a:p>
            <a:r>
              <a:rPr kumimoji="1" lang="en-US" altLang="ja-JP" dirty="0"/>
              <a:t>01</a:t>
            </a:r>
            <a:endParaRPr kumimoji="1" lang="ja-JP" altLang="en-US"/>
          </a:p>
        </p:txBody>
      </p:sp>
      <p:sp>
        <p:nvSpPr>
          <p:cNvPr id="10" name="テキスト プレースホルダー 2">
            <a:extLst>
              <a:ext uri="{FF2B5EF4-FFF2-40B4-BE49-F238E27FC236}">
                <a16:creationId xmlns:a16="http://schemas.microsoft.com/office/drawing/2014/main" id="{B1D3D993-BFDC-7D4B-9634-F29232DC1AEC}"/>
              </a:ext>
            </a:extLst>
          </p:cNvPr>
          <p:cNvSpPr>
            <a:spLocks noGrp="1"/>
          </p:cNvSpPr>
          <p:nvPr>
            <p:ph type="body" sz="quarter" idx="11" hasCustomPrompt="1"/>
          </p:nvPr>
        </p:nvSpPr>
        <p:spPr>
          <a:xfrm>
            <a:off x="331491" y="3429002"/>
            <a:ext cx="8185447" cy="2460171"/>
          </a:xfrm>
        </p:spPr>
        <p:txBody>
          <a:bodyPr/>
          <a:lstStyle>
            <a:lvl1pPr marL="0" indent="0">
              <a:buNone/>
              <a:defRPr/>
            </a:lvl1pPr>
          </a:lstStyle>
          <a:p>
            <a:pPr lvl="0"/>
            <a:r>
              <a:rPr kumimoji="1" lang="ja-JP" altLang="en-US"/>
              <a:t>中扉タイトル</a:t>
            </a:r>
          </a:p>
        </p:txBody>
      </p:sp>
      <p:pic>
        <p:nvPicPr>
          <p:cNvPr id="9" name="図 8">
            <a:extLst>
              <a:ext uri="{FF2B5EF4-FFF2-40B4-BE49-F238E27FC236}">
                <a16:creationId xmlns:a16="http://schemas.microsoft.com/office/drawing/2014/main" id="{93DFFF59-5A99-E043-8163-240561EC5EFA}"/>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587500" y="0"/>
            <a:ext cx="8318500" cy="6858000"/>
          </a:xfrm>
          <a:prstGeom prst="rect">
            <a:avLst/>
          </a:prstGeom>
        </p:spPr>
      </p:pic>
      <p:pic>
        <p:nvPicPr>
          <p:cNvPr id="8" name="図 7">
            <a:extLst>
              <a:ext uri="{FF2B5EF4-FFF2-40B4-BE49-F238E27FC236}">
                <a16:creationId xmlns:a16="http://schemas.microsoft.com/office/drawing/2014/main" id="{8BBCFD81-9A00-5643-907A-AA0BA4EE8FF1}"/>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991572" y="6600825"/>
            <a:ext cx="920819" cy="234561"/>
          </a:xfrm>
          <a:prstGeom prst="rect">
            <a:avLst/>
          </a:prstGeom>
        </p:spPr>
      </p:pic>
    </p:spTree>
    <p:extLst>
      <p:ext uri="{BB962C8B-B14F-4D97-AF65-F5344CB8AC3E}">
        <p14:creationId xmlns:p14="http://schemas.microsoft.com/office/powerpoint/2010/main" val="1393135994"/>
      </p:ext>
    </p:extLst>
  </p:cSld>
  <p:clrMapOvr>
    <a:masterClrMapping/>
  </p:clrMapOvr>
  <p:extLst>
    <p:ext uri="{DCECCB84-F9BA-43D5-87BE-67443E8EF086}">
      <p15:sldGuideLst xmlns:p15="http://schemas.microsoft.com/office/powerpoint/2012/main"/>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中扉G">
    <p:bg>
      <p:bgPr>
        <a:solidFill>
          <a:schemeClr val="accent6"/>
        </a:solidFill>
        <a:effectLst/>
      </p:bgPr>
    </p:bg>
    <p:spTree>
      <p:nvGrpSpPr>
        <p:cNvPr id="1" name=""/>
        <p:cNvGrpSpPr/>
        <p:nvPr/>
      </p:nvGrpSpPr>
      <p:grpSpPr>
        <a:xfrm>
          <a:off x="0" y="0"/>
          <a:ext cx="0" cy="0"/>
          <a:chOff x="0" y="0"/>
          <a:chExt cx="0" cy="0"/>
        </a:xfrm>
      </p:grpSpPr>
      <p:sp>
        <p:nvSpPr>
          <p:cNvPr id="33" name="タイトル 3">
            <a:extLst>
              <a:ext uri="{FF2B5EF4-FFF2-40B4-BE49-F238E27FC236}">
                <a16:creationId xmlns:a16="http://schemas.microsoft.com/office/drawing/2014/main" id="{65920A1F-5531-3E48-B6BC-CAC232DD4536}"/>
              </a:ext>
            </a:extLst>
          </p:cNvPr>
          <p:cNvSpPr>
            <a:spLocks noGrp="1"/>
          </p:cNvSpPr>
          <p:nvPr>
            <p:ph type="title" hasCustomPrompt="1"/>
          </p:nvPr>
        </p:nvSpPr>
        <p:spPr>
          <a:xfrm>
            <a:off x="340550" y="1801775"/>
            <a:ext cx="4475757" cy="1374815"/>
          </a:xfrm>
        </p:spPr>
        <p:txBody>
          <a:bodyPr/>
          <a:lstStyle>
            <a:lvl1pPr>
              <a:defRPr>
                <a:solidFill>
                  <a:schemeClr val="bg1"/>
                </a:solidFill>
              </a:defRPr>
            </a:lvl1pPr>
          </a:lstStyle>
          <a:p>
            <a:r>
              <a:rPr kumimoji="1" lang="en-US" altLang="ja-JP" dirty="0"/>
              <a:t>01</a:t>
            </a:r>
            <a:endParaRPr kumimoji="1" lang="ja-JP" altLang="en-US"/>
          </a:p>
        </p:txBody>
      </p:sp>
      <p:sp>
        <p:nvSpPr>
          <p:cNvPr id="19" name="テキスト プレースホルダー 2">
            <a:extLst>
              <a:ext uri="{FF2B5EF4-FFF2-40B4-BE49-F238E27FC236}">
                <a16:creationId xmlns:a16="http://schemas.microsoft.com/office/drawing/2014/main" id="{A3FD89DF-8A46-3E4D-84C1-412EC71605CF}"/>
              </a:ext>
            </a:extLst>
          </p:cNvPr>
          <p:cNvSpPr>
            <a:spLocks noGrp="1"/>
          </p:cNvSpPr>
          <p:nvPr>
            <p:ph type="body" sz="quarter" idx="11" hasCustomPrompt="1"/>
          </p:nvPr>
        </p:nvSpPr>
        <p:spPr>
          <a:xfrm>
            <a:off x="331491" y="3429002"/>
            <a:ext cx="8185447" cy="2460171"/>
          </a:xfrm>
        </p:spPr>
        <p:txBody>
          <a:bodyPr/>
          <a:lstStyle>
            <a:lvl1pPr marL="0" indent="0">
              <a:buNone/>
              <a:defRPr>
                <a:solidFill>
                  <a:schemeClr val="bg1"/>
                </a:solidFill>
              </a:defRPr>
            </a:lvl1pPr>
          </a:lstStyle>
          <a:p>
            <a:pPr lvl="0"/>
            <a:r>
              <a:rPr kumimoji="1" lang="ja-JP" altLang="en-US"/>
              <a:t>中扉タイトル</a:t>
            </a:r>
          </a:p>
        </p:txBody>
      </p:sp>
      <p:pic>
        <p:nvPicPr>
          <p:cNvPr id="18" name="図 17">
            <a:extLst>
              <a:ext uri="{FF2B5EF4-FFF2-40B4-BE49-F238E27FC236}">
                <a16:creationId xmlns:a16="http://schemas.microsoft.com/office/drawing/2014/main" id="{267C423B-6197-B641-AFF5-08B7A4C6802C}"/>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587500" y="0"/>
            <a:ext cx="8318500" cy="6858000"/>
          </a:xfrm>
          <a:prstGeom prst="rect">
            <a:avLst/>
          </a:prstGeom>
        </p:spPr>
      </p:pic>
      <p:cxnSp>
        <p:nvCxnSpPr>
          <p:cNvPr id="15" name="直線コネクタ 14">
            <a:extLst>
              <a:ext uri="{FF2B5EF4-FFF2-40B4-BE49-F238E27FC236}">
                <a16:creationId xmlns:a16="http://schemas.microsoft.com/office/drawing/2014/main" id="{A0CB6A67-FC2B-FC44-BE84-EF4C223DF827}"/>
              </a:ext>
            </a:extLst>
          </p:cNvPr>
          <p:cNvCxnSpPr>
            <a:cxnSpLocks/>
          </p:cNvCxnSpPr>
          <p:nvPr userDrawn="1"/>
        </p:nvCxnSpPr>
        <p:spPr>
          <a:xfrm>
            <a:off x="7820324" y="6597650"/>
            <a:ext cx="0" cy="260350"/>
          </a:xfrm>
          <a:prstGeom prst="line">
            <a:avLst/>
          </a:prstGeom>
          <a:ln w="9525">
            <a:solidFill>
              <a:schemeClr val="bg1"/>
            </a:solidFill>
          </a:ln>
          <a:effectLst/>
        </p:spPr>
        <p:style>
          <a:lnRef idx="2">
            <a:schemeClr val="accent1"/>
          </a:lnRef>
          <a:fillRef idx="0">
            <a:schemeClr val="accent1"/>
          </a:fillRef>
          <a:effectRef idx="1">
            <a:schemeClr val="accent1"/>
          </a:effectRef>
          <a:fontRef idx="minor">
            <a:schemeClr val="tx1"/>
          </a:fontRef>
        </p:style>
      </p:cxnSp>
      <p:pic>
        <p:nvPicPr>
          <p:cNvPr id="13" name="図 12">
            <a:extLst>
              <a:ext uri="{FF2B5EF4-FFF2-40B4-BE49-F238E27FC236}">
                <a16:creationId xmlns:a16="http://schemas.microsoft.com/office/drawing/2014/main" id="{53262D48-1540-B947-9F2C-8858D01F7042}"/>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991572" y="6600825"/>
            <a:ext cx="920819" cy="234561"/>
          </a:xfrm>
          <a:prstGeom prst="rect">
            <a:avLst/>
          </a:prstGeom>
        </p:spPr>
      </p:pic>
      <p:cxnSp>
        <p:nvCxnSpPr>
          <p:cNvPr id="16" name="直線コネクタ 15">
            <a:extLst>
              <a:ext uri="{FF2B5EF4-FFF2-40B4-BE49-F238E27FC236}">
                <a16:creationId xmlns:a16="http://schemas.microsoft.com/office/drawing/2014/main" id="{0558111B-6CF7-D146-B378-A78B4391F38E}"/>
              </a:ext>
            </a:extLst>
          </p:cNvPr>
          <p:cNvCxnSpPr>
            <a:cxnSpLocks/>
          </p:cNvCxnSpPr>
          <p:nvPr userDrawn="1"/>
        </p:nvCxnSpPr>
        <p:spPr>
          <a:xfrm>
            <a:off x="9083638" y="6597650"/>
            <a:ext cx="0" cy="260350"/>
          </a:xfrm>
          <a:prstGeom prst="line">
            <a:avLst/>
          </a:prstGeom>
          <a:ln w="952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7" name="テキスト ボックス 16">
            <a:extLst>
              <a:ext uri="{FF2B5EF4-FFF2-40B4-BE49-F238E27FC236}">
                <a16:creationId xmlns:a16="http://schemas.microsoft.com/office/drawing/2014/main" id="{B01173B4-8B84-5342-94B8-C3A9ACC66DF9}"/>
              </a:ext>
            </a:extLst>
          </p:cNvPr>
          <p:cNvSpPr txBox="1"/>
          <p:nvPr userDrawn="1"/>
        </p:nvSpPr>
        <p:spPr>
          <a:xfrm>
            <a:off x="9147003" y="6590696"/>
            <a:ext cx="436568" cy="261610"/>
          </a:xfrm>
          <a:prstGeom prst="rect">
            <a:avLst/>
          </a:prstGeom>
          <a:noFill/>
          <a:ln>
            <a:noFill/>
          </a:ln>
        </p:spPr>
        <p:txBody>
          <a:bodyPr wrap="square" lIns="0" rIns="0" rtlCol="0">
            <a:spAutoFit/>
          </a:bodyPr>
          <a:lstStyle/>
          <a:p>
            <a:pPr algn="r"/>
            <a:fld id="{8DD8EB0B-AB08-A54E-B33C-ED72A04D9CE9}" type="slidenum">
              <a:rPr lang="ja-JP" altLang="en-US" sz="1100" smtClean="0">
                <a:solidFill>
                  <a:schemeClr val="bg1"/>
                </a:solidFill>
                <a:latin typeface="+mn-lt"/>
              </a:rPr>
              <a:pPr algn="r"/>
              <a:t>‹#›</a:t>
            </a:fld>
            <a:endParaRPr kumimoji="0" lang="en-US" altLang="ja-JP" sz="1100" dirty="0">
              <a:solidFill>
                <a:schemeClr val="bg1"/>
              </a:solidFill>
              <a:latin typeface="+mn-lt"/>
              <a:cs typeface="Meiryo UI" pitchFamily="50" charset="-128"/>
            </a:endParaRPr>
          </a:p>
        </p:txBody>
      </p:sp>
    </p:spTree>
    <p:extLst>
      <p:ext uri="{BB962C8B-B14F-4D97-AF65-F5344CB8AC3E}">
        <p14:creationId xmlns:p14="http://schemas.microsoft.com/office/powerpoint/2010/main" val="703670500"/>
      </p:ext>
    </p:extLst>
  </p:cSld>
  <p:clrMapOvr>
    <a:masterClrMapping/>
  </p:clrMapOvr>
  <p:extLst>
    <p:ext uri="{DCECCB84-F9BA-43D5-87BE-67443E8EF086}">
      <p15:sldGuideLst xmlns:p15="http://schemas.microsoft.com/office/powerpoint/2012/main"/>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中扉H">
    <p:bg>
      <p:bgPr>
        <a:solidFill>
          <a:schemeClr val="bg2"/>
        </a:solidFill>
        <a:effectLst/>
      </p:bgPr>
    </p:bg>
    <p:spTree>
      <p:nvGrpSpPr>
        <p:cNvPr id="1" name=""/>
        <p:cNvGrpSpPr/>
        <p:nvPr/>
      </p:nvGrpSpPr>
      <p:grpSpPr>
        <a:xfrm>
          <a:off x="0" y="0"/>
          <a:ext cx="0" cy="0"/>
          <a:chOff x="0" y="0"/>
          <a:chExt cx="0" cy="0"/>
        </a:xfrm>
      </p:grpSpPr>
      <p:sp>
        <p:nvSpPr>
          <p:cNvPr id="16" name="タイトル 3">
            <a:extLst>
              <a:ext uri="{FF2B5EF4-FFF2-40B4-BE49-F238E27FC236}">
                <a16:creationId xmlns:a16="http://schemas.microsoft.com/office/drawing/2014/main" id="{8216DD4D-E1C2-6241-B3D3-560988A6C6AF}"/>
              </a:ext>
            </a:extLst>
          </p:cNvPr>
          <p:cNvSpPr>
            <a:spLocks noGrp="1"/>
          </p:cNvSpPr>
          <p:nvPr>
            <p:ph type="title" hasCustomPrompt="1"/>
          </p:nvPr>
        </p:nvSpPr>
        <p:spPr>
          <a:xfrm>
            <a:off x="340550" y="1801775"/>
            <a:ext cx="4475757" cy="1374815"/>
          </a:xfrm>
        </p:spPr>
        <p:txBody>
          <a:bodyPr/>
          <a:lstStyle/>
          <a:p>
            <a:r>
              <a:rPr kumimoji="1" lang="en-US" altLang="ja-JP" dirty="0"/>
              <a:t>01</a:t>
            </a:r>
            <a:endParaRPr kumimoji="1" lang="ja-JP" altLang="en-US"/>
          </a:p>
        </p:txBody>
      </p:sp>
      <p:sp>
        <p:nvSpPr>
          <p:cNvPr id="9" name="テキスト プレースホルダー 2">
            <a:extLst>
              <a:ext uri="{FF2B5EF4-FFF2-40B4-BE49-F238E27FC236}">
                <a16:creationId xmlns:a16="http://schemas.microsoft.com/office/drawing/2014/main" id="{6944D63C-AF07-E14A-AE43-B2299D8ED9CA}"/>
              </a:ext>
            </a:extLst>
          </p:cNvPr>
          <p:cNvSpPr>
            <a:spLocks noGrp="1"/>
          </p:cNvSpPr>
          <p:nvPr>
            <p:ph type="body" sz="quarter" idx="11" hasCustomPrompt="1"/>
          </p:nvPr>
        </p:nvSpPr>
        <p:spPr>
          <a:xfrm>
            <a:off x="331491" y="3429002"/>
            <a:ext cx="8185447" cy="2460171"/>
          </a:xfrm>
        </p:spPr>
        <p:txBody>
          <a:bodyPr/>
          <a:lstStyle>
            <a:lvl1pPr marL="0" indent="0">
              <a:buNone/>
              <a:defRPr/>
            </a:lvl1pPr>
          </a:lstStyle>
          <a:p>
            <a:pPr lvl="0"/>
            <a:r>
              <a:rPr kumimoji="1" lang="ja-JP" altLang="en-US"/>
              <a:t>中扉タイトル</a:t>
            </a:r>
          </a:p>
        </p:txBody>
      </p:sp>
      <p:pic>
        <p:nvPicPr>
          <p:cNvPr id="8" name="図 7">
            <a:extLst>
              <a:ext uri="{FF2B5EF4-FFF2-40B4-BE49-F238E27FC236}">
                <a16:creationId xmlns:a16="http://schemas.microsoft.com/office/drawing/2014/main" id="{A6C2C4FE-195B-E948-A8C9-8D628F1221DC}"/>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587500" y="0"/>
            <a:ext cx="8318500" cy="6858000"/>
          </a:xfrm>
          <a:prstGeom prst="rect">
            <a:avLst/>
          </a:prstGeom>
        </p:spPr>
      </p:pic>
      <p:pic>
        <p:nvPicPr>
          <p:cNvPr id="7" name="図 6">
            <a:extLst>
              <a:ext uri="{FF2B5EF4-FFF2-40B4-BE49-F238E27FC236}">
                <a16:creationId xmlns:a16="http://schemas.microsoft.com/office/drawing/2014/main" id="{C4AF8165-79AD-C941-9268-BC3B2FA93B2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991572" y="6600825"/>
            <a:ext cx="920819" cy="234561"/>
          </a:xfrm>
          <a:prstGeom prst="rect">
            <a:avLst/>
          </a:prstGeom>
        </p:spPr>
      </p:pic>
    </p:spTree>
    <p:extLst>
      <p:ext uri="{BB962C8B-B14F-4D97-AF65-F5344CB8AC3E}">
        <p14:creationId xmlns:p14="http://schemas.microsoft.com/office/powerpoint/2010/main" val="1196809870"/>
      </p:ext>
    </p:extLst>
  </p:cSld>
  <p:clrMapOvr>
    <a:masterClrMapping/>
  </p:clrMapOvr>
  <p:extLst>
    <p:ext uri="{DCECCB84-F9BA-43D5-87BE-67443E8EF086}">
      <p15:sldGuideLst xmlns:p15="http://schemas.microsoft.com/office/powerpoint/2012/main"/>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中扉I">
    <p:bg>
      <p:bgPr>
        <a:solidFill>
          <a:schemeClr val="bg1"/>
        </a:solidFill>
        <a:effectLst/>
      </p:bgPr>
    </p:bg>
    <p:spTree>
      <p:nvGrpSpPr>
        <p:cNvPr id="1" name=""/>
        <p:cNvGrpSpPr/>
        <p:nvPr/>
      </p:nvGrpSpPr>
      <p:grpSpPr>
        <a:xfrm>
          <a:off x="0" y="0"/>
          <a:ext cx="0" cy="0"/>
          <a:chOff x="0" y="0"/>
          <a:chExt cx="0" cy="0"/>
        </a:xfrm>
      </p:grpSpPr>
      <p:sp>
        <p:nvSpPr>
          <p:cNvPr id="11" name="タイトル 3">
            <a:extLst>
              <a:ext uri="{FF2B5EF4-FFF2-40B4-BE49-F238E27FC236}">
                <a16:creationId xmlns:a16="http://schemas.microsoft.com/office/drawing/2014/main" id="{E357830C-F5DF-4940-92AF-5D10338548AA}"/>
              </a:ext>
            </a:extLst>
          </p:cNvPr>
          <p:cNvSpPr>
            <a:spLocks noGrp="1"/>
          </p:cNvSpPr>
          <p:nvPr>
            <p:ph type="title" hasCustomPrompt="1"/>
          </p:nvPr>
        </p:nvSpPr>
        <p:spPr>
          <a:xfrm>
            <a:off x="340550" y="1801775"/>
            <a:ext cx="4475757" cy="1374815"/>
          </a:xfrm>
        </p:spPr>
        <p:txBody>
          <a:bodyPr/>
          <a:lstStyle/>
          <a:p>
            <a:r>
              <a:rPr kumimoji="1" lang="en-US" altLang="ja-JP" dirty="0"/>
              <a:t>01</a:t>
            </a:r>
            <a:endParaRPr kumimoji="1" lang="ja-JP" altLang="en-US"/>
          </a:p>
        </p:txBody>
      </p:sp>
      <p:sp>
        <p:nvSpPr>
          <p:cNvPr id="7" name="テキスト プレースホルダー 2">
            <a:extLst>
              <a:ext uri="{FF2B5EF4-FFF2-40B4-BE49-F238E27FC236}">
                <a16:creationId xmlns:a16="http://schemas.microsoft.com/office/drawing/2014/main" id="{E946C1C6-749F-8048-96ED-D0223F2681FD}"/>
              </a:ext>
            </a:extLst>
          </p:cNvPr>
          <p:cNvSpPr>
            <a:spLocks noGrp="1"/>
          </p:cNvSpPr>
          <p:nvPr>
            <p:ph type="body" sz="quarter" idx="11" hasCustomPrompt="1"/>
          </p:nvPr>
        </p:nvSpPr>
        <p:spPr>
          <a:xfrm>
            <a:off x="331491" y="3429002"/>
            <a:ext cx="8185447" cy="2460171"/>
          </a:xfrm>
        </p:spPr>
        <p:txBody>
          <a:bodyPr/>
          <a:lstStyle>
            <a:lvl1pPr marL="0" indent="0">
              <a:buNone/>
              <a:defRPr/>
            </a:lvl1pPr>
          </a:lstStyle>
          <a:p>
            <a:pPr lvl="0"/>
            <a:r>
              <a:rPr kumimoji="1" lang="ja-JP" altLang="en-US"/>
              <a:t>中扉タイトル</a:t>
            </a:r>
          </a:p>
        </p:txBody>
      </p:sp>
      <p:pic>
        <p:nvPicPr>
          <p:cNvPr id="6" name="図 5">
            <a:extLst>
              <a:ext uri="{FF2B5EF4-FFF2-40B4-BE49-F238E27FC236}">
                <a16:creationId xmlns:a16="http://schemas.microsoft.com/office/drawing/2014/main" id="{B8557579-55F2-E643-A3DC-3BE7A7E3BC56}"/>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1587500" y="0"/>
            <a:ext cx="8318500" cy="6858000"/>
          </a:xfrm>
          <a:prstGeom prst="rect">
            <a:avLst/>
          </a:prstGeom>
        </p:spPr>
      </p:pic>
    </p:spTree>
    <p:extLst>
      <p:ext uri="{BB962C8B-B14F-4D97-AF65-F5344CB8AC3E}">
        <p14:creationId xmlns:p14="http://schemas.microsoft.com/office/powerpoint/2010/main" val="100655374"/>
      </p:ext>
    </p:extLst>
  </p:cSld>
  <p:clrMapOvr>
    <a:masterClrMapping/>
  </p:clrMapOvr>
  <p:extLst>
    <p:ext uri="{DCECCB84-F9BA-43D5-87BE-67443E8EF086}">
      <p15:sldGuideLst xmlns:p15="http://schemas.microsoft.com/office/powerpoint/2012/main"/>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中扉J">
    <p:bg>
      <p:bgPr>
        <a:solidFill>
          <a:schemeClr val="bg1"/>
        </a:solidFill>
        <a:effectLst/>
      </p:bgPr>
    </p:bg>
    <p:spTree>
      <p:nvGrpSpPr>
        <p:cNvPr id="1" name=""/>
        <p:cNvGrpSpPr/>
        <p:nvPr/>
      </p:nvGrpSpPr>
      <p:grpSpPr>
        <a:xfrm>
          <a:off x="0" y="0"/>
          <a:ext cx="0" cy="0"/>
          <a:chOff x="0" y="0"/>
          <a:chExt cx="0" cy="0"/>
        </a:xfrm>
      </p:grpSpPr>
      <p:sp>
        <p:nvSpPr>
          <p:cNvPr id="11" name="タイトル 3">
            <a:extLst>
              <a:ext uri="{FF2B5EF4-FFF2-40B4-BE49-F238E27FC236}">
                <a16:creationId xmlns:a16="http://schemas.microsoft.com/office/drawing/2014/main" id="{F98C28D5-A6FD-D946-A78E-EB2801FEEE72}"/>
              </a:ext>
            </a:extLst>
          </p:cNvPr>
          <p:cNvSpPr>
            <a:spLocks noGrp="1"/>
          </p:cNvSpPr>
          <p:nvPr>
            <p:ph type="title" hasCustomPrompt="1"/>
          </p:nvPr>
        </p:nvSpPr>
        <p:spPr>
          <a:xfrm>
            <a:off x="340550" y="1801775"/>
            <a:ext cx="4475757" cy="1374815"/>
          </a:xfrm>
        </p:spPr>
        <p:txBody>
          <a:bodyPr/>
          <a:lstStyle/>
          <a:p>
            <a:r>
              <a:rPr kumimoji="1" lang="en-US" altLang="ja-JP" dirty="0"/>
              <a:t>01</a:t>
            </a:r>
            <a:endParaRPr kumimoji="1" lang="ja-JP" altLang="en-US"/>
          </a:p>
        </p:txBody>
      </p:sp>
      <p:sp>
        <p:nvSpPr>
          <p:cNvPr id="8" name="テキスト プレースホルダー 2">
            <a:extLst>
              <a:ext uri="{FF2B5EF4-FFF2-40B4-BE49-F238E27FC236}">
                <a16:creationId xmlns:a16="http://schemas.microsoft.com/office/drawing/2014/main" id="{4CF3BAB1-B622-404D-A172-E9E184AEC5A6}"/>
              </a:ext>
            </a:extLst>
          </p:cNvPr>
          <p:cNvSpPr>
            <a:spLocks noGrp="1"/>
          </p:cNvSpPr>
          <p:nvPr>
            <p:ph type="body" sz="quarter" idx="11" hasCustomPrompt="1"/>
          </p:nvPr>
        </p:nvSpPr>
        <p:spPr>
          <a:xfrm>
            <a:off x="331491" y="3429002"/>
            <a:ext cx="8185447" cy="2460171"/>
          </a:xfrm>
        </p:spPr>
        <p:txBody>
          <a:bodyPr/>
          <a:lstStyle>
            <a:lvl1pPr marL="0" indent="0">
              <a:buNone/>
              <a:defRPr/>
            </a:lvl1pPr>
          </a:lstStyle>
          <a:p>
            <a:pPr lvl="0"/>
            <a:r>
              <a:rPr kumimoji="1" lang="ja-JP" altLang="en-US"/>
              <a:t>中扉タイトル</a:t>
            </a:r>
          </a:p>
        </p:txBody>
      </p:sp>
      <p:pic>
        <p:nvPicPr>
          <p:cNvPr id="7" name="図 6">
            <a:extLst>
              <a:ext uri="{FF2B5EF4-FFF2-40B4-BE49-F238E27FC236}">
                <a16:creationId xmlns:a16="http://schemas.microsoft.com/office/drawing/2014/main" id="{20D33AD6-D702-F542-B7B2-6D81E4AC1F7F}"/>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1587500" y="0"/>
            <a:ext cx="8318500" cy="6858000"/>
          </a:xfrm>
          <a:prstGeom prst="rect">
            <a:avLst/>
          </a:prstGeom>
        </p:spPr>
      </p:pic>
    </p:spTree>
    <p:extLst>
      <p:ext uri="{BB962C8B-B14F-4D97-AF65-F5344CB8AC3E}">
        <p14:creationId xmlns:p14="http://schemas.microsoft.com/office/powerpoint/2010/main" val="3236068368"/>
      </p:ext>
    </p:extLst>
  </p:cSld>
  <p:clrMapOvr>
    <a:masterClrMapping/>
  </p:clrMapOvr>
  <p:extLst>
    <p:ext uri="{DCECCB84-F9BA-43D5-87BE-67443E8EF086}">
      <p15:sldGuideLst xmlns:p15="http://schemas.microsoft.com/office/powerpoint/2012/main"/>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コンテンツA">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9AD4885B-2DFA-D04D-AE48-F73602DA6A2E}"/>
              </a:ext>
            </a:extLst>
          </p:cNvPr>
          <p:cNvSpPr>
            <a:spLocks noGrp="1"/>
          </p:cNvSpPr>
          <p:nvPr>
            <p:ph type="title" hasCustomPrompt="1"/>
          </p:nvPr>
        </p:nvSpPr>
        <p:spPr/>
        <p:txBody>
          <a:bodyPr/>
          <a:lstStyle/>
          <a:p>
            <a:r>
              <a:rPr kumimoji="1" lang="ja-JP" altLang="en-US"/>
              <a:t>［タイトル］</a:t>
            </a:r>
          </a:p>
        </p:txBody>
      </p:sp>
      <p:sp>
        <p:nvSpPr>
          <p:cNvPr id="3" name="Text Placeholder 2">
            <a:extLst>
              <a:ext uri="{FF2B5EF4-FFF2-40B4-BE49-F238E27FC236}">
                <a16:creationId xmlns:a16="http://schemas.microsoft.com/office/drawing/2014/main" id="{C5C3BFEB-E3E2-40B7-A253-8DF9A4ADA8FA}"/>
              </a:ext>
            </a:extLst>
          </p:cNvPr>
          <p:cNvSpPr>
            <a:spLocks noGrp="1"/>
          </p:cNvSpPr>
          <p:nvPr>
            <p:ph type="body" sz="quarter" idx="12" hasCustomPrompt="1"/>
          </p:nvPr>
        </p:nvSpPr>
        <p:spPr>
          <a:xfrm>
            <a:off x="331490" y="689356"/>
            <a:ext cx="9243021" cy="363157"/>
          </a:xfrm>
          <a:prstGeom prst="rect">
            <a:avLst/>
          </a:prstGeom>
        </p:spPr>
        <p:txBody>
          <a:bodyPr tIns="46800" anchor="ctr" anchorCtr="0">
            <a:noAutofit/>
          </a:bodyPr>
          <a:lstStyle>
            <a:lvl1pPr>
              <a:defRPr lang="en-US" sz="2000" b="1" spc="0" baseline="0" dirty="0">
                <a:solidFill>
                  <a:schemeClr val="tx1"/>
                </a:solidFill>
                <a:latin typeface="+mj-ea"/>
                <a:ea typeface="+mj-ea"/>
                <a:cs typeface="Arial"/>
              </a:defRPr>
            </a:lvl1pPr>
          </a:lstStyle>
          <a:p>
            <a:pPr marL="226470" marR="0" lvl="0" indent="-226470">
              <a:lnSpc>
                <a:spcPct val="100000"/>
              </a:lnSpc>
              <a:spcBef>
                <a:spcPct val="20000"/>
              </a:spcBef>
              <a:buClrTx/>
              <a:buSzTx/>
              <a:buFont typeface="+mj-lt"/>
              <a:buNone/>
              <a:tabLst/>
            </a:pPr>
            <a:r>
              <a:rPr lang="ja-JP" altLang="en-US"/>
              <a:t>［サブタイトル］</a:t>
            </a:r>
            <a:endParaRPr lang="en-US" dirty="0"/>
          </a:p>
        </p:txBody>
      </p:sp>
      <p:sp>
        <p:nvSpPr>
          <p:cNvPr id="7" name="テキスト プレースホルダー 7">
            <a:extLst>
              <a:ext uri="{FF2B5EF4-FFF2-40B4-BE49-F238E27FC236}">
                <a16:creationId xmlns:a16="http://schemas.microsoft.com/office/drawing/2014/main" id="{C1BF904A-EDA9-CB42-9930-B694DF35C532}"/>
              </a:ext>
            </a:extLst>
          </p:cNvPr>
          <p:cNvSpPr>
            <a:spLocks noGrp="1"/>
          </p:cNvSpPr>
          <p:nvPr>
            <p:ph type="body" sz="quarter" idx="13" hasCustomPrompt="1"/>
          </p:nvPr>
        </p:nvSpPr>
        <p:spPr>
          <a:xfrm>
            <a:off x="331491" y="1160463"/>
            <a:ext cx="9243021" cy="669290"/>
          </a:xfrm>
          <a:prstGeom prst="rect">
            <a:avLst/>
          </a:prstGeom>
        </p:spPr>
        <p:txBody>
          <a:bodyPr/>
          <a:lstStyle>
            <a:lvl1pPr marL="0" indent="0">
              <a:buNone/>
              <a:defRPr>
                <a:latin typeface="+mn-ea"/>
                <a:ea typeface="+mn-ea"/>
              </a:defRPr>
            </a:lvl1pPr>
            <a:lvl2pPr>
              <a:defRPr>
                <a:latin typeface="+mn-ea"/>
                <a:ea typeface="+mn-ea"/>
              </a:defRPr>
            </a:lvl2pPr>
            <a:lvl3pPr>
              <a:defRPr>
                <a:latin typeface="+mn-ea"/>
                <a:ea typeface="+mn-ea"/>
              </a:defRPr>
            </a:lvl3pPr>
            <a:lvl4pPr>
              <a:defRPr>
                <a:latin typeface="+mn-ea"/>
                <a:ea typeface="+mn-ea"/>
              </a:defRPr>
            </a:lvl4pPr>
            <a:lvl5pPr>
              <a:defRPr>
                <a:latin typeface="+mn-ea"/>
                <a:ea typeface="+mn-ea"/>
              </a:defRPr>
            </a:lvl5pPr>
          </a:lstStyle>
          <a:p>
            <a:pPr lvl="0"/>
            <a:r>
              <a:rPr kumimoji="1" lang="ja-JP" altLang="en-US" dirty="0"/>
              <a:t>テキストの入力</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Tree>
    <p:extLst>
      <p:ext uri="{BB962C8B-B14F-4D97-AF65-F5344CB8AC3E}">
        <p14:creationId xmlns:p14="http://schemas.microsoft.com/office/powerpoint/2010/main" val="2396042262"/>
      </p:ext>
    </p:extLst>
  </p:cSld>
  <p:clrMapOvr>
    <a:masterClrMapping/>
  </p:clrMapOvr>
  <p:extLst>
    <p:ext uri="{DCECCB84-F9BA-43D5-87BE-67443E8EF086}">
      <p15:sldGuideLst xmlns:p15="http://schemas.microsoft.com/office/powerpoint/2012/main">
        <p15:guide id="3" orient="horz" pos="663" userDrawn="1">
          <p15:clr>
            <a:srgbClr val="FBAE40"/>
          </p15:clr>
        </p15:guide>
        <p15:guide id="4" orient="horz" pos="731" userDrawn="1">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コンテンツB">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41F77EE-9DF9-8847-B74D-DAE7D40F8D1E}"/>
              </a:ext>
            </a:extLst>
          </p:cNvPr>
          <p:cNvSpPr>
            <a:spLocks noGrp="1"/>
          </p:cNvSpPr>
          <p:nvPr>
            <p:ph type="title" hasCustomPrompt="1"/>
          </p:nvPr>
        </p:nvSpPr>
        <p:spPr/>
        <p:txBody>
          <a:bodyPr/>
          <a:lstStyle/>
          <a:p>
            <a:r>
              <a:rPr kumimoji="1" lang="ja-JP" altLang="en-US"/>
              <a:t>［タイトル］</a:t>
            </a:r>
          </a:p>
        </p:txBody>
      </p:sp>
      <p:sp>
        <p:nvSpPr>
          <p:cNvPr id="4" name="テキスト プレースホルダー 3">
            <a:extLst>
              <a:ext uri="{FF2B5EF4-FFF2-40B4-BE49-F238E27FC236}">
                <a16:creationId xmlns:a16="http://schemas.microsoft.com/office/drawing/2014/main" id="{257AB5C0-48AC-A342-8863-43A85345298E}"/>
              </a:ext>
            </a:extLst>
          </p:cNvPr>
          <p:cNvSpPr>
            <a:spLocks noGrp="1"/>
          </p:cNvSpPr>
          <p:nvPr>
            <p:ph type="body" sz="quarter" idx="10" hasCustomPrompt="1"/>
          </p:nvPr>
        </p:nvSpPr>
        <p:spPr>
          <a:xfrm>
            <a:off x="331788" y="692151"/>
            <a:ext cx="9242425" cy="648970"/>
          </a:xfrm>
        </p:spPr>
        <p:txBody>
          <a:bodyPr/>
          <a:lstStyle/>
          <a:p>
            <a:pPr lvl="0"/>
            <a:r>
              <a:rPr kumimoji="1" lang="ja-JP" altLang="en-US" dirty="0"/>
              <a:t>テキストの入力</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Tree>
    <p:extLst>
      <p:ext uri="{BB962C8B-B14F-4D97-AF65-F5344CB8AC3E}">
        <p14:creationId xmlns:p14="http://schemas.microsoft.com/office/powerpoint/2010/main" val="1606829036"/>
      </p:ext>
    </p:extLst>
  </p:cSld>
  <p:clrMapOvr>
    <a:masterClrMapping/>
  </p:clrMapOvr>
  <p:extLst>
    <p:ext uri="{DCECCB84-F9BA-43D5-87BE-67443E8EF086}">
      <p15:sldGuideLst xmlns:p15="http://schemas.microsoft.com/office/powerpoint/2012/main"/>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コンテンツC">
    <p:spTree>
      <p:nvGrpSpPr>
        <p:cNvPr id="1" name=""/>
        <p:cNvGrpSpPr/>
        <p:nvPr/>
      </p:nvGrpSpPr>
      <p:grpSpPr>
        <a:xfrm>
          <a:off x="0" y="0"/>
          <a:ext cx="0" cy="0"/>
          <a:chOff x="0" y="0"/>
          <a:chExt cx="0" cy="0"/>
        </a:xfrm>
      </p:grpSpPr>
      <p:sp>
        <p:nvSpPr>
          <p:cNvPr id="6" name="タイトル 5">
            <a:extLst>
              <a:ext uri="{FF2B5EF4-FFF2-40B4-BE49-F238E27FC236}">
                <a16:creationId xmlns:a16="http://schemas.microsoft.com/office/drawing/2014/main" id="{740B46CC-2CF9-284F-9F56-02D00E754E63}"/>
              </a:ext>
            </a:extLst>
          </p:cNvPr>
          <p:cNvSpPr>
            <a:spLocks noGrp="1"/>
          </p:cNvSpPr>
          <p:nvPr>
            <p:ph type="title" hasCustomPrompt="1"/>
          </p:nvPr>
        </p:nvSpPr>
        <p:spPr>
          <a:xfrm>
            <a:off x="5284491" y="164693"/>
            <a:ext cx="4290020" cy="412538"/>
          </a:xfrm>
        </p:spPr>
        <p:txBody>
          <a:bodyPr/>
          <a:lstStyle/>
          <a:p>
            <a:r>
              <a:rPr kumimoji="1" lang="ja-JP" altLang="en-US"/>
              <a:t>［タイトル］</a:t>
            </a:r>
          </a:p>
        </p:txBody>
      </p:sp>
      <p:pic>
        <p:nvPicPr>
          <p:cNvPr id="2" name="図 1">
            <a:extLst>
              <a:ext uri="{FF2B5EF4-FFF2-40B4-BE49-F238E27FC236}">
                <a16:creationId xmlns:a16="http://schemas.microsoft.com/office/drawing/2014/main" id="{04FB84B0-3BCF-114D-8BC7-C7AEA4D473F5}"/>
              </a:ext>
            </a:extLst>
          </p:cNvPr>
          <p:cNvPicPr>
            <a:picLocks noChangeAspect="1"/>
          </p:cNvPicPr>
          <p:nvPr userDrawn="1"/>
        </p:nvPicPr>
        <p:blipFill>
          <a:blip r:embed="rId2"/>
          <a:stretch>
            <a:fillRect/>
          </a:stretch>
        </p:blipFill>
        <p:spPr>
          <a:xfrm>
            <a:off x="0" y="0"/>
            <a:ext cx="4953000" cy="6858000"/>
          </a:xfrm>
          <a:prstGeom prst="rect">
            <a:avLst/>
          </a:prstGeom>
        </p:spPr>
      </p:pic>
      <p:sp>
        <p:nvSpPr>
          <p:cNvPr id="8" name="テキスト プレースホルダー 7">
            <a:extLst>
              <a:ext uri="{FF2B5EF4-FFF2-40B4-BE49-F238E27FC236}">
                <a16:creationId xmlns:a16="http://schemas.microsoft.com/office/drawing/2014/main" id="{7A82C159-A3E3-5C4A-85F2-522452EB1EBD}"/>
              </a:ext>
            </a:extLst>
          </p:cNvPr>
          <p:cNvSpPr>
            <a:spLocks noGrp="1"/>
          </p:cNvSpPr>
          <p:nvPr>
            <p:ph type="body" sz="quarter" idx="13" hasCustomPrompt="1"/>
          </p:nvPr>
        </p:nvSpPr>
        <p:spPr>
          <a:xfrm>
            <a:off x="5284492" y="692151"/>
            <a:ext cx="4290020" cy="669290"/>
          </a:xfrm>
          <a:prstGeom prst="rect">
            <a:avLst/>
          </a:prstGeom>
        </p:spPr>
        <p:txBody>
          <a:bodyPr/>
          <a:lstStyle>
            <a:lvl1pPr marL="0" indent="0">
              <a:buNone/>
              <a:defRPr>
                <a:latin typeface="+mn-ea"/>
                <a:ea typeface="+mn-ea"/>
              </a:defRPr>
            </a:lvl1pPr>
            <a:lvl2pPr>
              <a:defRPr>
                <a:latin typeface="+mn-ea"/>
                <a:ea typeface="+mn-ea"/>
              </a:defRPr>
            </a:lvl2pPr>
            <a:lvl3pPr>
              <a:defRPr>
                <a:latin typeface="+mn-ea"/>
                <a:ea typeface="+mn-ea"/>
              </a:defRPr>
            </a:lvl3pPr>
            <a:lvl4pPr>
              <a:defRPr>
                <a:latin typeface="+mn-ea"/>
                <a:ea typeface="+mn-ea"/>
              </a:defRPr>
            </a:lvl4pPr>
            <a:lvl5pPr>
              <a:defRPr>
                <a:latin typeface="+mn-ea"/>
                <a:ea typeface="+mn-ea"/>
              </a:defRPr>
            </a:lvl5pPr>
          </a:lstStyle>
          <a:p>
            <a:pPr lvl="0"/>
            <a:r>
              <a:rPr kumimoji="1" lang="ja-JP" altLang="en-US" dirty="0"/>
              <a:t>テキストの入力</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Tree>
    <p:extLst>
      <p:ext uri="{BB962C8B-B14F-4D97-AF65-F5344CB8AC3E}">
        <p14:creationId xmlns:p14="http://schemas.microsoft.com/office/powerpoint/2010/main" val="893088525"/>
      </p:ext>
    </p:extLst>
  </p:cSld>
  <p:clrMapOvr>
    <a:masterClrMapping/>
  </p:clrMapOvr>
  <p:extLst>
    <p:ext uri="{DCECCB84-F9BA-43D5-87BE-67443E8EF086}">
      <p15:sldGuideLst xmlns:p15="http://schemas.microsoft.com/office/powerpoint/2012/main">
        <p15:guide id="1" pos="3322" userDrawn="1">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コンテンツD">
    <p:spTree>
      <p:nvGrpSpPr>
        <p:cNvPr id="1" name=""/>
        <p:cNvGrpSpPr/>
        <p:nvPr/>
      </p:nvGrpSpPr>
      <p:grpSpPr>
        <a:xfrm>
          <a:off x="0" y="0"/>
          <a:ext cx="0" cy="0"/>
          <a:chOff x="0" y="0"/>
          <a:chExt cx="0" cy="0"/>
        </a:xfrm>
      </p:grpSpPr>
      <p:sp>
        <p:nvSpPr>
          <p:cNvPr id="6" name="タイトル 5">
            <a:extLst>
              <a:ext uri="{FF2B5EF4-FFF2-40B4-BE49-F238E27FC236}">
                <a16:creationId xmlns:a16="http://schemas.microsoft.com/office/drawing/2014/main" id="{740B46CC-2CF9-284F-9F56-02D00E754E63}"/>
              </a:ext>
            </a:extLst>
          </p:cNvPr>
          <p:cNvSpPr>
            <a:spLocks noGrp="1"/>
          </p:cNvSpPr>
          <p:nvPr>
            <p:ph type="title" hasCustomPrompt="1"/>
          </p:nvPr>
        </p:nvSpPr>
        <p:spPr>
          <a:xfrm>
            <a:off x="331491" y="3700676"/>
            <a:ext cx="9243020" cy="412538"/>
          </a:xfrm>
        </p:spPr>
        <p:txBody>
          <a:bodyPr/>
          <a:lstStyle/>
          <a:p>
            <a:r>
              <a:rPr kumimoji="1" lang="ja-JP" altLang="en-US"/>
              <a:t>［タイトル］</a:t>
            </a:r>
          </a:p>
        </p:txBody>
      </p:sp>
      <p:pic>
        <p:nvPicPr>
          <p:cNvPr id="2" name="図 1">
            <a:extLst>
              <a:ext uri="{FF2B5EF4-FFF2-40B4-BE49-F238E27FC236}">
                <a16:creationId xmlns:a16="http://schemas.microsoft.com/office/drawing/2014/main" id="{E240AB3A-033A-AD4A-9002-9D106C05D0C0}"/>
              </a:ext>
            </a:extLst>
          </p:cNvPr>
          <p:cNvPicPr>
            <a:picLocks noChangeAspect="1"/>
          </p:cNvPicPr>
          <p:nvPr userDrawn="1"/>
        </p:nvPicPr>
        <p:blipFill>
          <a:blip r:embed="rId2"/>
          <a:stretch>
            <a:fillRect/>
          </a:stretch>
        </p:blipFill>
        <p:spPr>
          <a:xfrm>
            <a:off x="0" y="0"/>
            <a:ext cx="9906000" cy="3429000"/>
          </a:xfrm>
          <a:prstGeom prst="rect">
            <a:avLst/>
          </a:prstGeom>
        </p:spPr>
      </p:pic>
      <p:sp>
        <p:nvSpPr>
          <p:cNvPr id="8" name="テキスト プレースホルダー 7">
            <a:extLst>
              <a:ext uri="{FF2B5EF4-FFF2-40B4-BE49-F238E27FC236}">
                <a16:creationId xmlns:a16="http://schemas.microsoft.com/office/drawing/2014/main" id="{7A82C159-A3E3-5C4A-85F2-522452EB1EBD}"/>
              </a:ext>
            </a:extLst>
          </p:cNvPr>
          <p:cNvSpPr>
            <a:spLocks noGrp="1"/>
          </p:cNvSpPr>
          <p:nvPr>
            <p:ph type="body" sz="quarter" idx="13" hasCustomPrompt="1"/>
          </p:nvPr>
        </p:nvSpPr>
        <p:spPr>
          <a:xfrm>
            <a:off x="331491" y="4221163"/>
            <a:ext cx="9243020" cy="669290"/>
          </a:xfrm>
          <a:prstGeom prst="rect">
            <a:avLst/>
          </a:prstGeom>
        </p:spPr>
        <p:txBody>
          <a:bodyPr/>
          <a:lstStyle>
            <a:lvl1pPr marL="0" indent="0">
              <a:buNone/>
              <a:defRPr>
                <a:latin typeface="+mn-ea"/>
                <a:ea typeface="+mn-ea"/>
              </a:defRPr>
            </a:lvl1pPr>
            <a:lvl2pPr>
              <a:defRPr>
                <a:latin typeface="+mn-ea"/>
                <a:ea typeface="+mn-ea"/>
              </a:defRPr>
            </a:lvl2pPr>
            <a:lvl3pPr>
              <a:defRPr>
                <a:latin typeface="+mn-ea"/>
                <a:ea typeface="+mn-ea"/>
              </a:defRPr>
            </a:lvl3pPr>
            <a:lvl4pPr>
              <a:defRPr>
                <a:latin typeface="+mn-ea"/>
                <a:ea typeface="+mn-ea"/>
              </a:defRPr>
            </a:lvl4pPr>
            <a:lvl5pPr>
              <a:defRPr>
                <a:latin typeface="+mn-ea"/>
                <a:ea typeface="+mn-ea"/>
              </a:defRPr>
            </a:lvl5pPr>
          </a:lstStyle>
          <a:p>
            <a:pPr lvl="0"/>
            <a:r>
              <a:rPr kumimoji="1" lang="ja-JP" altLang="en-US" dirty="0"/>
              <a:t>テキストの入力</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Tree>
    <p:extLst>
      <p:ext uri="{BB962C8B-B14F-4D97-AF65-F5344CB8AC3E}">
        <p14:creationId xmlns:p14="http://schemas.microsoft.com/office/powerpoint/2010/main" val="3165515069"/>
      </p:ext>
    </p:extLst>
  </p:cSld>
  <p:clrMapOvr>
    <a:masterClrMapping/>
  </p:clrMapOvr>
  <p:extLst>
    <p:ext uri="{DCECCB84-F9BA-43D5-87BE-67443E8EF086}">
      <p15:sldGuideLst xmlns:p15="http://schemas.microsoft.com/office/powerpoint/2012/main">
        <p15:guide id="1" orient="horz" pos="2591" userDrawn="1">
          <p15:clr>
            <a:srgbClr val="FBAE40"/>
          </p15:clr>
        </p15:guide>
        <p15:guide id="2" orient="horz" pos="2659" userDrawn="1">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中扉A">
    <p:bg>
      <p:bgPr>
        <a:solidFill>
          <a:schemeClr val="accent2"/>
        </a:solidFill>
        <a:effectLst/>
      </p:bgPr>
    </p:bg>
    <p:spTree>
      <p:nvGrpSpPr>
        <p:cNvPr id="1" name=""/>
        <p:cNvGrpSpPr/>
        <p:nvPr/>
      </p:nvGrpSpPr>
      <p:grpSpPr>
        <a:xfrm>
          <a:off x="0" y="0"/>
          <a:ext cx="0" cy="0"/>
          <a:chOff x="0" y="0"/>
          <a:chExt cx="0" cy="0"/>
        </a:xfrm>
      </p:grpSpPr>
      <p:sp>
        <p:nvSpPr>
          <p:cNvPr id="40" name="タイトル 3">
            <a:extLst>
              <a:ext uri="{FF2B5EF4-FFF2-40B4-BE49-F238E27FC236}">
                <a16:creationId xmlns:a16="http://schemas.microsoft.com/office/drawing/2014/main" id="{D06ABA6E-61F1-0D46-B98A-72EA24EB2996}"/>
              </a:ext>
            </a:extLst>
          </p:cNvPr>
          <p:cNvSpPr>
            <a:spLocks noGrp="1"/>
          </p:cNvSpPr>
          <p:nvPr>
            <p:ph type="title" hasCustomPrompt="1"/>
          </p:nvPr>
        </p:nvSpPr>
        <p:spPr>
          <a:xfrm>
            <a:off x="340550" y="1801775"/>
            <a:ext cx="4475757" cy="1374815"/>
          </a:xfrm>
        </p:spPr>
        <p:txBody>
          <a:bodyPr/>
          <a:lstStyle>
            <a:lvl1pPr>
              <a:defRPr>
                <a:solidFill>
                  <a:schemeClr val="bg1"/>
                </a:solidFill>
              </a:defRPr>
            </a:lvl1pPr>
          </a:lstStyle>
          <a:p>
            <a:r>
              <a:rPr kumimoji="1" lang="en-US" altLang="ja-JP" dirty="0"/>
              <a:t>01</a:t>
            </a:r>
            <a:endParaRPr kumimoji="1" lang="ja-JP" altLang="en-US"/>
          </a:p>
        </p:txBody>
      </p:sp>
      <p:sp>
        <p:nvSpPr>
          <p:cNvPr id="18" name="テキスト プレースホルダー 2">
            <a:extLst>
              <a:ext uri="{FF2B5EF4-FFF2-40B4-BE49-F238E27FC236}">
                <a16:creationId xmlns:a16="http://schemas.microsoft.com/office/drawing/2014/main" id="{FBD21E90-D61C-664D-A07C-16FB5CAB19BE}"/>
              </a:ext>
            </a:extLst>
          </p:cNvPr>
          <p:cNvSpPr>
            <a:spLocks noGrp="1"/>
          </p:cNvSpPr>
          <p:nvPr>
            <p:ph type="body" sz="quarter" idx="11" hasCustomPrompt="1"/>
          </p:nvPr>
        </p:nvSpPr>
        <p:spPr>
          <a:xfrm>
            <a:off x="331491" y="3429002"/>
            <a:ext cx="8185447" cy="2460171"/>
          </a:xfrm>
        </p:spPr>
        <p:txBody>
          <a:bodyPr/>
          <a:lstStyle>
            <a:lvl1pPr marL="0" indent="0">
              <a:buNone/>
              <a:defRPr>
                <a:solidFill>
                  <a:schemeClr val="bg1"/>
                </a:solidFill>
              </a:defRPr>
            </a:lvl1pPr>
          </a:lstStyle>
          <a:p>
            <a:pPr lvl="0"/>
            <a:r>
              <a:rPr kumimoji="1" lang="ja-JP" altLang="en-US"/>
              <a:t>中扉タイトル</a:t>
            </a:r>
          </a:p>
        </p:txBody>
      </p:sp>
      <p:pic>
        <p:nvPicPr>
          <p:cNvPr id="17" name="図 16">
            <a:extLst>
              <a:ext uri="{FF2B5EF4-FFF2-40B4-BE49-F238E27FC236}">
                <a16:creationId xmlns:a16="http://schemas.microsoft.com/office/drawing/2014/main" id="{E5EE7E5D-FF48-9946-85FE-56942DF24225}"/>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587500" y="0"/>
            <a:ext cx="8318500" cy="6858000"/>
          </a:xfrm>
          <a:prstGeom prst="rect">
            <a:avLst/>
          </a:prstGeom>
        </p:spPr>
      </p:pic>
      <p:sp>
        <p:nvSpPr>
          <p:cNvPr id="13" name="テキスト ボックス 12">
            <a:extLst>
              <a:ext uri="{FF2B5EF4-FFF2-40B4-BE49-F238E27FC236}">
                <a16:creationId xmlns:a16="http://schemas.microsoft.com/office/drawing/2014/main" id="{A6D54925-3F26-2940-865D-4E585AEBEB80}"/>
              </a:ext>
            </a:extLst>
          </p:cNvPr>
          <p:cNvSpPr txBox="1"/>
          <p:nvPr userDrawn="1"/>
        </p:nvSpPr>
        <p:spPr>
          <a:xfrm>
            <a:off x="4357146" y="6623438"/>
            <a:ext cx="3287760" cy="215444"/>
          </a:xfrm>
          <a:prstGeom prst="rect">
            <a:avLst/>
          </a:prstGeom>
          <a:noFill/>
          <a:ln>
            <a:noFill/>
          </a:ln>
        </p:spPr>
        <p:txBody>
          <a:bodyPr wrap="none" lIns="0" rIns="0" rtlCol="0">
            <a:spAutoFit/>
          </a:bodyPr>
          <a:lstStyle/>
          <a:p>
            <a:pPr algn="r"/>
            <a:r>
              <a:rPr kumimoji="0" lang="en-US" altLang="ja-JP" sz="800">
                <a:solidFill>
                  <a:schemeClr val="bg1"/>
                </a:solidFill>
                <a:latin typeface="+mn-lt"/>
                <a:cs typeface="Meiryo UI" pitchFamily="50" charset="-128"/>
              </a:rPr>
              <a:t>© 2022 NTT DATA INSTITUTE OF MANAGEMENT CONSULTING, Inc.</a:t>
            </a:r>
            <a:endParaRPr kumimoji="0" lang="en-US" altLang="ja-JP" sz="800" dirty="0">
              <a:solidFill>
                <a:schemeClr val="bg1"/>
              </a:solidFill>
              <a:latin typeface="+mn-lt"/>
              <a:cs typeface="Meiryo UI" pitchFamily="50" charset="-128"/>
            </a:endParaRPr>
          </a:p>
        </p:txBody>
      </p:sp>
      <p:cxnSp>
        <p:nvCxnSpPr>
          <p:cNvPr id="14" name="直線コネクタ 13">
            <a:extLst>
              <a:ext uri="{FF2B5EF4-FFF2-40B4-BE49-F238E27FC236}">
                <a16:creationId xmlns:a16="http://schemas.microsoft.com/office/drawing/2014/main" id="{76CC1A0B-C4A3-4248-B4CF-B6113BE11155}"/>
              </a:ext>
            </a:extLst>
          </p:cNvPr>
          <p:cNvCxnSpPr>
            <a:cxnSpLocks/>
          </p:cNvCxnSpPr>
          <p:nvPr userDrawn="1"/>
        </p:nvCxnSpPr>
        <p:spPr>
          <a:xfrm>
            <a:off x="7820324" y="6597650"/>
            <a:ext cx="0" cy="260350"/>
          </a:xfrm>
          <a:prstGeom prst="line">
            <a:avLst/>
          </a:prstGeom>
          <a:ln w="9525">
            <a:solidFill>
              <a:schemeClr val="bg1"/>
            </a:solidFill>
          </a:ln>
          <a:effectLst/>
        </p:spPr>
        <p:style>
          <a:lnRef idx="2">
            <a:schemeClr val="accent1"/>
          </a:lnRef>
          <a:fillRef idx="0">
            <a:schemeClr val="accent1"/>
          </a:fillRef>
          <a:effectRef idx="1">
            <a:schemeClr val="accent1"/>
          </a:effectRef>
          <a:fontRef idx="minor">
            <a:schemeClr val="tx1"/>
          </a:fontRef>
        </p:style>
      </p:cxnSp>
      <p:pic>
        <p:nvPicPr>
          <p:cNvPr id="12" name="図 11">
            <a:extLst>
              <a:ext uri="{FF2B5EF4-FFF2-40B4-BE49-F238E27FC236}">
                <a16:creationId xmlns:a16="http://schemas.microsoft.com/office/drawing/2014/main" id="{98661BEC-251E-8B49-8B84-50AD218D285F}"/>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991572" y="6600825"/>
            <a:ext cx="920819" cy="234561"/>
          </a:xfrm>
          <a:prstGeom prst="rect">
            <a:avLst/>
          </a:prstGeom>
        </p:spPr>
      </p:pic>
      <p:cxnSp>
        <p:nvCxnSpPr>
          <p:cNvPr id="15" name="直線コネクタ 14">
            <a:extLst>
              <a:ext uri="{FF2B5EF4-FFF2-40B4-BE49-F238E27FC236}">
                <a16:creationId xmlns:a16="http://schemas.microsoft.com/office/drawing/2014/main" id="{55F7604E-B711-9544-B2A8-54BBBD1ED424}"/>
              </a:ext>
            </a:extLst>
          </p:cNvPr>
          <p:cNvCxnSpPr>
            <a:cxnSpLocks/>
          </p:cNvCxnSpPr>
          <p:nvPr userDrawn="1"/>
        </p:nvCxnSpPr>
        <p:spPr>
          <a:xfrm>
            <a:off x="9083638" y="6597650"/>
            <a:ext cx="0" cy="260350"/>
          </a:xfrm>
          <a:prstGeom prst="line">
            <a:avLst/>
          </a:prstGeom>
          <a:ln w="952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6" name="テキスト ボックス 15">
            <a:extLst>
              <a:ext uri="{FF2B5EF4-FFF2-40B4-BE49-F238E27FC236}">
                <a16:creationId xmlns:a16="http://schemas.microsoft.com/office/drawing/2014/main" id="{64B878C2-A842-6543-A0D7-CF1D12AA1D3F}"/>
              </a:ext>
            </a:extLst>
          </p:cNvPr>
          <p:cNvSpPr txBox="1"/>
          <p:nvPr userDrawn="1"/>
        </p:nvSpPr>
        <p:spPr>
          <a:xfrm>
            <a:off x="9147003" y="6590696"/>
            <a:ext cx="436568" cy="261610"/>
          </a:xfrm>
          <a:prstGeom prst="rect">
            <a:avLst/>
          </a:prstGeom>
          <a:noFill/>
          <a:ln>
            <a:noFill/>
          </a:ln>
        </p:spPr>
        <p:txBody>
          <a:bodyPr wrap="square" lIns="0" rIns="0" rtlCol="0">
            <a:spAutoFit/>
          </a:bodyPr>
          <a:lstStyle/>
          <a:p>
            <a:pPr algn="r"/>
            <a:fld id="{8DD8EB0B-AB08-A54E-B33C-ED72A04D9CE9}" type="slidenum">
              <a:rPr lang="ja-JP" altLang="en-US" sz="1100" smtClean="0">
                <a:solidFill>
                  <a:schemeClr val="bg1"/>
                </a:solidFill>
                <a:latin typeface="+mn-lt"/>
              </a:rPr>
              <a:pPr algn="r"/>
              <a:t>‹#›</a:t>
            </a:fld>
            <a:endParaRPr kumimoji="0" lang="en-US" altLang="ja-JP" sz="1100" dirty="0">
              <a:solidFill>
                <a:schemeClr val="bg1"/>
              </a:solidFill>
              <a:latin typeface="+mn-lt"/>
              <a:cs typeface="Meiryo UI" pitchFamily="50" charset="-128"/>
            </a:endParaRPr>
          </a:p>
        </p:txBody>
      </p:sp>
    </p:spTree>
    <p:extLst>
      <p:ext uri="{BB962C8B-B14F-4D97-AF65-F5344CB8AC3E}">
        <p14:creationId xmlns:p14="http://schemas.microsoft.com/office/powerpoint/2010/main" val="585393245"/>
      </p:ext>
    </p:extLst>
  </p:cSld>
  <p:clrMapOvr>
    <a:masterClrMapping/>
  </p:clrMapOvr>
  <p:extLst>
    <p:ext uri="{DCECCB84-F9BA-43D5-87BE-67443E8EF086}">
      <p15:sldGuideLst xmlns:p15="http://schemas.microsoft.com/office/powerpoint/2012/main"/>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コンテンツA">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9AD4885B-2DFA-D04D-AE48-F73602DA6A2E}"/>
              </a:ext>
            </a:extLst>
          </p:cNvPr>
          <p:cNvSpPr>
            <a:spLocks noGrp="1"/>
          </p:cNvSpPr>
          <p:nvPr>
            <p:ph type="title" hasCustomPrompt="1"/>
          </p:nvPr>
        </p:nvSpPr>
        <p:spPr/>
        <p:txBody>
          <a:bodyPr/>
          <a:lstStyle/>
          <a:p>
            <a:r>
              <a:rPr kumimoji="1" lang="ja-JP" altLang="en-US"/>
              <a:t>［タイトル］</a:t>
            </a:r>
          </a:p>
        </p:txBody>
      </p:sp>
      <p:sp>
        <p:nvSpPr>
          <p:cNvPr id="3" name="Text Placeholder 2">
            <a:extLst>
              <a:ext uri="{FF2B5EF4-FFF2-40B4-BE49-F238E27FC236}">
                <a16:creationId xmlns:a16="http://schemas.microsoft.com/office/drawing/2014/main" id="{C5C3BFEB-E3E2-40B7-A253-8DF9A4ADA8FA}"/>
              </a:ext>
            </a:extLst>
          </p:cNvPr>
          <p:cNvSpPr>
            <a:spLocks noGrp="1"/>
          </p:cNvSpPr>
          <p:nvPr>
            <p:ph type="body" sz="quarter" idx="12" hasCustomPrompt="1"/>
          </p:nvPr>
        </p:nvSpPr>
        <p:spPr>
          <a:xfrm>
            <a:off x="331490" y="689356"/>
            <a:ext cx="9243021" cy="363157"/>
          </a:xfrm>
          <a:prstGeom prst="rect">
            <a:avLst/>
          </a:prstGeom>
        </p:spPr>
        <p:txBody>
          <a:bodyPr tIns="46800" anchor="ctr" anchorCtr="0">
            <a:noAutofit/>
          </a:bodyPr>
          <a:lstStyle>
            <a:lvl1pPr>
              <a:defRPr lang="en-US" sz="2000" b="1" spc="0" baseline="0" dirty="0">
                <a:solidFill>
                  <a:schemeClr val="bg1"/>
                </a:solidFill>
                <a:latin typeface="+mj-ea"/>
                <a:ea typeface="+mj-ea"/>
                <a:cs typeface="Arial"/>
              </a:defRPr>
            </a:lvl1pPr>
          </a:lstStyle>
          <a:p>
            <a:pPr marL="226470" marR="0" lvl="0" indent="-226470">
              <a:lnSpc>
                <a:spcPct val="100000"/>
              </a:lnSpc>
              <a:spcBef>
                <a:spcPct val="20000"/>
              </a:spcBef>
              <a:buClrTx/>
              <a:buSzTx/>
              <a:buFont typeface="+mj-lt"/>
              <a:buNone/>
              <a:tabLst/>
            </a:pPr>
            <a:r>
              <a:rPr lang="ja-JP" altLang="en-US"/>
              <a:t>［サブタイトル］</a:t>
            </a:r>
            <a:endParaRPr lang="en-US" dirty="0"/>
          </a:p>
        </p:txBody>
      </p:sp>
      <p:sp>
        <p:nvSpPr>
          <p:cNvPr id="7" name="テキスト プレースホルダー 7">
            <a:extLst>
              <a:ext uri="{FF2B5EF4-FFF2-40B4-BE49-F238E27FC236}">
                <a16:creationId xmlns:a16="http://schemas.microsoft.com/office/drawing/2014/main" id="{7D31131B-AA9F-174B-B0F4-E06C45EFB247}"/>
              </a:ext>
            </a:extLst>
          </p:cNvPr>
          <p:cNvSpPr>
            <a:spLocks noGrp="1"/>
          </p:cNvSpPr>
          <p:nvPr>
            <p:ph type="body" sz="quarter" idx="13" hasCustomPrompt="1"/>
          </p:nvPr>
        </p:nvSpPr>
        <p:spPr>
          <a:xfrm>
            <a:off x="331491" y="1160463"/>
            <a:ext cx="9243021" cy="669290"/>
          </a:xfrm>
          <a:prstGeom prst="rect">
            <a:avLst/>
          </a:prstGeom>
        </p:spPr>
        <p:txBody>
          <a:bodyPr/>
          <a:lstStyle>
            <a:lvl1pPr marL="0" indent="0">
              <a:buNone/>
              <a:defRPr>
                <a:latin typeface="+mn-ea"/>
                <a:ea typeface="+mn-ea"/>
              </a:defRPr>
            </a:lvl1pPr>
            <a:lvl2pPr>
              <a:defRPr>
                <a:latin typeface="+mn-ea"/>
                <a:ea typeface="+mn-ea"/>
              </a:defRPr>
            </a:lvl2pPr>
            <a:lvl3pPr>
              <a:defRPr>
                <a:latin typeface="+mn-ea"/>
                <a:ea typeface="+mn-ea"/>
              </a:defRPr>
            </a:lvl3pPr>
            <a:lvl4pPr>
              <a:defRPr>
                <a:latin typeface="+mn-ea"/>
                <a:ea typeface="+mn-ea"/>
              </a:defRPr>
            </a:lvl4pPr>
            <a:lvl5pPr>
              <a:defRPr>
                <a:latin typeface="+mn-ea"/>
                <a:ea typeface="+mn-ea"/>
              </a:defRPr>
            </a:lvl5pPr>
          </a:lstStyle>
          <a:p>
            <a:pPr lvl="0"/>
            <a:r>
              <a:rPr kumimoji="1" lang="ja-JP" altLang="en-US" dirty="0"/>
              <a:t>テキストの入力</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Tree>
    <p:extLst>
      <p:ext uri="{BB962C8B-B14F-4D97-AF65-F5344CB8AC3E}">
        <p14:creationId xmlns:p14="http://schemas.microsoft.com/office/powerpoint/2010/main" val="2998639116"/>
      </p:ext>
    </p:extLst>
  </p:cSld>
  <p:clrMapOvr>
    <a:masterClrMapping/>
  </p:clrMapOvr>
  <p:extLst>
    <p:ext uri="{DCECCB84-F9BA-43D5-87BE-67443E8EF086}">
      <p15:sldGuideLst xmlns:p15="http://schemas.microsoft.com/office/powerpoint/2012/main">
        <p15:guide id="3" orient="horz" pos="663" userDrawn="1">
          <p15:clr>
            <a:srgbClr val="FBAE40"/>
          </p15:clr>
        </p15:guide>
        <p15:guide id="4" orient="horz" pos="731" userDrawn="1">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コンテンツB">
    <p:spTree>
      <p:nvGrpSpPr>
        <p:cNvPr id="1" name=""/>
        <p:cNvGrpSpPr/>
        <p:nvPr/>
      </p:nvGrpSpPr>
      <p:grpSpPr>
        <a:xfrm>
          <a:off x="0" y="0"/>
          <a:ext cx="0" cy="0"/>
          <a:chOff x="0" y="0"/>
          <a:chExt cx="0" cy="0"/>
        </a:xfrm>
      </p:grpSpPr>
      <p:sp>
        <p:nvSpPr>
          <p:cNvPr id="6" name="タイトル 5">
            <a:extLst>
              <a:ext uri="{FF2B5EF4-FFF2-40B4-BE49-F238E27FC236}">
                <a16:creationId xmlns:a16="http://schemas.microsoft.com/office/drawing/2014/main" id="{740B46CC-2CF9-284F-9F56-02D00E754E63}"/>
              </a:ext>
            </a:extLst>
          </p:cNvPr>
          <p:cNvSpPr>
            <a:spLocks noGrp="1"/>
          </p:cNvSpPr>
          <p:nvPr>
            <p:ph type="title" hasCustomPrompt="1"/>
          </p:nvPr>
        </p:nvSpPr>
        <p:spPr/>
        <p:txBody>
          <a:bodyPr/>
          <a:lstStyle/>
          <a:p>
            <a:r>
              <a:rPr kumimoji="1" lang="ja-JP" altLang="en-US"/>
              <a:t>［タイトル］</a:t>
            </a:r>
          </a:p>
        </p:txBody>
      </p:sp>
      <p:sp>
        <p:nvSpPr>
          <p:cNvPr id="4" name="テキスト プレースホルダー 7">
            <a:extLst>
              <a:ext uri="{FF2B5EF4-FFF2-40B4-BE49-F238E27FC236}">
                <a16:creationId xmlns:a16="http://schemas.microsoft.com/office/drawing/2014/main" id="{C02BC9B8-0AC5-0141-A592-2D1CBD062239}"/>
              </a:ext>
            </a:extLst>
          </p:cNvPr>
          <p:cNvSpPr>
            <a:spLocks noGrp="1"/>
          </p:cNvSpPr>
          <p:nvPr>
            <p:ph type="body" sz="quarter" idx="13" hasCustomPrompt="1"/>
          </p:nvPr>
        </p:nvSpPr>
        <p:spPr>
          <a:xfrm>
            <a:off x="331491" y="692151"/>
            <a:ext cx="9243021" cy="669290"/>
          </a:xfrm>
          <a:prstGeom prst="rect">
            <a:avLst/>
          </a:prstGeom>
        </p:spPr>
        <p:txBody>
          <a:bodyPr/>
          <a:lstStyle>
            <a:lvl1pPr marL="0" indent="0">
              <a:buNone/>
              <a:tabLst/>
              <a:defRPr>
                <a:latin typeface="+mn-ea"/>
                <a:ea typeface="+mn-ea"/>
              </a:defRPr>
            </a:lvl1pPr>
            <a:lvl2pPr>
              <a:defRPr>
                <a:latin typeface="+mn-ea"/>
                <a:ea typeface="+mn-ea"/>
              </a:defRPr>
            </a:lvl2pPr>
            <a:lvl3pPr>
              <a:defRPr>
                <a:latin typeface="+mn-ea"/>
                <a:ea typeface="+mn-ea"/>
              </a:defRPr>
            </a:lvl3pPr>
            <a:lvl4pPr>
              <a:defRPr>
                <a:latin typeface="+mn-ea"/>
                <a:ea typeface="+mn-ea"/>
              </a:defRPr>
            </a:lvl4pPr>
            <a:lvl5pPr>
              <a:defRPr>
                <a:latin typeface="+mn-ea"/>
                <a:ea typeface="+mn-ea"/>
              </a:defRPr>
            </a:lvl5pPr>
          </a:lstStyle>
          <a:p>
            <a:pPr lvl="0"/>
            <a:r>
              <a:rPr kumimoji="1" lang="ja-JP" altLang="en-US" dirty="0"/>
              <a:t>テキストの入力</a:t>
            </a:r>
            <a:endParaRPr kumimoji="1" lang="en-US" altLang="ja-JP" dirty="0"/>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Tree>
    <p:extLst>
      <p:ext uri="{BB962C8B-B14F-4D97-AF65-F5344CB8AC3E}">
        <p14:creationId xmlns:p14="http://schemas.microsoft.com/office/powerpoint/2010/main" val="3069797468"/>
      </p:ext>
    </p:extLst>
  </p:cSld>
  <p:clrMapOvr>
    <a:masterClrMapping/>
  </p:clrMapOvr>
  <p:extLst>
    <p:ext uri="{DCECCB84-F9BA-43D5-87BE-67443E8EF086}">
      <p15:sldGuideLst xmlns:p15="http://schemas.microsoft.com/office/powerpoint/2012/main"/>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コンテンツC">
    <p:spTree>
      <p:nvGrpSpPr>
        <p:cNvPr id="1" name=""/>
        <p:cNvGrpSpPr/>
        <p:nvPr/>
      </p:nvGrpSpPr>
      <p:grpSpPr>
        <a:xfrm>
          <a:off x="0" y="0"/>
          <a:ext cx="0" cy="0"/>
          <a:chOff x="0" y="0"/>
          <a:chExt cx="0" cy="0"/>
        </a:xfrm>
      </p:grpSpPr>
      <p:sp>
        <p:nvSpPr>
          <p:cNvPr id="6" name="タイトル 5">
            <a:extLst>
              <a:ext uri="{FF2B5EF4-FFF2-40B4-BE49-F238E27FC236}">
                <a16:creationId xmlns:a16="http://schemas.microsoft.com/office/drawing/2014/main" id="{740B46CC-2CF9-284F-9F56-02D00E754E63}"/>
              </a:ext>
            </a:extLst>
          </p:cNvPr>
          <p:cNvSpPr>
            <a:spLocks noGrp="1"/>
          </p:cNvSpPr>
          <p:nvPr>
            <p:ph type="title" hasCustomPrompt="1"/>
          </p:nvPr>
        </p:nvSpPr>
        <p:spPr>
          <a:xfrm>
            <a:off x="5284491" y="164693"/>
            <a:ext cx="4290020" cy="412538"/>
          </a:xfrm>
        </p:spPr>
        <p:txBody>
          <a:bodyPr/>
          <a:lstStyle/>
          <a:p>
            <a:r>
              <a:rPr kumimoji="1" lang="ja-JP" altLang="en-US"/>
              <a:t>［タイトル］</a:t>
            </a:r>
          </a:p>
        </p:txBody>
      </p:sp>
      <p:pic>
        <p:nvPicPr>
          <p:cNvPr id="2" name="図 1">
            <a:extLst>
              <a:ext uri="{FF2B5EF4-FFF2-40B4-BE49-F238E27FC236}">
                <a16:creationId xmlns:a16="http://schemas.microsoft.com/office/drawing/2014/main" id="{722DC13E-7840-E648-9BD6-FC3234B28E59}"/>
              </a:ext>
            </a:extLst>
          </p:cNvPr>
          <p:cNvPicPr>
            <a:picLocks noChangeAspect="1"/>
          </p:cNvPicPr>
          <p:nvPr userDrawn="1"/>
        </p:nvPicPr>
        <p:blipFill>
          <a:blip r:embed="rId2"/>
          <a:stretch>
            <a:fillRect/>
          </a:stretch>
        </p:blipFill>
        <p:spPr>
          <a:xfrm>
            <a:off x="0" y="0"/>
            <a:ext cx="4953000" cy="6858000"/>
          </a:xfrm>
          <a:prstGeom prst="rect">
            <a:avLst/>
          </a:prstGeom>
        </p:spPr>
      </p:pic>
      <p:sp>
        <p:nvSpPr>
          <p:cNvPr id="7" name="テキスト プレースホルダー 7">
            <a:extLst>
              <a:ext uri="{FF2B5EF4-FFF2-40B4-BE49-F238E27FC236}">
                <a16:creationId xmlns:a16="http://schemas.microsoft.com/office/drawing/2014/main" id="{D3E057B5-B95A-F142-9C2C-4A17527A5A6F}"/>
              </a:ext>
            </a:extLst>
          </p:cNvPr>
          <p:cNvSpPr>
            <a:spLocks noGrp="1"/>
          </p:cNvSpPr>
          <p:nvPr>
            <p:ph type="body" sz="quarter" idx="13" hasCustomPrompt="1"/>
          </p:nvPr>
        </p:nvSpPr>
        <p:spPr>
          <a:xfrm>
            <a:off x="5284492" y="692151"/>
            <a:ext cx="4290020" cy="669290"/>
          </a:xfrm>
          <a:prstGeom prst="rect">
            <a:avLst/>
          </a:prstGeom>
        </p:spPr>
        <p:txBody>
          <a:bodyPr/>
          <a:lstStyle>
            <a:lvl1pPr marL="0" indent="0">
              <a:buNone/>
              <a:defRPr>
                <a:latin typeface="+mn-ea"/>
                <a:ea typeface="+mn-ea"/>
              </a:defRPr>
            </a:lvl1pPr>
            <a:lvl2pPr>
              <a:defRPr>
                <a:latin typeface="+mn-ea"/>
                <a:ea typeface="+mn-ea"/>
              </a:defRPr>
            </a:lvl2pPr>
            <a:lvl3pPr>
              <a:defRPr>
                <a:latin typeface="+mn-ea"/>
                <a:ea typeface="+mn-ea"/>
              </a:defRPr>
            </a:lvl3pPr>
            <a:lvl4pPr>
              <a:defRPr>
                <a:latin typeface="+mn-ea"/>
                <a:ea typeface="+mn-ea"/>
              </a:defRPr>
            </a:lvl4pPr>
            <a:lvl5pPr>
              <a:defRPr>
                <a:latin typeface="+mn-ea"/>
                <a:ea typeface="+mn-ea"/>
              </a:defRPr>
            </a:lvl5pPr>
          </a:lstStyle>
          <a:p>
            <a:pPr lvl="0"/>
            <a:r>
              <a:rPr kumimoji="1" lang="ja-JP" altLang="en-US" dirty="0"/>
              <a:t>テキストの入力</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Tree>
    <p:extLst>
      <p:ext uri="{BB962C8B-B14F-4D97-AF65-F5344CB8AC3E}">
        <p14:creationId xmlns:p14="http://schemas.microsoft.com/office/powerpoint/2010/main" val="2728986482"/>
      </p:ext>
    </p:extLst>
  </p:cSld>
  <p:clrMapOvr>
    <a:masterClrMapping/>
  </p:clrMapOvr>
  <p:extLst>
    <p:ext uri="{DCECCB84-F9BA-43D5-87BE-67443E8EF086}">
      <p15:sldGuideLst xmlns:p15="http://schemas.microsoft.com/office/powerpoint/2012/main">
        <p15:guide id="1" pos="3322" userDrawn="1">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コンテンツD">
    <p:spTree>
      <p:nvGrpSpPr>
        <p:cNvPr id="1" name=""/>
        <p:cNvGrpSpPr/>
        <p:nvPr/>
      </p:nvGrpSpPr>
      <p:grpSpPr>
        <a:xfrm>
          <a:off x="0" y="0"/>
          <a:ext cx="0" cy="0"/>
          <a:chOff x="0" y="0"/>
          <a:chExt cx="0" cy="0"/>
        </a:xfrm>
      </p:grpSpPr>
      <p:sp>
        <p:nvSpPr>
          <p:cNvPr id="6" name="タイトル 5">
            <a:extLst>
              <a:ext uri="{FF2B5EF4-FFF2-40B4-BE49-F238E27FC236}">
                <a16:creationId xmlns:a16="http://schemas.microsoft.com/office/drawing/2014/main" id="{740B46CC-2CF9-284F-9F56-02D00E754E63}"/>
              </a:ext>
            </a:extLst>
          </p:cNvPr>
          <p:cNvSpPr>
            <a:spLocks noGrp="1"/>
          </p:cNvSpPr>
          <p:nvPr>
            <p:ph type="title" hasCustomPrompt="1"/>
          </p:nvPr>
        </p:nvSpPr>
        <p:spPr>
          <a:xfrm>
            <a:off x="331491" y="3700676"/>
            <a:ext cx="9243020" cy="412538"/>
          </a:xfrm>
        </p:spPr>
        <p:txBody>
          <a:bodyPr/>
          <a:lstStyle/>
          <a:p>
            <a:r>
              <a:rPr kumimoji="1" lang="ja-JP" altLang="en-US"/>
              <a:t>［タイトル］</a:t>
            </a:r>
          </a:p>
        </p:txBody>
      </p:sp>
      <p:pic>
        <p:nvPicPr>
          <p:cNvPr id="2" name="図 1">
            <a:extLst>
              <a:ext uri="{FF2B5EF4-FFF2-40B4-BE49-F238E27FC236}">
                <a16:creationId xmlns:a16="http://schemas.microsoft.com/office/drawing/2014/main" id="{B374F8D8-F53B-A349-A350-56D8A9906484}"/>
              </a:ext>
            </a:extLst>
          </p:cNvPr>
          <p:cNvPicPr>
            <a:picLocks noChangeAspect="1"/>
          </p:cNvPicPr>
          <p:nvPr userDrawn="1"/>
        </p:nvPicPr>
        <p:blipFill>
          <a:blip r:embed="rId2"/>
          <a:stretch>
            <a:fillRect/>
          </a:stretch>
        </p:blipFill>
        <p:spPr>
          <a:xfrm>
            <a:off x="0" y="0"/>
            <a:ext cx="9906000" cy="3429000"/>
          </a:xfrm>
          <a:prstGeom prst="rect">
            <a:avLst/>
          </a:prstGeom>
        </p:spPr>
      </p:pic>
      <p:sp>
        <p:nvSpPr>
          <p:cNvPr id="7" name="テキスト プレースホルダー 7">
            <a:extLst>
              <a:ext uri="{FF2B5EF4-FFF2-40B4-BE49-F238E27FC236}">
                <a16:creationId xmlns:a16="http://schemas.microsoft.com/office/drawing/2014/main" id="{141577B3-E425-974F-8C9C-0D7B9B327BDD}"/>
              </a:ext>
            </a:extLst>
          </p:cNvPr>
          <p:cNvSpPr>
            <a:spLocks noGrp="1"/>
          </p:cNvSpPr>
          <p:nvPr>
            <p:ph type="body" sz="quarter" idx="13" hasCustomPrompt="1"/>
          </p:nvPr>
        </p:nvSpPr>
        <p:spPr>
          <a:xfrm>
            <a:off x="331491" y="4221163"/>
            <a:ext cx="9243020" cy="669290"/>
          </a:xfrm>
          <a:prstGeom prst="rect">
            <a:avLst/>
          </a:prstGeom>
        </p:spPr>
        <p:txBody>
          <a:bodyPr/>
          <a:lstStyle>
            <a:lvl1pPr marL="0" indent="0">
              <a:buNone/>
              <a:defRPr>
                <a:latin typeface="+mn-ea"/>
                <a:ea typeface="+mn-ea"/>
              </a:defRPr>
            </a:lvl1pPr>
            <a:lvl2pPr>
              <a:defRPr>
                <a:latin typeface="+mn-ea"/>
                <a:ea typeface="+mn-ea"/>
              </a:defRPr>
            </a:lvl2pPr>
            <a:lvl3pPr>
              <a:defRPr>
                <a:latin typeface="+mn-ea"/>
                <a:ea typeface="+mn-ea"/>
              </a:defRPr>
            </a:lvl3pPr>
            <a:lvl4pPr>
              <a:defRPr>
                <a:latin typeface="+mn-ea"/>
                <a:ea typeface="+mn-ea"/>
              </a:defRPr>
            </a:lvl4pPr>
            <a:lvl5pPr>
              <a:defRPr>
                <a:latin typeface="+mn-ea"/>
                <a:ea typeface="+mn-ea"/>
              </a:defRPr>
            </a:lvl5pPr>
          </a:lstStyle>
          <a:p>
            <a:pPr lvl="0"/>
            <a:r>
              <a:rPr kumimoji="1" lang="ja-JP" altLang="en-US" dirty="0"/>
              <a:t>テキストの入力</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Tree>
    <p:extLst>
      <p:ext uri="{BB962C8B-B14F-4D97-AF65-F5344CB8AC3E}">
        <p14:creationId xmlns:p14="http://schemas.microsoft.com/office/powerpoint/2010/main" val="545887075"/>
      </p:ext>
    </p:extLst>
  </p:cSld>
  <p:clrMapOvr>
    <a:masterClrMapping/>
  </p:clrMapOvr>
  <p:extLst>
    <p:ext uri="{DCECCB84-F9BA-43D5-87BE-67443E8EF086}">
      <p15:sldGuideLst xmlns:p15="http://schemas.microsoft.com/office/powerpoint/2012/main">
        <p15:guide id="1" orient="horz" pos="2591" userDrawn="1">
          <p15:clr>
            <a:srgbClr val="FBAE40"/>
          </p15:clr>
        </p15:guide>
        <p15:guide id="2" orient="horz" pos="2659" userDrawn="1">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裏表紙A">
    <p:bg>
      <p:bgPr>
        <a:solidFill>
          <a:schemeClr val="bg1"/>
        </a:solidFill>
        <a:effectLst/>
      </p:bgPr>
    </p:bg>
    <p:spTree>
      <p:nvGrpSpPr>
        <p:cNvPr id="1" name=""/>
        <p:cNvGrpSpPr/>
        <p:nvPr/>
      </p:nvGrpSpPr>
      <p:grpSpPr>
        <a:xfrm>
          <a:off x="0" y="0"/>
          <a:ext cx="0" cy="0"/>
          <a:chOff x="0" y="0"/>
          <a:chExt cx="0" cy="0"/>
        </a:xfrm>
      </p:grpSpPr>
      <p:pic>
        <p:nvPicPr>
          <p:cNvPr id="4" name="図 3">
            <a:extLst>
              <a:ext uri="{FF2B5EF4-FFF2-40B4-BE49-F238E27FC236}">
                <a16:creationId xmlns:a16="http://schemas.microsoft.com/office/drawing/2014/main" id="{3DE3DF6E-7C0D-4243-A88A-1FEDAF3DA0EF}"/>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0" y="2077465"/>
            <a:ext cx="6482082" cy="4780535"/>
          </a:xfrm>
          <a:prstGeom prst="rect">
            <a:avLst/>
          </a:prstGeom>
        </p:spPr>
      </p:pic>
      <p:pic>
        <p:nvPicPr>
          <p:cNvPr id="5" name="図 4">
            <a:extLst>
              <a:ext uri="{FF2B5EF4-FFF2-40B4-BE49-F238E27FC236}">
                <a16:creationId xmlns:a16="http://schemas.microsoft.com/office/drawing/2014/main" id="{390A487B-16B8-2244-AC81-C53D9CB66D3F}"/>
              </a:ext>
            </a:extLst>
          </p:cNvPr>
          <p:cNvPicPr>
            <a:picLocks noChangeAspect="1"/>
          </p:cNvPicPr>
          <p:nvPr userDrawn="1"/>
        </p:nvPicPr>
        <p:blipFill>
          <a:blip r:embed="rId3"/>
          <a:srcRect/>
          <a:stretch/>
        </p:blipFill>
        <p:spPr>
          <a:xfrm>
            <a:off x="5987435" y="2792937"/>
            <a:ext cx="3302596" cy="1131445"/>
          </a:xfrm>
          <a:prstGeom prst="rect">
            <a:avLst/>
          </a:prstGeom>
        </p:spPr>
      </p:pic>
    </p:spTree>
    <p:extLst>
      <p:ext uri="{BB962C8B-B14F-4D97-AF65-F5344CB8AC3E}">
        <p14:creationId xmlns:p14="http://schemas.microsoft.com/office/powerpoint/2010/main" val="3276699012"/>
      </p:ext>
    </p:extLst>
  </p:cSld>
  <p:clrMapOvr>
    <a:overrideClrMapping bg1="lt1" tx1="dk1" bg2="lt2" tx2="dk2" accent1="accent1" accent2="accent2" accent3="accent3" accent4="accent4" accent5="accent5" accent6="accent6" hlink="hlink" folHlink="folHlink"/>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裏表紙B">
    <p:bg>
      <p:bgPr>
        <a:solidFill>
          <a:schemeClr val="bg1"/>
        </a:solidFill>
        <a:effectLst/>
      </p:bgPr>
    </p:bg>
    <p:spTree>
      <p:nvGrpSpPr>
        <p:cNvPr id="1" name=""/>
        <p:cNvGrpSpPr/>
        <p:nvPr/>
      </p:nvGrpSpPr>
      <p:grpSpPr>
        <a:xfrm>
          <a:off x="0" y="0"/>
          <a:ext cx="0" cy="0"/>
          <a:chOff x="0" y="0"/>
          <a:chExt cx="0" cy="0"/>
        </a:xfrm>
      </p:grpSpPr>
      <p:pic>
        <p:nvPicPr>
          <p:cNvPr id="5" name="図 4">
            <a:extLst>
              <a:ext uri="{FF2B5EF4-FFF2-40B4-BE49-F238E27FC236}">
                <a16:creationId xmlns:a16="http://schemas.microsoft.com/office/drawing/2014/main" id="{4543F6B6-14E2-F441-AE02-931CA94084D7}"/>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0" y="2077465"/>
            <a:ext cx="6482081" cy="4780535"/>
          </a:xfrm>
          <a:prstGeom prst="rect">
            <a:avLst/>
          </a:prstGeom>
        </p:spPr>
      </p:pic>
      <p:pic>
        <p:nvPicPr>
          <p:cNvPr id="7" name="図 6">
            <a:extLst>
              <a:ext uri="{FF2B5EF4-FFF2-40B4-BE49-F238E27FC236}">
                <a16:creationId xmlns:a16="http://schemas.microsoft.com/office/drawing/2014/main" id="{41F090B0-1BEE-0D4C-9408-D8891D31BBC2}"/>
              </a:ext>
            </a:extLst>
          </p:cNvPr>
          <p:cNvPicPr>
            <a:picLocks noChangeAspect="1"/>
          </p:cNvPicPr>
          <p:nvPr userDrawn="1"/>
        </p:nvPicPr>
        <p:blipFill>
          <a:blip r:embed="rId3"/>
          <a:srcRect/>
          <a:stretch/>
        </p:blipFill>
        <p:spPr>
          <a:xfrm>
            <a:off x="5987435" y="2792937"/>
            <a:ext cx="3302596" cy="1131445"/>
          </a:xfrm>
          <a:prstGeom prst="rect">
            <a:avLst/>
          </a:prstGeom>
        </p:spPr>
      </p:pic>
    </p:spTree>
    <p:extLst>
      <p:ext uri="{BB962C8B-B14F-4D97-AF65-F5344CB8AC3E}">
        <p14:creationId xmlns:p14="http://schemas.microsoft.com/office/powerpoint/2010/main" val="1453211106"/>
      </p:ext>
    </p:extLst>
  </p:cSld>
  <p:clrMapOvr>
    <a:overrideClrMapping bg1="lt1" tx1="dk1" bg2="lt2" tx2="dk2" accent1="accent1" accent2="accent2" accent3="accent3" accent4="accent4" accent5="accent5" accent6="accent6" hlink="hlink" folHlink="folHlink"/>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裏表紙C">
    <p:bg>
      <p:bgPr>
        <a:solidFill>
          <a:schemeClr val="accent2"/>
        </a:solidFill>
        <a:effectLst/>
      </p:bgPr>
    </p:bg>
    <p:spTree>
      <p:nvGrpSpPr>
        <p:cNvPr id="1" name=""/>
        <p:cNvGrpSpPr/>
        <p:nvPr/>
      </p:nvGrpSpPr>
      <p:grpSpPr>
        <a:xfrm>
          <a:off x="0" y="0"/>
          <a:ext cx="0" cy="0"/>
          <a:chOff x="0" y="0"/>
          <a:chExt cx="0" cy="0"/>
        </a:xfrm>
      </p:grpSpPr>
      <p:pic>
        <p:nvPicPr>
          <p:cNvPr id="6" name="図 5">
            <a:extLst>
              <a:ext uri="{FF2B5EF4-FFF2-40B4-BE49-F238E27FC236}">
                <a16:creationId xmlns:a16="http://schemas.microsoft.com/office/drawing/2014/main" id="{677DC0DD-4963-3A48-A8D2-06F39F353C40}"/>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2077466"/>
            <a:ext cx="6482081" cy="4780534"/>
          </a:xfrm>
          <a:prstGeom prst="rect">
            <a:avLst/>
          </a:prstGeom>
        </p:spPr>
      </p:pic>
      <p:pic>
        <p:nvPicPr>
          <p:cNvPr id="8" name="図 7">
            <a:extLst>
              <a:ext uri="{FF2B5EF4-FFF2-40B4-BE49-F238E27FC236}">
                <a16:creationId xmlns:a16="http://schemas.microsoft.com/office/drawing/2014/main" id="{53D56238-4CA6-0845-852C-0F7A39C6A664}"/>
              </a:ext>
            </a:extLst>
          </p:cNvPr>
          <p:cNvPicPr>
            <a:picLocks noChangeAspect="1"/>
          </p:cNvPicPr>
          <p:nvPr userDrawn="1"/>
        </p:nvPicPr>
        <p:blipFill>
          <a:blip r:embed="rId3"/>
          <a:srcRect/>
          <a:stretch/>
        </p:blipFill>
        <p:spPr>
          <a:xfrm>
            <a:off x="5987433" y="2791445"/>
            <a:ext cx="3302598" cy="1132937"/>
          </a:xfrm>
          <a:prstGeom prst="rect">
            <a:avLst/>
          </a:prstGeom>
        </p:spPr>
      </p:pic>
      <p:sp>
        <p:nvSpPr>
          <p:cNvPr id="7" name="テキスト ボックス 6">
            <a:extLst>
              <a:ext uri="{FF2B5EF4-FFF2-40B4-BE49-F238E27FC236}">
                <a16:creationId xmlns:a16="http://schemas.microsoft.com/office/drawing/2014/main" id="{6EBFAA56-E08A-CB4D-83B5-C3ADE95A5CE5}"/>
              </a:ext>
            </a:extLst>
          </p:cNvPr>
          <p:cNvSpPr txBox="1"/>
          <p:nvPr userDrawn="1"/>
        </p:nvSpPr>
        <p:spPr>
          <a:xfrm>
            <a:off x="6286752" y="6623438"/>
            <a:ext cx="3287760" cy="215444"/>
          </a:xfrm>
          <a:prstGeom prst="rect">
            <a:avLst/>
          </a:prstGeom>
          <a:noFill/>
          <a:ln>
            <a:noFill/>
          </a:ln>
        </p:spPr>
        <p:txBody>
          <a:bodyPr wrap="none" lIns="0" rIns="0" rtlCol="0">
            <a:spAutoFit/>
          </a:bodyPr>
          <a:lstStyle/>
          <a:p>
            <a:pPr algn="r"/>
            <a:r>
              <a:rPr kumimoji="0" lang="en-US" altLang="ja-JP" sz="800" dirty="0">
                <a:solidFill>
                  <a:schemeClr val="bg1"/>
                </a:solidFill>
                <a:latin typeface="+mn-lt"/>
                <a:cs typeface="Meiryo UI" pitchFamily="50" charset="-128"/>
              </a:rPr>
              <a:t>© 2022 NTT DATA INSTITUTE OF MANAGEMENT CONSULTING, Inc.</a:t>
            </a:r>
          </a:p>
        </p:txBody>
      </p:sp>
    </p:spTree>
    <p:extLst>
      <p:ext uri="{BB962C8B-B14F-4D97-AF65-F5344CB8AC3E}">
        <p14:creationId xmlns:p14="http://schemas.microsoft.com/office/powerpoint/2010/main" val="3455033850"/>
      </p:ext>
    </p:extLst>
  </p:cSld>
  <p:clrMapOvr>
    <a:overrideClrMapping bg1="lt1" tx1="dk1" bg2="lt2" tx2="dk2" accent1="accent1" accent2="accent2" accent3="accent3" accent4="accent4" accent5="accent5" accent6="accent6" hlink="hlink" folHlink="folHlink"/>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中扉A">
    <p:bg>
      <p:bgPr>
        <a:solidFill>
          <a:schemeClr val="accent2"/>
        </a:solidFill>
        <a:effectLst/>
      </p:bgPr>
    </p:bg>
    <p:spTree>
      <p:nvGrpSpPr>
        <p:cNvPr id="1" name=""/>
        <p:cNvGrpSpPr/>
        <p:nvPr/>
      </p:nvGrpSpPr>
      <p:grpSpPr>
        <a:xfrm>
          <a:off x="0" y="0"/>
          <a:ext cx="0" cy="0"/>
          <a:chOff x="0" y="0"/>
          <a:chExt cx="0" cy="0"/>
        </a:xfrm>
      </p:grpSpPr>
      <p:sp>
        <p:nvSpPr>
          <p:cNvPr id="40" name="タイトル 3">
            <a:extLst>
              <a:ext uri="{FF2B5EF4-FFF2-40B4-BE49-F238E27FC236}">
                <a16:creationId xmlns:a16="http://schemas.microsoft.com/office/drawing/2014/main" id="{D06ABA6E-61F1-0D46-B98A-72EA24EB2996}"/>
              </a:ext>
            </a:extLst>
          </p:cNvPr>
          <p:cNvSpPr>
            <a:spLocks noGrp="1"/>
          </p:cNvSpPr>
          <p:nvPr>
            <p:ph type="title" hasCustomPrompt="1"/>
          </p:nvPr>
        </p:nvSpPr>
        <p:spPr>
          <a:xfrm>
            <a:off x="340550" y="1801775"/>
            <a:ext cx="4475757" cy="1374815"/>
          </a:xfrm>
        </p:spPr>
        <p:txBody>
          <a:bodyPr/>
          <a:lstStyle>
            <a:lvl1pPr>
              <a:defRPr>
                <a:solidFill>
                  <a:schemeClr val="bg1"/>
                </a:solidFill>
              </a:defRPr>
            </a:lvl1pPr>
          </a:lstStyle>
          <a:p>
            <a:r>
              <a:rPr kumimoji="1" lang="en-US" altLang="ja-JP" dirty="0"/>
              <a:t>01</a:t>
            </a:r>
            <a:endParaRPr kumimoji="1" lang="ja-JP" altLang="en-US"/>
          </a:p>
        </p:txBody>
      </p:sp>
      <p:sp>
        <p:nvSpPr>
          <p:cNvPr id="18" name="テキスト プレースホルダー 2">
            <a:extLst>
              <a:ext uri="{FF2B5EF4-FFF2-40B4-BE49-F238E27FC236}">
                <a16:creationId xmlns:a16="http://schemas.microsoft.com/office/drawing/2014/main" id="{FBD21E90-D61C-664D-A07C-16FB5CAB19BE}"/>
              </a:ext>
            </a:extLst>
          </p:cNvPr>
          <p:cNvSpPr>
            <a:spLocks noGrp="1"/>
          </p:cNvSpPr>
          <p:nvPr>
            <p:ph type="body" sz="quarter" idx="11" hasCustomPrompt="1"/>
          </p:nvPr>
        </p:nvSpPr>
        <p:spPr>
          <a:xfrm>
            <a:off x="331491" y="3429002"/>
            <a:ext cx="8185447" cy="2460171"/>
          </a:xfrm>
        </p:spPr>
        <p:txBody>
          <a:bodyPr/>
          <a:lstStyle>
            <a:lvl1pPr marL="0" indent="0">
              <a:buNone/>
              <a:defRPr>
                <a:solidFill>
                  <a:schemeClr val="bg1"/>
                </a:solidFill>
              </a:defRPr>
            </a:lvl1pPr>
          </a:lstStyle>
          <a:p>
            <a:pPr lvl="0"/>
            <a:r>
              <a:rPr kumimoji="1" lang="ja-JP" altLang="en-US"/>
              <a:t>中扉タイトル</a:t>
            </a:r>
          </a:p>
        </p:txBody>
      </p:sp>
      <p:pic>
        <p:nvPicPr>
          <p:cNvPr id="17" name="図 16">
            <a:extLst>
              <a:ext uri="{FF2B5EF4-FFF2-40B4-BE49-F238E27FC236}">
                <a16:creationId xmlns:a16="http://schemas.microsoft.com/office/drawing/2014/main" id="{E5EE7E5D-FF48-9946-85FE-56942DF24225}"/>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587500" y="0"/>
            <a:ext cx="8318500" cy="6858000"/>
          </a:xfrm>
          <a:prstGeom prst="rect">
            <a:avLst/>
          </a:prstGeom>
        </p:spPr>
      </p:pic>
      <p:sp>
        <p:nvSpPr>
          <p:cNvPr id="13" name="テキスト ボックス 12">
            <a:extLst>
              <a:ext uri="{FF2B5EF4-FFF2-40B4-BE49-F238E27FC236}">
                <a16:creationId xmlns:a16="http://schemas.microsoft.com/office/drawing/2014/main" id="{A6D54925-3F26-2940-865D-4E585AEBEB80}"/>
              </a:ext>
            </a:extLst>
          </p:cNvPr>
          <p:cNvSpPr txBox="1"/>
          <p:nvPr userDrawn="1"/>
        </p:nvSpPr>
        <p:spPr>
          <a:xfrm>
            <a:off x="4357146" y="6623438"/>
            <a:ext cx="3287760" cy="215444"/>
          </a:xfrm>
          <a:prstGeom prst="rect">
            <a:avLst/>
          </a:prstGeom>
          <a:noFill/>
          <a:ln>
            <a:noFill/>
          </a:ln>
        </p:spPr>
        <p:txBody>
          <a:bodyPr wrap="none" lIns="0" rIns="0" rtlCol="0">
            <a:spAutoFit/>
          </a:bodyPr>
          <a:lstStyle/>
          <a:p>
            <a:pPr algn="r"/>
            <a:r>
              <a:rPr kumimoji="0" lang="en-US" altLang="ja-JP" sz="800">
                <a:solidFill>
                  <a:schemeClr val="bg1"/>
                </a:solidFill>
                <a:latin typeface="+mn-lt"/>
                <a:cs typeface="Meiryo UI" pitchFamily="50" charset="-128"/>
              </a:rPr>
              <a:t>© 2022 NTT DATA INSTITUTE OF MANAGEMENT CONSULTING, Inc.</a:t>
            </a:r>
            <a:endParaRPr kumimoji="0" lang="en-US" altLang="ja-JP" sz="800" dirty="0">
              <a:solidFill>
                <a:schemeClr val="bg1"/>
              </a:solidFill>
              <a:latin typeface="+mn-lt"/>
              <a:cs typeface="Meiryo UI" pitchFamily="50" charset="-128"/>
            </a:endParaRPr>
          </a:p>
        </p:txBody>
      </p:sp>
      <p:cxnSp>
        <p:nvCxnSpPr>
          <p:cNvPr id="14" name="直線コネクタ 13">
            <a:extLst>
              <a:ext uri="{FF2B5EF4-FFF2-40B4-BE49-F238E27FC236}">
                <a16:creationId xmlns:a16="http://schemas.microsoft.com/office/drawing/2014/main" id="{76CC1A0B-C4A3-4248-B4CF-B6113BE11155}"/>
              </a:ext>
            </a:extLst>
          </p:cNvPr>
          <p:cNvCxnSpPr>
            <a:cxnSpLocks/>
          </p:cNvCxnSpPr>
          <p:nvPr userDrawn="1"/>
        </p:nvCxnSpPr>
        <p:spPr>
          <a:xfrm>
            <a:off x="7820324" y="6597650"/>
            <a:ext cx="0" cy="260350"/>
          </a:xfrm>
          <a:prstGeom prst="line">
            <a:avLst/>
          </a:prstGeom>
          <a:ln w="9525">
            <a:solidFill>
              <a:schemeClr val="bg1"/>
            </a:solidFill>
          </a:ln>
          <a:effectLst/>
        </p:spPr>
        <p:style>
          <a:lnRef idx="2">
            <a:schemeClr val="accent1"/>
          </a:lnRef>
          <a:fillRef idx="0">
            <a:schemeClr val="accent1"/>
          </a:fillRef>
          <a:effectRef idx="1">
            <a:schemeClr val="accent1"/>
          </a:effectRef>
          <a:fontRef idx="minor">
            <a:schemeClr val="tx1"/>
          </a:fontRef>
        </p:style>
      </p:cxnSp>
      <p:pic>
        <p:nvPicPr>
          <p:cNvPr id="12" name="図 11">
            <a:extLst>
              <a:ext uri="{FF2B5EF4-FFF2-40B4-BE49-F238E27FC236}">
                <a16:creationId xmlns:a16="http://schemas.microsoft.com/office/drawing/2014/main" id="{98661BEC-251E-8B49-8B84-50AD218D285F}"/>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991572" y="6600825"/>
            <a:ext cx="920819" cy="234561"/>
          </a:xfrm>
          <a:prstGeom prst="rect">
            <a:avLst/>
          </a:prstGeom>
        </p:spPr>
      </p:pic>
      <p:cxnSp>
        <p:nvCxnSpPr>
          <p:cNvPr id="15" name="直線コネクタ 14">
            <a:extLst>
              <a:ext uri="{FF2B5EF4-FFF2-40B4-BE49-F238E27FC236}">
                <a16:creationId xmlns:a16="http://schemas.microsoft.com/office/drawing/2014/main" id="{55F7604E-B711-9544-B2A8-54BBBD1ED424}"/>
              </a:ext>
            </a:extLst>
          </p:cNvPr>
          <p:cNvCxnSpPr>
            <a:cxnSpLocks/>
          </p:cNvCxnSpPr>
          <p:nvPr userDrawn="1"/>
        </p:nvCxnSpPr>
        <p:spPr>
          <a:xfrm>
            <a:off x="9083638" y="6597650"/>
            <a:ext cx="0" cy="260350"/>
          </a:xfrm>
          <a:prstGeom prst="line">
            <a:avLst/>
          </a:prstGeom>
          <a:ln w="952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6" name="テキスト ボックス 15">
            <a:extLst>
              <a:ext uri="{FF2B5EF4-FFF2-40B4-BE49-F238E27FC236}">
                <a16:creationId xmlns:a16="http://schemas.microsoft.com/office/drawing/2014/main" id="{64B878C2-A842-6543-A0D7-CF1D12AA1D3F}"/>
              </a:ext>
            </a:extLst>
          </p:cNvPr>
          <p:cNvSpPr txBox="1"/>
          <p:nvPr userDrawn="1"/>
        </p:nvSpPr>
        <p:spPr>
          <a:xfrm>
            <a:off x="9147003" y="6590696"/>
            <a:ext cx="436568" cy="261610"/>
          </a:xfrm>
          <a:prstGeom prst="rect">
            <a:avLst/>
          </a:prstGeom>
          <a:noFill/>
          <a:ln>
            <a:noFill/>
          </a:ln>
        </p:spPr>
        <p:txBody>
          <a:bodyPr wrap="square" lIns="0" rIns="0" rtlCol="0">
            <a:spAutoFit/>
          </a:bodyPr>
          <a:lstStyle/>
          <a:p>
            <a:pPr algn="r"/>
            <a:fld id="{8DD8EB0B-AB08-A54E-B33C-ED72A04D9CE9}" type="slidenum">
              <a:rPr lang="ja-JP" altLang="en-US" sz="1100" smtClean="0">
                <a:solidFill>
                  <a:schemeClr val="bg1"/>
                </a:solidFill>
                <a:latin typeface="+mn-lt"/>
              </a:rPr>
              <a:pPr algn="r"/>
              <a:t>‹#›</a:t>
            </a:fld>
            <a:endParaRPr kumimoji="0" lang="en-US" altLang="ja-JP" sz="1100" dirty="0">
              <a:solidFill>
                <a:schemeClr val="bg1"/>
              </a:solidFill>
              <a:latin typeface="+mn-lt"/>
              <a:cs typeface="Meiryo UI" pitchFamily="50" charset="-128"/>
            </a:endParaRPr>
          </a:p>
        </p:txBody>
      </p:sp>
    </p:spTree>
    <p:extLst>
      <p:ext uri="{BB962C8B-B14F-4D97-AF65-F5344CB8AC3E}">
        <p14:creationId xmlns:p14="http://schemas.microsoft.com/office/powerpoint/2010/main" val="1641885593"/>
      </p:ext>
    </p:extLst>
  </p:cSld>
  <p:clrMapOvr>
    <a:masterClrMapping/>
  </p:clrMapOvr>
  <p:extLst>
    <p:ext uri="{DCECCB84-F9BA-43D5-87BE-67443E8EF086}">
      <p15:sldGuideLst xmlns:p15="http://schemas.microsoft.com/office/powerpoint/2012/main"/>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中扉B">
    <p:bg>
      <p:bgPr>
        <a:solidFill>
          <a:schemeClr val="accent1"/>
        </a:solidFill>
        <a:effectLst/>
      </p:bgPr>
    </p:bg>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3DE8AA8-AC88-DE43-9C76-053127EAD250}"/>
              </a:ext>
            </a:extLst>
          </p:cNvPr>
          <p:cNvSpPr>
            <a:spLocks noGrp="1"/>
          </p:cNvSpPr>
          <p:nvPr>
            <p:ph type="title" hasCustomPrompt="1"/>
          </p:nvPr>
        </p:nvSpPr>
        <p:spPr>
          <a:xfrm>
            <a:off x="340549" y="1801775"/>
            <a:ext cx="4466401" cy="1374815"/>
          </a:xfrm>
        </p:spPr>
        <p:txBody>
          <a:bodyPr/>
          <a:lstStyle/>
          <a:p>
            <a:r>
              <a:rPr kumimoji="1" lang="en-US" altLang="ja-JP"/>
              <a:t>01</a:t>
            </a:r>
            <a:endParaRPr kumimoji="1" lang="ja-JP" altLang="en-US"/>
          </a:p>
        </p:txBody>
      </p:sp>
      <p:sp>
        <p:nvSpPr>
          <p:cNvPr id="8" name="テキスト プレースホルダー 2">
            <a:extLst>
              <a:ext uri="{FF2B5EF4-FFF2-40B4-BE49-F238E27FC236}">
                <a16:creationId xmlns:a16="http://schemas.microsoft.com/office/drawing/2014/main" id="{8725E56A-54BF-4142-B769-9F5FA6E05FDE}"/>
              </a:ext>
            </a:extLst>
          </p:cNvPr>
          <p:cNvSpPr>
            <a:spLocks noGrp="1"/>
          </p:cNvSpPr>
          <p:nvPr>
            <p:ph type="body" sz="quarter" idx="11" hasCustomPrompt="1"/>
          </p:nvPr>
        </p:nvSpPr>
        <p:spPr>
          <a:xfrm>
            <a:off x="331491" y="3429002"/>
            <a:ext cx="8185447" cy="2460171"/>
          </a:xfrm>
        </p:spPr>
        <p:txBody>
          <a:bodyPr/>
          <a:lstStyle>
            <a:lvl1pPr marL="0" indent="0">
              <a:buNone/>
              <a:defRPr/>
            </a:lvl1pPr>
          </a:lstStyle>
          <a:p>
            <a:pPr lvl="0"/>
            <a:r>
              <a:rPr kumimoji="1" lang="ja-JP" altLang="en-US"/>
              <a:t>中扉タイトル</a:t>
            </a:r>
          </a:p>
        </p:txBody>
      </p:sp>
      <p:pic>
        <p:nvPicPr>
          <p:cNvPr id="5" name="図 4">
            <a:extLst>
              <a:ext uri="{FF2B5EF4-FFF2-40B4-BE49-F238E27FC236}">
                <a16:creationId xmlns:a16="http://schemas.microsoft.com/office/drawing/2014/main" id="{73E2DB3A-ACF5-B24D-9522-EB6CFC1F5D3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587500" y="0"/>
            <a:ext cx="8318500" cy="6858000"/>
          </a:xfrm>
          <a:prstGeom prst="rect">
            <a:avLst/>
          </a:prstGeom>
        </p:spPr>
      </p:pic>
      <p:pic>
        <p:nvPicPr>
          <p:cNvPr id="7" name="図 6">
            <a:extLst>
              <a:ext uri="{FF2B5EF4-FFF2-40B4-BE49-F238E27FC236}">
                <a16:creationId xmlns:a16="http://schemas.microsoft.com/office/drawing/2014/main" id="{A53CD543-A2EC-4C40-8EE3-13DA8F6767D8}"/>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991572" y="6600825"/>
            <a:ext cx="920819" cy="234561"/>
          </a:xfrm>
          <a:prstGeom prst="rect">
            <a:avLst/>
          </a:prstGeom>
        </p:spPr>
      </p:pic>
    </p:spTree>
    <p:extLst>
      <p:ext uri="{BB962C8B-B14F-4D97-AF65-F5344CB8AC3E}">
        <p14:creationId xmlns:p14="http://schemas.microsoft.com/office/powerpoint/2010/main" val="1891464911"/>
      </p:ext>
    </p:extLst>
  </p:cSld>
  <p:clrMapOvr>
    <a:masterClrMapping/>
  </p:clrMapOvr>
  <p:extLst>
    <p:ext uri="{DCECCB84-F9BA-43D5-87BE-67443E8EF086}">
      <p15:sldGuideLst xmlns:p15="http://schemas.microsoft.com/office/powerpoint/2012/main"/>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中扉C">
    <p:bg>
      <p:bgPr>
        <a:solidFill>
          <a:schemeClr val="tx2"/>
        </a:solidFill>
        <a:effectLst/>
      </p:bgPr>
    </p:bg>
    <p:spTree>
      <p:nvGrpSpPr>
        <p:cNvPr id="1" name=""/>
        <p:cNvGrpSpPr/>
        <p:nvPr/>
      </p:nvGrpSpPr>
      <p:grpSpPr>
        <a:xfrm>
          <a:off x="0" y="0"/>
          <a:ext cx="0" cy="0"/>
          <a:chOff x="0" y="0"/>
          <a:chExt cx="0" cy="0"/>
        </a:xfrm>
      </p:grpSpPr>
      <p:sp>
        <p:nvSpPr>
          <p:cNvPr id="11" name="タイトル 1">
            <a:extLst>
              <a:ext uri="{FF2B5EF4-FFF2-40B4-BE49-F238E27FC236}">
                <a16:creationId xmlns:a16="http://schemas.microsoft.com/office/drawing/2014/main" id="{8501C116-C1BA-8D4F-AC9F-FBC22C0901E8}"/>
              </a:ext>
            </a:extLst>
          </p:cNvPr>
          <p:cNvSpPr>
            <a:spLocks noGrp="1"/>
          </p:cNvSpPr>
          <p:nvPr>
            <p:ph type="title" hasCustomPrompt="1"/>
          </p:nvPr>
        </p:nvSpPr>
        <p:spPr>
          <a:xfrm>
            <a:off x="340549" y="1801775"/>
            <a:ext cx="4466401" cy="1374815"/>
          </a:xfrm>
        </p:spPr>
        <p:txBody>
          <a:bodyPr/>
          <a:lstStyle/>
          <a:p>
            <a:r>
              <a:rPr kumimoji="1" lang="en-US" altLang="ja-JP"/>
              <a:t>01</a:t>
            </a:r>
            <a:endParaRPr kumimoji="1" lang="ja-JP" altLang="en-US"/>
          </a:p>
        </p:txBody>
      </p:sp>
      <p:sp>
        <p:nvSpPr>
          <p:cNvPr id="10" name="テキスト プレースホルダー 2">
            <a:extLst>
              <a:ext uri="{FF2B5EF4-FFF2-40B4-BE49-F238E27FC236}">
                <a16:creationId xmlns:a16="http://schemas.microsoft.com/office/drawing/2014/main" id="{C7607A4E-C8AC-7A47-BB25-513F9B5EC2F1}"/>
              </a:ext>
            </a:extLst>
          </p:cNvPr>
          <p:cNvSpPr>
            <a:spLocks noGrp="1"/>
          </p:cNvSpPr>
          <p:nvPr>
            <p:ph type="body" sz="quarter" idx="11" hasCustomPrompt="1"/>
          </p:nvPr>
        </p:nvSpPr>
        <p:spPr>
          <a:xfrm>
            <a:off x="331491" y="3429002"/>
            <a:ext cx="8185447" cy="2460171"/>
          </a:xfrm>
        </p:spPr>
        <p:txBody>
          <a:bodyPr/>
          <a:lstStyle>
            <a:lvl1pPr marL="0" indent="0">
              <a:buNone/>
              <a:defRPr/>
            </a:lvl1pPr>
          </a:lstStyle>
          <a:p>
            <a:pPr lvl="0"/>
            <a:r>
              <a:rPr kumimoji="1" lang="ja-JP" altLang="en-US"/>
              <a:t>中扉タイトル</a:t>
            </a:r>
          </a:p>
        </p:txBody>
      </p:sp>
      <p:pic>
        <p:nvPicPr>
          <p:cNvPr id="18" name="図 17">
            <a:extLst>
              <a:ext uri="{FF2B5EF4-FFF2-40B4-BE49-F238E27FC236}">
                <a16:creationId xmlns:a16="http://schemas.microsoft.com/office/drawing/2014/main" id="{3E568988-3791-0B4F-9A55-6E917AFF244D}"/>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587500" y="0"/>
            <a:ext cx="8318500" cy="6858000"/>
          </a:xfrm>
          <a:prstGeom prst="rect">
            <a:avLst/>
          </a:prstGeom>
        </p:spPr>
      </p:pic>
      <p:pic>
        <p:nvPicPr>
          <p:cNvPr id="13" name="図 12">
            <a:extLst>
              <a:ext uri="{FF2B5EF4-FFF2-40B4-BE49-F238E27FC236}">
                <a16:creationId xmlns:a16="http://schemas.microsoft.com/office/drawing/2014/main" id="{456735C5-23DF-EE42-B413-655CF910577A}"/>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991572" y="6600825"/>
            <a:ext cx="920819" cy="234561"/>
          </a:xfrm>
          <a:prstGeom prst="rect">
            <a:avLst/>
          </a:prstGeom>
        </p:spPr>
      </p:pic>
    </p:spTree>
    <p:extLst>
      <p:ext uri="{BB962C8B-B14F-4D97-AF65-F5344CB8AC3E}">
        <p14:creationId xmlns:p14="http://schemas.microsoft.com/office/powerpoint/2010/main" val="4213253900"/>
      </p:ext>
    </p:extLst>
  </p:cSld>
  <p:clrMapOvr>
    <a:masterClrMapping/>
  </p:clrMapOvr>
  <p:extLst>
    <p:ext uri="{DCECCB84-F9BA-43D5-87BE-67443E8EF086}">
      <p15:sldGuideLst xmlns:p15="http://schemas.microsoft.com/office/powerpoint/2012/main"/>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中扉D">
    <p:bg>
      <p:bgPr>
        <a:solidFill>
          <a:schemeClr val="accent3"/>
        </a:solidFill>
        <a:effectLst/>
      </p:bgPr>
    </p:bg>
    <p:spTree>
      <p:nvGrpSpPr>
        <p:cNvPr id="1" name=""/>
        <p:cNvGrpSpPr/>
        <p:nvPr/>
      </p:nvGrpSpPr>
      <p:grpSpPr>
        <a:xfrm>
          <a:off x="0" y="0"/>
          <a:ext cx="0" cy="0"/>
          <a:chOff x="0" y="0"/>
          <a:chExt cx="0" cy="0"/>
        </a:xfrm>
      </p:grpSpPr>
      <p:sp>
        <p:nvSpPr>
          <p:cNvPr id="7" name="タイトル 1">
            <a:extLst>
              <a:ext uri="{FF2B5EF4-FFF2-40B4-BE49-F238E27FC236}">
                <a16:creationId xmlns:a16="http://schemas.microsoft.com/office/drawing/2014/main" id="{9AD2935B-DBA7-8144-9755-03BE42EFFCF6}"/>
              </a:ext>
            </a:extLst>
          </p:cNvPr>
          <p:cNvSpPr>
            <a:spLocks noGrp="1"/>
          </p:cNvSpPr>
          <p:nvPr>
            <p:ph type="title" hasCustomPrompt="1"/>
          </p:nvPr>
        </p:nvSpPr>
        <p:spPr>
          <a:xfrm>
            <a:off x="340549" y="1801775"/>
            <a:ext cx="4466401" cy="1374815"/>
          </a:xfrm>
        </p:spPr>
        <p:txBody>
          <a:bodyPr/>
          <a:lstStyle/>
          <a:p>
            <a:r>
              <a:rPr kumimoji="1" lang="en-US" altLang="ja-JP"/>
              <a:t>01</a:t>
            </a:r>
            <a:endParaRPr kumimoji="1" lang="ja-JP" altLang="en-US"/>
          </a:p>
        </p:txBody>
      </p:sp>
      <p:sp>
        <p:nvSpPr>
          <p:cNvPr id="6" name="テキスト プレースホルダー 2">
            <a:extLst>
              <a:ext uri="{FF2B5EF4-FFF2-40B4-BE49-F238E27FC236}">
                <a16:creationId xmlns:a16="http://schemas.microsoft.com/office/drawing/2014/main" id="{F4077FE2-3CF4-2547-AB1C-F9F9F49775E4}"/>
              </a:ext>
            </a:extLst>
          </p:cNvPr>
          <p:cNvSpPr>
            <a:spLocks noGrp="1"/>
          </p:cNvSpPr>
          <p:nvPr>
            <p:ph type="body" sz="quarter" idx="11" hasCustomPrompt="1"/>
          </p:nvPr>
        </p:nvSpPr>
        <p:spPr>
          <a:xfrm>
            <a:off x="331491" y="3429002"/>
            <a:ext cx="8185447" cy="2460171"/>
          </a:xfrm>
        </p:spPr>
        <p:txBody>
          <a:bodyPr/>
          <a:lstStyle>
            <a:lvl1pPr marL="0" indent="0">
              <a:buNone/>
              <a:defRPr/>
            </a:lvl1pPr>
          </a:lstStyle>
          <a:p>
            <a:pPr lvl="0"/>
            <a:r>
              <a:rPr kumimoji="1" lang="ja-JP" altLang="en-US"/>
              <a:t>中扉タイトル</a:t>
            </a:r>
          </a:p>
        </p:txBody>
      </p:sp>
      <p:pic>
        <p:nvPicPr>
          <p:cNvPr id="9" name="図 8">
            <a:extLst>
              <a:ext uri="{FF2B5EF4-FFF2-40B4-BE49-F238E27FC236}">
                <a16:creationId xmlns:a16="http://schemas.microsoft.com/office/drawing/2014/main" id="{B8D01504-AC65-E347-BCF9-994D45A8FC56}"/>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587500" y="0"/>
            <a:ext cx="8318500" cy="6858000"/>
          </a:xfrm>
          <a:prstGeom prst="rect">
            <a:avLst/>
          </a:prstGeom>
        </p:spPr>
      </p:pic>
      <p:pic>
        <p:nvPicPr>
          <p:cNvPr id="8" name="図 7">
            <a:extLst>
              <a:ext uri="{FF2B5EF4-FFF2-40B4-BE49-F238E27FC236}">
                <a16:creationId xmlns:a16="http://schemas.microsoft.com/office/drawing/2014/main" id="{BF63185B-C14D-594A-8CA9-1E5CEECDAD63}"/>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991572" y="6600825"/>
            <a:ext cx="920819" cy="234561"/>
          </a:xfrm>
          <a:prstGeom prst="rect">
            <a:avLst/>
          </a:prstGeom>
        </p:spPr>
      </p:pic>
    </p:spTree>
    <p:extLst>
      <p:ext uri="{BB962C8B-B14F-4D97-AF65-F5344CB8AC3E}">
        <p14:creationId xmlns:p14="http://schemas.microsoft.com/office/powerpoint/2010/main" val="748284429"/>
      </p:ext>
    </p:extLst>
  </p:cSld>
  <p:clrMapOvr>
    <a:masterClrMapping/>
  </p:clrMapOvr>
  <p:extLst>
    <p:ext uri="{DCECCB84-F9BA-43D5-87BE-67443E8EF086}">
      <p15:sldGuideLst xmlns:p15="http://schemas.microsoft.com/office/powerpoint/2012/main"/>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中扉E">
    <p:bg>
      <p:bgPr>
        <a:solidFill>
          <a:schemeClr val="accent4"/>
        </a:solidFill>
        <a:effectLst/>
      </p:bgPr>
    </p:bg>
    <p:spTree>
      <p:nvGrpSpPr>
        <p:cNvPr id="1" name=""/>
        <p:cNvGrpSpPr/>
        <p:nvPr/>
      </p:nvGrpSpPr>
      <p:grpSpPr>
        <a:xfrm>
          <a:off x="0" y="0"/>
          <a:ext cx="0" cy="0"/>
          <a:chOff x="0" y="0"/>
          <a:chExt cx="0" cy="0"/>
        </a:xfrm>
      </p:grpSpPr>
      <p:sp>
        <p:nvSpPr>
          <p:cNvPr id="37" name="タイトル 3">
            <a:extLst>
              <a:ext uri="{FF2B5EF4-FFF2-40B4-BE49-F238E27FC236}">
                <a16:creationId xmlns:a16="http://schemas.microsoft.com/office/drawing/2014/main" id="{4A1E99F5-3AB2-9C47-9EC1-D1DA3E78E501}"/>
              </a:ext>
            </a:extLst>
          </p:cNvPr>
          <p:cNvSpPr>
            <a:spLocks noGrp="1"/>
          </p:cNvSpPr>
          <p:nvPr>
            <p:ph type="title" hasCustomPrompt="1"/>
          </p:nvPr>
        </p:nvSpPr>
        <p:spPr>
          <a:xfrm>
            <a:off x="340550" y="1801775"/>
            <a:ext cx="4475757" cy="1374815"/>
          </a:xfrm>
        </p:spPr>
        <p:txBody>
          <a:bodyPr/>
          <a:lstStyle>
            <a:lvl1pPr>
              <a:defRPr>
                <a:solidFill>
                  <a:schemeClr val="bg1"/>
                </a:solidFill>
              </a:defRPr>
            </a:lvl1pPr>
          </a:lstStyle>
          <a:p>
            <a:r>
              <a:rPr kumimoji="1" lang="en-US" altLang="ja-JP" dirty="0"/>
              <a:t>01</a:t>
            </a:r>
            <a:endParaRPr kumimoji="1" lang="ja-JP" altLang="en-US"/>
          </a:p>
        </p:txBody>
      </p:sp>
      <p:sp>
        <p:nvSpPr>
          <p:cNvPr id="19" name="テキスト プレースホルダー 2">
            <a:extLst>
              <a:ext uri="{FF2B5EF4-FFF2-40B4-BE49-F238E27FC236}">
                <a16:creationId xmlns:a16="http://schemas.microsoft.com/office/drawing/2014/main" id="{D01BD5A1-6C50-FC47-89E3-4D411E18E979}"/>
              </a:ext>
            </a:extLst>
          </p:cNvPr>
          <p:cNvSpPr>
            <a:spLocks noGrp="1"/>
          </p:cNvSpPr>
          <p:nvPr>
            <p:ph type="body" sz="quarter" idx="11" hasCustomPrompt="1"/>
          </p:nvPr>
        </p:nvSpPr>
        <p:spPr>
          <a:xfrm>
            <a:off x="331491" y="3429002"/>
            <a:ext cx="8185447" cy="2460171"/>
          </a:xfrm>
        </p:spPr>
        <p:txBody>
          <a:bodyPr/>
          <a:lstStyle>
            <a:lvl1pPr marL="0" indent="0">
              <a:buNone/>
              <a:defRPr>
                <a:solidFill>
                  <a:schemeClr val="bg1"/>
                </a:solidFill>
              </a:defRPr>
            </a:lvl1pPr>
          </a:lstStyle>
          <a:p>
            <a:pPr lvl="0"/>
            <a:r>
              <a:rPr kumimoji="1" lang="ja-JP" altLang="en-US"/>
              <a:t>中扉タイトル</a:t>
            </a:r>
          </a:p>
        </p:txBody>
      </p:sp>
      <p:pic>
        <p:nvPicPr>
          <p:cNvPr id="18" name="図 17">
            <a:extLst>
              <a:ext uri="{FF2B5EF4-FFF2-40B4-BE49-F238E27FC236}">
                <a16:creationId xmlns:a16="http://schemas.microsoft.com/office/drawing/2014/main" id="{1F508F2E-1B31-DD4D-81BF-A890308F7555}"/>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587500" y="0"/>
            <a:ext cx="8318500" cy="6858000"/>
          </a:xfrm>
          <a:prstGeom prst="rect">
            <a:avLst/>
          </a:prstGeom>
        </p:spPr>
      </p:pic>
      <p:cxnSp>
        <p:nvCxnSpPr>
          <p:cNvPr id="15" name="直線コネクタ 14">
            <a:extLst>
              <a:ext uri="{FF2B5EF4-FFF2-40B4-BE49-F238E27FC236}">
                <a16:creationId xmlns:a16="http://schemas.microsoft.com/office/drawing/2014/main" id="{71B3BE39-54AD-2C43-92FF-B4978B112C73}"/>
              </a:ext>
            </a:extLst>
          </p:cNvPr>
          <p:cNvCxnSpPr>
            <a:cxnSpLocks/>
          </p:cNvCxnSpPr>
          <p:nvPr userDrawn="1"/>
        </p:nvCxnSpPr>
        <p:spPr>
          <a:xfrm>
            <a:off x="7820324" y="6597650"/>
            <a:ext cx="0" cy="260350"/>
          </a:xfrm>
          <a:prstGeom prst="line">
            <a:avLst/>
          </a:prstGeom>
          <a:ln w="9525">
            <a:solidFill>
              <a:schemeClr val="bg1"/>
            </a:solidFill>
          </a:ln>
          <a:effectLst/>
        </p:spPr>
        <p:style>
          <a:lnRef idx="2">
            <a:schemeClr val="accent1"/>
          </a:lnRef>
          <a:fillRef idx="0">
            <a:schemeClr val="accent1"/>
          </a:fillRef>
          <a:effectRef idx="1">
            <a:schemeClr val="accent1"/>
          </a:effectRef>
          <a:fontRef idx="minor">
            <a:schemeClr val="tx1"/>
          </a:fontRef>
        </p:style>
      </p:cxnSp>
      <p:pic>
        <p:nvPicPr>
          <p:cNvPr id="13" name="図 12">
            <a:extLst>
              <a:ext uri="{FF2B5EF4-FFF2-40B4-BE49-F238E27FC236}">
                <a16:creationId xmlns:a16="http://schemas.microsoft.com/office/drawing/2014/main" id="{675F43DC-0DC0-A44D-A63F-7C6A39B3A501}"/>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991572" y="6600825"/>
            <a:ext cx="920819" cy="234561"/>
          </a:xfrm>
          <a:prstGeom prst="rect">
            <a:avLst/>
          </a:prstGeom>
        </p:spPr>
      </p:pic>
      <p:cxnSp>
        <p:nvCxnSpPr>
          <p:cNvPr id="16" name="直線コネクタ 15">
            <a:extLst>
              <a:ext uri="{FF2B5EF4-FFF2-40B4-BE49-F238E27FC236}">
                <a16:creationId xmlns:a16="http://schemas.microsoft.com/office/drawing/2014/main" id="{EF3823C4-A5BA-7E4F-BC57-FF6C3DC7F9E3}"/>
              </a:ext>
            </a:extLst>
          </p:cNvPr>
          <p:cNvCxnSpPr>
            <a:cxnSpLocks/>
          </p:cNvCxnSpPr>
          <p:nvPr userDrawn="1"/>
        </p:nvCxnSpPr>
        <p:spPr>
          <a:xfrm>
            <a:off x="9083638" y="6597650"/>
            <a:ext cx="0" cy="260350"/>
          </a:xfrm>
          <a:prstGeom prst="line">
            <a:avLst/>
          </a:prstGeom>
          <a:ln w="952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7" name="テキスト ボックス 16">
            <a:extLst>
              <a:ext uri="{FF2B5EF4-FFF2-40B4-BE49-F238E27FC236}">
                <a16:creationId xmlns:a16="http://schemas.microsoft.com/office/drawing/2014/main" id="{B5D53225-B174-9B4A-B324-3AE9535FFD46}"/>
              </a:ext>
            </a:extLst>
          </p:cNvPr>
          <p:cNvSpPr txBox="1"/>
          <p:nvPr userDrawn="1"/>
        </p:nvSpPr>
        <p:spPr>
          <a:xfrm>
            <a:off x="9147003" y="6590696"/>
            <a:ext cx="436568" cy="261610"/>
          </a:xfrm>
          <a:prstGeom prst="rect">
            <a:avLst/>
          </a:prstGeom>
          <a:noFill/>
          <a:ln>
            <a:noFill/>
          </a:ln>
        </p:spPr>
        <p:txBody>
          <a:bodyPr wrap="square" lIns="0" rIns="0" rtlCol="0">
            <a:spAutoFit/>
          </a:bodyPr>
          <a:lstStyle/>
          <a:p>
            <a:pPr algn="r"/>
            <a:fld id="{8DD8EB0B-AB08-A54E-B33C-ED72A04D9CE9}" type="slidenum">
              <a:rPr lang="ja-JP" altLang="en-US" sz="1100" smtClean="0">
                <a:solidFill>
                  <a:schemeClr val="bg1"/>
                </a:solidFill>
                <a:latin typeface="+mn-lt"/>
              </a:rPr>
              <a:pPr algn="r"/>
              <a:t>‹#›</a:t>
            </a:fld>
            <a:endParaRPr kumimoji="0" lang="en-US" altLang="ja-JP" sz="1100" dirty="0">
              <a:solidFill>
                <a:schemeClr val="bg1"/>
              </a:solidFill>
              <a:latin typeface="+mn-lt"/>
              <a:cs typeface="Meiryo UI" pitchFamily="50" charset="-128"/>
            </a:endParaRPr>
          </a:p>
        </p:txBody>
      </p:sp>
    </p:spTree>
    <p:extLst>
      <p:ext uri="{BB962C8B-B14F-4D97-AF65-F5344CB8AC3E}">
        <p14:creationId xmlns:p14="http://schemas.microsoft.com/office/powerpoint/2010/main" val="3193517256"/>
      </p:ext>
    </p:extLst>
  </p:cSld>
  <p:clrMapOvr>
    <a:masterClrMapping/>
  </p:clrMapOvr>
  <p:extLst>
    <p:ext uri="{DCECCB84-F9BA-43D5-87BE-67443E8EF086}">
      <p15:sldGuideLst xmlns:p15="http://schemas.microsoft.com/office/powerpoint/2012/main"/>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中扉F">
    <p:bg>
      <p:bgPr>
        <a:solidFill>
          <a:schemeClr val="accent5"/>
        </a:solidFill>
        <a:effectLst/>
      </p:bgPr>
    </p:bg>
    <p:spTree>
      <p:nvGrpSpPr>
        <p:cNvPr id="1" name=""/>
        <p:cNvGrpSpPr/>
        <p:nvPr/>
      </p:nvGrpSpPr>
      <p:grpSpPr>
        <a:xfrm>
          <a:off x="0" y="0"/>
          <a:ext cx="0" cy="0"/>
          <a:chOff x="0" y="0"/>
          <a:chExt cx="0" cy="0"/>
        </a:xfrm>
      </p:grpSpPr>
      <p:sp>
        <p:nvSpPr>
          <p:cNvPr id="16" name="タイトル 3">
            <a:extLst>
              <a:ext uri="{FF2B5EF4-FFF2-40B4-BE49-F238E27FC236}">
                <a16:creationId xmlns:a16="http://schemas.microsoft.com/office/drawing/2014/main" id="{39ED6336-ADD5-2D4B-AA70-A57250EE3416}"/>
              </a:ext>
            </a:extLst>
          </p:cNvPr>
          <p:cNvSpPr>
            <a:spLocks noGrp="1"/>
          </p:cNvSpPr>
          <p:nvPr>
            <p:ph type="title" hasCustomPrompt="1"/>
          </p:nvPr>
        </p:nvSpPr>
        <p:spPr>
          <a:xfrm>
            <a:off x="340550" y="1801775"/>
            <a:ext cx="4475757" cy="1374815"/>
          </a:xfrm>
        </p:spPr>
        <p:txBody>
          <a:bodyPr/>
          <a:lstStyle/>
          <a:p>
            <a:r>
              <a:rPr kumimoji="1" lang="en-US" altLang="ja-JP" dirty="0"/>
              <a:t>01</a:t>
            </a:r>
            <a:endParaRPr kumimoji="1" lang="ja-JP" altLang="en-US"/>
          </a:p>
        </p:txBody>
      </p:sp>
      <p:sp>
        <p:nvSpPr>
          <p:cNvPr id="10" name="テキスト プレースホルダー 2">
            <a:extLst>
              <a:ext uri="{FF2B5EF4-FFF2-40B4-BE49-F238E27FC236}">
                <a16:creationId xmlns:a16="http://schemas.microsoft.com/office/drawing/2014/main" id="{B1D3D993-BFDC-7D4B-9634-F29232DC1AEC}"/>
              </a:ext>
            </a:extLst>
          </p:cNvPr>
          <p:cNvSpPr>
            <a:spLocks noGrp="1"/>
          </p:cNvSpPr>
          <p:nvPr>
            <p:ph type="body" sz="quarter" idx="11" hasCustomPrompt="1"/>
          </p:nvPr>
        </p:nvSpPr>
        <p:spPr>
          <a:xfrm>
            <a:off x="331491" y="3429002"/>
            <a:ext cx="8185447" cy="2460171"/>
          </a:xfrm>
        </p:spPr>
        <p:txBody>
          <a:bodyPr/>
          <a:lstStyle>
            <a:lvl1pPr marL="0" indent="0">
              <a:buNone/>
              <a:defRPr/>
            </a:lvl1pPr>
          </a:lstStyle>
          <a:p>
            <a:pPr lvl="0"/>
            <a:r>
              <a:rPr kumimoji="1" lang="ja-JP" altLang="en-US"/>
              <a:t>中扉タイトル</a:t>
            </a:r>
          </a:p>
        </p:txBody>
      </p:sp>
      <p:pic>
        <p:nvPicPr>
          <p:cNvPr id="9" name="図 8">
            <a:extLst>
              <a:ext uri="{FF2B5EF4-FFF2-40B4-BE49-F238E27FC236}">
                <a16:creationId xmlns:a16="http://schemas.microsoft.com/office/drawing/2014/main" id="{93DFFF59-5A99-E043-8163-240561EC5EFA}"/>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587500" y="0"/>
            <a:ext cx="8318500" cy="6858000"/>
          </a:xfrm>
          <a:prstGeom prst="rect">
            <a:avLst/>
          </a:prstGeom>
        </p:spPr>
      </p:pic>
      <p:pic>
        <p:nvPicPr>
          <p:cNvPr id="8" name="図 7">
            <a:extLst>
              <a:ext uri="{FF2B5EF4-FFF2-40B4-BE49-F238E27FC236}">
                <a16:creationId xmlns:a16="http://schemas.microsoft.com/office/drawing/2014/main" id="{8BBCFD81-9A00-5643-907A-AA0BA4EE8FF1}"/>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991572" y="6600825"/>
            <a:ext cx="920819" cy="234561"/>
          </a:xfrm>
          <a:prstGeom prst="rect">
            <a:avLst/>
          </a:prstGeom>
        </p:spPr>
      </p:pic>
    </p:spTree>
    <p:extLst>
      <p:ext uri="{BB962C8B-B14F-4D97-AF65-F5344CB8AC3E}">
        <p14:creationId xmlns:p14="http://schemas.microsoft.com/office/powerpoint/2010/main" val="3021233762"/>
      </p:ext>
    </p:extLst>
  </p:cSld>
  <p:clrMapOvr>
    <a:masterClrMapping/>
  </p:clrMapOvr>
  <p:extLst>
    <p:ext uri="{DCECCB84-F9BA-43D5-87BE-67443E8EF086}">
      <p15:sldGuideLst xmlns:p15="http://schemas.microsoft.com/office/powerpoint/2012/main"/>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中扉G">
    <p:bg>
      <p:bgPr>
        <a:solidFill>
          <a:schemeClr val="accent6"/>
        </a:solidFill>
        <a:effectLst/>
      </p:bgPr>
    </p:bg>
    <p:spTree>
      <p:nvGrpSpPr>
        <p:cNvPr id="1" name=""/>
        <p:cNvGrpSpPr/>
        <p:nvPr/>
      </p:nvGrpSpPr>
      <p:grpSpPr>
        <a:xfrm>
          <a:off x="0" y="0"/>
          <a:ext cx="0" cy="0"/>
          <a:chOff x="0" y="0"/>
          <a:chExt cx="0" cy="0"/>
        </a:xfrm>
      </p:grpSpPr>
      <p:sp>
        <p:nvSpPr>
          <p:cNvPr id="33" name="タイトル 3">
            <a:extLst>
              <a:ext uri="{FF2B5EF4-FFF2-40B4-BE49-F238E27FC236}">
                <a16:creationId xmlns:a16="http://schemas.microsoft.com/office/drawing/2014/main" id="{65920A1F-5531-3E48-B6BC-CAC232DD4536}"/>
              </a:ext>
            </a:extLst>
          </p:cNvPr>
          <p:cNvSpPr>
            <a:spLocks noGrp="1"/>
          </p:cNvSpPr>
          <p:nvPr>
            <p:ph type="title" hasCustomPrompt="1"/>
          </p:nvPr>
        </p:nvSpPr>
        <p:spPr>
          <a:xfrm>
            <a:off x="340550" y="1801775"/>
            <a:ext cx="4475757" cy="1374815"/>
          </a:xfrm>
        </p:spPr>
        <p:txBody>
          <a:bodyPr/>
          <a:lstStyle>
            <a:lvl1pPr>
              <a:defRPr>
                <a:solidFill>
                  <a:schemeClr val="bg1"/>
                </a:solidFill>
              </a:defRPr>
            </a:lvl1pPr>
          </a:lstStyle>
          <a:p>
            <a:r>
              <a:rPr kumimoji="1" lang="en-US" altLang="ja-JP" dirty="0"/>
              <a:t>01</a:t>
            </a:r>
            <a:endParaRPr kumimoji="1" lang="ja-JP" altLang="en-US"/>
          </a:p>
        </p:txBody>
      </p:sp>
      <p:sp>
        <p:nvSpPr>
          <p:cNvPr id="19" name="テキスト プレースホルダー 2">
            <a:extLst>
              <a:ext uri="{FF2B5EF4-FFF2-40B4-BE49-F238E27FC236}">
                <a16:creationId xmlns:a16="http://schemas.microsoft.com/office/drawing/2014/main" id="{A3FD89DF-8A46-3E4D-84C1-412EC71605CF}"/>
              </a:ext>
            </a:extLst>
          </p:cNvPr>
          <p:cNvSpPr>
            <a:spLocks noGrp="1"/>
          </p:cNvSpPr>
          <p:nvPr>
            <p:ph type="body" sz="quarter" idx="11" hasCustomPrompt="1"/>
          </p:nvPr>
        </p:nvSpPr>
        <p:spPr>
          <a:xfrm>
            <a:off x="331491" y="3429002"/>
            <a:ext cx="8185447" cy="2460171"/>
          </a:xfrm>
        </p:spPr>
        <p:txBody>
          <a:bodyPr/>
          <a:lstStyle>
            <a:lvl1pPr marL="0" indent="0">
              <a:buNone/>
              <a:defRPr>
                <a:solidFill>
                  <a:schemeClr val="bg1"/>
                </a:solidFill>
              </a:defRPr>
            </a:lvl1pPr>
          </a:lstStyle>
          <a:p>
            <a:pPr lvl="0"/>
            <a:r>
              <a:rPr kumimoji="1" lang="ja-JP" altLang="en-US"/>
              <a:t>中扉タイトル</a:t>
            </a:r>
          </a:p>
        </p:txBody>
      </p:sp>
      <p:pic>
        <p:nvPicPr>
          <p:cNvPr id="18" name="図 17">
            <a:extLst>
              <a:ext uri="{FF2B5EF4-FFF2-40B4-BE49-F238E27FC236}">
                <a16:creationId xmlns:a16="http://schemas.microsoft.com/office/drawing/2014/main" id="{267C423B-6197-B641-AFF5-08B7A4C6802C}"/>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587500" y="0"/>
            <a:ext cx="8318500" cy="6858000"/>
          </a:xfrm>
          <a:prstGeom prst="rect">
            <a:avLst/>
          </a:prstGeom>
        </p:spPr>
      </p:pic>
      <p:cxnSp>
        <p:nvCxnSpPr>
          <p:cNvPr id="15" name="直線コネクタ 14">
            <a:extLst>
              <a:ext uri="{FF2B5EF4-FFF2-40B4-BE49-F238E27FC236}">
                <a16:creationId xmlns:a16="http://schemas.microsoft.com/office/drawing/2014/main" id="{A0CB6A67-FC2B-FC44-BE84-EF4C223DF827}"/>
              </a:ext>
            </a:extLst>
          </p:cNvPr>
          <p:cNvCxnSpPr>
            <a:cxnSpLocks/>
          </p:cNvCxnSpPr>
          <p:nvPr userDrawn="1"/>
        </p:nvCxnSpPr>
        <p:spPr>
          <a:xfrm>
            <a:off x="7820324" y="6597650"/>
            <a:ext cx="0" cy="260350"/>
          </a:xfrm>
          <a:prstGeom prst="line">
            <a:avLst/>
          </a:prstGeom>
          <a:ln w="9525">
            <a:solidFill>
              <a:schemeClr val="bg1"/>
            </a:solidFill>
          </a:ln>
          <a:effectLst/>
        </p:spPr>
        <p:style>
          <a:lnRef idx="2">
            <a:schemeClr val="accent1"/>
          </a:lnRef>
          <a:fillRef idx="0">
            <a:schemeClr val="accent1"/>
          </a:fillRef>
          <a:effectRef idx="1">
            <a:schemeClr val="accent1"/>
          </a:effectRef>
          <a:fontRef idx="minor">
            <a:schemeClr val="tx1"/>
          </a:fontRef>
        </p:style>
      </p:cxnSp>
      <p:pic>
        <p:nvPicPr>
          <p:cNvPr id="13" name="図 12">
            <a:extLst>
              <a:ext uri="{FF2B5EF4-FFF2-40B4-BE49-F238E27FC236}">
                <a16:creationId xmlns:a16="http://schemas.microsoft.com/office/drawing/2014/main" id="{53262D48-1540-B947-9F2C-8858D01F7042}"/>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991572" y="6600825"/>
            <a:ext cx="920819" cy="234561"/>
          </a:xfrm>
          <a:prstGeom prst="rect">
            <a:avLst/>
          </a:prstGeom>
        </p:spPr>
      </p:pic>
      <p:cxnSp>
        <p:nvCxnSpPr>
          <p:cNvPr id="16" name="直線コネクタ 15">
            <a:extLst>
              <a:ext uri="{FF2B5EF4-FFF2-40B4-BE49-F238E27FC236}">
                <a16:creationId xmlns:a16="http://schemas.microsoft.com/office/drawing/2014/main" id="{0558111B-6CF7-D146-B378-A78B4391F38E}"/>
              </a:ext>
            </a:extLst>
          </p:cNvPr>
          <p:cNvCxnSpPr>
            <a:cxnSpLocks/>
          </p:cNvCxnSpPr>
          <p:nvPr userDrawn="1"/>
        </p:nvCxnSpPr>
        <p:spPr>
          <a:xfrm>
            <a:off x="9083638" y="6597650"/>
            <a:ext cx="0" cy="260350"/>
          </a:xfrm>
          <a:prstGeom prst="line">
            <a:avLst/>
          </a:prstGeom>
          <a:ln w="952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7" name="テキスト ボックス 16">
            <a:extLst>
              <a:ext uri="{FF2B5EF4-FFF2-40B4-BE49-F238E27FC236}">
                <a16:creationId xmlns:a16="http://schemas.microsoft.com/office/drawing/2014/main" id="{B01173B4-8B84-5342-94B8-C3A9ACC66DF9}"/>
              </a:ext>
            </a:extLst>
          </p:cNvPr>
          <p:cNvSpPr txBox="1"/>
          <p:nvPr userDrawn="1"/>
        </p:nvSpPr>
        <p:spPr>
          <a:xfrm>
            <a:off x="9147003" y="6590696"/>
            <a:ext cx="436568" cy="261610"/>
          </a:xfrm>
          <a:prstGeom prst="rect">
            <a:avLst/>
          </a:prstGeom>
          <a:noFill/>
          <a:ln>
            <a:noFill/>
          </a:ln>
        </p:spPr>
        <p:txBody>
          <a:bodyPr wrap="square" lIns="0" rIns="0" rtlCol="0">
            <a:spAutoFit/>
          </a:bodyPr>
          <a:lstStyle/>
          <a:p>
            <a:pPr algn="r"/>
            <a:fld id="{8DD8EB0B-AB08-A54E-B33C-ED72A04D9CE9}" type="slidenum">
              <a:rPr lang="ja-JP" altLang="en-US" sz="1100" smtClean="0">
                <a:solidFill>
                  <a:schemeClr val="bg1"/>
                </a:solidFill>
                <a:latin typeface="+mn-lt"/>
              </a:rPr>
              <a:pPr algn="r"/>
              <a:t>‹#›</a:t>
            </a:fld>
            <a:endParaRPr kumimoji="0" lang="en-US" altLang="ja-JP" sz="1100" dirty="0">
              <a:solidFill>
                <a:schemeClr val="bg1"/>
              </a:solidFill>
              <a:latin typeface="+mn-lt"/>
              <a:cs typeface="Meiryo UI" pitchFamily="50" charset="-128"/>
            </a:endParaRPr>
          </a:p>
        </p:txBody>
      </p:sp>
    </p:spTree>
    <p:extLst>
      <p:ext uri="{BB962C8B-B14F-4D97-AF65-F5344CB8AC3E}">
        <p14:creationId xmlns:p14="http://schemas.microsoft.com/office/powerpoint/2010/main" val="113734259"/>
      </p:ext>
    </p:extLst>
  </p:cSld>
  <p:clrMapOvr>
    <a:masterClrMapping/>
  </p:clrMapOvr>
  <p:extLst>
    <p:ext uri="{DCECCB84-F9BA-43D5-87BE-67443E8EF086}">
      <p15:sldGuideLst xmlns:p15="http://schemas.microsoft.com/office/powerpoint/2012/main"/>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中扉H">
    <p:bg>
      <p:bgPr>
        <a:solidFill>
          <a:schemeClr val="bg2"/>
        </a:solidFill>
        <a:effectLst/>
      </p:bgPr>
    </p:bg>
    <p:spTree>
      <p:nvGrpSpPr>
        <p:cNvPr id="1" name=""/>
        <p:cNvGrpSpPr/>
        <p:nvPr/>
      </p:nvGrpSpPr>
      <p:grpSpPr>
        <a:xfrm>
          <a:off x="0" y="0"/>
          <a:ext cx="0" cy="0"/>
          <a:chOff x="0" y="0"/>
          <a:chExt cx="0" cy="0"/>
        </a:xfrm>
      </p:grpSpPr>
      <p:sp>
        <p:nvSpPr>
          <p:cNvPr id="16" name="タイトル 3">
            <a:extLst>
              <a:ext uri="{FF2B5EF4-FFF2-40B4-BE49-F238E27FC236}">
                <a16:creationId xmlns:a16="http://schemas.microsoft.com/office/drawing/2014/main" id="{8216DD4D-E1C2-6241-B3D3-560988A6C6AF}"/>
              </a:ext>
            </a:extLst>
          </p:cNvPr>
          <p:cNvSpPr>
            <a:spLocks noGrp="1"/>
          </p:cNvSpPr>
          <p:nvPr>
            <p:ph type="title" hasCustomPrompt="1"/>
          </p:nvPr>
        </p:nvSpPr>
        <p:spPr>
          <a:xfrm>
            <a:off x="340550" y="1801775"/>
            <a:ext cx="4475757" cy="1374815"/>
          </a:xfrm>
        </p:spPr>
        <p:txBody>
          <a:bodyPr/>
          <a:lstStyle/>
          <a:p>
            <a:r>
              <a:rPr kumimoji="1" lang="en-US" altLang="ja-JP" dirty="0"/>
              <a:t>01</a:t>
            </a:r>
            <a:endParaRPr kumimoji="1" lang="ja-JP" altLang="en-US"/>
          </a:p>
        </p:txBody>
      </p:sp>
      <p:sp>
        <p:nvSpPr>
          <p:cNvPr id="9" name="テキスト プレースホルダー 2">
            <a:extLst>
              <a:ext uri="{FF2B5EF4-FFF2-40B4-BE49-F238E27FC236}">
                <a16:creationId xmlns:a16="http://schemas.microsoft.com/office/drawing/2014/main" id="{6944D63C-AF07-E14A-AE43-B2299D8ED9CA}"/>
              </a:ext>
            </a:extLst>
          </p:cNvPr>
          <p:cNvSpPr>
            <a:spLocks noGrp="1"/>
          </p:cNvSpPr>
          <p:nvPr>
            <p:ph type="body" sz="quarter" idx="11" hasCustomPrompt="1"/>
          </p:nvPr>
        </p:nvSpPr>
        <p:spPr>
          <a:xfrm>
            <a:off x="331491" y="3429002"/>
            <a:ext cx="8185447" cy="2460171"/>
          </a:xfrm>
        </p:spPr>
        <p:txBody>
          <a:bodyPr/>
          <a:lstStyle>
            <a:lvl1pPr marL="0" indent="0">
              <a:buNone/>
              <a:defRPr/>
            </a:lvl1pPr>
          </a:lstStyle>
          <a:p>
            <a:pPr lvl="0"/>
            <a:r>
              <a:rPr kumimoji="1" lang="ja-JP" altLang="en-US"/>
              <a:t>中扉タイトル</a:t>
            </a:r>
          </a:p>
        </p:txBody>
      </p:sp>
      <p:pic>
        <p:nvPicPr>
          <p:cNvPr id="8" name="図 7">
            <a:extLst>
              <a:ext uri="{FF2B5EF4-FFF2-40B4-BE49-F238E27FC236}">
                <a16:creationId xmlns:a16="http://schemas.microsoft.com/office/drawing/2014/main" id="{A6C2C4FE-195B-E948-A8C9-8D628F1221DC}"/>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587500" y="0"/>
            <a:ext cx="8318500" cy="6858000"/>
          </a:xfrm>
          <a:prstGeom prst="rect">
            <a:avLst/>
          </a:prstGeom>
        </p:spPr>
      </p:pic>
      <p:pic>
        <p:nvPicPr>
          <p:cNvPr id="7" name="図 6">
            <a:extLst>
              <a:ext uri="{FF2B5EF4-FFF2-40B4-BE49-F238E27FC236}">
                <a16:creationId xmlns:a16="http://schemas.microsoft.com/office/drawing/2014/main" id="{C4AF8165-79AD-C941-9268-BC3B2FA93B2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991572" y="6600825"/>
            <a:ext cx="920819" cy="234561"/>
          </a:xfrm>
          <a:prstGeom prst="rect">
            <a:avLst/>
          </a:prstGeom>
        </p:spPr>
      </p:pic>
    </p:spTree>
    <p:extLst>
      <p:ext uri="{BB962C8B-B14F-4D97-AF65-F5344CB8AC3E}">
        <p14:creationId xmlns:p14="http://schemas.microsoft.com/office/powerpoint/2010/main" val="2492701026"/>
      </p:ext>
    </p:extLst>
  </p:cSld>
  <p:clrMapOvr>
    <a:masterClrMapping/>
  </p:clrMapOvr>
  <p:extLst>
    <p:ext uri="{DCECCB84-F9BA-43D5-87BE-67443E8EF086}">
      <p15:sldGuideLst xmlns:p15="http://schemas.microsoft.com/office/powerpoint/2012/main"/>
    </p:ext>
  </p:extLs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中扉I">
    <p:bg>
      <p:bgPr>
        <a:solidFill>
          <a:schemeClr val="bg1"/>
        </a:solidFill>
        <a:effectLst/>
      </p:bgPr>
    </p:bg>
    <p:spTree>
      <p:nvGrpSpPr>
        <p:cNvPr id="1" name=""/>
        <p:cNvGrpSpPr/>
        <p:nvPr/>
      </p:nvGrpSpPr>
      <p:grpSpPr>
        <a:xfrm>
          <a:off x="0" y="0"/>
          <a:ext cx="0" cy="0"/>
          <a:chOff x="0" y="0"/>
          <a:chExt cx="0" cy="0"/>
        </a:xfrm>
      </p:grpSpPr>
      <p:sp>
        <p:nvSpPr>
          <p:cNvPr id="11" name="タイトル 3">
            <a:extLst>
              <a:ext uri="{FF2B5EF4-FFF2-40B4-BE49-F238E27FC236}">
                <a16:creationId xmlns:a16="http://schemas.microsoft.com/office/drawing/2014/main" id="{E357830C-F5DF-4940-92AF-5D10338548AA}"/>
              </a:ext>
            </a:extLst>
          </p:cNvPr>
          <p:cNvSpPr>
            <a:spLocks noGrp="1"/>
          </p:cNvSpPr>
          <p:nvPr>
            <p:ph type="title" hasCustomPrompt="1"/>
          </p:nvPr>
        </p:nvSpPr>
        <p:spPr>
          <a:xfrm>
            <a:off x="340550" y="1801775"/>
            <a:ext cx="4475757" cy="1374815"/>
          </a:xfrm>
        </p:spPr>
        <p:txBody>
          <a:bodyPr/>
          <a:lstStyle/>
          <a:p>
            <a:r>
              <a:rPr kumimoji="1" lang="en-US" altLang="ja-JP" dirty="0"/>
              <a:t>01</a:t>
            </a:r>
            <a:endParaRPr kumimoji="1" lang="ja-JP" altLang="en-US"/>
          </a:p>
        </p:txBody>
      </p:sp>
      <p:sp>
        <p:nvSpPr>
          <p:cNvPr id="7" name="テキスト プレースホルダー 2">
            <a:extLst>
              <a:ext uri="{FF2B5EF4-FFF2-40B4-BE49-F238E27FC236}">
                <a16:creationId xmlns:a16="http://schemas.microsoft.com/office/drawing/2014/main" id="{E946C1C6-749F-8048-96ED-D0223F2681FD}"/>
              </a:ext>
            </a:extLst>
          </p:cNvPr>
          <p:cNvSpPr>
            <a:spLocks noGrp="1"/>
          </p:cNvSpPr>
          <p:nvPr>
            <p:ph type="body" sz="quarter" idx="11" hasCustomPrompt="1"/>
          </p:nvPr>
        </p:nvSpPr>
        <p:spPr>
          <a:xfrm>
            <a:off x="331491" y="3429002"/>
            <a:ext cx="8185447" cy="2460171"/>
          </a:xfrm>
        </p:spPr>
        <p:txBody>
          <a:bodyPr/>
          <a:lstStyle>
            <a:lvl1pPr marL="0" indent="0">
              <a:buNone/>
              <a:defRPr/>
            </a:lvl1pPr>
          </a:lstStyle>
          <a:p>
            <a:pPr lvl="0"/>
            <a:r>
              <a:rPr kumimoji="1" lang="ja-JP" altLang="en-US"/>
              <a:t>中扉タイトル</a:t>
            </a:r>
          </a:p>
        </p:txBody>
      </p:sp>
      <p:pic>
        <p:nvPicPr>
          <p:cNvPr id="6" name="図 5">
            <a:extLst>
              <a:ext uri="{FF2B5EF4-FFF2-40B4-BE49-F238E27FC236}">
                <a16:creationId xmlns:a16="http://schemas.microsoft.com/office/drawing/2014/main" id="{B8557579-55F2-E643-A3DC-3BE7A7E3BC56}"/>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1587500" y="0"/>
            <a:ext cx="8318500" cy="6858000"/>
          </a:xfrm>
          <a:prstGeom prst="rect">
            <a:avLst/>
          </a:prstGeom>
        </p:spPr>
      </p:pic>
    </p:spTree>
    <p:extLst>
      <p:ext uri="{BB962C8B-B14F-4D97-AF65-F5344CB8AC3E}">
        <p14:creationId xmlns:p14="http://schemas.microsoft.com/office/powerpoint/2010/main" val="3065340552"/>
      </p:ext>
    </p:extLst>
  </p:cSld>
  <p:clrMapOvr>
    <a:masterClrMapping/>
  </p:clrMapOvr>
  <p:extLst>
    <p:ext uri="{DCECCB84-F9BA-43D5-87BE-67443E8EF086}">
      <p15:sldGuideLst xmlns:p15="http://schemas.microsoft.com/office/powerpoint/2012/main"/>
    </p:ext>
  </p:extLs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中扉J">
    <p:bg>
      <p:bgPr>
        <a:solidFill>
          <a:schemeClr val="bg1"/>
        </a:solidFill>
        <a:effectLst/>
      </p:bgPr>
    </p:bg>
    <p:spTree>
      <p:nvGrpSpPr>
        <p:cNvPr id="1" name=""/>
        <p:cNvGrpSpPr/>
        <p:nvPr/>
      </p:nvGrpSpPr>
      <p:grpSpPr>
        <a:xfrm>
          <a:off x="0" y="0"/>
          <a:ext cx="0" cy="0"/>
          <a:chOff x="0" y="0"/>
          <a:chExt cx="0" cy="0"/>
        </a:xfrm>
      </p:grpSpPr>
      <p:sp>
        <p:nvSpPr>
          <p:cNvPr id="11" name="タイトル 3">
            <a:extLst>
              <a:ext uri="{FF2B5EF4-FFF2-40B4-BE49-F238E27FC236}">
                <a16:creationId xmlns:a16="http://schemas.microsoft.com/office/drawing/2014/main" id="{F98C28D5-A6FD-D946-A78E-EB2801FEEE72}"/>
              </a:ext>
            </a:extLst>
          </p:cNvPr>
          <p:cNvSpPr>
            <a:spLocks noGrp="1"/>
          </p:cNvSpPr>
          <p:nvPr>
            <p:ph type="title" hasCustomPrompt="1"/>
          </p:nvPr>
        </p:nvSpPr>
        <p:spPr>
          <a:xfrm>
            <a:off x="340550" y="1801775"/>
            <a:ext cx="4475757" cy="1374815"/>
          </a:xfrm>
        </p:spPr>
        <p:txBody>
          <a:bodyPr/>
          <a:lstStyle/>
          <a:p>
            <a:r>
              <a:rPr kumimoji="1" lang="en-US" altLang="ja-JP" dirty="0"/>
              <a:t>01</a:t>
            </a:r>
            <a:endParaRPr kumimoji="1" lang="ja-JP" altLang="en-US"/>
          </a:p>
        </p:txBody>
      </p:sp>
      <p:sp>
        <p:nvSpPr>
          <p:cNvPr id="8" name="テキスト プレースホルダー 2">
            <a:extLst>
              <a:ext uri="{FF2B5EF4-FFF2-40B4-BE49-F238E27FC236}">
                <a16:creationId xmlns:a16="http://schemas.microsoft.com/office/drawing/2014/main" id="{4CF3BAB1-B622-404D-A172-E9E184AEC5A6}"/>
              </a:ext>
            </a:extLst>
          </p:cNvPr>
          <p:cNvSpPr>
            <a:spLocks noGrp="1"/>
          </p:cNvSpPr>
          <p:nvPr>
            <p:ph type="body" sz="quarter" idx="11" hasCustomPrompt="1"/>
          </p:nvPr>
        </p:nvSpPr>
        <p:spPr>
          <a:xfrm>
            <a:off x="331491" y="3429002"/>
            <a:ext cx="8185447" cy="2460171"/>
          </a:xfrm>
        </p:spPr>
        <p:txBody>
          <a:bodyPr/>
          <a:lstStyle>
            <a:lvl1pPr marL="0" indent="0">
              <a:buNone/>
              <a:defRPr/>
            </a:lvl1pPr>
          </a:lstStyle>
          <a:p>
            <a:pPr lvl="0"/>
            <a:r>
              <a:rPr kumimoji="1" lang="ja-JP" altLang="en-US"/>
              <a:t>中扉タイトル</a:t>
            </a:r>
          </a:p>
        </p:txBody>
      </p:sp>
      <p:pic>
        <p:nvPicPr>
          <p:cNvPr id="7" name="図 6">
            <a:extLst>
              <a:ext uri="{FF2B5EF4-FFF2-40B4-BE49-F238E27FC236}">
                <a16:creationId xmlns:a16="http://schemas.microsoft.com/office/drawing/2014/main" id="{20D33AD6-D702-F542-B7B2-6D81E4AC1F7F}"/>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1587500" y="0"/>
            <a:ext cx="8318500" cy="6858000"/>
          </a:xfrm>
          <a:prstGeom prst="rect">
            <a:avLst/>
          </a:prstGeom>
        </p:spPr>
      </p:pic>
    </p:spTree>
    <p:extLst>
      <p:ext uri="{BB962C8B-B14F-4D97-AF65-F5344CB8AC3E}">
        <p14:creationId xmlns:p14="http://schemas.microsoft.com/office/powerpoint/2010/main" val="359716925"/>
      </p:ext>
    </p:extLst>
  </p:cSld>
  <p:clrMapOvr>
    <a:masterClrMapping/>
  </p:clrMapOvr>
  <p:extLst>
    <p:ext uri="{DCECCB84-F9BA-43D5-87BE-67443E8EF086}">
      <p15:sldGuideLst xmlns:p15="http://schemas.microsoft.com/office/powerpoint/2012/main"/>
    </p:ext>
  </p:extLst>
</p:sldLayout>
</file>

<file path=ppt/slideLayouts/slideLayout47.xml><?xml version="1.0" encoding="utf-8"?>
<p:sldLayout xmlns:a="http://schemas.openxmlformats.org/drawingml/2006/main" xmlns:r="http://schemas.openxmlformats.org/officeDocument/2006/relationships" xmlns:p="http://schemas.openxmlformats.org/presentationml/2006/main" userDrawn="1">
  <p:cSld name="コンテンツA">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9AD4885B-2DFA-D04D-AE48-F73602DA6A2E}"/>
              </a:ext>
            </a:extLst>
          </p:cNvPr>
          <p:cNvSpPr>
            <a:spLocks noGrp="1"/>
          </p:cNvSpPr>
          <p:nvPr>
            <p:ph type="title" hasCustomPrompt="1"/>
          </p:nvPr>
        </p:nvSpPr>
        <p:spPr/>
        <p:txBody>
          <a:bodyPr/>
          <a:lstStyle/>
          <a:p>
            <a:r>
              <a:rPr kumimoji="1" lang="ja-JP" altLang="en-US"/>
              <a:t>［タイトル］</a:t>
            </a:r>
          </a:p>
        </p:txBody>
      </p:sp>
      <p:sp>
        <p:nvSpPr>
          <p:cNvPr id="3" name="Text Placeholder 2">
            <a:extLst>
              <a:ext uri="{FF2B5EF4-FFF2-40B4-BE49-F238E27FC236}">
                <a16:creationId xmlns:a16="http://schemas.microsoft.com/office/drawing/2014/main" id="{C5C3BFEB-E3E2-40B7-A253-8DF9A4ADA8FA}"/>
              </a:ext>
            </a:extLst>
          </p:cNvPr>
          <p:cNvSpPr>
            <a:spLocks noGrp="1"/>
          </p:cNvSpPr>
          <p:nvPr>
            <p:ph type="body" sz="quarter" idx="12" hasCustomPrompt="1"/>
          </p:nvPr>
        </p:nvSpPr>
        <p:spPr>
          <a:xfrm>
            <a:off x="331490" y="689356"/>
            <a:ext cx="9243021" cy="363157"/>
          </a:xfrm>
          <a:prstGeom prst="rect">
            <a:avLst/>
          </a:prstGeom>
        </p:spPr>
        <p:txBody>
          <a:bodyPr tIns="46800" anchor="ctr" anchorCtr="0">
            <a:noAutofit/>
          </a:bodyPr>
          <a:lstStyle>
            <a:lvl1pPr>
              <a:defRPr lang="en-US" sz="2000" b="1" spc="0" baseline="0" dirty="0">
                <a:solidFill>
                  <a:schemeClr val="tx1"/>
                </a:solidFill>
                <a:latin typeface="+mj-ea"/>
                <a:ea typeface="+mj-ea"/>
                <a:cs typeface="Arial"/>
              </a:defRPr>
            </a:lvl1pPr>
          </a:lstStyle>
          <a:p>
            <a:pPr marL="226470" marR="0" lvl="0" indent="-226470">
              <a:lnSpc>
                <a:spcPct val="100000"/>
              </a:lnSpc>
              <a:spcBef>
                <a:spcPct val="20000"/>
              </a:spcBef>
              <a:buClrTx/>
              <a:buSzTx/>
              <a:buFont typeface="+mj-lt"/>
              <a:buNone/>
              <a:tabLst/>
            </a:pPr>
            <a:r>
              <a:rPr lang="ja-JP" altLang="en-US"/>
              <a:t>［サブタイトル］</a:t>
            </a:r>
            <a:endParaRPr lang="en-US" dirty="0"/>
          </a:p>
        </p:txBody>
      </p:sp>
      <p:sp>
        <p:nvSpPr>
          <p:cNvPr id="7" name="テキスト プレースホルダー 7">
            <a:extLst>
              <a:ext uri="{FF2B5EF4-FFF2-40B4-BE49-F238E27FC236}">
                <a16:creationId xmlns:a16="http://schemas.microsoft.com/office/drawing/2014/main" id="{C1BF904A-EDA9-CB42-9930-B694DF35C532}"/>
              </a:ext>
            </a:extLst>
          </p:cNvPr>
          <p:cNvSpPr>
            <a:spLocks noGrp="1"/>
          </p:cNvSpPr>
          <p:nvPr>
            <p:ph type="body" sz="quarter" idx="13" hasCustomPrompt="1"/>
          </p:nvPr>
        </p:nvSpPr>
        <p:spPr>
          <a:xfrm>
            <a:off x="331491" y="1160463"/>
            <a:ext cx="9243021" cy="669290"/>
          </a:xfrm>
          <a:prstGeom prst="rect">
            <a:avLst/>
          </a:prstGeom>
        </p:spPr>
        <p:txBody>
          <a:bodyPr/>
          <a:lstStyle>
            <a:lvl1pPr marL="0" indent="0">
              <a:buNone/>
              <a:defRPr>
                <a:latin typeface="+mn-ea"/>
                <a:ea typeface="+mn-ea"/>
              </a:defRPr>
            </a:lvl1pPr>
            <a:lvl2pPr>
              <a:defRPr>
                <a:latin typeface="+mn-ea"/>
                <a:ea typeface="+mn-ea"/>
              </a:defRPr>
            </a:lvl2pPr>
            <a:lvl3pPr>
              <a:defRPr>
                <a:latin typeface="+mn-ea"/>
                <a:ea typeface="+mn-ea"/>
              </a:defRPr>
            </a:lvl3pPr>
            <a:lvl4pPr>
              <a:defRPr>
                <a:latin typeface="+mn-ea"/>
                <a:ea typeface="+mn-ea"/>
              </a:defRPr>
            </a:lvl4pPr>
            <a:lvl5pPr>
              <a:defRPr>
                <a:latin typeface="+mn-ea"/>
                <a:ea typeface="+mn-ea"/>
              </a:defRPr>
            </a:lvl5pPr>
          </a:lstStyle>
          <a:p>
            <a:pPr lvl="0"/>
            <a:r>
              <a:rPr kumimoji="1" lang="ja-JP" altLang="en-US" dirty="0"/>
              <a:t>テキストの入力</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Tree>
    <p:extLst>
      <p:ext uri="{BB962C8B-B14F-4D97-AF65-F5344CB8AC3E}">
        <p14:creationId xmlns:p14="http://schemas.microsoft.com/office/powerpoint/2010/main" val="3150524143"/>
      </p:ext>
    </p:extLst>
  </p:cSld>
  <p:clrMapOvr>
    <a:masterClrMapping/>
  </p:clrMapOvr>
  <p:extLst>
    <p:ext uri="{DCECCB84-F9BA-43D5-87BE-67443E8EF086}">
      <p15:sldGuideLst xmlns:p15="http://schemas.microsoft.com/office/powerpoint/2012/main">
        <p15:guide id="3" orient="horz" pos="663">
          <p15:clr>
            <a:srgbClr val="FBAE40"/>
          </p15:clr>
        </p15:guide>
        <p15:guide id="4" orient="horz" pos="731">
          <p15:clr>
            <a:srgbClr val="FBAE40"/>
          </p15:clr>
        </p15:guide>
      </p15:sldGuideLst>
    </p:ext>
  </p:extLs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中扉A">
    <p:bg>
      <p:bgPr>
        <a:solidFill>
          <a:schemeClr val="accent2"/>
        </a:solidFill>
        <a:effectLst/>
      </p:bgPr>
    </p:bg>
    <p:spTree>
      <p:nvGrpSpPr>
        <p:cNvPr id="1" name=""/>
        <p:cNvGrpSpPr/>
        <p:nvPr/>
      </p:nvGrpSpPr>
      <p:grpSpPr>
        <a:xfrm>
          <a:off x="0" y="0"/>
          <a:ext cx="0" cy="0"/>
          <a:chOff x="0" y="0"/>
          <a:chExt cx="0" cy="0"/>
        </a:xfrm>
      </p:grpSpPr>
      <p:sp>
        <p:nvSpPr>
          <p:cNvPr id="40" name="タイトル 3">
            <a:extLst>
              <a:ext uri="{FF2B5EF4-FFF2-40B4-BE49-F238E27FC236}">
                <a16:creationId xmlns:a16="http://schemas.microsoft.com/office/drawing/2014/main" id="{D06ABA6E-61F1-0D46-B98A-72EA24EB2996}"/>
              </a:ext>
            </a:extLst>
          </p:cNvPr>
          <p:cNvSpPr>
            <a:spLocks noGrp="1"/>
          </p:cNvSpPr>
          <p:nvPr>
            <p:ph type="title" hasCustomPrompt="1"/>
          </p:nvPr>
        </p:nvSpPr>
        <p:spPr>
          <a:xfrm>
            <a:off x="340550" y="1801775"/>
            <a:ext cx="4475757" cy="1374815"/>
          </a:xfrm>
        </p:spPr>
        <p:txBody>
          <a:bodyPr/>
          <a:lstStyle>
            <a:lvl1pPr>
              <a:defRPr>
                <a:solidFill>
                  <a:schemeClr val="bg1"/>
                </a:solidFill>
              </a:defRPr>
            </a:lvl1pPr>
          </a:lstStyle>
          <a:p>
            <a:r>
              <a:rPr kumimoji="1" lang="en-US" altLang="ja-JP" dirty="0"/>
              <a:t>01</a:t>
            </a:r>
            <a:endParaRPr kumimoji="1" lang="ja-JP" altLang="en-US"/>
          </a:p>
        </p:txBody>
      </p:sp>
      <p:sp>
        <p:nvSpPr>
          <p:cNvPr id="18" name="テキスト プレースホルダー 2">
            <a:extLst>
              <a:ext uri="{FF2B5EF4-FFF2-40B4-BE49-F238E27FC236}">
                <a16:creationId xmlns:a16="http://schemas.microsoft.com/office/drawing/2014/main" id="{FBD21E90-D61C-664D-A07C-16FB5CAB19BE}"/>
              </a:ext>
            </a:extLst>
          </p:cNvPr>
          <p:cNvSpPr>
            <a:spLocks noGrp="1"/>
          </p:cNvSpPr>
          <p:nvPr>
            <p:ph type="body" sz="quarter" idx="11" hasCustomPrompt="1"/>
          </p:nvPr>
        </p:nvSpPr>
        <p:spPr>
          <a:xfrm>
            <a:off x="331491" y="3429002"/>
            <a:ext cx="8185447" cy="2460171"/>
          </a:xfrm>
        </p:spPr>
        <p:txBody>
          <a:bodyPr/>
          <a:lstStyle>
            <a:lvl1pPr marL="0" indent="0">
              <a:buNone/>
              <a:defRPr>
                <a:solidFill>
                  <a:schemeClr val="bg1"/>
                </a:solidFill>
              </a:defRPr>
            </a:lvl1pPr>
          </a:lstStyle>
          <a:p>
            <a:pPr lvl="0"/>
            <a:r>
              <a:rPr kumimoji="1" lang="ja-JP" altLang="en-US"/>
              <a:t>中扉タイトル</a:t>
            </a:r>
          </a:p>
        </p:txBody>
      </p:sp>
      <p:pic>
        <p:nvPicPr>
          <p:cNvPr id="17" name="図 16">
            <a:extLst>
              <a:ext uri="{FF2B5EF4-FFF2-40B4-BE49-F238E27FC236}">
                <a16:creationId xmlns:a16="http://schemas.microsoft.com/office/drawing/2014/main" id="{E5EE7E5D-FF48-9946-85FE-56942DF24225}"/>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587500" y="0"/>
            <a:ext cx="8318500" cy="6858000"/>
          </a:xfrm>
          <a:prstGeom prst="rect">
            <a:avLst/>
          </a:prstGeom>
        </p:spPr>
      </p:pic>
      <p:sp>
        <p:nvSpPr>
          <p:cNvPr id="13" name="テキスト ボックス 12">
            <a:extLst>
              <a:ext uri="{FF2B5EF4-FFF2-40B4-BE49-F238E27FC236}">
                <a16:creationId xmlns:a16="http://schemas.microsoft.com/office/drawing/2014/main" id="{A6D54925-3F26-2940-865D-4E585AEBEB80}"/>
              </a:ext>
            </a:extLst>
          </p:cNvPr>
          <p:cNvSpPr txBox="1"/>
          <p:nvPr userDrawn="1"/>
        </p:nvSpPr>
        <p:spPr>
          <a:xfrm>
            <a:off x="4357146" y="6623438"/>
            <a:ext cx="3287760" cy="215444"/>
          </a:xfrm>
          <a:prstGeom prst="rect">
            <a:avLst/>
          </a:prstGeom>
          <a:noFill/>
          <a:ln>
            <a:noFill/>
          </a:ln>
        </p:spPr>
        <p:txBody>
          <a:bodyPr wrap="none" lIns="0" rIns="0" rtlCol="0">
            <a:spAutoFit/>
          </a:bodyPr>
          <a:lstStyle/>
          <a:p>
            <a:pPr algn="r"/>
            <a:r>
              <a:rPr kumimoji="0" lang="en-US" altLang="ja-JP" sz="800">
                <a:solidFill>
                  <a:schemeClr val="bg1"/>
                </a:solidFill>
                <a:latin typeface="+mn-lt"/>
                <a:cs typeface="Meiryo UI" pitchFamily="50" charset="-128"/>
              </a:rPr>
              <a:t>© 2022 NTT DATA INSTITUTE OF MANAGEMENT CONSULTING, Inc.</a:t>
            </a:r>
            <a:endParaRPr kumimoji="0" lang="en-US" altLang="ja-JP" sz="800" dirty="0">
              <a:solidFill>
                <a:schemeClr val="bg1"/>
              </a:solidFill>
              <a:latin typeface="+mn-lt"/>
              <a:cs typeface="Meiryo UI" pitchFamily="50" charset="-128"/>
            </a:endParaRPr>
          </a:p>
        </p:txBody>
      </p:sp>
      <p:cxnSp>
        <p:nvCxnSpPr>
          <p:cNvPr id="14" name="直線コネクタ 13">
            <a:extLst>
              <a:ext uri="{FF2B5EF4-FFF2-40B4-BE49-F238E27FC236}">
                <a16:creationId xmlns:a16="http://schemas.microsoft.com/office/drawing/2014/main" id="{76CC1A0B-C4A3-4248-B4CF-B6113BE11155}"/>
              </a:ext>
            </a:extLst>
          </p:cNvPr>
          <p:cNvCxnSpPr>
            <a:cxnSpLocks/>
          </p:cNvCxnSpPr>
          <p:nvPr userDrawn="1"/>
        </p:nvCxnSpPr>
        <p:spPr>
          <a:xfrm>
            <a:off x="7820324" y="6597650"/>
            <a:ext cx="0" cy="260350"/>
          </a:xfrm>
          <a:prstGeom prst="line">
            <a:avLst/>
          </a:prstGeom>
          <a:ln w="9525">
            <a:solidFill>
              <a:schemeClr val="bg1"/>
            </a:solidFill>
          </a:ln>
          <a:effectLst/>
        </p:spPr>
        <p:style>
          <a:lnRef idx="2">
            <a:schemeClr val="accent1"/>
          </a:lnRef>
          <a:fillRef idx="0">
            <a:schemeClr val="accent1"/>
          </a:fillRef>
          <a:effectRef idx="1">
            <a:schemeClr val="accent1"/>
          </a:effectRef>
          <a:fontRef idx="minor">
            <a:schemeClr val="tx1"/>
          </a:fontRef>
        </p:style>
      </p:cxnSp>
      <p:pic>
        <p:nvPicPr>
          <p:cNvPr id="12" name="図 11">
            <a:extLst>
              <a:ext uri="{FF2B5EF4-FFF2-40B4-BE49-F238E27FC236}">
                <a16:creationId xmlns:a16="http://schemas.microsoft.com/office/drawing/2014/main" id="{98661BEC-251E-8B49-8B84-50AD218D285F}"/>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991572" y="6600825"/>
            <a:ext cx="920819" cy="234561"/>
          </a:xfrm>
          <a:prstGeom prst="rect">
            <a:avLst/>
          </a:prstGeom>
        </p:spPr>
      </p:pic>
      <p:cxnSp>
        <p:nvCxnSpPr>
          <p:cNvPr id="15" name="直線コネクタ 14">
            <a:extLst>
              <a:ext uri="{FF2B5EF4-FFF2-40B4-BE49-F238E27FC236}">
                <a16:creationId xmlns:a16="http://schemas.microsoft.com/office/drawing/2014/main" id="{55F7604E-B711-9544-B2A8-54BBBD1ED424}"/>
              </a:ext>
            </a:extLst>
          </p:cNvPr>
          <p:cNvCxnSpPr>
            <a:cxnSpLocks/>
          </p:cNvCxnSpPr>
          <p:nvPr userDrawn="1"/>
        </p:nvCxnSpPr>
        <p:spPr>
          <a:xfrm>
            <a:off x="9083638" y="6597650"/>
            <a:ext cx="0" cy="260350"/>
          </a:xfrm>
          <a:prstGeom prst="line">
            <a:avLst/>
          </a:prstGeom>
          <a:ln w="952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6" name="テキスト ボックス 15">
            <a:extLst>
              <a:ext uri="{FF2B5EF4-FFF2-40B4-BE49-F238E27FC236}">
                <a16:creationId xmlns:a16="http://schemas.microsoft.com/office/drawing/2014/main" id="{64B878C2-A842-6543-A0D7-CF1D12AA1D3F}"/>
              </a:ext>
            </a:extLst>
          </p:cNvPr>
          <p:cNvSpPr txBox="1"/>
          <p:nvPr userDrawn="1"/>
        </p:nvSpPr>
        <p:spPr>
          <a:xfrm>
            <a:off x="9147003" y="6590696"/>
            <a:ext cx="436568" cy="261610"/>
          </a:xfrm>
          <a:prstGeom prst="rect">
            <a:avLst/>
          </a:prstGeom>
          <a:noFill/>
          <a:ln>
            <a:noFill/>
          </a:ln>
        </p:spPr>
        <p:txBody>
          <a:bodyPr wrap="square" lIns="0" rIns="0" rtlCol="0">
            <a:spAutoFit/>
          </a:bodyPr>
          <a:lstStyle/>
          <a:p>
            <a:pPr algn="r"/>
            <a:fld id="{8DD8EB0B-AB08-A54E-B33C-ED72A04D9CE9}" type="slidenum">
              <a:rPr lang="ja-JP" altLang="en-US" sz="1100" smtClean="0">
                <a:solidFill>
                  <a:schemeClr val="bg1"/>
                </a:solidFill>
                <a:latin typeface="+mn-lt"/>
              </a:rPr>
              <a:pPr algn="r"/>
              <a:t>‹#›</a:t>
            </a:fld>
            <a:endParaRPr kumimoji="0" lang="en-US" altLang="ja-JP" sz="1100" dirty="0">
              <a:solidFill>
                <a:schemeClr val="bg1"/>
              </a:solidFill>
              <a:latin typeface="+mn-lt"/>
              <a:cs typeface="Meiryo UI" pitchFamily="50" charset="-128"/>
            </a:endParaRPr>
          </a:p>
        </p:txBody>
      </p:sp>
    </p:spTree>
    <p:extLst>
      <p:ext uri="{BB962C8B-B14F-4D97-AF65-F5344CB8AC3E}">
        <p14:creationId xmlns:p14="http://schemas.microsoft.com/office/powerpoint/2010/main" val="1398089429"/>
      </p:ext>
    </p:extLst>
  </p:cSld>
  <p:clrMapOvr>
    <a:masterClrMapping/>
  </p:clrMapOvr>
  <p:extLst>
    <p:ext uri="{DCECCB84-F9BA-43D5-87BE-67443E8EF086}">
      <p15:sldGuideLst xmlns:p15="http://schemas.microsoft.com/office/powerpoint/2012/main"/>
    </p:ext>
  </p:extLs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中扉B">
    <p:bg>
      <p:bgPr>
        <a:solidFill>
          <a:schemeClr val="accent1"/>
        </a:solidFill>
        <a:effectLst/>
      </p:bgPr>
    </p:bg>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3DE8AA8-AC88-DE43-9C76-053127EAD250}"/>
              </a:ext>
            </a:extLst>
          </p:cNvPr>
          <p:cNvSpPr>
            <a:spLocks noGrp="1"/>
          </p:cNvSpPr>
          <p:nvPr>
            <p:ph type="title" hasCustomPrompt="1"/>
          </p:nvPr>
        </p:nvSpPr>
        <p:spPr>
          <a:xfrm>
            <a:off x="340549" y="1801775"/>
            <a:ext cx="4466401" cy="1374815"/>
          </a:xfrm>
        </p:spPr>
        <p:txBody>
          <a:bodyPr/>
          <a:lstStyle/>
          <a:p>
            <a:r>
              <a:rPr kumimoji="1" lang="en-US" altLang="ja-JP"/>
              <a:t>01</a:t>
            </a:r>
            <a:endParaRPr kumimoji="1" lang="ja-JP" altLang="en-US"/>
          </a:p>
        </p:txBody>
      </p:sp>
      <p:sp>
        <p:nvSpPr>
          <p:cNvPr id="8" name="テキスト プレースホルダー 2">
            <a:extLst>
              <a:ext uri="{FF2B5EF4-FFF2-40B4-BE49-F238E27FC236}">
                <a16:creationId xmlns:a16="http://schemas.microsoft.com/office/drawing/2014/main" id="{8725E56A-54BF-4142-B769-9F5FA6E05FDE}"/>
              </a:ext>
            </a:extLst>
          </p:cNvPr>
          <p:cNvSpPr>
            <a:spLocks noGrp="1"/>
          </p:cNvSpPr>
          <p:nvPr>
            <p:ph type="body" sz="quarter" idx="11" hasCustomPrompt="1"/>
          </p:nvPr>
        </p:nvSpPr>
        <p:spPr>
          <a:xfrm>
            <a:off x="331491" y="3429002"/>
            <a:ext cx="8185447" cy="2460171"/>
          </a:xfrm>
        </p:spPr>
        <p:txBody>
          <a:bodyPr/>
          <a:lstStyle>
            <a:lvl1pPr marL="0" indent="0">
              <a:buNone/>
              <a:defRPr/>
            </a:lvl1pPr>
          </a:lstStyle>
          <a:p>
            <a:pPr lvl="0"/>
            <a:r>
              <a:rPr kumimoji="1" lang="ja-JP" altLang="en-US"/>
              <a:t>中扉タイトル</a:t>
            </a:r>
          </a:p>
        </p:txBody>
      </p:sp>
      <p:pic>
        <p:nvPicPr>
          <p:cNvPr id="5" name="図 4">
            <a:extLst>
              <a:ext uri="{FF2B5EF4-FFF2-40B4-BE49-F238E27FC236}">
                <a16:creationId xmlns:a16="http://schemas.microsoft.com/office/drawing/2014/main" id="{73E2DB3A-ACF5-B24D-9522-EB6CFC1F5D3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587500" y="0"/>
            <a:ext cx="8318500" cy="6858000"/>
          </a:xfrm>
          <a:prstGeom prst="rect">
            <a:avLst/>
          </a:prstGeom>
        </p:spPr>
      </p:pic>
      <p:pic>
        <p:nvPicPr>
          <p:cNvPr id="7" name="図 6">
            <a:extLst>
              <a:ext uri="{FF2B5EF4-FFF2-40B4-BE49-F238E27FC236}">
                <a16:creationId xmlns:a16="http://schemas.microsoft.com/office/drawing/2014/main" id="{A53CD543-A2EC-4C40-8EE3-13DA8F6767D8}"/>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991572" y="6600825"/>
            <a:ext cx="920819" cy="234561"/>
          </a:xfrm>
          <a:prstGeom prst="rect">
            <a:avLst/>
          </a:prstGeom>
        </p:spPr>
      </p:pic>
    </p:spTree>
    <p:extLst>
      <p:ext uri="{BB962C8B-B14F-4D97-AF65-F5344CB8AC3E}">
        <p14:creationId xmlns:p14="http://schemas.microsoft.com/office/powerpoint/2010/main" val="1328283844"/>
      </p:ext>
    </p:extLst>
  </p:cSld>
  <p:clrMapOvr>
    <a:masterClrMapping/>
  </p:clrMapOvr>
  <p:extLst>
    <p:ext uri="{DCECCB84-F9BA-43D5-87BE-67443E8EF086}">
      <p15:sldGuideLst xmlns:p15="http://schemas.microsoft.com/office/powerpoint/2012/main"/>
    </p:ext>
  </p:extLs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中扉C">
    <p:bg>
      <p:bgPr>
        <a:solidFill>
          <a:schemeClr val="tx2"/>
        </a:solidFill>
        <a:effectLst/>
      </p:bgPr>
    </p:bg>
    <p:spTree>
      <p:nvGrpSpPr>
        <p:cNvPr id="1" name=""/>
        <p:cNvGrpSpPr/>
        <p:nvPr/>
      </p:nvGrpSpPr>
      <p:grpSpPr>
        <a:xfrm>
          <a:off x="0" y="0"/>
          <a:ext cx="0" cy="0"/>
          <a:chOff x="0" y="0"/>
          <a:chExt cx="0" cy="0"/>
        </a:xfrm>
      </p:grpSpPr>
      <p:sp>
        <p:nvSpPr>
          <p:cNvPr id="11" name="タイトル 1">
            <a:extLst>
              <a:ext uri="{FF2B5EF4-FFF2-40B4-BE49-F238E27FC236}">
                <a16:creationId xmlns:a16="http://schemas.microsoft.com/office/drawing/2014/main" id="{8501C116-C1BA-8D4F-AC9F-FBC22C0901E8}"/>
              </a:ext>
            </a:extLst>
          </p:cNvPr>
          <p:cNvSpPr>
            <a:spLocks noGrp="1"/>
          </p:cNvSpPr>
          <p:nvPr>
            <p:ph type="title" hasCustomPrompt="1"/>
          </p:nvPr>
        </p:nvSpPr>
        <p:spPr>
          <a:xfrm>
            <a:off x="340549" y="1801775"/>
            <a:ext cx="4466401" cy="1374815"/>
          </a:xfrm>
        </p:spPr>
        <p:txBody>
          <a:bodyPr/>
          <a:lstStyle/>
          <a:p>
            <a:r>
              <a:rPr kumimoji="1" lang="en-US" altLang="ja-JP"/>
              <a:t>01</a:t>
            </a:r>
            <a:endParaRPr kumimoji="1" lang="ja-JP" altLang="en-US"/>
          </a:p>
        </p:txBody>
      </p:sp>
      <p:sp>
        <p:nvSpPr>
          <p:cNvPr id="10" name="テキスト プレースホルダー 2">
            <a:extLst>
              <a:ext uri="{FF2B5EF4-FFF2-40B4-BE49-F238E27FC236}">
                <a16:creationId xmlns:a16="http://schemas.microsoft.com/office/drawing/2014/main" id="{C7607A4E-C8AC-7A47-BB25-513F9B5EC2F1}"/>
              </a:ext>
            </a:extLst>
          </p:cNvPr>
          <p:cNvSpPr>
            <a:spLocks noGrp="1"/>
          </p:cNvSpPr>
          <p:nvPr>
            <p:ph type="body" sz="quarter" idx="11" hasCustomPrompt="1"/>
          </p:nvPr>
        </p:nvSpPr>
        <p:spPr>
          <a:xfrm>
            <a:off x="331491" y="3429002"/>
            <a:ext cx="8185447" cy="2460171"/>
          </a:xfrm>
        </p:spPr>
        <p:txBody>
          <a:bodyPr/>
          <a:lstStyle>
            <a:lvl1pPr marL="0" indent="0">
              <a:buNone/>
              <a:defRPr/>
            </a:lvl1pPr>
          </a:lstStyle>
          <a:p>
            <a:pPr lvl="0"/>
            <a:r>
              <a:rPr kumimoji="1" lang="ja-JP" altLang="en-US"/>
              <a:t>中扉タイトル</a:t>
            </a:r>
          </a:p>
        </p:txBody>
      </p:sp>
      <p:pic>
        <p:nvPicPr>
          <p:cNvPr id="18" name="図 17">
            <a:extLst>
              <a:ext uri="{FF2B5EF4-FFF2-40B4-BE49-F238E27FC236}">
                <a16:creationId xmlns:a16="http://schemas.microsoft.com/office/drawing/2014/main" id="{3E568988-3791-0B4F-9A55-6E917AFF244D}"/>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587500" y="0"/>
            <a:ext cx="8318500" cy="6858000"/>
          </a:xfrm>
          <a:prstGeom prst="rect">
            <a:avLst/>
          </a:prstGeom>
        </p:spPr>
      </p:pic>
      <p:pic>
        <p:nvPicPr>
          <p:cNvPr id="13" name="図 12">
            <a:extLst>
              <a:ext uri="{FF2B5EF4-FFF2-40B4-BE49-F238E27FC236}">
                <a16:creationId xmlns:a16="http://schemas.microsoft.com/office/drawing/2014/main" id="{456735C5-23DF-EE42-B413-655CF910577A}"/>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991572" y="6600825"/>
            <a:ext cx="920819" cy="234561"/>
          </a:xfrm>
          <a:prstGeom prst="rect">
            <a:avLst/>
          </a:prstGeom>
        </p:spPr>
      </p:pic>
    </p:spTree>
    <p:extLst>
      <p:ext uri="{BB962C8B-B14F-4D97-AF65-F5344CB8AC3E}">
        <p14:creationId xmlns:p14="http://schemas.microsoft.com/office/powerpoint/2010/main" val="3572537065"/>
      </p:ext>
    </p:extLst>
  </p:cSld>
  <p:clrMapOvr>
    <a:masterClrMapping/>
  </p:clrMapOvr>
  <p:extLst>
    <p:ext uri="{DCECCB84-F9BA-43D5-87BE-67443E8EF086}">
      <p15:sldGuideLst xmlns:p15="http://schemas.microsoft.com/office/powerpoint/2012/main"/>
    </p:ext>
  </p:extLs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中扉D">
    <p:bg>
      <p:bgPr>
        <a:solidFill>
          <a:schemeClr val="accent3"/>
        </a:solidFill>
        <a:effectLst/>
      </p:bgPr>
    </p:bg>
    <p:spTree>
      <p:nvGrpSpPr>
        <p:cNvPr id="1" name=""/>
        <p:cNvGrpSpPr/>
        <p:nvPr/>
      </p:nvGrpSpPr>
      <p:grpSpPr>
        <a:xfrm>
          <a:off x="0" y="0"/>
          <a:ext cx="0" cy="0"/>
          <a:chOff x="0" y="0"/>
          <a:chExt cx="0" cy="0"/>
        </a:xfrm>
      </p:grpSpPr>
      <p:sp>
        <p:nvSpPr>
          <p:cNvPr id="7" name="タイトル 1">
            <a:extLst>
              <a:ext uri="{FF2B5EF4-FFF2-40B4-BE49-F238E27FC236}">
                <a16:creationId xmlns:a16="http://schemas.microsoft.com/office/drawing/2014/main" id="{9AD2935B-DBA7-8144-9755-03BE42EFFCF6}"/>
              </a:ext>
            </a:extLst>
          </p:cNvPr>
          <p:cNvSpPr>
            <a:spLocks noGrp="1"/>
          </p:cNvSpPr>
          <p:nvPr>
            <p:ph type="title" hasCustomPrompt="1"/>
          </p:nvPr>
        </p:nvSpPr>
        <p:spPr>
          <a:xfrm>
            <a:off x="340549" y="1801775"/>
            <a:ext cx="4466401" cy="1374815"/>
          </a:xfrm>
        </p:spPr>
        <p:txBody>
          <a:bodyPr/>
          <a:lstStyle/>
          <a:p>
            <a:r>
              <a:rPr kumimoji="1" lang="en-US" altLang="ja-JP"/>
              <a:t>01</a:t>
            </a:r>
            <a:endParaRPr kumimoji="1" lang="ja-JP" altLang="en-US"/>
          </a:p>
        </p:txBody>
      </p:sp>
      <p:sp>
        <p:nvSpPr>
          <p:cNvPr id="6" name="テキスト プレースホルダー 2">
            <a:extLst>
              <a:ext uri="{FF2B5EF4-FFF2-40B4-BE49-F238E27FC236}">
                <a16:creationId xmlns:a16="http://schemas.microsoft.com/office/drawing/2014/main" id="{F4077FE2-3CF4-2547-AB1C-F9F9F49775E4}"/>
              </a:ext>
            </a:extLst>
          </p:cNvPr>
          <p:cNvSpPr>
            <a:spLocks noGrp="1"/>
          </p:cNvSpPr>
          <p:nvPr>
            <p:ph type="body" sz="quarter" idx="11" hasCustomPrompt="1"/>
          </p:nvPr>
        </p:nvSpPr>
        <p:spPr>
          <a:xfrm>
            <a:off x="331491" y="3429002"/>
            <a:ext cx="8185447" cy="2460171"/>
          </a:xfrm>
        </p:spPr>
        <p:txBody>
          <a:bodyPr/>
          <a:lstStyle>
            <a:lvl1pPr marL="0" indent="0">
              <a:buNone/>
              <a:defRPr/>
            </a:lvl1pPr>
          </a:lstStyle>
          <a:p>
            <a:pPr lvl="0"/>
            <a:r>
              <a:rPr kumimoji="1" lang="ja-JP" altLang="en-US"/>
              <a:t>中扉タイトル</a:t>
            </a:r>
          </a:p>
        </p:txBody>
      </p:sp>
      <p:pic>
        <p:nvPicPr>
          <p:cNvPr id="9" name="図 8">
            <a:extLst>
              <a:ext uri="{FF2B5EF4-FFF2-40B4-BE49-F238E27FC236}">
                <a16:creationId xmlns:a16="http://schemas.microsoft.com/office/drawing/2014/main" id="{B8D01504-AC65-E347-BCF9-994D45A8FC56}"/>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587500" y="0"/>
            <a:ext cx="8318500" cy="6858000"/>
          </a:xfrm>
          <a:prstGeom prst="rect">
            <a:avLst/>
          </a:prstGeom>
        </p:spPr>
      </p:pic>
      <p:pic>
        <p:nvPicPr>
          <p:cNvPr id="8" name="図 7">
            <a:extLst>
              <a:ext uri="{FF2B5EF4-FFF2-40B4-BE49-F238E27FC236}">
                <a16:creationId xmlns:a16="http://schemas.microsoft.com/office/drawing/2014/main" id="{BF63185B-C14D-594A-8CA9-1E5CEECDAD63}"/>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991572" y="6600825"/>
            <a:ext cx="920819" cy="234561"/>
          </a:xfrm>
          <a:prstGeom prst="rect">
            <a:avLst/>
          </a:prstGeom>
        </p:spPr>
      </p:pic>
    </p:spTree>
    <p:extLst>
      <p:ext uri="{BB962C8B-B14F-4D97-AF65-F5344CB8AC3E}">
        <p14:creationId xmlns:p14="http://schemas.microsoft.com/office/powerpoint/2010/main" val="2941870709"/>
      </p:ext>
    </p:extLst>
  </p:cSld>
  <p:clrMapOvr>
    <a:masterClrMapping/>
  </p:clrMapOvr>
  <p:extLst>
    <p:ext uri="{DCECCB84-F9BA-43D5-87BE-67443E8EF086}">
      <p15:sldGuideLst xmlns:p15="http://schemas.microsoft.com/office/powerpoint/2012/main"/>
    </p:ext>
  </p:extLs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中扉E">
    <p:bg>
      <p:bgPr>
        <a:solidFill>
          <a:schemeClr val="accent4"/>
        </a:solidFill>
        <a:effectLst/>
      </p:bgPr>
    </p:bg>
    <p:spTree>
      <p:nvGrpSpPr>
        <p:cNvPr id="1" name=""/>
        <p:cNvGrpSpPr/>
        <p:nvPr/>
      </p:nvGrpSpPr>
      <p:grpSpPr>
        <a:xfrm>
          <a:off x="0" y="0"/>
          <a:ext cx="0" cy="0"/>
          <a:chOff x="0" y="0"/>
          <a:chExt cx="0" cy="0"/>
        </a:xfrm>
      </p:grpSpPr>
      <p:sp>
        <p:nvSpPr>
          <p:cNvPr id="37" name="タイトル 3">
            <a:extLst>
              <a:ext uri="{FF2B5EF4-FFF2-40B4-BE49-F238E27FC236}">
                <a16:creationId xmlns:a16="http://schemas.microsoft.com/office/drawing/2014/main" id="{4A1E99F5-3AB2-9C47-9EC1-D1DA3E78E501}"/>
              </a:ext>
            </a:extLst>
          </p:cNvPr>
          <p:cNvSpPr>
            <a:spLocks noGrp="1"/>
          </p:cNvSpPr>
          <p:nvPr>
            <p:ph type="title" hasCustomPrompt="1"/>
          </p:nvPr>
        </p:nvSpPr>
        <p:spPr>
          <a:xfrm>
            <a:off x="340550" y="1801775"/>
            <a:ext cx="4475757" cy="1374815"/>
          </a:xfrm>
        </p:spPr>
        <p:txBody>
          <a:bodyPr/>
          <a:lstStyle>
            <a:lvl1pPr>
              <a:defRPr>
                <a:solidFill>
                  <a:schemeClr val="bg1"/>
                </a:solidFill>
              </a:defRPr>
            </a:lvl1pPr>
          </a:lstStyle>
          <a:p>
            <a:r>
              <a:rPr kumimoji="1" lang="en-US" altLang="ja-JP" dirty="0"/>
              <a:t>01</a:t>
            </a:r>
            <a:endParaRPr kumimoji="1" lang="ja-JP" altLang="en-US"/>
          </a:p>
        </p:txBody>
      </p:sp>
      <p:sp>
        <p:nvSpPr>
          <p:cNvPr id="19" name="テキスト プレースホルダー 2">
            <a:extLst>
              <a:ext uri="{FF2B5EF4-FFF2-40B4-BE49-F238E27FC236}">
                <a16:creationId xmlns:a16="http://schemas.microsoft.com/office/drawing/2014/main" id="{D01BD5A1-6C50-FC47-89E3-4D411E18E979}"/>
              </a:ext>
            </a:extLst>
          </p:cNvPr>
          <p:cNvSpPr>
            <a:spLocks noGrp="1"/>
          </p:cNvSpPr>
          <p:nvPr>
            <p:ph type="body" sz="quarter" idx="11" hasCustomPrompt="1"/>
          </p:nvPr>
        </p:nvSpPr>
        <p:spPr>
          <a:xfrm>
            <a:off x="331491" y="3429002"/>
            <a:ext cx="8185447" cy="2460171"/>
          </a:xfrm>
        </p:spPr>
        <p:txBody>
          <a:bodyPr/>
          <a:lstStyle>
            <a:lvl1pPr marL="0" indent="0">
              <a:buNone/>
              <a:defRPr>
                <a:solidFill>
                  <a:schemeClr val="bg1"/>
                </a:solidFill>
              </a:defRPr>
            </a:lvl1pPr>
          </a:lstStyle>
          <a:p>
            <a:pPr lvl="0"/>
            <a:r>
              <a:rPr kumimoji="1" lang="ja-JP" altLang="en-US"/>
              <a:t>中扉タイトル</a:t>
            </a:r>
          </a:p>
        </p:txBody>
      </p:sp>
      <p:pic>
        <p:nvPicPr>
          <p:cNvPr id="18" name="図 17">
            <a:extLst>
              <a:ext uri="{FF2B5EF4-FFF2-40B4-BE49-F238E27FC236}">
                <a16:creationId xmlns:a16="http://schemas.microsoft.com/office/drawing/2014/main" id="{1F508F2E-1B31-DD4D-81BF-A890308F7555}"/>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587500" y="0"/>
            <a:ext cx="8318500" cy="6858000"/>
          </a:xfrm>
          <a:prstGeom prst="rect">
            <a:avLst/>
          </a:prstGeom>
        </p:spPr>
      </p:pic>
      <p:cxnSp>
        <p:nvCxnSpPr>
          <p:cNvPr id="15" name="直線コネクタ 14">
            <a:extLst>
              <a:ext uri="{FF2B5EF4-FFF2-40B4-BE49-F238E27FC236}">
                <a16:creationId xmlns:a16="http://schemas.microsoft.com/office/drawing/2014/main" id="{71B3BE39-54AD-2C43-92FF-B4978B112C73}"/>
              </a:ext>
            </a:extLst>
          </p:cNvPr>
          <p:cNvCxnSpPr>
            <a:cxnSpLocks/>
          </p:cNvCxnSpPr>
          <p:nvPr userDrawn="1"/>
        </p:nvCxnSpPr>
        <p:spPr>
          <a:xfrm>
            <a:off x="7820324" y="6597650"/>
            <a:ext cx="0" cy="260350"/>
          </a:xfrm>
          <a:prstGeom prst="line">
            <a:avLst/>
          </a:prstGeom>
          <a:ln w="9525">
            <a:solidFill>
              <a:schemeClr val="bg1"/>
            </a:solidFill>
          </a:ln>
          <a:effectLst/>
        </p:spPr>
        <p:style>
          <a:lnRef idx="2">
            <a:schemeClr val="accent1"/>
          </a:lnRef>
          <a:fillRef idx="0">
            <a:schemeClr val="accent1"/>
          </a:fillRef>
          <a:effectRef idx="1">
            <a:schemeClr val="accent1"/>
          </a:effectRef>
          <a:fontRef idx="minor">
            <a:schemeClr val="tx1"/>
          </a:fontRef>
        </p:style>
      </p:cxnSp>
      <p:pic>
        <p:nvPicPr>
          <p:cNvPr id="13" name="図 12">
            <a:extLst>
              <a:ext uri="{FF2B5EF4-FFF2-40B4-BE49-F238E27FC236}">
                <a16:creationId xmlns:a16="http://schemas.microsoft.com/office/drawing/2014/main" id="{675F43DC-0DC0-A44D-A63F-7C6A39B3A501}"/>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991572" y="6600825"/>
            <a:ext cx="920819" cy="234561"/>
          </a:xfrm>
          <a:prstGeom prst="rect">
            <a:avLst/>
          </a:prstGeom>
        </p:spPr>
      </p:pic>
      <p:cxnSp>
        <p:nvCxnSpPr>
          <p:cNvPr id="16" name="直線コネクタ 15">
            <a:extLst>
              <a:ext uri="{FF2B5EF4-FFF2-40B4-BE49-F238E27FC236}">
                <a16:creationId xmlns:a16="http://schemas.microsoft.com/office/drawing/2014/main" id="{EF3823C4-A5BA-7E4F-BC57-FF6C3DC7F9E3}"/>
              </a:ext>
            </a:extLst>
          </p:cNvPr>
          <p:cNvCxnSpPr>
            <a:cxnSpLocks/>
          </p:cNvCxnSpPr>
          <p:nvPr userDrawn="1"/>
        </p:nvCxnSpPr>
        <p:spPr>
          <a:xfrm>
            <a:off x="9083638" y="6597650"/>
            <a:ext cx="0" cy="260350"/>
          </a:xfrm>
          <a:prstGeom prst="line">
            <a:avLst/>
          </a:prstGeom>
          <a:ln w="952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7" name="テキスト ボックス 16">
            <a:extLst>
              <a:ext uri="{FF2B5EF4-FFF2-40B4-BE49-F238E27FC236}">
                <a16:creationId xmlns:a16="http://schemas.microsoft.com/office/drawing/2014/main" id="{B5D53225-B174-9B4A-B324-3AE9535FFD46}"/>
              </a:ext>
            </a:extLst>
          </p:cNvPr>
          <p:cNvSpPr txBox="1"/>
          <p:nvPr userDrawn="1"/>
        </p:nvSpPr>
        <p:spPr>
          <a:xfrm>
            <a:off x="9147003" y="6590696"/>
            <a:ext cx="436568" cy="261610"/>
          </a:xfrm>
          <a:prstGeom prst="rect">
            <a:avLst/>
          </a:prstGeom>
          <a:noFill/>
          <a:ln>
            <a:noFill/>
          </a:ln>
        </p:spPr>
        <p:txBody>
          <a:bodyPr wrap="square" lIns="0" rIns="0" rtlCol="0">
            <a:spAutoFit/>
          </a:bodyPr>
          <a:lstStyle/>
          <a:p>
            <a:pPr algn="r"/>
            <a:fld id="{8DD8EB0B-AB08-A54E-B33C-ED72A04D9CE9}" type="slidenum">
              <a:rPr lang="ja-JP" altLang="en-US" sz="1100" smtClean="0">
                <a:solidFill>
                  <a:schemeClr val="bg1"/>
                </a:solidFill>
                <a:latin typeface="+mn-lt"/>
              </a:rPr>
              <a:pPr algn="r"/>
              <a:t>‹#›</a:t>
            </a:fld>
            <a:endParaRPr kumimoji="0" lang="en-US" altLang="ja-JP" sz="1100" dirty="0">
              <a:solidFill>
                <a:schemeClr val="bg1"/>
              </a:solidFill>
              <a:latin typeface="+mn-lt"/>
              <a:cs typeface="Meiryo UI" pitchFamily="50" charset="-128"/>
            </a:endParaRPr>
          </a:p>
        </p:txBody>
      </p:sp>
    </p:spTree>
    <p:extLst>
      <p:ext uri="{BB962C8B-B14F-4D97-AF65-F5344CB8AC3E}">
        <p14:creationId xmlns:p14="http://schemas.microsoft.com/office/powerpoint/2010/main" val="3619226566"/>
      </p:ext>
    </p:extLst>
  </p:cSld>
  <p:clrMapOvr>
    <a:masterClrMapping/>
  </p:clrMapOvr>
  <p:extLst>
    <p:ext uri="{DCECCB84-F9BA-43D5-87BE-67443E8EF086}">
      <p15:sldGuideLst xmlns:p15="http://schemas.microsoft.com/office/powerpoint/2012/main"/>
    </p:ext>
  </p:extLs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中扉F">
    <p:bg>
      <p:bgPr>
        <a:solidFill>
          <a:schemeClr val="accent5"/>
        </a:solidFill>
        <a:effectLst/>
      </p:bgPr>
    </p:bg>
    <p:spTree>
      <p:nvGrpSpPr>
        <p:cNvPr id="1" name=""/>
        <p:cNvGrpSpPr/>
        <p:nvPr/>
      </p:nvGrpSpPr>
      <p:grpSpPr>
        <a:xfrm>
          <a:off x="0" y="0"/>
          <a:ext cx="0" cy="0"/>
          <a:chOff x="0" y="0"/>
          <a:chExt cx="0" cy="0"/>
        </a:xfrm>
      </p:grpSpPr>
      <p:sp>
        <p:nvSpPr>
          <p:cNvPr id="16" name="タイトル 3">
            <a:extLst>
              <a:ext uri="{FF2B5EF4-FFF2-40B4-BE49-F238E27FC236}">
                <a16:creationId xmlns:a16="http://schemas.microsoft.com/office/drawing/2014/main" id="{39ED6336-ADD5-2D4B-AA70-A57250EE3416}"/>
              </a:ext>
            </a:extLst>
          </p:cNvPr>
          <p:cNvSpPr>
            <a:spLocks noGrp="1"/>
          </p:cNvSpPr>
          <p:nvPr>
            <p:ph type="title" hasCustomPrompt="1"/>
          </p:nvPr>
        </p:nvSpPr>
        <p:spPr>
          <a:xfrm>
            <a:off x="340550" y="1801775"/>
            <a:ext cx="4475757" cy="1374815"/>
          </a:xfrm>
        </p:spPr>
        <p:txBody>
          <a:bodyPr/>
          <a:lstStyle/>
          <a:p>
            <a:r>
              <a:rPr kumimoji="1" lang="en-US" altLang="ja-JP" dirty="0"/>
              <a:t>01</a:t>
            </a:r>
            <a:endParaRPr kumimoji="1" lang="ja-JP" altLang="en-US"/>
          </a:p>
        </p:txBody>
      </p:sp>
      <p:sp>
        <p:nvSpPr>
          <p:cNvPr id="10" name="テキスト プレースホルダー 2">
            <a:extLst>
              <a:ext uri="{FF2B5EF4-FFF2-40B4-BE49-F238E27FC236}">
                <a16:creationId xmlns:a16="http://schemas.microsoft.com/office/drawing/2014/main" id="{B1D3D993-BFDC-7D4B-9634-F29232DC1AEC}"/>
              </a:ext>
            </a:extLst>
          </p:cNvPr>
          <p:cNvSpPr>
            <a:spLocks noGrp="1"/>
          </p:cNvSpPr>
          <p:nvPr>
            <p:ph type="body" sz="quarter" idx="11" hasCustomPrompt="1"/>
          </p:nvPr>
        </p:nvSpPr>
        <p:spPr>
          <a:xfrm>
            <a:off x="331491" y="3429002"/>
            <a:ext cx="8185447" cy="2460171"/>
          </a:xfrm>
        </p:spPr>
        <p:txBody>
          <a:bodyPr/>
          <a:lstStyle>
            <a:lvl1pPr marL="0" indent="0">
              <a:buNone/>
              <a:defRPr/>
            </a:lvl1pPr>
          </a:lstStyle>
          <a:p>
            <a:pPr lvl="0"/>
            <a:r>
              <a:rPr kumimoji="1" lang="ja-JP" altLang="en-US"/>
              <a:t>中扉タイトル</a:t>
            </a:r>
          </a:p>
        </p:txBody>
      </p:sp>
      <p:pic>
        <p:nvPicPr>
          <p:cNvPr id="9" name="図 8">
            <a:extLst>
              <a:ext uri="{FF2B5EF4-FFF2-40B4-BE49-F238E27FC236}">
                <a16:creationId xmlns:a16="http://schemas.microsoft.com/office/drawing/2014/main" id="{93DFFF59-5A99-E043-8163-240561EC5EFA}"/>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587500" y="0"/>
            <a:ext cx="8318500" cy="6858000"/>
          </a:xfrm>
          <a:prstGeom prst="rect">
            <a:avLst/>
          </a:prstGeom>
        </p:spPr>
      </p:pic>
      <p:pic>
        <p:nvPicPr>
          <p:cNvPr id="8" name="図 7">
            <a:extLst>
              <a:ext uri="{FF2B5EF4-FFF2-40B4-BE49-F238E27FC236}">
                <a16:creationId xmlns:a16="http://schemas.microsoft.com/office/drawing/2014/main" id="{8BBCFD81-9A00-5643-907A-AA0BA4EE8FF1}"/>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991572" y="6600825"/>
            <a:ext cx="920819" cy="234561"/>
          </a:xfrm>
          <a:prstGeom prst="rect">
            <a:avLst/>
          </a:prstGeom>
        </p:spPr>
      </p:pic>
    </p:spTree>
    <p:extLst>
      <p:ext uri="{BB962C8B-B14F-4D97-AF65-F5344CB8AC3E}">
        <p14:creationId xmlns:p14="http://schemas.microsoft.com/office/powerpoint/2010/main" val="1994031516"/>
      </p:ext>
    </p:extLst>
  </p:cSld>
  <p:clrMapOvr>
    <a:masterClrMapping/>
  </p:clrMapOvr>
  <p:extLst>
    <p:ext uri="{DCECCB84-F9BA-43D5-87BE-67443E8EF086}">
      <p15:sldGuideLst xmlns:p15="http://schemas.microsoft.com/office/powerpoint/2012/main"/>
    </p:ext>
  </p:extLs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中扉G">
    <p:bg>
      <p:bgPr>
        <a:solidFill>
          <a:schemeClr val="accent6"/>
        </a:solidFill>
        <a:effectLst/>
      </p:bgPr>
    </p:bg>
    <p:spTree>
      <p:nvGrpSpPr>
        <p:cNvPr id="1" name=""/>
        <p:cNvGrpSpPr/>
        <p:nvPr/>
      </p:nvGrpSpPr>
      <p:grpSpPr>
        <a:xfrm>
          <a:off x="0" y="0"/>
          <a:ext cx="0" cy="0"/>
          <a:chOff x="0" y="0"/>
          <a:chExt cx="0" cy="0"/>
        </a:xfrm>
      </p:grpSpPr>
      <p:sp>
        <p:nvSpPr>
          <p:cNvPr id="33" name="タイトル 3">
            <a:extLst>
              <a:ext uri="{FF2B5EF4-FFF2-40B4-BE49-F238E27FC236}">
                <a16:creationId xmlns:a16="http://schemas.microsoft.com/office/drawing/2014/main" id="{65920A1F-5531-3E48-B6BC-CAC232DD4536}"/>
              </a:ext>
            </a:extLst>
          </p:cNvPr>
          <p:cNvSpPr>
            <a:spLocks noGrp="1"/>
          </p:cNvSpPr>
          <p:nvPr>
            <p:ph type="title" hasCustomPrompt="1"/>
          </p:nvPr>
        </p:nvSpPr>
        <p:spPr>
          <a:xfrm>
            <a:off x="340550" y="1801775"/>
            <a:ext cx="4475757" cy="1374815"/>
          </a:xfrm>
        </p:spPr>
        <p:txBody>
          <a:bodyPr/>
          <a:lstStyle>
            <a:lvl1pPr>
              <a:defRPr>
                <a:solidFill>
                  <a:schemeClr val="bg1"/>
                </a:solidFill>
              </a:defRPr>
            </a:lvl1pPr>
          </a:lstStyle>
          <a:p>
            <a:r>
              <a:rPr kumimoji="1" lang="en-US" altLang="ja-JP" dirty="0"/>
              <a:t>01</a:t>
            </a:r>
            <a:endParaRPr kumimoji="1" lang="ja-JP" altLang="en-US"/>
          </a:p>
        </p:txBody>
      </p:sp>
      <p:sp>
        <p:nvSpPr>
          <p:cNvPr id="19" name="テキスト プレースホルダー 2">
            <a:extLst>
              <a:ext uri="{FF2B5EF4-FFF2-40B4-BE49-F238E27FC236}">
                <a16:creationId xmlns:a16="http://schemas.microsoft.com/office/drawing/2014/main" id="{A3FD89DF-8A46-3E4D-84C1-412EC71605CF}"/>
              </a:ext>
            </a:extLst>
          </p:cNvPr>
          <p:cNvSpPr>
            <a:spLocks noGrp="1"/>
          </p:cNvSpPr>
          <p:nvPr>
            <p:ph type="body" sz="quarter" idx="11" hasCustomPrompt="1"/>
          </p:nvPr>
        </p:nvSpPr>
        <p:spPr>
          <a:xfrm>
            <a:off x="331491" y="3429002"/>
            <a:ext cx="8185447" cy="2460171"/>
          </a:xfrm>
        </p:spPr>
        <p:txBody>
          <a:bodyPr/>
          <a:lstStyle>
            <a:lvl1pPr marL="0" indent="0">
              <a:buNone/>
              <a:defRPr>
                <a:solidFill>
                  <a:schemeClr val="bg1"/>
                </a:solidFill>
              </a:defRPr>
            </a:lvl1pPr>
          </a:lstStyle>
          <a:p>
            <a:pPr lvl="0"/>
            <a:r>
              <a:rPr kumimoji="1" lang="ja-JP" altLang="en-US"/>
              <a:t>中扉タイトル</a:t>
            </a:r>
          </a:p>
        </p:txBody>
      </p:sp>
      <p:pic>
        <p:nvPicPr>
          <p:cNvPr id="18" name="図 17">
            <a:extLst>
              <a:ext uri="{FF2B5EF4-FFF2-40B4-BE49-F238E27FC236}">
                <a16:creationId xmlns:a16="http://schemas.microsoft.com/office/drawing/2014/main" id="{267C423B-6197-B641-AFF5-08B7A4C6802C}"/>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587500" y="0"/>
            <a:ext cx="8318500" cy="6858000"/>
          </a:xfrm>
          <a:prstGeom prst="rect">
            <a:avLst/>
          </a:prstGeom>
        </p:spPr>
      </p:pic>
      <p:cxnSp>
        <p:nvCxnSpPr>
          <p:cNvPr id="15" name="直線コネクタ 14">
            <a:extLst>
              <a:ext uri="{FF2B5EF4-FFF2-40B4-BE49-F238E27FC236}">
                <a16:creationId xmlns:a16="http://schemas.microsoft.com/office/drawing/2014/main" id="{A0CB6A67-FC2B-FC44-BE84-EF4C223DF827}"/>
              </a:ext>
            </a:extLst>
          </p:cNvPr>
          <p:cNvCxnSpPr>
            <a:cxnSpLocks/>
          </p:cNvCxnSpPr>
          <p:nvPr userDrawn="1"/>
        </p:nvCxnSpPr>
        <p:spPr>
          <a:xfrm>
            <a:off x="7820324" y="6597650"/>
            <a:ext cx="0" cy="260350"/>
          </a:xfrm>
          <a:prstGeom prst="line">
            <a:avLst/>
          </a:prstGeom>
          <a:ln w="9525">
            <a:solidFill>
              <a:schemeClr val="bg1"/>
            </a:solidFill>
          </a:ln>
          <a:effectLst/>
        </p:spPr>
        <p:style>
          <a:lnRef idx="2">
            <a:schemeClr val="accent1"/>
          </a:lnRef>
          <a:fillRef idx="0">
            <a:schemeClr val="accent1"/>
          </a:fillRef>
          <a:effectRef idx="1">
            <a:schemeClr val="accent1"/>
          </a:effectRef>
          <a:fontRef idx="minor">
            <a:schemeClr val="tx1"/>
          </a:fontRef>
        </p:style>
      </p:cxnSp>
      <p:pic>
        <p:nvPicPr>
          <p:cNvPr id="13" name="図 12">
            <a:extLst>
              <a:ext uri="{FF2B5EF4-FFF2-40B4-BE49-F238E27FC236}">
                <a16:creationId xmlns:a16="http://schemas.microsoft.com/office/drawing/2014/main" id="{53262D48-1540-B947-9F2C-8858D01F7042}"/>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991572" y="6600825"/>
            <a:ext cx="920819" cy="234561"/>
          </a:xfrm>
          <a:prstGeom prst="rect">
            <a:avLst/>
          </a:prstGeom>
        </p:spPr>
      </p:pic>
      <p:cxnSp>
        <p:nvCxnSpPr>
          <p:cNvPr id="16" name="直線コネクタ 15">
            <a:extLst>
              <a:ext uri="{FF2B5EF4-FFF2-40B4-BE49-F238E27FC236}">
                <a16:creationId xmlns:a16="http://schemas.microsoft.com/office/drawing/2014/main" id="{0558111B-6CF7-D146-B378-A78B4391F38E}"/>
              </a:ext>
            </a:extLst>
          </p:cNvPr>
          <p:cNvCxnSpPr>
            <a:cxnSpLocks/>
          </p:cNvCxnSpPr>
          <p:nvPr userDrawn="1"/>
        </p:nvCxnSpPr>
        <p:spPr>
          <a:xfrm>
            <a:off x="9083638" y="6597650"/>
            <a:ext cx="0" cy="260350"/>
          </a:xfrm>
          <a:prstGeom prst="line">
            <a:avLst/>
          </a:prstGeom>
          <a:ln w="952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7" name="テキスト ボックス 16">
            <a:extLst>
              <a:ext uri="{FF2B5EF4-FFF2-40B4-BE49-F238E27FC236}">
                <a16:creationId xmlns:a16="http://schemas.microsoft.com/office/drawing/2014/main" id="{B01173B4-8B84-5342-94B8-C3A9ACC66DF9}"/>
              </a:ext>
            </a:extLst>
          </p:cNvPr>
          <p:cNvSpPr txBox="1"/>
          <p:nvPr userDrawn="1"/>
        </p:nvSpPr>
        <p:spPr>
          <a:xfrm>
            <a:off x="9147003" y="6590696"/>
            <a:ext cx="436568" cy="261610"/>
          </a:xfrm>
          <a:prstGeom prst="rect">
            <a:avLst/>
          </a:prstGeom>
          <a:noFill/>
          <a:ln>
            <a:noFill/>
          </a:ln>
        </p:spPr>
        <p:txBody>
          <a:bodyPr wrap="square" lIns="0" rIns="0" rtlCol="0">
            <a:spAutoFit/>
          </a:bodyPr>
          <a:lstStyle/>
          <a:p>
            <a:pPr algn="r"/>
            <a:fld id="{8DD8EB0B-AB08-A54E-B33C-ED72A04D9CE9}" type="slidenum">
              <a:rPr lang="ja-JP" altLang="en-US" sz="1100" smtClean="0">
                <a:solidFill>
                  <a:schemeClr val="bg1"/>
                </a:solidFill>
                <a:latin typeface="+mn-lt"/>
              </a:rPr>
              <a:pPr algn="r"/>
              <a:t>‹#›</a:t>
            </a:fld>
            <a:endParaRPr kumimoji="0" lang="en-US" altLang="ja-JP" sz="1100" dirty="0">
              <a:solidFill>
                <a:schemeClr val="bg1"/>
              </a:solidFill>
              <a:latin typeface="+mn-lt"/>
              <a:cs typeface="Meiryo UI" pitchFamily="50" charset="-128"/>
            </a:endParaRPr>
          </a:p>
        </p:txBody>
      </p:sp>
    </p:spTree>
    <p:extLst>
      <p:ext uri="{BB962C8B-B14F-4D97-AF65-F5344CB8AC3E}">
        <p14:creationId xmlns:p14="http://schemas.microsoft.com/office/powerpoint/2010/main" val="1807925187"/>
      </p:ext>
    </p:extLst>
  </p:cSld>
  <p:clrMapOvr>
    <a:masterClrMapping/>
  </p:clrMapOvr>
  <p:extLst>
    <p:ext uri="{DCECCB84-F9BA-43D5-87BE-67443E8EF086}">
      <p15:sldGuideLst xmlns:p15="http://schemas.microsoft.com/office/powerpoint/2012/main"/>
    </p:ext>
  </p:extLst>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中扉H">
    <p:bg>
      <p:bgPr>
        <a:solidFill>
          <a:schemeClr val="bg2"/>
        </a:solidFill>
        <a:effectLst/>
      </p:bgPr>
    </p:bg>
    <p:spTree>
      <p:nvGrpSpPr>
        <p:cNvPr id="1" name=""/>
        <p:cNvGrpSpPr/>
        <p:nvPr/>
      </p:nvGrpSpPr>
      <p:grpSpPr>
        <a:xfrm>
          <a:off x="0" y="0"/>
          <a:ext cx="0" cy="0"/>
          <a:chOff x="0" y="0"/>
          <a:chExt cx="0" cy="0"/>
        </a:xfrm>
      </p:grpSpPr>
      <p:sp>
        <p:nvSpPr>
          <p:cNvPr id="16" name="タイトル 3">
            <a:extLst>
              <a:ext uri="{FF2B5EF4-FFF2-40B4-BE49-F238E27FC236}">
                <a16:creationId xmlns:a16="http://schemas.microsoft.com/office/drawing/2014/main" id="{8216DD4D-E1C2-6241-B3D3-560988A6C6AF}"/>
              </a:ext>
            </a:extLst>
          </p:cNvPr>
          <p:cNvSpPr>
            <a:spLocks noGrp="1"/>
          </p:cNvSpPr>
          <p:nvPr>
            <p:ph type="title" hasCustomPrompt="1"/>
          </p:nvPr>
        </p:nvSpPr>
        <p:spPr>
          <a:xfrm>
            <a:off x="340550" y="1801775"/>
            <a:ext cx="4475757" cy="1374815"/>
          </a:xfrm>
        </p:spPr>
        <p:txBody>
          <a:bodyPr/>
          <a:lstStyle/>
          <a:p>
            <a:r>
              <a:rPr kumimoji="1" lang="en-US" altLang="ja-JP" dirty="0"/>
              <a:t>01</a:t>
            </a:r>
            <a:endParaRPr kumimoji="1" lang="ja-JP" altLang="en-US"/>
          </a:p>
        </p:txBody>
      </p:sp>
      <p:sp>
        <p:nvSpPr>
          <p:cNvPr id="9" name="テキスト プレースホルダー 2">
            <a:extLst>
              <a:ext uri="{FF2B5EF4-FFF2-40B4-BE49-F238E27FC236}">
                <a16:creationId xmlns:a16="http://schemas.microsoft.com/office/drawing/2014/main" id="{6944D63C-AF07-E14A-AE43-B2299D8ED9CA}"/>
              </a:ext>
            </a:extLst>
          </p:cNvPr>
          <p:cNvSpPr>
            <a:spLocks noGrp="1"/>
          </p:cNvSpPr>
          <p:nvPr>
            <p:ph type="body" sz="quarter" idx="11" hasCustomPrompt="1"/>
          </p:nvPr>
        </p:nvSpPr>
        <p:spPr>
          <a:xfrm>
            <a:off x="331491" y="3429002"/>
            <a:ext cx="8185447" cy="2460171"/>
          </a:xfrm>
        </p:spPr>
        <p:txBody>
          <a:bodyPr/>
          <a:lstStyle>
            <a:lvl1pPr marL="0" indent="0">
              <a:buNone/>
              <a:defRPr/>
            </a:lvl1pPr>
          </a:lstStyle>
          <a:p>
            <a:pPr lvl="0"/>
            <a:r>
              <a:rPr kumimoji="1" lang="ja-JP" altLang="en-US"/>
              <a:t>中扉タイトル</a:t>
            </a:r>
          </a:p>
        </p:txBody>
      </p:sp>
      <p:pic>
        <p:nvPicPr>
          <p:cNvPr id="8" name="図 7">
            <a:extLst>
              <a:ext uri="{FF2B5EF4-FFF2-40B4-BE49-F238E27FC236}">
                <a16:creationId xmlns:a16="http://schemas.microsoft.com/office/drawing/2014/main" id="{A6C2C4FE-195B-E948-A8C9-8D628F1221DC}"/>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587500" y="0"/>
            <a:ext cx="8318500" cy="6858000"/>
          </a:xfrm>
          <a:prstGeom prst="rect">
            <a:avLst/>
          </a:prstGeom>
        </p:spPr>
      </p:pic>
      <p:pic>
        <p:nvPicPr>
          <p:cNvPr id="7" name="図 6">
            <a:extLst>
              <a:ext uri="{FF2B5EF4-FFF2-40B4-BE49-F238E27FC236}">
                <a16:creationId xmlns:a16="http://schemas.microsoft.com/office/drawing/2014/main" id="{C4AF8165-79AD-C941-9268-BC3B2FA93B2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991572" y="6600825"/>
            <a:ext cx="920819" cy="234561"/>
          </a:xfrm>
          <a:prstGeom prst="rect">
            <a:avLst/>
          </a:prstGeom>
        </p:spPr>
      </p:pic>
    </p:spTree>
    <p:extLst>
      <p:ext uri="{BB962C8B-B14F-4D97-AF65-F5344CB8AC3E}">
        <p14:creationId xmlns:p14="http://schemas.microsoft.com/office/powerpoint/2010/main" val="2816091662"/>
      </p:ext>
    </p:extLst>
  </p:cSld>
  <p:clrMapOvr>
    <a:masterClrMapping/>
  </p:clrMapOvr>
  <p:extLst>
    <p:ext uri="{DCECCB84-F9BA-43D5-87BE-67443E8EF086}">
      <p15:sldGuideLst xmlns:p15="http://schemas.microsoft.com/office/powerpoint/2012/main"/>
    </p:ext>
  </p:extLs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中扉I">
    <p:bg>
      <p:bgPr>
        <a:solidFill>
          <a:schemeClr val="bg1"/>
        </a:solidFill>
        <a:effectLst/>
      </p:bgPr>
    </p:bg>
    <p:spTree>
      <p:nvGrpSpPr>
        <p:cNvPr id="1" name=""/>
        <p:cNvGrpSpPr/>
        <p:nvPr/>
      </p:nvGrpSpPr>
      <p:grpSpPr>
        <a:xfrm>
          <a:off x="0" y="0"/>
          <a:ext cx="0" cy="0"/>
          <a:chOff x="0" y="0"/>
          <a:chExt cx="0" cy="0"/>
        </a:xfrm>
      </p:grpSpPr>
      <p:sp>
        <p:nvSpPr>
          <p:cNvPr id="11" name="タイトル 3">
            <a:extLst>
              <a:ext uri="{FF2B5EF4-FFF2-40B4-BE49-F238E27FC236}">
                <a16:creationId xmlns:a16="http://schemas.microsoft.com/office/drawing/2014/main" id="{E357830C-F5DF-4940-92AF-5D10338548AA}"/>
              </a:ext>
            </a:extLst>
          </p:cNvPr>
          <p:cNvSpPr>
            <a:spLocks noGrp="1"/>
          </p:cNvSpPr>
          <p:nvPr>
            <p:ph type="title" hasCustomPrompt="1"/>
          </p:nvPr>
        </p:nvSpPr>
        <p:spPr>
          <a:xfrm>
            <a:off x="340550" y="1801775"/>
            <a:ext cx="4475757" cy="1374815"/>
          </a:xfrm>
        </p:spPr>
        <p:txBody>
          <a:bodyPr/>
          <a:lstStyle/>
          <a:p>
            <a:r>
              <a:rPr kumimoji="1" lang="en-US" altLang="ja-JP" dirty="0"/>
              <a:t>01</a:t>
            </a:r>
            <a:endParaRPr kumimoji="1" lang="ja-JP" altLang="en-US"/>
          </a:p>
        </p:txBody>
      </p:sp>
      <p:sp>
        <p:nvSpPr>
          <p:cNvPr id="7" name="テキスト プレースホルダー 2">
            <a:extLst>
              <a:ext uri="{FF2B5EF4-FFF2-40B4-BE49-F238E27FC236}">
                <a16:creationId xmlns:a16="http://schemas.microsoft.com/office/drawing/2014/main" id="{E946C1C6-749F-8048-96ED-D0223F2681FD}"/>
              </a:ext>
            </a:extLst>
          </p:cNvPr>
          <p:cNvSpPr>
            <a:spLocks noGrp="1"/>
          </p:cNvSpPr>
          <p:nvPr>
            <p:ph type="body" sz="quarter" idx="11" hasCustomPrompt="1"/>
          </p:nvPr>
        </p:nvSpPr>
        <p:spPr>
          <a:xfrm>
            <a:off x="331491" y="3429002"/>
            <a:ext cx="8185447" cy="2460171"/>
          </a:xfrm>
        </p:spPr>
        <p:txBody>
          <a:bodyPr/>
          <a:lstStyle>
            <a:lvl1pPr marL="0" indent="0">
              <a:buNone/>
              <a:defRPr/>
            </a:lvl1pPr>
          </a:lstStyle>
          <a:p>
            <a:pPr lvl="0"/>
            <a:r>
              <a:rPr kumimoji="1" lang="ja-JP" altLang="en-US"/>
              <a:t>中扉タイトル</a:t>
            </a:r>
          </a:p>
        </p:txBody>
      </p:sp>
      <p:pic>
        <p:nvPicPr>
          <p:cNvPr id="6" name="図 5">
            <a:extLst>
              <a:ext uri="{FF2B5EF4-FFF2-40B4-BE49-F238E27FC236}">
                <a16:creationId xmlns:a16="http://schemas.microsoft.com/office/drawing/2014/main" id="{B8557579-55F2-E643-A3DC-3BE7A7E3BC56}"/>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1587500" y="0"/>
            <a:ext cx="8318500" cy="6858000"/>
          </a:xfrm>
          <a:prstGeom prst="rect">
            <a:avLst/>
          </a:prstGeom>
        </p:spPr>
      </p:pic>
    </p:spTree>
    <p:extLst>
      <p:ext uri="{BB962C8B-B14F-4D97-AF65-F5344CB8AC3E}">
        <p14:creationId xmlns:p14="http://schemas.microsoft.com/office/powerpoint/2010/main" val="1114536571"/>
      </p:ext>
    </p:extLst>
  </p:cSld>
  <p:clrMapOvr>
    <a:masterClrMapping/>
  </p:clrMapOvr>
  <p:extLst>
    <p:ext uri="{DCECCB84-F9BA-43D5-87BE-67443E8EF086}">
      <p15:sldGuideLst xmlns:p15="http://schemas.microsoft.com/office/powerpoint/2012/main"/>
    </p:ext>
  </p:extLs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中扉J">
    <p:bg>
      <p:bgPr>
        <a:solidFill>
          <a:schemeClr val="bg1"/>
        </a:solidFill>
        <a:effectLst/>
      </p:bgPr>
    </p:bg>
    <p:spTree>
      <p:nvGrpSpPr>
        <p:cNvPr id="1" name=""/>
        <p:cNvGrpSpPr/>
        <p:nvPr/>
      </p:nvGrpSpPr>
      <p:grpSpPr>
        <a:xfrm>
          <a:off x="0" y="0"/>
          <a:ext cx="0" cy="0"/>
          <a:chOff x="0" y="0"/>
          <a:chExt cx="0" cy="0"/>
        </a:xfrm>
      </p:grpSpPr>
      <p:sp>
        <p:nvSpPr>
          <p:cNvPr id="11" name="タイトル 3">
            <a:extLst>
              <a:ext uri="{FF2B5EF4-FFF2-40B4-BE49-F238E27FC236}">
                <a16:creationId xmlns:a16="http://schemas.microsoft.com/office/drawing/2014/main" id="{F98C28D5-A6FD-D946-A78E-EB2801FEEE72}"/>
              </a:ext>
            </a:extLst>
          </p:cNvPr>
          <p:cNvSpPr>
            <a:spLocks noGrp="1"/>
          </p:cNvSpPr>
          <p:nvPr>
            <p:ph type="title" hasCustomPrompt="1"/>
          </p:nvPr>
        </p:nvSpPr>
        <p:spPr>
          <a:xfrm>
            <a:off x="340550" y="1801775"/>
            <a:ext cx="4475757" cy="1374815"/>
          </a:xfrm>
        </p:spPr>
        <p:txBody>
          <a:bodyPr/>
          <a:lstStyle/>
          <a:p>
            <a:r>
              <a:rPr kumimoji="1" lang="en-US" altLang="ja-JP" dirty="0"/>
              <a:t>01</a:t>
            </a:r>
            <a:endParaRPr kumimoji="1" lang="ja-JP" altLang="en-US"/>
          </a:p>
        </p:txBody>
      </p:sp>
      <p:sp>
        <p:nvSpPr>
          <p:cNvPr id="8" name="テキスト プレースホルダー 2">
            <a:extLst>
              <a:ext uri="{FF2B5EF4-FFF2-40B4-BE49-F238E27FC236}">
                <a16:creationId xmlns:a16="http://schemas.microsoft.com/office/drawing/2014/main" id="{4CF3BAB1-B622-404D-A172-E9E184AEC5A6}"/>
              </a:ext>
            </a:extLst>
          </p:cNvPr>
          <p:cNvSpPr>
            <a:spLocks noGrp="1"/>
          </p:cNvSpPr>
          <p:nvPr>
            <p:ph type="body" sz="quarter" idx="11" hasCustomPrompt="1"/>
          </p:nvPr>
        </p:nvSpPr>
        <p:spPr>
          <a:xfrm>
            <a:off x="331491" y="3429002"/>
            <a:ext cx="8185447" cy="2460171"/>
          </a:xfrm>
        </p:spPr>
        <p:txBody>
          <a:bodyPr/>
          <a:lstStyle>
            <a:lvl1pPr marL="0" indent="0">
              <a:buNone/>
              <a:defRPr/>
            </a:lvl1pPr>
          </a:lstStyle>
          <a:p>
            <a:pPr lvl="0"/>
            <a:r>
              <a:rPr kumimoji="1" lang="ja-JP" altLang="en-US"/>
              <a:t>中扉タイトル</a:t>
            </a:r>
          </a:p>
        </p:txBody>
      </p:sp>
      <p:pic>
        <p:nvPicPr>
          <p:cNvPr id="7" name="図 6">
            <a:extLst>
              <a:ext uri="{FF2B5EF4-FFF2-40B4-BE49-F238E27FC236}">
                <a16:creationId xmlns:a16="http://schemas.microsoft.com/office/drawing/2014/main" id="{20D33AD6-D702-F542-B7B2-6D81E4AC1F7F}"/>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1587500" y="0"/>
            <a:ext cx="8318500" cy="6858000"/>
          </a:xfrm>
          <a:prstGeom prst="rect">
            <a:avLst/>
          </a:prstGeom>
        </p:spPr>
      </p:pic>
    </p:spTree>
    <p:extLst>
      <p:ext uri="{BB962C8B-B14F-4D97-AF65-F5344CB8AC3E}">
        <p14:creationId xmlns:p14="http://schemas.microsoft.com/office/powerpoint/2010/main" val="3973708330"/>
      </p:ext>
    </p:extLst>
  </p:cSld>
  <p:clrMapOvr>
    <a:masterClrMapping/>
  </p:clrMapOvr>
  <p:extLst>
    <p:ext uri="{DCECCB84-F9BA-43D5-87BE-67443E8EF086}">
      <p15:sldGuideLst xmlns:p15="http://schemas.microsoft.com/office/powerpoint/2012/main"/>
    </p:ext>
  </p:extLst>
</p:sldLayout>
</file>

<file path=ppt/slideLayouts/slideLayout58.xml><?xml version="1.0" encoding="utf-8"?>
<p:sldLayout xmlns:a="http://schemas.openxmlformats.org/drawingml/2006/main" xmlns:r="http://schemas.openxmlformats.org/officeDocument/2006/relationships" xmlns:p="http://schemas.openxmlformats.org/presentationml/2006/main" userDrawn="1">
  <p:cSld name="コンテンツA">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9AD4885B-2DFA-D04D-AE48-F73602DA6A2E}"/>
              </a:ext>
            </a:extLst>
          </p:cNvPr>
          <p:cNvSpPr>
            <a:spLocks noGrp="1"/>
          </p:cNvSpPr>
          <p:nvPr>
            <p:ph type="title" hasCustomPrompt="1"/>
          </p:nvPr>
        </p:nvSpPr>
        <p:spPr/>
        <p:txBody>
          <a:bodyPr/>
          <a:lstStyle/>
          <a:p>
            <a:r>
              <a:rPr kumimoji="1" lang="ja-JP" altLang="en-US"/>
              <a:t>［タイトル］</a:t>
            </a:r>
          </a:p>
        </p:txBody>
      </p:sp>
      <p:sp>
        <p:nvSpPr>
          <p:cNvPr id="3" name="Text Placeholder 2">
            <a:extLst>
              <a:ext uri="{FF2B5EF4-FFF2-40B4-BE49-F238E27FC236}">
                <a16:creationId xmlns:a16="http://schemas.microsoft.com/office/drawing/2014/main" id="{C5C3BFEB-E3E2-40B7-A253-8DF9A4ADA8FA}"/>
              </a:ext>
            </a:extLst>
          </p:cNvPr>
          <p:cNvSpPr>
            <a:spLocks noGrp="1"/>
          </p:cNvSpPr>
          <p:nvPr>
            <p:ph type="body" sz="quarter" idx="12" hasCustomPrompt="1"/>
          </p:nvPr>
        </p:nvSpPr>
        <p:spPr>
          <a:xfrm>
            <a:off x="331490" y="689356"/>
            <a:ext cx="9243021" cy="363157"/>
          </a:xfrm>
          <a:prstGeom prst="rect">
            <a:avLst/>
          </a:prstGeom>
        </p:spPr>
        <p:txBody>
          <a:bodyPr tIns="46800" anchor="ctr" anchorCtr="0">
            <a:noAutofit/>
          </a:bodyPr>
          <a:lstStyle>
            <a:lvl1pPr>
              <a:defRPr lang="en-US" sz="2000" b="1" spc="0" baseline="0" dirty="0">
                <a:solidFill>
                  <a:schemeClr val="tx1"/>
                </a:solidFill>
                <a:latin typeface="+mj-ea"/>
                <a:ea typeface="+mj-ea"/>
                <a:cs typeface="Arial"/>
              </a:defRPr>
            </a:lvl1pPr>
          </a:lstStyle>
          <a:p>
            <a:pPr marL="226470" marR="0" lvl="0" indent="-226470">
              <a:lnSpc>
                <a:spcPct val="100000"/>
              </a:lnSpc>
              <a:spcBef>
                <a:spcPct val="20000"/>
              </a:spcBef>
              <a:buClrTx/>
              <a:buSzTx/>
              <a:buFont typeface="+mj-lt"/>
              <a:buNone/>
              <a:tabLst/>
            </a:pPr>
            <a:r>
              <a:rPr lang="ja-JP" altLang="en-US"/>
              <a:t>［サブタイトル］</a:t>
            </a:r>
            <a:endParaRPr lang="en-US" dirty="0"/>
          </a:p>
        </p:txBody>
      </p:sp>
      <p:sp>
        <p:nvSpPr>
          <p:cNvPr id="7" name="テキスト プレースホルダー 7">
            <a:extLst>
              <a:ext uri="{FF2B5EF4-FFF2-40B4-BE49-F238E27FC236}">
                <a16:creationId xmlns:a16="http://schemas.microsoft.com/office/drawing/2014/main" id="{C1BF904A-EDA9-CB42-9930-B694DF35C532}"/>
              </a:ext>
            </a:extLst>
          </p:cNvPr>
          <p:cNvSpPr>
            <a:spLocks noGrp="1"/>
          </p:cNvSpPr>
          <p:nvPr>
            <p:ph type="body" sz="quarter" idx="13" hasCustomPrompt="1"/>
          </p:nvPr>
        </p:nvSpPr>
        <p:spPr>
          <a:xfrm>
            <a:off x="331491" y="1160463"/>
            <a:ext cx="9243021" cy="669290"/>
          </a:xfrm>
          <a:prstGeom prst="rect">
            <a:avLst/>
          </a:prstGeom>
        </p:spPr>
        <p:txBody>
          <a:bodyPr/>
          <a:lstStyle>
            <a:lvl1pPr marL="0" indent="0">
              <a:buNone/>
              <a:defRPr>
                <a:latin typeface="+mn-ea"/>
                <a:ea typeface="+mn-ea"/>
              </a:defRPr>
            </a:lvl1pPr>
            <a:lvl2pPr>
              <a:defRPr>
                <a:latin typeface="+mn-ea"/>
                <a:ea typeface="+mn-ea"/>
              </a:defRPr>
            </a:lvl2pPr>
            <a:lvl3pPr>
              <a:defRPr>
                <a:latin typeface="+mn-ea"/>
                <a:ea typeface="+mn-ea"/>
              </a:defRPr>
            </a:lvl3pPr>
            <a:lvl4pPr>
              <a:defRPr>
                <a:latin typeface="+mn-ea"/>
                <a:ea typeface="+mn-ea"/>
              </a:defRPr>
            </a:lvl4pPr>
            <a:lvl5pPr>
              <a:defRPr>
                <a:latin typeface="+mn-ea"/>
                <a:ea typeface="+mn-ea"/>
              </a:defRPr>
            </a:lvl5pPr>
          </a:lstStyle>
          <a:p>
            <a:pPr lvl="0"/>
            <a:r>
              <a:rPr kumimoji="1" lang="ja-JP" altLang="en-US" dirty="0"/>
              <a:t>テキストの入力</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Tree>
    <p:extLst>
      <p:ext uri="{BB962C8B-B14F-4D97-AF65-F5344CB8AC3E}">
        <p14:creationId xmlns:p14="http://schemas.microsoft.com/office/powerpoint/2010/main" val="2772817353"/>
      </p:ext>
    </p:extLst>
  </p:cSld>
  <p:clrMapOvr>
    <a:masterClrMapping/>
  </p:clrMapOvr>
  <p:extLst>
    <p:ext uri="{DCECCB84-F9BA-43D5-87BE-67443E8EF086}">
      <p15:sldGuideLst xmlns:p15="http://schemas.microsoft.com/office/powerpoint/2012/main">
        <p15:guide id="3" orient="horz" pos="663">
          <p15:clr>
            <a:srgbClr val="FBAE40"/>
          </p15:clr>
        </p15:guide>
        <p15:guide id="4" orient="horz" pos="73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1.xml"/><Relationship Id="rId7" Type="http://schemas.openxmlformats.org/officeDocument/2006/relationships/theme" Target="../theme/theme2.xml"/><Relationship Id="rId2" Type="http://schemas.openxmlformats.org/officeDocument/2006/relationships/slideLayout" Target="../slideLayouts/slideLayout10.xml"/><Relationship Id="rId1" Type="http://schemas.openxmlformats.org/officeDocument/2006/relationships/slideLayout" Target="../slideLayouts/slideLayout9.xml"/><Relationship Id="rId6" Type="http://schemas.openxmlformats.org/officeDocument/2006/relationships/slideLayout" Target="../slideLayouts/slideLayout14.xml"/><Relationship Id="rId5" Type="http://schemas.openxmlformats.org/officeDocument/2006/relationships/slideLayout" Target="../slideLayouts/slideLayout13.xml"/><Relationship Id="rId4" Type="http://schemas.openxmlformats.org/officeDocument/2006/relationships/slideLayout" Target="../slideLayouts/slideLayout1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2.xml"/><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image" Target="../media/image13.gif"/><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theme" Target="../theme/theme3.xml"/><Relationship Id="rId5" Type="http://schemas.openxmlformats.org/officeDocument/2006/relationships/slideLayout" Target="../slideLayouts/slideLayout19.xml"/><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27.xml"/><Relationship Id="rId7" Type="http://schemas.openxmlformats.org/officeDocument/2006/relationships/image" Target="../media/image13.gif"/><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theme" Target="../theme/theme4.xml"/><Relationship Id="rId5" Type="http://schemas.openxmlformats.org/officeDocument/2006/relationships/slideLayout" Target="../slideLayouts/slideLayout29.xml"/><Relationship Id="rId4" Type="http://schemas.openxmlformats.org/officeDocument/2006/relationships/slideLayout" Target="../slideLayouts/slideLayout28.xml"/></Relationships>
</file>

<file path=ppt/slideMasters/_rels/slideMaster5.xml.rels><?xml version="1.0" encoding="UTF-8" standalone="yes"?>
<Relationships xmlns="http://schemas.openxmlformats.org/package/2006/relationships"><Relationship Id="rId3" Type="http://schemas.openxmlformats.org/officeDocument/2006/relationships/slideLayout" Target="../slideLayouts/slideLayout32.xml"/><Relationship Id="rId2" Type="http://schemas.openxmlformats.org/officeDocument/2006/relationships/slideLayout" Target="../slideLayouts/slideLayout31.xml"/><Relationship Id="rId1" Type="http://schemas.openxmlformats.org/officeDocument/2006/relationships/slideLayout" Target="../slideLayouts/slideLayout30.xml"/><Relationship Id="rId6" Type="http://schemas.openxmlformats.org/officeDocument/2006/relationships/image" Target="../media/image9.gif"/><Relationship Id="rId5" Type="http://schemas.openxmlformats.org/officeDocument/2006/relationships/theme" Target="../theme/theme5.xml"/><Relationship Id="rId4" Type="http://schemas.openxmlformats.org/officeDocument/2006/relationships/slideLayout" Target="../slideLayouts/slideLayout33.xml"/></Relationships>
</file>

<file path=ppt/slideMasters/_rels/slideMaster6.xml.rels><?xml version="1.0" encoding="UTF-8" standalone="yes"?>
<Relationships xmlns="http://schemas.openxmlformats.org/package/2006/relationships"><Relationship Id="rId3" Type="http://schemas.openxmlformats.org/officeDocument/2006/relationships/slideLayout" Target="../slideLayouts/slideLayout36.xml"/><Relationship Id="rId2" Type="http://schemas.openxmlformats.org/officeDocument/2006/relationships/slideLayout" Target="../slideLayouts/slideLayout35.xml"/><Relationship Id="rId1" Type="http://schemas.openxmlformats.org/officeDocument/2006/relationships/slideLayout" Target="../slideLayouts/slideLayout34.xml"/><Relationship Id="rId4" Type="http://schemas.openxmlformats.org/officeDocument/2006/relationships/theme" Target="../theme/theme6.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44.xml"/><Relationship Id="rId13" Type="http://schemas.openxmlformats.org/officeDocument/2006/relationships/image" Target="../media/image13.gif"/><Relationship Id="rId3" Type="http://schemas.openxmlformats.org/officeDocument/2006/relationships/slideLayout" Target="../slideLayouts/slideLayout39.xml"/><Relationship Id="rId7" Type="http://schemas.openxmlformats.org/officeDocument/2006/relationships/slideLayout" Target="../slideLayouts/slideLayout43.xml"/><Relationship Id="rId12" Type="http://schemas.openxmlformats.org/officeDocument/2006/relationships/theme" Target="../theme/theme7.xml"/><Relationship Id="rId2" Type="http://schemas.openxmlformats.org/officeDocument/2006/relationships/slideLayout" Target="../slideLayouts/slideLayout38.xml"/><Relationship Id="rId1" Type="http://schemas.openxmlformats.org/officeDocument/2006/relationships/slideLayout" Target="../slideLayouts/slideLayout37.xml"/><Relationship Id="rId6" Type="http://schemas.openxmlformats.org/officeDocument/2006/relationships/slideLayout" Target="../slideLayouts/slideLayout42.xml"/><Relationship Id="rId11" Type="http://schemas.openxmlformats.org/officeDocument/2006/relationships/slideLayout" Target="../slideLayouts/slideLayout47.xml"/><Relationship Id="rId5" Type="http://schemas.openxmlformats.org/officeDocument/2006/relationships/slideLayout" Target="../slideLayouts/slideLayout41.xml"/><Relationship Id="rId10" Type="http://schemas.openxmlformats.org/officeDocument/2006/relationships/slideLayout" Target="../slideLayouts/slideLayout46.xml"/><Relationship Id="rId4" Type="http://schemas.openxmlformats.org/officeDocument/2006/relationships/slideLayout" Target="../slideLayouts/slideLayout40.xml"/><Relationship Id="rId9" Type="http://schemas.openxmlformats.org/officeDocument/2006/relationships/slideLayout" Target="../slideLayouts/slideLayout45.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55.xml"/><Relationship Id="rId13" Type="http://schemas.openxmlformats.org/officeDocument/2006/relationships/image" Target="../media/image13.gif"/><Relationship Id="rId3" Type="http://schemas.openxmlformats.org/officeDocument/2006/relationships/slideLayout" Target="../slideLayouts/slideLayout50.xml"/><Relationship Id="rId7" Type="http://schemas.openxmlformats.org/officeDocument/2006/relationships/slideLayout" Target="../slideLayouts/slideLayout54.xml"/><Relationship Id="rId12" Type="http://schemas.openxmlformats.org/officeDocument/2006/relationships/theme" Target="../theme/theme8.xml"/><Relationship Id="rId2" Type="http://schemas.openxmlformats.org/officeDocument/2006/relationships/slideLayout" Target="../slideLayouts/slideLayout49.xml"/><Relationship Id="rId1" Type="http://schemas.openxmlformats.org/officeDocument/2006/relationships/slideLayout" Target="../slideLayouts/slideLayout48.xml"/><Relationship Id="rId6" Type="http://schemas.openxmlformats.org/officeDocument/2006/relationships/slideLayout" Target="../slideLayouts/slideLayout53.xml"/><Relationship Id="rId11" Type="http://schemas.openxmlformats.org/officeDocument/2006/relationships/slideLayout" Target="../slideLayouts/slideLayout58.xml"/><Relationship Id="rId5" Type="http://schemas.openxmlformats.org/officeDocument/2006/relationships/slideLayout" Target="../slideLayouts/slideLayout52.xml"/><Relationship Id="rId10" Type="http://schemas.openxmlformats.org/officeDocument/2006/relationships/slideLayout" Target="../slideLayouts/slideLayout57.xml"/><Relationship Id="rId4" Type="http://schemas.openxmlformats.org/officeDocument/2006/relationships/slideLayout" Target="../slideLayouts/slideLayout51.xml"/><Relationship Id="rId9" Type="http://schemas.openxmlformats.org/officeDocument/2006/relationships/slideLayout" Target="../slideLayouts/slideLayout56.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
        <p:nvSpPr>
          <p:cNvPr id="3" name="タイトル プレースホルダー 2">
            <a:extLst>
              <a:ext uri="{FF2B5EF4-FFF2-40B4-BE49-F238E27FC236}">
                <a16:creationId xmlns:a16="http://schemas.microsoft.com/office/drawing/2014/main" id="{8D373499-E559-1940-9889-99FA98286D29}"/>
              </a:ext>
            </a:extLst>
          </p:cNvPr>
          <p:cNvSpPr>
            <a:spLocks noGrp="1"/>
          </p:cNvSpPr>
          <p:nvPr>
            <p:ph type="title"/>
          </p:nvPr>
        </p:nvSpPr>
        <p:spPr>
          <a:xfrm>
            <a:off x="331787" y="2718664"/>
            <a:ext cx="7177087" cy="307777"/>
          </a:xfrm>
          <a:prstGeom prst="rect">
            <a:avLst/>
          </a:prstGeom>
        </p:spPr>
        <p:txBody>
          <a:bodyPr vert="horz" wrap="square" lIns="0" tIns="0" rIns="0" bIns="0" rtlCol="0" anchor="t" anchorCtr="0">
            <a:noAutofit/>
          </a:bodyPr>
          <a:lstStyle/>
          <a:p>
            <a:r>
              <a:rPr kumimoji="1" lang="ja-JP" altLang="en-US"/>
              <a:t>マスター タイトルの書式設定</a:t>
            </a:r>
          </a:p>
        </p:txBody>
      </p:sp>
      <p:sp>
        <p:nvSpPr>
          <p:cNvPr id="8" name="テキスト ボックス 7">
            <a:extLst>
              <a:ext uri="{FF2B5EF4-FFF2-40B4-BE49-F238E27FC236}">
                <a16:creationId xmlns:a16="http://schemas.microsoft.com/office/drawing/2014/main" id="{56B23970-ECEC-DA4B-A68E-FE269BD873BC}"/>
              </a:ext>
            </a:extLst>
          </p:cNvPr>
          <p:cNvSpPr txBox="1"/>
          <p:nvPr userDrawn="1"/>
        </p:nvSpPr>
        <p:spPr>
          <a:xfrm>
            <a:off x="6286752" y="6623438"/>
            <a:ext cx="3287760" cy="215444"/>
          </a:xfrm>
          <a:prstGeom prst="rect">
            <a:avLst/>
          </a:prstGeom>
          <a:noFill/>
          <a:ln>
            <a:noFill/>
          </a:ln>
        </p:spPr>
        <p:txBody>
          <a:bodyPr wrap="none" lIns="0" rIns="0" rtlCol="0">
            <a:spAutoFit/>
          </a:bodyPr>
          <a:lstStyle/>
          <a:p>
            <a:pPr algn="r"/>
            <a:r>
              <a:rPr kumimoji="0" lang="en-US" altLang="ja-JP" sz="800">
                <a:solidFill>
                  <a:schemeClr val="tx1"/>
                </a:solidFill>
                <a:latin typeface="+mn-lt"/>
                <a:cs typeface="Meiryo UI" pitchFamily="50" charset="-128"/>
              </a:rPr>
              <a:t>© 2022 NTT DATA INSTITUTE OF MANAGEMENT CONSULTING, Inc.</a:t>
            </a:r>
            <a:endParaRPr kumimoji="0" lang="en-US" altLang="ja-JP" sz="800" dirty="0">
              <a:solidFill>
                <a:schemeClr val="tx1"/>
              </a:solidFill>
              <a:latin typeface="+mn-lt"/>
              <a:cs typeface="Meiryo UI" pitchFamily="50" charset="-128"/>
            </a:endParaRPr>
          </a:p>
        </p:txBody>
      </p:sp>
    </p:spTree>
    <p:extLst>
      <p:ext uri="{BB962C8B-B14F-4D97-AF65-F5344CB8AC3E}">
        <p14:creationId xmlns:p14="http://schemas.microsoft.com/office/powerpoint/2010/main" val="2208126996"/>
      </p:ext>
    </p:extLst>
  </p:cSld>
  <p:clrMap bg1="lt1" tx1="dk1" bg2="lt2" tx2="dk2" accent1="accent1" accent2="accent2" accent3="accent3" accent4="accent4" accent5="accent5" accent6="accent6" hlink="hlink" folHlink="folHlink"/>
  <p:sldLayoutIdLst>
    <p:sldLayoutId id="2147483927" r:id="rId1"/>
    <p:sldLayoutId id="2147483926" r:id="rId2"/>
    <p:sldLayoutId id="2147483925" r:id="rId3"/>
    <p:sldLayoutId id="2147483930" r:id="rId4"/>
    <p:sldLayoutId id="2147483929" r:id="rId5"/>
    <p:sldLayoutId id="2147483928" r:id="rId6"/>
    <p:sldLayoutId id="2147483964" r:id="rId7"/>
    <p:sldLayoutId id="2147483965" r:id="rId8"/>
  </p:sldLayoutIdLst>
  <p:hf hdr="0" ftr="0" dt="0"/>
  <p:txStyles>
    <p:titleStyle>
      <a:lvl1pPr algn="l" defTabSz="609559" rtl="0" eaLnBrk="1" fontAlgn="base" hangingPunct="1">
        <a:spcBef>
          <a:spcPct val="0"/>
        </a:spcBef>
        <a:spcAft>
          <a:spcPct val="0"/>
        </a:spcAft>
        <a:defRPr kumimoji="1" sz="2000" b="0" i="0" kern="1200" spc="0" baseline="0">
          <a:solidFill>
            <a:schemeClr val="tx1"/>
          </a:solidFill>
          <a:latin typeface="+mn-ea"/>
          <a:ea typeface="+mn-ea"/>
          <a:cs typeface="HGPGothicE" charset="-128"/>
        </a:defRPr>
      </a:lvl1pPr>
      <a:lvl2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2pPr>
      <a:lvl3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3pPr>
      <a:lvl4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4pPr>
      <a:lvl5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5pPr>
      <a:lvl6pPr marL="609559"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6pPr>
      <a:lvl7pPr marL="1219118"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7pPr>
      <a:lvl8pPr marL="1828676"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8pPr>
      <a:lvl9pPr marL="2438234"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9pPr>
    </p:titleStyle>
    <p:bodyStyle>
      <a:lvl1pPr marL="0" indent="0" algn="l" defTabSz="609559" rtl="0" eaLnBrk="1" fontAlgn="base" hangingPunct="1">
        <a:spcBef>
          <a:spcPct val="20000"/>
        </a:spcBef>
        <a:spcAft>
          <a:spcPct val="0"/>
        </a:spcAft>
        <a:buFont typeface="Arial" pitchFamily="34" charset="0"/>
        <a:buNone/>
        <a:defRPr kumimoji="1" sz="2000" kern="1200">
          <a:solidFill>
            <a:schemeClr val="tx1"/>
          </a:solidFill>
          <a:latin typeface="+mn-ea"/>
          <a:ea typeface="+mn-ea"/>
          <a:cs typeface="Arial"/>
        </a:defRPr>
      </a:lvl1pPr>
      <a:lvl2pPr marL="910105" indent="-300545" algn="l" defTabSz="609559" rtl="0" eaLnBrk="1" fontAlgn="base" hangingPunct="1">
        <a:spcBef>
          <a:spcPct val="20000"/>
        </a:spcBef>
        <a:spcAft>
          <a:spcPct val="0"/>
        </a:spcAft>
        <a:buFont typeface="Arial" pitchFamily="34" charset="0"/>
        <a:buChar char="–"/>
        <a:defRPr kumimoji="1" sz="2667" kern="1200">
          <a:solidFill>
            <a:schemeClr val="tx1"/>
          </a:solidFill>
          <a:latin typeface="+mn-ea"/>
          <a:ea typeface="+mn-ea"/>
          <a:cs typeface="Arial"/>
        </a:defRPr>
      </a:lvl2pPr>
      <a:lvl3pPr marL="1454051" indent="-234935" algn="l" defTabSz="609559" rtl="0" eaLnBrk="1" fontAlgn="base" hangingPunct="1">
        <a:spcBef>
          <a:spcPct val="20000"/>
        </a:spcBef>
        <a:spcAft>
          <a:spcPct val="0"/>
        </a:spcAft>
        <a:buFont typeface="Arial" pitchFamily="34" charset="0"/>
        <a:buChar char="•"/>
        <a:defRPr kumimoji="1" sz="2667" kern="1200">
          <a:solidFill>
            <a:schemeClr val="tx1"/>
          </a:solidFill>
          <a:latin typeface="+mn-ea"/>
          <a:ea typeface="+mn-ea"/>
          <a:cs typeface="Arial"/>
        </a:defRPr>
      </a:lvl3pPr>
      <a:lvl4pPr marL="2059377" indent="-230703" algn="l" defTabSz="609559" rtl="0" eaLnBrk="1" fontAlgn="base" hangingPunct="1">
        <a:spcBef>
          <a:spcPct val="20000"/>
        </a:spcBef>
        <a:spcAft>
          <a:spcPct val="0"/>
        </a:spcAft>
        <a:buFont typeface="Arial" pitchFamily="34" charset="0"/>
        <a:buChar char="–"/>
        <a:defRPr kumimoji="1" sz="2667" kern="1200">
          <a:solidFill>
            <a:schemeClr val="tx1"/>
          </a:solidFill>
          <a:latin typeface="+mn-ea"/>
          <a:ea typeface="+mn-ea"/>
          <a:cs typeface="Arial"/>
        </a:defRPr>
      </a:lvl4pPr>
      <a:lvl5pPr marL="2666818" indent="-228585" algn="l" defTabSz="609559" rtl="0" eaLnBrk="1" fontAlgn="base" hangingPunct="1">
        <a:spcBef>
          <a:spcPct val="20000"/>
        </a:spcBef>
        <a:spcAft>
          <a:spcPct val="0"/>
        </a:spcAft>
        <a:buFont typeface="Arial" pitchFamily="34" charset="0"/>
        <a:buChar char="»"/>
        <a:defRPr kumimoji="1" sz="2667" kern="1200">
          <a:solidFill>
            <a:schemeClr val="tx1"/>
          </a:solidFill>
          <a:latin typeface="+mn-ea"/>
          <a:ea typeface="+mn-ea"/>
          <a:cs typeface="Arial"/>
        </a:defRPr>
      </a:lvl5pPr>
      <a:lvl6pPr marL="335257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6pPr>
      <a:lvl7pPr marL="396213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7pPr>
      <a:lvl8pPr marL="4571688"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8pPr>
      <a:lvl9pPr marL="5181246"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9pPr>
    </p:bodyStyle>
    <p:otherStyle>
      <a:defPPr>
        <a:defRPr lang="en-US"/>
      </a:defPPr>
      <a:lvl1pPr marL="0" algn="l" defTabSz="609559" rtl="0" eaLnBrk="1" latinLnBrk="0" hangingPunct="1">
        <a:defRPr kumimoji="1" sz="2400" kern="1200">
          <a:solidFill>
            <a:schemeClr val="tx1"/>
          </a:solidFill>
          <a:latin typeface="+mn-lt"/>
          <a:ea typeface="+mn-ea"/>
          <a:cs typeface="+mn-cs"/>
        </a:defRPr>
      </a:lvl1pPr>
      <a:lvl2pPr marL="609559" algn="l" defTabSz="609559" rtl="0" eaLnBrk="1" latinLnBrk="0" hangingPunct="1">
        <a:defRPr kumimoji="1" sz="2400" kern="1200">
          <a:solidFill>
            <a:schemeClr val="tx1"/>
          </a:solidFill>
          <a:latin typeface="+mn-lt"/>
          <a:ea typeface="+mn-ea"/>
          <a:cs typeface="+mn-cs"/>
        </a:defRPr>
      </a:lvl2pPr>
      <a:lvl3pPr marL="1219118" algn="l" defTabSz="609559" rtl="0" eaLnBrk="1" latinLnBrk="0" hangingPunct="1">
        <a:defRPr kumimoji="1" sz="2400" kern="1200">
          <a:solidFill>
            <a:schemeClr val="tx1"/>
          </a:solidFill>
          <a:latin typeface="+mn-lt"/>
          <a:ea typeface="+mn-ea"/>
          <a:cs typeface="+mn-cs"/>
        </a:defRPr>
      </a:lvl3pPr>
      <a:lvl4pPr marL="1828676" algn="l" defTabSz="609559" rtl="0" eaLnBrk="1" latinLnBrk="0" hangingPunct="1">
        <a:defRPr kumimoji="1" sz="2400" kern="1200">
          <a:solidFill>
            <a:schemeClr val="tx1"/>
          </a:solidFill>
          <a:latin typeface="+mn-lt"/>
          <a:ea typeface="+mn-ea"/>
          <a:cs typeface="+mn-cs"/>
        </a:defRPr>
      </a:lvl4pPr>
      <a:lvl5pPr marL="2438234" algn="l" defTabSz="609559" rtl="0" eaLnBrk="1" latinLnBrk="0" hangingPunct="1">
        <a:defRPr kumimoji="1" sz="2400" kern="1200">
          <a:solidFill>
            <a:schemeClr val="tx1"/>
          </a:solidFill>
          <a:latin typeface="+mn-lt"/>
          <a:ea typeface="+mn-ea"/>
          <a:cs typeface="+mn-cs"/>
        </a:defRPr>
      </a:lvl5pPr>
      <a:lvl6pPr marL="3047792" algn="l" defTabSz="609559" rtl="0" eaLnBrk="1" latinLnBrk="0" hangingPunct="1">
        <a:defRPr kumimoji="1" sz="2400" kern="1200">
          <a:solidFill>
            <a:schemeClr val="tx1"/>
          </a:solidFill>
          <a:latin typeface="+mn-lt"/>
          <a:ea typeface="+mn-ea"/>
          <a:cs typeface="+mn-cs"/>
        </a:defRPr>
      </a:lvl6pPr>
      <a:lvl7pPr marL="3657351" algn="l" defTabSz="609559" rtl="0" eaLnBrk="1" latinLnBrk="0" hangingPunct="1">
        <a:defRPr kumimoji="1" sz="2400" kern="1200">
          <a:solidFill>
            <a:schemeClr val="tx1"/>
          </a:solidFill>
          <a:latin typeface="+mn-lt"/>
          <a:ea typeface="+mn-ea"/>
          <a:cs typeface="+mn-cs"/>
        </a:defRPr>
      </a:lvl7pPr>
      <a:lvl8pPr marL="4266908" algn="l" defTabSz="609559" rtl="0" eaLnBrk="1" latinLnBrk="0" hangingPunct="1">
        <a:defRPr kumimoji="1" sz="2400" kern="1200">
          <a:solidFill>
            <a:schemeClr val="tx1"/>
          </a:solidFill>
          <a:latin typeface="+mn-lt"/>
          <a:ea typeface="+mn-ea"/>
          <a:cs typeface="+mn-cs"/>
        </a:defRPr>
      </a:lvl8pPr>
      <a:lvl9pPr marL="4876467" algn="l" defTabSz="609559" rtl="0" eaLnBrk="1" latinLnBrk="0" hangingPunct="1">
        <a:defRPr kumimoji="1"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09">
          <p15:clr>
            <a:srgbClr val="F26B43"/>
          </p15:clr>
        </p15:guide>
        <p15:guide id="2" pos="4730" userDrawn="1">
          <p15:clr>
            <a:srgbClr val="F26B43"/>
          </p15:clr>
        </p15:guide>
        <p15:guide id="3" orient="horz" pos="1706" userDrawn="1">
          <p15:clr>
            <a:srgbClr val="F26B43"/>
          </p15:clr>
        </p15:guide>
        <p15:guide id="4" pos="6031">
          <p15:clr>
            <a:srgbClr val="F26B43"/>
          </p15:clr>
        </p15:guide>
        <p15:guide id="5" orient="horz" pos="4269">
          <p15:clr>
            <a:srgbClr val="F26B43"/>
          </p15:clr>
        </p15:guide>
        <p15:guide id="6" orient="horz" pos="4201">
          <p15:clr>
            <a:srgbClr val="F26B43"/>
          </p15:clr>
        </p15:guide>
        <p15:guide id="7" orient="horz" pos="2047" userDrawn="1">
          <p15:clr>
            <a:srgbClr val="F26B43"/>
          </p15:clr>
        </p15:guide>
        <p15:guide id="8" orient="horz" pos="3702">
          <p15:clr>
            <a:srgbClr val="F26B43"/>
          </p15:clr>
        </p15:guide>
        <p15:guide id="9" orient="horz" pos="1911" userDrawn="1">
          <p15:clr>
            <a:srgbClr val="F26B43"/>
          </p15:clr>
        </p15:guide>
        <p15:guide id="10" orient="horz" pos="504">
          <p15:clr>
            <a:srgbClr val="F26B43"/>
          </p15:clr>
        </p15:guide>
        <p15:guide id="11" orient="horz" pos="210">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id="{B037A440-03F7-DC4B-BD06-698F971DD4B7}"/>
              </a:ext>
            </a:extLst>
          </p:cNvPr>
          <p:cNvSpPr>
            <a:spLocks noGrp="1"/>
          </p:cNvSpPr>
          <p:nvPr>
            <p:ph type="title"/>
          </p:nvPr>
        </p:nvSpPr>
        <p:spPr>
          <a:xfrm>
            <a:off x="331491" y="164693"/>
            <a:ext cx="7321847" cy="412538"/>
          </a:xfrm>
          <a:prstGeom prst="rect">
            <a:avLst/>
          </a:prstGeom>
        </p:spPr>
        <p:txBody>
          <a:bodyPr vert="horz" lIns="0" tIns="45720" rIns="0" bIns="45720" rtlCol="0" anchor="t" anchorCtr="0">
            <a:noAutofit/>
          </a:bodyPr>
          <a:lstStyle/>
          <a:p>
            <a:r>
              <a:rPr kumimoji="1" lang="ja-JP" altLang="en-US"/>
              <a:t>マスター タイトルの書式設定</a:t>
            </a:r>
          </a:p>
        </p:txBody>
      </p:sp>
      <p:sp>
        <p:nvSpPr>
          <p:cNvPr id="12" name="テキスト プレースホルダー 2">
            <a:extLst>
              <a:ext uri="{FF2B5EF4-FFF2-40B4-BE49-F238E27FC236}">
                <a16:creationId xmlns:a16="http://schemas.microsoft.com/office/drawing/2014/main" id="{1E7F193E-E725-A748-98D4-293E16F59813}"/>
              </a:ext>
            </a:extLst>
          </p:cNvPr>
          <p:cNvSpPr>
            <a:spLocks noGrp="1"/>
          </p:cNvSpPr>
          <p:nvPr>
            <p:ph type="body" idx="1"/>
          </p:nvPr>
        </p:nvSpPr>
        <p:spPr>
          <a:xfrm>
            <a:off x="331491" y="692150"/>
            <a:ext cx="7321847" cy="5797550"/>
          </a:xfrm>
          <a:prstGeom prst="rect">
            <a:avLst/>
          </a:prstGeom>
        </p:spPr>
        <p:txBody>
          <a:bodyPr vert="horz" lIns="0" tIns="45720" rIns="0" bIns="45720" rtlCol="0">
            <a:noAutofit/>
          </a:bodyPr>
          <a:lstStyle/>
          <a:p>
            <a:pPr lvl="0"/>
            <a:r>
              <a:rPr kumimoji="1" lang="ja-JP" altLang="en-US" dirty="0"/>
              <a:t>マスター テキストの書式設定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
        <p:nvSpPr>
          <p:cNvPr id="6" name="テキスト ボックス 5">
            <a:extLst>
              <a:ext uri="{FF2B5EF4-FFF2-40B4-BE49-F238E27FC236}">
                <a16:creationId xmlns:a16="http://schemas.microsoft.com/office/drawing/2014/main" id="{0323A1CE-F105-904C-B58C-B516875892B3}"/>
              </a:ext>
            </a:extLst>
          </p:cNvPr>
          <p:cNvSpPr txBox="1"/>
          <p:nvPr userDrawn="1"/>
        </p:nvSpPr>
        <p:spPr>
          <a:xfrm>
            <a:off x="3810523" y="6623438"/>
            <a:ext cx="3834383" cy="215444"/>
          </a:xfrm>
          <a:prstGeom prst="rect">
            <a:avLst/>
          </a:prstGeom>
          <a:noFill/>
          <a:ln>
            <a:noFill/>
          </a:ln>
        </p:spPr>
        <p:txBody>
          <a:bodyPr wrap="none" lIns="0" rIns="0" rtlCol="0">
            <a:spAutoFit/>
          </a:bodyPr>
          <a:lstStyle/>
          <a:p>
            <a:pPr marL="0" marR="0" indent="0" algn="r" defTabSz="609555" rtl="0" eaLnBrk="1" fontAlgn="auto" latinLnBrk="0" hangingPunct="1">
              <a:lnSpc>
                <a:spcPct val="100000"/>
              </a:lnSpc>
              <a:spcBef>
                <a:spcPts val="0"/>
              </a:spcBef>
              <a:spcAft>
                <a:spcPts val="0"/>
              </a:spcAft>
              <a:buClrTx/>
              <a:buSzTx/>
              <a:buFontTx/>
              <a:buNone/>
              <a:tabLst/>
              <a:defRPr/>
            </a:pPr>
            <a:r>
              <a:rPr kumimoji="0" lang="en-US" altLang="ja-JP" sz="800" b="0" i="0" dirty="0">
                <a:solidFill>
                  <a:schemeClr val="tx1"/>
                </a:solidFill>
                <a:latin typeface="BIZ UDPゴシック" panose="020B0400000000000000" pitchFamily="50" charset="-128"/>
                <a:ea typeface="BIZ UDPゴシック" panose="020B0400000000000000" pitchFamily="50" charset="-128"/>
                <a:cs typeface="Meiryo UI" pitchFamily="50" charset="-128"/>
              </a:rPr>
              <a:t>© 2022 NTT DATA INSTITUTE OF MANAGEMENT CONSULTING, Inc.</a:t>
            </a:r>
          </a:p>
        </p:txBody>
      </p:sp>
    </p:spTree>
    <p:extLst>
      <p:ext uri="{BB962C8B-B14F-4D97-AF65-F5344CB8AC3E}">
        <p14:creationId xmlns:p14="http://schemas.microsoft.com/office/powerpoint/2010/main" val="3806586037"/>
      </p:ext>
    </p:extLst>
  </p:cSld>
  <p:clrMap bg1="lt1" tx1="dk1" bg2="lt2" tx2="dk2" accent1="accent1" accent2="accent2" accent3="accent3" accent4="accent4" accent5="accent5" accent6="accent6" hlink="hlink" folHlink="folHlink"/>
  <p:sldLayoutIdLst>
    <p:sldLayoutId id="2147483830" r:id="rId1"/>
    <p:sldLayoutId id="2147483831" r:id="rId2"/>
    <p:sldLayoutId id="2147483791" r:id="rId3"/>
    <p:sldLayoutId id="2147483834" r:id="rId4"/>
    <p:sldLayoutId id="2147483833" r:id="rId5"/>
    <p:sldLayoutId id="2147483832" r:id="rId6"/>
  </p:sldLayoutIdLst>
  <p:hf hdr="0" ftr="0" dt="0"/>
  <p:txStyles>
    <p:titleStyle>
      <a:lvl1pPr algn="l" defTabSz="609559" rtl="0" eaLnBrk="1" fontAlgn="base" hangingPunct="1">
        <a:spcBef>
          <a:spcPct val="0"/>
        </a:spcBef>
        <a:spcAft>
          <a:spcPct val="0"/>
        </a:spcAft>
        <a:defRPr kumimoji="1" sz="2400" b="1" i="0" kern="1200" spc="0" baseline="0">
          <a:solidFill>
            <a:schemeClr val="tx1"/>
          </a:solidFill>
          <a:latin typeface="+mj-ea"/>
          <a:ea typeface="+mj-ea"/>
          <a:cs typeface="HGPGothicE" charset="-128"/>
        </a:defRPr>
      </a:lvl1pPr>
      <a:lvl2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2pPr>
      <a:lvl3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3pPr>
      <a:lvl4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4pPr>
      <a:lvl5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5pPr>
      <a:lvl6pPr marL="609559"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6pPr>
      <a:lvl7pPr marL="1219118"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7pPr>
      <a:lvl8pPr marL="1828676"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8pPr>
      <a:lvl9pPr marL="2438234"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9pPr>
    </p:titleStyle>
    <p:bodyStyle>
      <a:lvl1pPr marL="0" indent="0" algn="l" defTabSz="288002" rtl="0" eaLnBrk="1" fontAlgn="base" hangingPunct="1">
        <a:spcBef>
          <a:spcPct val="20000"/>
        </a:spcBef>
        <a:spcAft>
          <a:spcPct val="0"/>
        </a:spcAft>
        <a:buFont typeface="Arial" panose="020B0604020202020204" pitchFamily="34" charset="0"/>
        <a:buNone/>
        <a:tabLst/>
        <a:defRPr kumimoji="1" sz="1800" kern="1200">
          <a:solidFill>
            <a:schemeClr val="tx1"/>
          </a:solidFill>
          <a:latin typeface="+mn-ea"/>
          <a:ea typeface="+mn-ea"/>
          <a:cs typeface="Arial"/>
        </a:defRPr>
      </a:lvl1pPr>
      <a:lvl2pPr marL="360002"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2pPr>
      <a:lvl3pPr marL="540004"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3pPr>
      <a:lvl4pPr marL="720005"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4pPr>
      <a:lvl5pPr marL="900006"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5pPr>
      <a:lvl6pPr marL="335257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6pPr>
      <a:lvl7pPr marL="396213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7pPr>
      <a:lvl8pPr marL="4571688"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8pPr>
      <a:lvl9pPr marL="5181246"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9pPr>
    </p:bodyStyle>
    <p:otherStyle>
      <a:defPPr>
        <a:defRPr lang="en-US"/>
      </a:defPPr>
      <a:lvl1pPr marL="0" algn="l" defTabSz="609559" rtl="0" eaLnBrk="1" latinLnBrk="0" hangingPunct="1">
        <a:defRPr kumimoji="1" sz="2400" kern="1200">
          <a:solidFill>
            <a:schemeClr val="tx1"/>
          </a:solidFill>
          <a:latin typeface="+mn-lt"/>
          <a:ea typeface="+mn-ea"/>
          <a:cs typeface="+mn-cs"/>
        </a:defRPr>
      </a:lvl1pPr>
      <a:lvl2pPr marL="609559" algn="l" defTabSz="609559" rtl="0" eaLnBrk="1" latinLnBrk="0" hangingPunct="1">
        <a:defRPr kumimoji="1" sz="2400" kern="1200">
          <a:solidFill>
            <a:schemeClr val="tx1"/>
          </a:solidFill>
          <a:latin typeface="+mn-lt"/>
          <a:ea typeface="+mn-ea"/>
          <a:cs typeface="+mn-cs"/>
        </a:defRPr>
      </a:lvl2pPr>
      <a:lvl3pPr marL="1219118" algn="l" defTabSz="609559" rtl="0" eaLnBrk="1" latinLnBrk="0" hangingPunct="1">
        <a:defRPr kumimoji="1" sz="2400" kern="1200">
          <a:solidFill>
            <a:schemeClr val="tx1"/>
          </a:solidFill>
          <a:latin typeface="+mn-lt"/>
          <a:ea typeface="+mn-ea"/>
          <a:cs typeface="+mn-cs"/>
        </a:defRPr>
      </a:lvl3pPr>
      <a:lvl4pPr marL="1828676" algn="l" defTabSz="609559" rtl="0" eaLnBrk="1" latinLnBrk="0" hangingPunct="1">
        <a:defRPr kumimoji="1" sz="2400" kern="1200">
          <a:solidFill>
            <a:schemeClr val="tx1"/>
          </a:solidFill>
          <a:latin typeface="+mn-lt"/>
          <a:ea typeface="+mn-ea"/>
          <a:cs typeface="+mn-cs"/>
        </a:defRPr>
      </a:lvl4pPr>
      <a:lvl5pPr marL="2438234" algn="l" defTabSz="609559" rtl="0" eaLnBrk="1" latinLnBrk="0" hangingPunct="1">
        <a:defRPr kumimoji="1" sz="2400" kern="1200">
          <a:solidFill>
            <a:schemeClr val="tx1"/>
          </a:solidFill>
          <a:latin typeface="+mn-lt"/>
          <a:ea typeface="+mn-ea"/>
          <a:cs typeface="+mn-cs"/>
        </a:defRPr>
      </a:lvl5pPr>
      <a:lvl6pPr marL="3047792" algn="l" defTabSz="609559" rtl="0" eaLnBrk="1" latinLnBrk="0" hangingPunct="1">
        <a:defRPr kumimoji="1" sz="2400" kern="1200">
          <a:solidFill>
            <a:schemeClr val="tx1"/>
          </a:solidFill>
          <a:latin typeface="+mn-lt"/>
          <a:ea typeface="+mn-ea"/>
          <a:cs typeface="+mn-cs"/>
        </a:defRPr>
      </a:lvl6pPr>
      <a:lvl7pPr marL="3657351" algn="l" defTabSz="609559" rtl="0" eaLnBrk="1" latinLnBrk="0" hangingPunct="1">
        <a:defRPr kumimoji="1" sz="2400" kern="1200">
          <a:solidFill>
            <a:schemeClr val="tx1"/>
          </a:solidFill>
          <a:latin typeface="+mn-lt"/>
          <a:ea typeface="+mn-ea"/>
          <a:cs typeface="+mn-cs"/>
        </a:defRPr>
      </a:lvl7pPr>
      <a:lvl8pPr marL="4266908" algn="l" defTabSz="609559" rtl="0" eaLnBrk="1" latinLnBrk="0" hangingPunct="1">
        <a:defRPr kumimoji="1" sz="2400" kern="1200">
          <a:solidFill>
            <a:schemeClr val="tx1"/>
          </a:solidFill>
          <a:latin typeface="+mn-lt"/>
          <a:ea typeface="+mn-ea"/>
          <a:cs typeface="+mn-cs"/>
        </a:defRPr>
      </a:lvl8pPr>
      <a:lvl9pPr marL="4876467" algn="l" defTabSz="609559" rtl="0" eaLnBrk="1" latinLnBrk="0" hangingPunct="1">
        <a:defRPr kumimoji="1"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09">
          <p15:clr>
            <a:srgbClr val="F26B43"/>
          </p15:clr>
        </p15:guide>
        <p15:guide id="2" pos="4926">
          <p15:clr>
            <a:srgbClr val="F26B43"/>
          </p15:clr>
        </p15:guide>
        <p15:guide id="3" pos="4821">
          <p15:clr>
            <a:srgbClr val="F26B43"/>
          </p15:clr>
        </p15:guide>
        <p15:guide id="4" orient="horz" pos="2160">
          <p15:clr>
            <a:srgbClr val="F26B43"/>
          </p15:clr>
        </p15:guide>
        <p15:guide id="5" orient="horz" pos="4088">
          <p15:clr>
            <a:srgbClr val="F26B43"/>
          </p15:clr>
        </p15:guide>
        <p15:guide id="6" orient="horz" pos="436">
          <p15:clr>
            <a:srgbClr val="F26B43"/>
          </p15:clr>
        </p15:guide>
        <p15:guide id="7" orient="horz" pos="4269">
          <p15:clr>
            <a:srgbClr val="F26B43"/>
          </p15:clr>
        </p15:guide>
        <p15:guide id="8" pos="6031">
          <p15:clr>
            <a:srgbClr val="F26B43"/>
          </p15:clr>
        </p15:guide>
        <p15:guide id="9" orient="horz" pos="4156">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id="{B037A440-03F7-DC4B-BD06-698F971DD4B7}"/>
              </a:ext>
            </a:extLst>
          </p:cNvPr>
          <p:cNvSpPr>
            <a:spLocks noGrp="1"/>
          </p:cNvSpPr>
          <p:nvPr>
            <p:ph type="title"/>
          </p:nvPr>
        </p:nvSpPr>
        <p:spPr>
          <a:xfrm>
            <a:off x="340549" y="1801775"/>
            <a:ext cx="11783313" cy="1374815"/>
          </a:xfrm>
          <a:prstGeom prst="rect">
            <a:avLst/>
          </a:prstGeom>
        </p:spPr>
        <p:txBody>
          <a:bodyPr vert="horz" lIns="0" tIns="45720" rIns="0" bIns="45720" rtlCol="0" anchor="t" anchorCtr="0">
            <a:noAutofit/>
          </a:bodyPr>
          <a:lstStyle/>
          <a:p>
            <a:r>
              <a:rPr kumimoji="1" lang="ja-JP" altLang="en-US"/>
              <a:t>マスター タイトルの書式設定</a:t>
            </a:r>
          </a:p>
        </p:txBody>
      </p:sp>
      <p:sp>
        <p:nvSpPr>
          <p:cNvPr id="10" name="テキスト ボックス 9">
            <a:extLst>
              <a:ext uri="{FF2B5EF4-FFF2-40B4-BE49-F238E27FC236}">
                <a16:creationId xmlns:a16="http://schemas.microsoft.com/office/drawing/2014/main" id="{FABE1F5C-44E3-2745-A6E0-D87D45F262F1}"/>
              </a:ext>
            </a:extLst>
          </p:cNvPr>
          <p:cNvSpPr txBox="1"/>
          <p:nvPr userDrawn="1"/>
        </p:nvSpPr>
        <p:spPr>
          <a:xfrm>
            <a:off x="4281806" y="6623438"/>
            <a:ext cx="3363100" cy="215444"/>
          </a:xfrm>
          <a:prstGeom prst="rect">
            <a:avLst/>
          </a:prstGeom>
          <a:noFill/>
          <a:ln>
            <a:noFill/>
          </a:ln>
        </p:spPr>
        <p:txBody>
          <a:bodyPr wrap="none" lIns="0" rIns="0" rtlCol="0">
            <a:spAutoFit/>
          </a:bodyPr>
          <a:lstStyle/>
          <a:p>
            <a:pPr algn="r"/>
            <a:r>
              <a:rPr kumimoji="0" lang="en-US" altLang="ja-JP" sz="800" dirty="0">
                <a:solidFill>
                  <a:schemeClr val="tx1"/>
                </a:solidFill>
                <a:latin typeface="+mn-lt"/>
                <a:cs typeface="Meiryo UI" pitchFamily="50" charset="-128"/>
              </a:rPr>
              <a:t>© 2022 NTT DATA INSTITUTE OF MANAGEMENT CONSULTING, Inc.</a:t>
            </a:r>
          </a:p>
        </p:txBody>
      </p:sp>
      <p:sp>
        <p:nvSpPr>
          <p:cNvPr id="4" name="テキスト プレースホルダー 3">
            <a:extLst>
              <a:ext uri="{FF2B5EF4-FFF2-40B4-BE49-F238E27FC236}">
                <a16:creationId xmlns:a16="http://schemas.microsoft.com/office/drawing/2014/main" id="{CCADAF22-691C-254C-B297-E5ACCA5FEA47}"/>
              </a:ext>
            </a:extLst>
          </p:cNvPr>
          <p:cNvSpPr>
            <a:spLocks noGrp="1"/>
          </p:cNvSpPr>
          <p:nvPr>
            <p:ph type="body" idx="1"/>
          </p:nvPr>
        </p:nvSpPr>
        <p:spPr>
          <a:xfrm>
            <a:off x="331489" y="3429002"/>
            <a:ext cx="8185449" cy="2358189"/>
          </a:xfrm>
          <a:prstGeom prst="rect">
            <a:avLst/>
          </a:prstGeom>
        </p:spPr>
        <p:txBody>
          <a:bodyPr vert="horz" lIns="0" tIns="45720" rIns="0" bIns="45720" rtlCol="0">
            <a:noAutofit/>
          </a:bodyPr>
          <a:lstStyle/>
          <a:p>
            <a:pPr lvl="0"/>
            <a:r>
              <a:rPr kumimoji="1" lang="ja-JP" altLang="en-US"/>
              <a:t>マスター テキストの書式設定</a:t>
            </a:r>
            <a:endParaRPr kumimoji="1" lang="en-US" altLang="ja-JP" dirty="0"/>
          </a:p>
          <a:p>
            <a:pPr lvl="1"/>
            <a:r>
              <a:rPr kumimoji="1" lang="ja-JP" altLang="en-US"/>
              <a:t>第</a:t>
            </a:r>
            <a:r>
              <a:rPr kumimoji="1" lang="en-US" altLang="ja-JP" dirty="0"/>
              <a:t>2</a:t>
            </a:r>
            <a:r>
              <a:rPr kumimoji="1" lang="ja-JP" altLang="en-US"/>
              <a:t>レベル</a:t>
            </a:r>
            <a:endParaRPr kumimoji="1" lang="en-US" altLang="ja-JP" dirty="0"/>
          </a:p>
          <a:p>
            <a:pPr lvl="2"/>
            <a:r>
              <a:rPr kumimoji="1" lang="ja-JP" altLang="en-US"/>
              <a:t>第</a:t>
            </a:r>
            <a:r>
              <a:rPr kumimoji="1" lang="en-US" altLang="ja-JP" dirty="0"/>
              <a:t>3</a:t>
            </a:r>
            <a:r>
              <a:rPr kumimoji="1" lang="ja-JP" altLang="en-US"/>
              <a:t>レベル</a:t>
            </a:r>
            <a:endParaRPr kumimoji="1" lang="en-US" altLang="ja-JP" dirty="0"/>
          </a:p>
          <a:p>
            <a:pPr lvl="3"/>
            <a:r>
              <a:rPr kumimoji="1" lang="ja-JP" altLang="en-US"/>
              <a:t>第</a:t>
            </a:r>
            <a:r>
              <a:rPr kumimoji="1" lang="en-US" altLang="ja-JP" dirty="0"/>
              <a:t>4</a:t>
            </a:r>
            <a:r>
              <a:rPr kumimoji="1" lang="ja-JP" altLang="en-US"/>
              <a:t>レベル</a:t>
            </a:r>
            <a:endParaRPr kumimoji="1" lang="en-US" altLang="ja-JP" dirty="0"/>
          </a:p>
          <a:p>
            <a:pPr lvl="4"/>
            <a:r>
              <a:rPr kumimoji="1" lang="ja-JP" altLang="en-US"/>
              <a:t>第</a:t>
            </a:r>
            <a:r>
              <a:rPr kumimoji="1" lang="en-US" altLang="ja-JP" dirty="0"/>
              <a:t>5</a:t>
            </a:r>
            <a:r>
              <a:rPr kumimoji="1" lang="ja-JP" altLang="en-US"/>
              <a:t>レベル</a:t>
            </a:r>
            <a:endParaRPr kumimoji="1" lang="en-US" altLang="ja-JP" dirty="0"/>
          </a:p>
          <a:p>
            <a:pPr lvl="0"/>
            <a:endParaRPr kumimoji="1" lang="ja-JP" altLang="en-US"/>
          </a:p>
        </p:txBody>
      </p:sp>
      <p:cxnSp>
        <p:nvCxnSpPr>
          <p:cNvPr id="11" name="直線コネクタ 10">
            <a:extLst>
              <a:ext uri="{FF2B5EF4-FFF2-40B4-BE49-F238E27FC236}">
                <a16:creationId xmlns:a16="http://schemas.microsoft.com/office/drawing/2014/main" id="{395DF888-D4B6-4949-862D-D304657D9910}"/>
              </a:ext>
            </a:extLst>
          </p:cNvPr>
          <p:cNvCxnSpPr>
            <a:cxnSpLocks/>
          </p:cNvCxnSpPr>
          <p:nvPr userDrawn="1"/>
        </p:nvCxnSpPr>
        <p:spPr>
          <a:xfrm>
            <a:off x="7820324" y="6597650"/>
            <a:ext cx="0" cy="260350"/>
          </a:xfrm>
          <a:prstGeom prst="line">
            <a:avLst/>
          </a:prstGeom>
          <a:ln w="9525">
            <a:solidFill>
              <a:schemeClr val="tx1"/>
            </a:solidFill>
          </a:ln>
          <a:effectLst/>
        </p:spPr>
        <p:style>
          <a:lnRef idx="2">
            <a:schemeClr val="accent1"/>
          </a:lnRef>
          <a:fillRef idx="0">
            <a:schemeClr val="accent1"/>
          </a:fillRef>
          <a:effectRef idx="1">
            <a:schemeClr val="accent1"/>
          </a:effectRef>
          <a:fontRef idx="minor">
            <a:schemeClr val="tx1"/>
          </a:fontRef>
        </p:style>
      </p:cxnSp>
      <p:pic>
        <p:nvPicPr>
          <p:cNvPr id="9" name="図 8">
            <a:extLst>
              <a:ext uri="{FF2B5EF4-FFF2-40B4-BE49-F238E27FC236}">
                <a16:creationId xmlns:a16="http://schemas.microsoft.com/office/drawing/2014/main" id="{56E6DBED-05EC-ED4C-BA1C-98816793ED10}"/>
              </a:ext>
            </a:extLst>
          </p:cNvPr>
          <p:cNvPicPr>
            <a:picLocks noChangeAspect="1"/>
          </p:cNvPicPr>
          <p:nvPr userDrawn="1"/>
        </p:nvPicPr>
        <p:blipFill>
          <a:blip r:embed="rId12" cstate="email">
            <a:extLst>
              <a:ext uri="{28A0092B-C50C-407E-A947-70E740481C1C}">
                <a14:useLocalDpi xmlns:a14="http://schemas.microsoft.com/office/drawing/2010/main"/>
              </a:ext>
            </a:extLst>
          </a:blip>
          <a:srcRect/>
          <a:stretch/>
        </p:blipFill>
        <p:spPr>
          <a:xfrm>
            <a:off x="7991572" y="6600825"/>
            <a:ext cx="920819" cy="234560"/>
          </a:xfrm>
          <a:prstGeom prst="rect">
            <a:avLst/>
          </a:prstGeom>
        </p:spPr>
      </p:pic>
      <p:cxnSp>
        <p:nvCxnSpPr>
          <p:cNvPr id="12" name="直線コネクタ 11">
            <a:extLst>
              <a:ext uri="{FF2B5EF4-FFF2-40B4-BE49-F238E27FC236}">
                <a16:creationId xmlns:a16="http://schemas.microsoft.com/office/drawing/2014/main" id="{E441C67B-44D0-444E-A28E-6186DDF7ABC3}"/>
              </a:ext>
            </a:extLst>
          </p:cNvPr>
          <p:cNvCxnSpPr>
            <a:cxnSpLocks/>
          </p:cNvCxnSpPr>
          <p:nvPr userDrawn="1"/>
        </p:nvCxnSpPr>
        <p:spPr>
          <a:xfrm>
            <a:off x="9083638" y="6597650"/>
            <a:ext cx="0" cy="260350"/>
          </a:xfrm>
          <a:prstGeom prst="line">
            <a:avLst/>
          </a:prstGeom>
          <a:ln w="9525">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13" name="テキスト ボックス 12">
            <a:extLst>
              <a:ext uri="{FF2B5EF4-FFF2-40B4-BE49-F238E27FC236}">
                <a16:creationId xmlns:a16="http://schemas.microsoft.com/office/drawing/2014/main" id="{0E7DACEB-658B-9C4D-8B1A-4FF85BB060FC}"/>
              </a:ext>
            </a:extLst>
          </p:cNvPr>
          <p:cNvSpPr txBox="1"/>
          <p:nvPr userDrawn="1"/>
        </p:nvSpPr>
        <p:spPr>
          <a:xfrm>
            <a:off x="9147003" y="6590696"/>
            <a:ext cx="436568" cy="261610"/>
          </a:xfrm>
          <a:prstGeom prst="rect">
            <a:avLst/>
          </a:prstGeom>
          <a:noFill/>
          <a:ln>
            <a:noFill/>
          </a:ln>
        </p:spPr>
        <p:txBody>
          <a:bodyPr wrap="square" lIns="0" rIns="0" rtlCol="0">
            <a:spAutoFit/>
          </a:bodyPr>
          <a:lstStyle/>
          <a:p>
            <a:pPr algn="r"/>
            <a:fld id="{8DD8EB0B-AB08-A54E-B33C-ED72A04D9CE9}" type="slidenum">
              <a:rPr lang="ja-JP" altLang="en-US" sz="1100" smtClean="0">
                <a:solidFill>
                  <a:schemeClr val="tx1"/>
                </a:solidFill>
                <a:latin typeface="+mn-lt"/>
              </a:rPr>
              <a:pPr algn="r"/>
              <a:t>‹#›</a:t>
            </a:fld>
            <a:endParaRPr kumimoji="0" lang="en-US" altLang="ja-JP" sz="1100" dirty="0">
              <a:solidFill>
                <a:schemeClr val="tx1"/>
              </a:solidFill>
              <a:latin typeface="+mn-lt"/>
              <a:cs typeface="Meiryo UI" pitchFamily="50" charset="-128"/>
            </a:endParaRPr>
          </a:p>
        </p:txBody>
      </p:sp>
    </p:spTree>
    <p:extLst>
      <p:ext uri="{BB962C8B-B14F-4D97-AF65-F5344CB8AC3E}">
        <p14:creationId xmlns:p14="http://schemas.microsoft.com/office/powerpoint/2010/main" val="2057136539"/>
      </p:ext>
    </p:extLst>
  </p:cSld>
  <p:clrMap bg1="lt1" tx1="dk1" bg2="lt2" tx2="dk2" accent1="accent1" accent2="accent2" accent3="accent3" accent4="accent4" accent5="accent5" accent6="accent6" hlink="hlink" folHlink="folHlink"/>
  <p:sldLayoutIdLst>
    <p:sldLayoutId id="2147483915" r:id="rId1"/>
    <p:sldLayoutId id="2147483914" r:id="rId2"/>
    <p:sldLayoutId id="2147483916" r:id="rId3"/>
    <p:sldLayoutId id="2147483917" r:id="rId4"/>
    <p:sldLayoutId id="2147483918" r:id="rId5"/>
    <p:sldLayoutId id="2147483919" r:id="rId6"/>
    <p:sldLayoutId id="2147483920" r:id="rId7"/>
    <p:sldLayoutId id="2147483921" r:id="rId8"/>
    <p:sldLayoutId id="2147483922" r:id="rId9"/>
    <p:sldLayoutId id="2147483923" r:id="rId10"/>
  </p:sldLayoutIdLst>
  <p:hf hdr="0" ftr="0" dt="0"/>
  <p:txStyles>
    <p:titleStyle>
      <a:lvl1pPr algn="l" defTabSz="609559" rtl="0" eaLnBrk="1" fontAlgn="base" hangingPunct="1">
        <a:spcBef>
          <a:spcPct val="0"/>
        </a:spcBef>
        <a:spcAft>
          <a:spcPct val="0"/>
        </a:spcAft>
        <a:defRPr kumimoji="1" sz="8000" b="0" i="0" kern="1200" spc="200" baseline="0">
          <a:solidFill>
            <a:schemeClr val="tx1"/>
          </a:solidFill>
          <a:latin typeface="+mj-ea"/>
          <a:ea typeface="+mj-ea"/>
          <a:cs typeface="HGPGothicE" charset="-128"/>
        </a:defRPr>
      </a:lvl1pPr>
      <a:lvl2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2pPr>
      <a:lvl3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3pPr>
      <a:lvl4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4pPr>
      <a:lvl5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5pPr>
      <a:lvl6pPr marL="609559"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6pPr>
      <a:lvl7pPr marL="1219118"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7pPr>
      <a:lvl8pPr marL="1828676"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8pPr>
      <a:lvl9pPr marL="2438234"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9pPr>
    </p:titleStyle>
    <p:bodyStyle>
      <a:lvl1pPr marL="0" indent="0" algn="l" defTabSz="288002" rtl="0" eaLnBrk="1" fontAlgn="base" hangingPunct="1">
        <a:spcBef>
          <a:spcPts val="550"/>
        </a:spcBef>
        <a:spcAft>
          <a:spcPct val="0"/>
        </a:spcAft>
        <a:buFont typeface="Arial" panose="020B0604020202020204" pitchFamily="34" charset="0"/>
        <a:buNone/>
        <a:tabLst/>
        <a:defRPr kumimoji="1" sz="2400" b="1" i="0" kern="1200" spc="0">
          <a:solidFill>
            <a:schemeClr val="tx1"/>
          </a:solidFill>
          <a:latin typeface="+mn-ea"/>
          <a:ea typeface="+mn-ea"/>
          <a:cs typeface="Arial"/>
        </a:defRPr>
      </a:lvl1pPr>
      <a:lvl2pPr marL="360002" indent="-180001" algn="l" defTabSz="288002" rtl="0" eaLnBrk="1" fontAlgn="base" hangingPunct="1">
        <a:spcBef>
          <a:spcPts val="550"/>
        </a:spcBef>
        <a:spcAft>
          <a:spcPct val="0"/>
        </a:spcAft>
        <a:buFont typeface="Arial" panose="020B0604020202020204" pitchFamily="34" charset="0"/>
        <a:buChar char="•"/>
        <a:tabLst/>
        <a:defRPr kumimoji="1" sz="2400" b="1" i="0" kern="1200" spc="0">
          <a:solidFill>
            <a:schemeClr val="tx1"/>
          </a:solidFill>
          <a:latin typeface="+mn-ea"/>
          <a:ea typeface="+mn-ea"/>
          <a:cs typeface="Arial"/>
        </a:defRPr>
      </a:lvl2pPr>
      <a:lvl3pPr marL="540004" indent="-180001" algn="l" defTabSz="288002" rtl="0" eaLnBrk="1" fontAlgn="base" hangingPunct="1">
        <a:spcBef>
          <a:spcPts val="550"/>
        </a:spcBef>
        <a:spcAft>
          <a:spcPct val="0"/>
        </a:spcAft>
        <a:buFont typeface="Arial" panose="020B0604020202020204" pitchFamily="34" charset="0"/>
        <a:buChar char="•"/>
        <a:tabLst/>
        <a:defRPr kumimoji="1" sz="2400" b="1" i="0" kern="1200" spc="0">
          <a:solidFill>
            <a:schemeClr val="tx1"/>
          </a:solidFill>
          <a:latin typeface="+mn-ea"/>
          <a:ea typeface="+mn-ea"/>
          <a:cs typeface="Arial"/>
        </a:defRPr>
      </a:lvl3pPr>
      <a:lvl4pPr marL="720005" indent="-180001" algn="l" defTabSz="288002" rtl="0" eaLnBrk="1" fontAlgn="base" hangingPunct="1">
        <a:spcBef>
          <a:spcPts val="550"/>
        </a:spcBef>
        <a:spcAft>
          <a:spcPct val="0"/>
        </a:spcAft>
        <a:buFont typeface="Arial" panose="020B0604020202020204" pitchFamily="34" charset="0"/>
        <a:buChar char="•"/>
        <a:tabLst/>
        <a:defRPr kumimoji="1" sz="2400" b="1" i="0" kern="1200" spc="0">
          <a:solidFill>
            <a:schemeClr val="tx1"/>
          </a:solidFill>
          <a:latin typeface="+mn-ea"/>
          <a:ea typeface="+mn-ea"/>
          <a:cs typeface="Arial"/>
        </a:defRPr>
      </a:lvl4pPr>
      <a:lvl5pPr marL="900006" indent="-180001" algn="l" defTabSz="288002" rtl="0" eaLnBrk="1" fontAlgn="base" hangingPunct="1">
        <a:spcBef>
          <a:spcPts val="550"/>
        </a:spcBef>
        <a:spcAft>
          <a:spcPct val="0"/>
        </a:spcAft>
        <a:buFont typeface="Arial" panose="020B0604020202020204" pitchFamily="34" charset="0"/>
        <a:buChar char="•"/>
        <a:tabLst/>
        <a:defRPr kumimoji="1" sz="2400" b="1" i="0" kern="1200" spc="0">
          <a:solidFill>
            <a:schemeClr val="tx1"/>
          </a:solidFill>
          <a:latin typeface="+mn-ea"/>
          <a:ea typeface="+mn-ea"/>
          <a:cs typeface="Arial"/>
        </a:defRPr>
      </a:lvl5pPr>
      <a:lvl6pPr marL="335257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6pPr>
      <a:lvl7pPr marL="396213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7pPr>
      <a:lvl8pPr marL="4571688"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8pPr>
      <a:lvl9pPr marL="5181246"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9pPr>
    </p:bodyStyle>
    <p:otherStyle>
      <a:defPPr>
        <a:defRPr lang="en-US"/>
      </a:defPPr>
      <a:lvl1pPr marL="0" algn="l" defTabSz="609559" rtl="0" eaLnBrk="1" latinLnBrk="0" hangingPunct="1">
        <a:defRPr kumimoji="1" sz="2400" kern="1200">
          <a:solidFill>
            <a:schemeClr val="tx1"/>
          </a:solidFill>
          <a:latin typeface="+mn-lt"/>
          <a:ea typeface="+mn-ea"/>
          <a:cs typeface="+mn-cs"/>
        </a:defRPr>
      </a:lvl1pPr>
      <a:lvl2pPr marL="609559" algn="l" defTabSz="609559" rtl="0" eaLnBrk="1" latinLnBrk="0" hangingPunct="1">
        <a:defRPr kumimoji="1" sz="2400" kern="1200">
          <a:solidFill>
            <a:schemeClr val="tx1"/>
          </a:solidFill>
          <a:latin typeface="+mn-lt"/>
          <a:ea typeface="+mn-ea"/>
          <a:cs typeface="+mn-cs"/>
        </a:defRPr>
      </a:lvl2pPr>
      <a:lvl3pPr marL="1219118" algn="l" defTabSz="609559" rtl="0" eaLnBrk="1" latinLnBrk="0" hangingPunct="1">
        <a:defRPr kumimoji="1" sz="2400" kern="1200">
          <a:solidFill>
            <a:schemeClr val="tx1"/>
          </a:solidFill>
          <a:latin typeface="+mn-lt"/>
          <a:ea typeface="+mn-ea"/>
          <a:cs typeface="+mn-cs"/>
        </a:defRPr>
      </a:lvl3pPr>
      <a:lvl4pPr marL="1828676" algn="l" defTabSz="609559" rtl="0" eaLnBrk="1" latinLnBrk="0" hangingPunct="1">
        <a:defRPr kumimoji="1" sz="2400" kern="1200">
          <a:solidFill>
            <a:schemeClr val="tx1"/>
          </a:solidFill>
          <a:latin typeface="+mn-lt"/>
          <a:ea typeface="+mn-ea"/>
          <a:cs typeface="+mn-cs"/>
        </a:defRPr>
      </a:lvl4pPr>
      <a:lvl5pPr marL="2438234" algn="l" defTabSz="609559" rtl="0" eaLnBrk="1" latinLnBrk="0" hangingPunct="1">
        <a:defRPr kumimoji="1" sz="2400" kern="1200">
          <a:solidFill>
            <a:schemeClr val="tx1"/>
          </a:solidFill>
          <a:latin typeface="+mn-lt"/>
          <a:ea typeface="+mn-ea"/>
          <a:cs typeface="+mn-cs"/>
        </a:defRPr>
      </a:lvl5pPr>
      <a:lvl6pPr marL="3047792" algn="l" defTabSz="609559" rtl="0" eaLnBrk="1" latinLnBrk="0" hangingPunct="1">
        <a:defRPr kumimoji="1" sz="2400" kern="1200">
          <a:solidFill>
            <a:schemeClr val="tx1"/>
          </a:solidFill>
          <a:latin typeface="+mn-lt"/>
          <a:ea typeface="+mn-ea"/>
          <a:cs typeface="+mn-cs"/>
        </a:defRPr>
      </a:lvl6pPr>
      <a:lvl7pPr marL="3657351" algn="l" defTabSz="609559" rtl="0" eaLnBrk="1" latinLnBrk="0" hangingPunct="1">
        <a:defRPr kumimoji="1" sz="2400" kern="1200">
          <a:solidFill>
            <a:schemeClr val="tx1"/>
          </a:solidFill>
          <a:latin typeface="+mn-lt"/>
          <a:ea typeface="+mn-ea"/>
          <a:cs typeface="+mn-cs"/>
        </a:defRPr>
      </a:lvl7pPr>
      <a:lvl8pPr marL="4266908" algn="l" defTabSz="609559" rtl="0" eaLnBrk="1" latinLnBrk="0" hangingPunct="1">
        <a:defRPr kumimoji="1" sz="2400" kern="1200">
          <a:solidFill>
            <a:schemeClr val="tx1"/>
          </a:solidFill>
          <a:latin typeface="+mn-lt"/>
          <a:ea typeface="+mn-ea"/>
          <a:cs typeface="+mn-cs"/>
        </a:defRPr>
      </a:lvl8pPr>
      <a:lvl9pPr marL="4876467" algn="l" defTabSz="609559" rtl="0" eaLnBrk="1" latinLnBrk="0" hangingPunct="1">
        <a:defRPr kumimoji="1"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09" userDrawn="1">
          <p15:clr>
            <a:srgbClr val="F26B43"/>
          </p15:clr>
        </p15:guide>
        <p15:guide id="4" orient="horz" pos="2160" userDrawn="1">
          <p15:clr>
            <a:srgbClr val="F26B43"/>
          </p15:clr>
        </p15:guide>
        <p15:guide id="7" pos="6031" userDrawn="1">
          <p15:clr>
            <a:srgbClr val="F26B43"/>
          </p15:clr>
        </p15:guide>
        <p15:guide id="8" orient="horz" pos="4269" userDrawn="1">
          <p15:clr>
            <a:srgbClr val="F26B43"/>
          </p15:clr>
        </p15:guide>
        <p15:guide id="9" orient="horz" pos="4156" userDrawn="1">
          <p15:clr>
            <a:srgbClr val="F26B43"/>
          </p15:clr>
        </p15:guide>
        <p15:guide id="10" orient="horz" pos="4088" userDrawn="1">
          <p15:clr>
            <a:srgbClr val="F26B43"/>
          </p15:clr>
        </p15:guide>
        <p15:guide id="11" orient="horz" pos="2001" userDrawn="1">
          <p15:clr>
            <a:srgbClr val="F26B43"/>
          </p15:clr>
        </p15:guide>
        <p15:guide id="12" pos="3028" userDrawn="1">
          <p15:clr>
            <a:srgbClr val="F26B43"/>
          </p15:clr>
        </p15:guide>
        <p15:guide id="13" pos="5365" userDrawn="1">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id="{B037A440-03F7-DC4B-BD06-698F971DD4B7}"/>
              </a:ext>
            </a:extLst>
          </p:cNvPr>
          <p:cNvSpPr>
            <a:spLocks noGrp="1"/>
          </p:cNvSpPr>
          <p:nvPr>
            <p:ph type="title"/>
          </p:nvPr>
        </p:nvSpPr>
        <p:spPr>
          <a:xfrm>
            <a:off x="331490" y="164693"/>
            <a:ext cx="9243021" cy="412538"/>
          </a:xfrm>
          <a:prstGeom prst="rect">
            <a:avLst/>
          </a:prstGeom>
        </p:spPr>
        <p:txBody>
          <a:bodyPr vert="horz" lIns="0" tIns="45720" rIns="0" bIns="45720" rtlCol="0" anchor="t" anchorCtr="0">
            <a:normAutofit/>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B6DD323A-9269-AE42-951E-F08FD291D3E6}"/>
              </a:ext>
            </a:extLst>
          </p:cNvPr>
          <p:cNvSpPr>
            <a:spLocks noGrp="1"/>
          </p:cNvSpPr>
          <p:nvPr>
            <p:ph type="body" idx="1"/>
          </p:nvPr>
        </p:nvSpPr>
        <p:spPr>
          <a:xfrm>
            <a:off x="331491" y="692150"/>
            <a:ext cx="9252068" cy="5797550"/>
          </a:xfrm>
          <a:prstGeom prst="rect">
            <a:avLst/>
          </a:prstGeom>
        </p:spPr>
        <p:txBody>
          <a:bodyPr vert="horz" lIns="0" tIns="45720" rIns="0" bIns="45720" rtlCol="0">
            <a:noAutofit/>
          </a:bodyPr>
          <a:lstStyle/>
          <a:p>
            <a:pPr lvl="0"/>
            <a:r>
              <a:rPr kumimoji="1" lang="ja-JP" altLang="en-US" dirty="0"/>
              <a:t>マスター テキストの書式設定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
        <p:nvSpPr>
          <p:cNvPr id="12" name="テキスト ボックス 11">
            <a:extLst>
              <a:ext uri="{FF2B5EF4-FFF2-40B4-BE49-F238E27FC236}">
                <a16:creationId xmlns:a16="http://schemas.microsoft.com/office/drawing/2014/main" id="{2EC0FE39-FF8A-854D-B052-AD48F672F869}"/>
              </a:ext>
            </a:extLst>
          </p:cNvPr>
          <p:cNvSpPr txBox="1"/>
          <p:nvPr userDrawn="1"/>
        </p:nvSpPr>
        <p:spPr>
          <a:xfrm>
            <a:off x="4954155" y="6623438"/>
            <a:ext cx="2866169" cy="200055"/>
          </a:xfrm>
          <a:prstGeom prst="rect">
            <a:avLst/>
          </a:prstGeom>
          <a:noFill/>
          <a:ln>
            <a:noFill/>
          </a:ln>
        </p:spPr>
        <p:txBody>
          <a:bodyPr wrap="none" lIns="0" rIns="0" rtlCol="0">
            <a:spAutoFit/>
          </a:bodyPr>
          <a:lstStyle/>
          <a:p>
            <a:pPr algn="r"/>
            <a:r>
              <a:rPr kumimoji="0" lang="en-US" altLang="ja-JP" sz="700" dirty="0">
                <a:solidFill>
                  <a:schemeClr val="tx1"/>
                </a:solidFill>
                <a:latin typeface="+mn-lt"/>
                <a:cs typeface="Meiryo UI" pitchFamily="50" charset="-128"/>
              </a:rPr>
              <a:t>© 2022 NTT DATA INSTITUTE OF MANAGEMENT CONSULTING, Inc.</a:t>
            </a:r>
          </a:p>
        </p:txBody>
      </p:sp>
      <p:cxnSp>
        <p:nvCxnSpPr>
          <p:cNvPr id="14" name="直線コネクタ 13">
            <a:extLst>
              <a:ext uri="{FF2B5EF4-FFF2-40B4-BE49-F238E27FC236}">
                <a16:creationId xmlns:a16="http://schemas.microsoft.com/office/drawing/2014/main" id="{6E0AB67B-3BB7-D24C-B6E4-8AEC718F26B0}"/>
              </a:ext>
            </a:extLst>
          </p:cNvPr>
          <p:cNvCxnSpPr>
            <a:cxnSpLocks/>
          </p:cNvCxnSpPr>
          <p:nvPr userDrawn="1"/>
        </p:nvCxnSpPr>
        <p:spPr>
          <a:xfrm>
            <a:off x="7820324" y="6597650"/>
            <a:ext cx="0" cy="260350"/>
          </a:xfrm>
          <a:prstGeom prst="line">
            <a:avLst/>
          </a:prstGeom>
          <a:ln w="9525">
            <a:solidFill>
              <a:schemeClr val="tx1"/>
            </a:solidFill>
          </a:ln>
          <a:effectLst/>
        </p:spPr>
        <p:style>
          <a:lnRef idx="2">
            <a:schemeClr val="accent1"/>
          </a:lnRef>
          <a:fillRef idx="0">
            <a:schemeClr val="accent1"/>
          </a:fillRef>
          <a:effectRef idx="1">
            <a:schemeClr val="accent1"/>
          </a:effectRef>
          <a:fontRef idx="minor">
            <a:schemeClr val="tx1"/>
          </a:fontRef>
        </p:style>
      </p:cxnSp>
      <p:pic>
        <p:nvPicPr>
          <p:cNvPr id="11" name="図 10">
            <a:extLst>
              <a:ext uri="{FF2B5EF4-FFF2-40B4-BE49-F238E27FC236}">
                <a16:creationId xmlns:a16="http://schemas.microsoft.com/office/drawing/2014/main" id="{419A274F-C600-0040-8334-12E71497BD00}"/>
              </a:ext>
            </a:extLst>
          </p:cNvPr>
          <p:cNvPicPr>
            <a:picLocks noChangeAspect="1"/>
          </p:cNvPicPr>
          <p:nvPr userDrawn="1"/>
        </p:nvPicPr>
        <p:blipFill>
          <a:blip r:embed="rId7" cstate="email">
            <a:extLst>
              <a:ext uri="{28A0092B-C50C-407E-A947-70E740481C1C}">
                <a14:useLocalDpi xmlns:a14="http://schemas.microsoft.com/office/drawing/2010/main"/>
              </a:ext>
            </a:extLst>
          </a:blip>
          <a:srcRect/>
          <a:stretch/>
        </p:blipFill>
        <p:spPr>
          <a:xfrm>
            <a:off x="7991572" y="6600825"/>
            <a:ext cx="920819" cy="234560"/>
          </a:xfrm>
          <a:prstGeom prst="rect">
            <a:avLst/>
          </a:prstGeom>
        </p:spPr>
      </p:pic>
      <p:cxnSp>
        <p:nvCxnSpPr>
          <p:cNvPr id="16" name="直線コネクタ 15">
            <a:extLst>
              <a:ext uri="{FF2B5EF4-FFF2-40B4-BE49-F238E27FC236}">
                <a16:creationId xmlns:a16="http://schemas.microsoft.com/office/drawing/2014/main" id="{0408FE47-3BFF-0A42-8F48-D66777FF6E91}"/>
              </a:ext>
            </a:extLst>
          </p:cNvPr>
          <p:cNvCxnSpPr>
            <a:cxnSpLocks/>
          </p:cNvCxnSpPr>
          <p:nvPr userDrawn="1"/>
        </p:nvCxnSpPr>
        <p:spPr>
          <a:xfrm>
            <a:off x="9083638" y="6597650"/>
            <a:ext cx="0" cy="260350"/>
          </a:xfrm>
          <a:prstGeom prst="line">
            <a:avLst/>
          </a:prstGeom>
          <a:ln w="9525">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17" name="テキスト ボックス 16">
            <a:extLst>
              <a:ext uri="{FF2B5EF4-FFF2-40B4-BE49-F238E27FC236}">
                <a16:creationId xmlns:a16="http://schemas.microsoft.com/office/drawing/2014/main" id="{F8FAFC4E-F3F0-D947-B10D-2319BEB244D1}"/>
              </a:ext>
            </a:extLst>
          </p:cNvPr>
          <p:cNvSpPr txBox="1"/>
          <p:nvPr userDrawn="1"/>
        </p:nvSpPr>
        <p:spPr>
          <a:xfrm>
            <a:off x="9147003" y="6590696"/>
            <a:ext cx="436568" cy="261610"/>
          </a:xfrm>
          <a:prstGeom prst="rect">
            <a:avLst/>
          </a:prstGeom>
          <a:noFill/>
          <a:ln>
            <a:noFill/>
          </a:ln>
        </p:spPr>
        <p:txBody>
          <a:bodyPr wrap="square" lIns="0" rIns="0" rtlCol="0">
            <a:spAutoFit/>
          </a:bodyPr>
          <a:lstStyle/>
          <a:p>
            <a:pPr algn="r"/>
            <a:fld id="{8DD8EB0B-AB08-A54E-B33C-ED72A04D9CE9}" type="slidenum">
              <a:rPr lang="ja-JP" altLang="en-US" sz="1100" smtClean="0">
                <a:solidFill>
                  <a:schemeClr val="tx1"/>
                </a:solidFill>
                <a:latin typeface="+mn-lt"/>
              </a:rPr>
              <a:pPr algn="r"/>
              <a:t>‹#›</a:t>
            </a:fld>
            <a:endParaRPr kumimoji="0" lang="en-US" altLang="ja-JP" sz="1100" dirty="0">
              <a:solidFill>
                <a:schemeClr val="tx1"/>
              </a:solidFill>
              <a:latin typeface="+mn-lt"/>
              <a:cs typeface="Meiryo UI" pitchFamily="50" charset="-128"/>
            </a:endParaRPr>
          </a:p>
        </p:txBody>
      </p:sp>
    </p:spTree>
    <p:extLst>
      <p:ext uri="{BB962C8B-B14F-4D97-AF65-F5344CB8AC3E}">
        <p14:creationId xmlns:p14="http://schemas.microsoft.com/office/powerpoint/2010/main" val="3713879408"/>
      </p:ext>
    </p:extLst>
  </p:cSld>
  <p:clrMap bg1="lt1" tx1="dk1" bg2="lt2" tx2="dk2" accent1="accent1" accent2="accent2" accent3="accent3" accent4="accent4" accent5="accent5" accent6="accent6" hlink="hlink" folHlink="folHlink"/>
  <p:sldLayoutIdLst>
    <p:sldLayoutId id="2147483910" r:id="rId1"/>
    <p:sldLayoutId id="2147483909" r:id="rId2"/>
    <p:sldLayoutId id="2147483911" r:id="rId3"/>
    <p:sldLayoutId id="2147483912" r:id="rId4"/>
    <p:sldLayoutId id="2147483966" r:id="rId5"/>
  </p:sldLayoutIdLst>
  <p:hf hdr="0" ftr="0" dt="0"/>
  <p:txStyles>
    <p:titleStyle>
      <a:lvl1pPr algn="l" defTabSz="609559" rtl="0" eaLnBrk="1" fontAlgn="base" hangingPunct="1">
        <a:spcBef>
          <a:spcPct val="0"/>
        </a:spcBef>
        <a:spcAft>
          <a:spcPct val="0"/>
        </a:spcAft>
        <a:defRPr kumimoji="1" sz="2400" b="1" i="0" kern="1200" spc="0" baseline="0">
          <a:solidFill>
            <a:schemeClr val="tx1"/>
          </a:solidFill>
          <a:latin typeface="+mj-ea"/>
          <a:ea typeface="+mj-ea"/>
          <a:cs typeface="HGPGothicE" charset="-128"/>
        </a:defRPr>
      </a:lvl1pPr>
      <a:lvl2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2pPr>
      <a:lvl3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3pPr>
      <a:lvl4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4pPr>
      <a:lvl5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5pPr>
      <a:lvl6pPr marL="609559"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6pPr>
      <a:lvl7pPr marL="1219118"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7pPr>
      <a:lvl8pPr marL="1828676"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8pPr>
      <a:lvl9pPr marL="2438234"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9pPr>
    </p:titleStyle>
    <p:bodyStyle>
      <a:lvl1pPr marL="0" indent="0" algn="l" defTabSz="288002" rtl="0" eaLnBrk="1" fontAlgn="base" hangingPunct="1">
        <a:spcBef>
          <a:spcPct val="20000"/>
        </a:spcBef>
        <a:spcAft>
          <a:spcPct val="0"/>
        </a:spcAft>
        <a:buFont typeface="Arial" panose="020B0604020202020204" pitchFamily="34" charset="0"/>
        <a:buNone/>
        <a:tabLst/>
        <a:defRPr kumimoji="1" sz="1800" kern="1200">
          <a:solidFill>
            <a:schemeClr val="tx1"/>
          </a:solidFill>
          <a:latin typeface="+mn-ea"/>
          <a:ea typeface="+mn-ea"/>
          <a:cs typeface="Arial"/>
        </a:defRPr>
      </a:lvl1pPr>
      <a:lvl2pPr marL="360002"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2pPr>
      <a:lvl3pPr marL="540004"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3pPr>
      <a:lvl4pPr marL="720005"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4pPr>
      <a:lvl5pPr marL="900006"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5pPr>
      <a:lvl6pPr marL="335257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6pPr>
      <a:lvl7pPr marL="396213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7pPr>
      <a:lvl8pPr marL="4571688"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8pPr>
      <a:lvl9pPr marL="5181246"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9pPr>
    </p:bodyStyle>
    <p:otherStyle>
      <a:defPPr>
        <a:defRPr lang="en-US"/>
      </a:defPPr>
      <a:lvl1pPr marL="0" algn="l" defTabSz="609559" rtl="0" eaLnBrk="1" latinLnBrk="0" hangingPunct="1">
        <a:defRPr kumimoji="1" sz="2400" kern="1200">
          <a:solidFill>
            <a:schemeClr val="tx1"/>
          </a:solidFill>
          <a:latin typeface="+mn-lt"/>
          <a:ea typeface="+mn-ea"/>
          <a:cs typeface="+mn-cs"/>
        </a:defRPr>
      </a:lvl1pPr>
      <a:lvl2pPr marL="609559" algn="l" defTabSz="609559" rtl="0" eaLnBrk="1" latinLnBrk="0" hangingPunct="1">
        <a:defRPr kumimoji="1" sz="2400" kern="1200">
          <a:solidFill>
            <a:schemeClr val="tx1"/>
          </a:solidFill>
          <a:latin typeface="+mn-lt"/>
          <a:ea typeface="+mn-ea"/>
          <a:cs typeface="+mn-cs"/>
        </a:defRPr>
      </a:lvl2pPr>
      <a:lvl3pPr marL="1219118" algn="l" defTabSz="609559" rtl="0" eaLnBrk="1" latinLnBrk="0" hangingPunct="1">
        <a:defRPr kumimoji="1" sz="2400" kern="1200">
          <a:solidFill>
            <a:schemeClr val="tx1"/>
          </a:solidFill>
          <a:latin typeface="+mn-lt"/>
          <a:ea typeface="+mn-ea"/>
          <a:cs typeface="+mn-cs"/>
        </a:defRPr>
      </a:lvl3pPr>
      <a:lvl4pPr marL="1828676" algn="l" defTabSz="609559" rtl="0" eaLnBrk="1" latinLnBrk="0" hangingPunct="1">
        <a:defRPr kumimoji="1" sz="2400" kern="1200">
          <a:solidFill>
            <a:schemeClr val="tx1"/>
          </a:solidFill>
          <a:latin typeface="+mn-lt"/>
          <a:ea typeface="+mn-ea"/>
          <a:cs typeface="+mn-cs"/>
        </a:defRPr>
      </a:lvl4pPr>
      <a:lvl5pPr marL="2438234" algn="l" defTabSz="609559" rtl="0" eaLnBrk="1" latinLnBrk="0" hangingPunct="1">
        <a:defRPr kumimoji="1" sz="2400" kern="1200">
          <a:solidFill>
            <a:schemeClr val="tx1"/>
          </a:solidFill>
          <a:latin typeface="+mn-lt"/>
          <a:ea typeface="+mn-ea"/>
          <a:cs typeface="+mn-cs"/>
        </a:defRPr>
      </a:lvl5pPr>
      <a:lvl6pPr marL="3047792" algn="l" defTabSz="609559" rtl="0" eaLnBrk="1" latinLnBrk="0" hangingPunct="1">
        <a:defRPr kumimoji="1" sz="2400" kern="1200">
          <a:solidFill>
            <a:schemeClr val="tx1"/>
          </a:solidFill>
          <a:latin typeface="+mn-lt"/>
          <a:ea typeface="+mn-ea"/>
          <a:cs typeface="+mn-cs"/>
        </a:defRPr>
      </a:lvl6pPr>
      <a:lvl7pPr marL="3657351" algn="l" defTabSz="609559" rtl="0" eaLnBrk="1" latinLnBrk="0" hangingPunct="1">
        <a:defRPr kumimoji="1" sz="2400" kern="1200">
          <a:solidFill>
            <a:schemeClr val="tx1"/>
          </a:solidFill>
          <a:latin typeface="+mn-lt"/>
          <a:ea typeface="+mn-ea"/>
          <a:cs typeface="+mn-cs"/>
        </a:defRPr>
      </a:lvl7pPr>
      <a:lvl8pPr marL="4266908" algn="l" defTabSz="609559" rtl="0" eaLnBrk="1" latinLnBrk="0" hangingPunct="1">
        <a:defRPr kumimoji="1" sz="2400" kern="1200">
          <a:solidFill>
            <a:schemeClr val="tx1"/>
          </a:solidFill>
          <a:latin typeface="+mn-lt"/>
          <a:ea typeface="+mn-ea"/>
          <a:cs typeface="+mn-cs"/>
        </a:defRPr>
      </a:lvl8pPr>
      <a:lvl9pPr marL="4876467" algn="l" defTabSz="609559" rtl="0" eaLnBrk="1" latinLnBrk="0" hangingPunct="1">
        <a:defRPr kumimoji="1"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09" userDrawn="1">
          <p15:clr>
            <a:srgbClr val="F26B43"/>
          </p15:clr>
        </p15:guide>
        <p15:guide id="4" orient="horz" pos="2160" userDrawn="1">
          <p15:clr>
            <a:srgbClr val="F26B43"/>
          </p15:clr>
        </p15:guide>
        <p15:guide id="6" orient="horz" pos="436" userDrawn="1">
          <p15:clr>
            <a:srgbClr val="F26B43"/>
          </p15:clr>
        </p15:guide>
        <p15:guide id="7" pos="3121" userDrawn="1">
          <p15:clr>
            <a:srgbClr val="F26B43"/>
          </p15:clr>
        </p15:guide>
        <p15:guide id="8" pos="6031" userDrawn="1">
          <p15:clr>
            <a:srgbClr val="F26B43"/>
          </p15:clr>
        </p15:guide>
        <p15:guide id="9" orient="horz" pos="4088" userDrawn="1">
          <p15:clr>
            <a:srgbClr val="F26B43"/>
          </p15:clr>
        </p15:guide>
        <p15:guide id="10" orient="horz" pos="368" userDrawn="1">
          <p15:clr>
            <a:srgbClr val="F26B43"/>
          </p15:clr>
        </p15:guide>
        <p15:guide id="11" orient="horz" pos="4269" userDrawn="1">
          <p15:clr>
            <a:srgbClr val="F26B43"/>
          </p15:clr>
        </p15:guide>
        <p15:guide id="12" orient="horz" pos="4156" userDrawn="1">
          <p15:clr>
            <a:srgbClr val="F26B43"/>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accent2"/>
        </a:solidFill>
        <a:effectLst/>
      </p:bgPr>
    </p:bg>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id="{B037A440-03F7-DC4B-BD06-698F971DD4B7}"/>
              </a:ext>
            </a:extLst>
          </p:cNvPr>
          <p:cNvSpPr>
            <a:spLocks noGrp="1"/>
          </p:cNvSpPr>
          <p:nvPr>
            <p:ph type="title"/>
          </p:nvPr>
        </p:nvSpPr>
        <p:spPr>
          <a:xfrm>
            <a:off x="331490" y="164693"/>
            <a:ext cx="9243021" cy="412538"/>
          </a:xfrm>
          <a:prstGeom prst="rect">
            <a:avLst/>
          </a:prstGeom>
        </p:spPr>
        <p:txBody>
          <a:bodyPr vert="horz" lIns="0" tIns="45720" rIns="0" bIns="45720" rtlCol="0" anchor="t" anchorCtr="0">
            <a:normAutofit/>
          </a:bodyPr>
          <a:lstStyle/>
          <a:p>
            <a:r>
              <a:rPr kumimoji="1" lang="ja-JP" altLang="en-US"/>
              <a:t>マスター タイトルの書式設定</a:t>
            </a:r>
          </a:p>
        </p:txBody>
      </p:sp>
      <p:sp>
        <p:nvSpPr>
          <p:cNvPr id="10" name="テキスト プレースホルダー 2">
            <a:extLst>
              <a:ext uri="{FF2B5EF4-FFF2-40B4-BE49-F238E27FC236}">
                <a16:creationId xmlns:a16="http://schemas.microsoft.com/office/drawing/2014/main" id="{ACDA7E9A-9E6E-2942-AC20-74A5A8920A1C}"/>
              </a:ext>
            </a:extLst>
          </p:cNvPr>
          <p:cNvSpPr>
            <a:spLocks noGrp="1"/>
          </p:cNvSpPr>
          <p:nvPr>
            <p:ph type="body" idx="1"/>
          </p:nvPr>
        </p:nvSpPr>
        <p:spPr>
          <a:xfrm>
            <a:off x="331491" y="692150"/>
            <a:ext cx="9252068" cy="5797550"/>
          </a:xfrm>
          <a:prstGeom prst="rect">
            <a:avLst/>
          </a:prstGeom>
        </p:spPr>
        <p:txBody>
          <a:bodyPr vert="horz" lIns="0" tIns="45720" rIns="0" bIns="45720" rtlCol="0">
            <a:noAutofit/>
          </a:bodyPr>
          <a:lstStyle/>
          <a:p>
            <a:pPr lvl="0"/>
            <a:r>
              <a:rPr kumimoji="1" lang="ja-JP" altLang="en-US" dirty="0"/>
              <a:t>マスター テキストの書式設定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
        <p:nvSpPr>
          <p:cNvPr id="13" name="テキスト ボックス 12">
            <a:extLst>
              <a:ext uri="{FF2B5EF4-FFF2-40B4-BE49-F238E27FC236}">
                <a16:creationId xmlns:a16="http://schemas.microsoft.com/office/drawing/2014/main" id="{04E21C77-E2F3-5744-B495-789192475120}"/>
              </a:ext>
            </a:extLst>
          </p:cNvPr>
          <p:cNvSpPr txBox="1"/>
          <p:nvPr userDrawn="1"/>
        </p:nvSpPr>
        <p:spPr>
          <a:xfrm>
            <a:off x="4357146" y="6623438"/>
            <a:ext cx="3287760" cy="215444"/>
          </a:xfrm>
          <a:prstGeom prst="rect">
            <a:avLst/>
          </a:prstGeom>
          <a:noFill/>
          <a:ln>
            <a:noFill/>
          </a:ln>
        </p:spPr>
        <p:txBody>
          <a:bodyPr wrap="none" lIns="0" rIns="0" rtlCol="0">
            <a:spAutoFit/>
          </a:bodyPr>
          <a:lstStyle/>
          <a:p>
            <a:pPr algn="r"/>
            <a:r>
              <a:rPr kumimoji="0" lang="en-US" altLang="ja-JP" sz="800" dirty="0">
                <a:solidFill>
                  <a:schemeClr val="bg1"/>
                </a:solidFill>
                <a:latin typeface="+mn-lt"/>
                <a:cs typeface="Meiryo UI" pitchFamily="50" charset="-128"/>
              </a:rPr>
              <a:t>© 2022 NTT DATA INSTITUTE OF MANAGEMENT CONSULTING, Inc.</a:t>
            </a:r>
          </a:p>
        </p:txBody>
      </p:sp>
      <p:cxnSp>
        <p:nvCxnSpPr>
          <p:cNvPr id="14" name="直線コネクタ 13">
            <a:extLst>
              <a:ext uri="{FF2B5EF4-FFF2-40B4-BE49-F238E27FC236}">
                <a16:creationId xmlns:a16="http://schemas.microsoft.com/office/drawing/2014/main" id="{26ABC15C-563B-F04A-83C3-B0D991357E0E}"/>
              </a:ext>
            </a:extLst>
          </p:cNvPr>
          <p:cNvCxnSpPr>
            <a:cxnSpLocks/>
          </p:cNvCxnSpPr>
          <p:nvPr userDrawn="1"/>
        </p:nvCxnSpPr>
        <p:spPr>
          <a:xfrm>
            <a:off x="7820324" y="6597650"/>
            <a:ext cx="0" cy="260350"/>
          </a:xfrm>
          <a:prstGeom prst="line">
            <a:avLst/>
          </a:prstGeom>
          <a:ln w="9525">
            <a:solidFill>
              <a:schemeClr val="bg1"/>
            </a:solidFill>
          </a:ln>
          <a:effectLst/>
        </p:spPr>
        <p:style>
          <a:lnRef idx="2">
            <a:schemeClr val="accent1"/>
          </a:lnRef>
          <a:fillRef idx="0">
            <a:schemeClr val="accent1"/>
          </a:fillRef>
          <a:effectRef idx="1">
            <a:schemeClr val="accent1"/>
          </a:effectRef>
          <a:fontRef idx="minor">
            <a:schemeClr val="tx1"/>
          </a:fontRef>
        </p:style>
      </p:cxnSp>
      <p:pic>
        <p:nvPicPr>
          <p:cNvPr id="11" name="図 10">
            <a:extLst>
              <a:ext uri="{FF2B5EF4-FFF2-40B4-BE49-F238E27FC236}">
                <a16:creationId xmlns:a16="http://schemas.microsoft.com/office/drawing/2014/main" id="{270EE0AC-2C8E-D84F-9AAB-1BAD29C74906}"/>
              </a:ext>
            </a:extLst>
          </p:cNvPr>
          <p:cNvPicPr>
            <a:picLocks noChangeAspect="1"/>
          </p:cNvPicPr>
          <p:nvPr userDrawn="1"/>
        </p:nvPicPr>
        <p:blipFill>
          <a:blip r:embed="rId6" cstate="email">
            <a:extLst>
              <a:ext uri="{28A0092B-C50C-407E-A947-70E740481C1C}">
                <a14:useLocalDpi xmlns:a14="http://schemas.microsoft.com/office/drawing/2010/main"/>
              </a:ext>
            </a:extLst>
          </a:blip>
          <a:stretch>
            <a:fillRect/>
          </a:stretch>
        </p:blipFill>
        <p:spPr>
          <a:xfrm>
            <a:off x="7991572" y="6600825"/>
            <a:ext cx="920819" cy="234561"/>
          </a:xfrm>
          <a:prstGeom prst="rect">
            <a:avLst/>
          </a:prstGeom>
        </p:spPr>
      </p:pic>
      <p:cxnSp>
        <p:nvCxnSpPr>
          <p:cNvPr id="17" name="直線コネクタ 16">
            <a:extLst>
              <a:ext uri="{FF2B5EF4-FFF2-40B4-BE49-F238E27FC236}">
                <a16:creationId xmlns:a16="http://schemas.microsoft.com/office/drawing/2014/main" id="{1974EA4F-0DCA-734C-A634-22D6F1BD7FB1}"/>
              </a:ext>
            </a:extLst>
          </p:cNvPr>
          <p:cNvCxnSpPr>
            <a:cxnSpLocks/>
          </p:cNvCxnSpPr>
          <p:nvPr userDrawn="1"/>
        </p:nvCxnSpPr>
        <p:spPr>
          <a:xfrm>
            <a:off x="9083638" y="6597650"/>
            <a:ext cx="0" cy="260350"/>
          </a:xfrm>
          <a:prstGeom prst="line">
            <a:avLst/>
          </a:prstGeom>
          <a:ln w="952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8" name="テキスト ボックス 17">
            <a:extLst>
              <a:ext uri="{FF2B5EF4-FFF2-40B4-BE49-F238E27FC236}">
                <a16:creationId xmlns:a16="http://schemas.microsoft.com/office/drawing/2014/main" id="{868894EE-0BB6-C742-A4D7-3DB96B9B356E}"/>
              </a:ext>
            </a:extLst>
          </p:cNvPr>
          <p:cNvSpPr txBox="1"/>
          <p:nvPr userDrawn="1"/>
        </p:nvSpPr>
        <p:spPr>
          <a:xfrm>
            <a:off x="9147003" y="6590696"/>
            <a:ext cx="436568" cy="261610"/>
          </a:xfrm>
          <a:prstGeom prst="rect">
            <a:avLst/>
          </a:prstGeom>
          <a:noFill/>
          <a:ln>
            <a:noFill/>
          </a:ln>
        </p:spPr>
        <p:txBody>
          <a:bodyPr wrap="square" lIns="0" rIns="0" rtlCol="0">
            <a:spAutoFit/>
          </a:bodyPr>
          <a:lstStyle/>
          <a:p>
            <a:pPr algn="r"/>
            <a:fld id="{8DD8EB0B-AB08-A54E-B33C-ED72A04D9CE9}" type="slidenum">
              <a:rPr lang="ja-JP" altLang="en-US" sz="1100" smtClean="0">
                <a:solidFill>
                  <a:schemeClr val="bg1"/>
                </a:solidFill>
                <a:latin typeface="+mn-lt"/>
              </a:rPr>
              <a:pPr algn="r"/>
              <a:t>‹#›</a:t>
            </a:fld>
            <a:endParaRPr kumimoji="0" lang="en-US" altLang="ja-JP" sz="1100" dirty="0">
              <a:solidFill>
                <a:schemeClr val="bg1"/>
              </a:solidFill>
              <a:latin typeface="+mn-lt"/>
              <a:cs typeface="Meiryo UI" pitchFamily="50" charset="-128"/>
            </a:endParaRPr>
          </a:p>
        </p:txBody>
      </p:sp>
    </p:spTree>
    <p:extLst>
      <p:ext uri="{BB962C8B-B14F-4D97-AF65-F5344CB8AC3E}">
        <p14:creationId xmlns:p14="http://schemas.microsoft.com/office/powerpoint/2010/main" val="3615148030"/>
      </p:ext>
    </p:extLst>
  </p:cSld>
  <p:clrMap bg1="lt1" tx1="dk1" bg2="lt2" tx2="dk2" accent1="accent1" accent2="accent2" accent3="accent3" accent4="accent4" accent5="accent5" accent6="accent6" hlink="hlink" folHlink="folHlink"/>
  <p:sldLayoutIdLst>
    <p:sldLayoutId id="2147483863" r:id="rId1"/>
    <p:sldLayoutId id="2147483854" r:id="rId2"/>
    <p:sldLayoutId id="2147483885" r:id="rId3"/>
    <p:sldLayoutId id="2147483886" r:id="rId4"/>
  </p:sldLayoutIdLst>
  <p:hf hdr="0" ftr="0" dt="0"/>
  <p:txStyles>
    <p:titleStyle>
      <a:lvl1pPr algn="l" defTabSz="609559" rtl="0" eaLnBrk="1" fontAlgn="base" hangingPunct="1">
        <a:spcBef>
          <a:spcPct val="0"/>
        </a:spcBef>
        <a:spcAft>
          <a:spcPct val="0"/>
        </a:spcAft>
        <a:defRPr kumimoji="1" sz="2400" b="1" i="0" kern="1200" spc="0" baseline="0">
          <a:solidFill>
            <a:schemeClr val="bg1"/>
          </a:solidFill>
          <a:latin typeface="+mj-ea"/>
          <a:ea typeface="+mj-ea"/>
          <a:cs typeface="HGPGothicE" charset="-128"/>
        </a:defRPr>
      </a:lvl1pPr>
      <a:lvl2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2pPr>
      <a:lvl3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3pPr>
      <a:lvl4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4pPr>
      <a:lvl5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5pPr>
      <a:lvl6pPr marL="609559"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6pPr>
      <a:lvl7pPr marL="1219118"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7pPr>
      <a:lvl8pPr marL="1828676"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8pPr>
      <a:lvl9pPr marL="2438234"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9pPr>
    </p:titleStyle>
    <p:bodyStyle>
      <a:lvl1pPr marL="0" indent="0" algn="l" defTabSz="288002" rtl="0" eaLnBrk="1" fontAlgn="base" hangingPunct="1">
        <a:spcBef>
          <a:spcPct val="20000"/>
        </a:spcBef>
        <a:spcAft>
          <a:spcPct val="0"/>
        </a:spcAft>
        <a:buFont typeface="Arial" panose="020B0604020202020204" pitchFamily="34" charset="0"/>
        <a:buNone/>
        <a:tabLst/>
        <a:defRPr kumimoji="1" sz="1800" kern="1200">
          <a:solidFill>
            <a:schemeClr val="bg1"/>
          </a:solidFill>
          <a:latin typeface="+mn-ea"/>
          <a:ea typeface="+mn-ea"/>
          <a:cs typeface="Arial"/>
        </a:defRPr>
      </a:lvl1pPr>
      <a:lvl2pPr marL="360002"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bg1"/>
          </a:solidFill>
          <a:latin typeface="+mn-ea"/>
          <a:ea typeface="+mn-ea"/>
          <a:cs typeface="Arial"/>
        </a:defRPr>
      </a:lvl2pPr>
      <a:lvl3pPr marL="540004"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bg1"/>
          </a:solidFill>
          <a:latin typeface="+mn-ea"/>
          <a:ea typeface="+mn-ea"/>
          <a:cs typeface="Arial"/>
        </a:defRPr>
      </a:lvl3pPr>
      <a:lvl4pPr marL="720005"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bg1"/>
          </a:solidFill>
          <a:latin typeface="+mn-ea"/>
          <a:ea typeface="+mn-ea"/>
          <a:cs typeface="Arial"/>
        </a:defRPr>
      </a:lvl4pPr>
      <a:lvl5pPr marL="900006"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bg1"/>
          </a:solidFill>
          <a:latin typeface="+mn-ea"/>
          <a:ea typeface="+mn-ea"/>
          <a:cs typeface="Arial"/>
        </a:defRPr>
      </a:lvl5pPr>
      <a:lvl6pPr marL="335257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6pPr>
      <a:lvl7pPr marL="396213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7pPr>
      <a:lvl8pPr marL="4571688"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8pPr>
      <a:lvl9pPr marL="5181246"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9pPr>
    </p:bodyStyle>
    <p:otherStyle>
      <a:defPPr>
        <a:defRPr lang="en-US"/>
      </a:defPPr>
      <a:lvl1pPr marL="0" algn="l" defTabSz="609559" rtl="0" eaLnBrk="1" latinLnBrk="0" hangingPunct="1">
        <a:defRPr kumimoji="1" sz="2400" kern="1200">
          <a:solidFill>
            <a:schemeClr val="tx1"/>
          </a:solidFill>
          <a:latin typeface="+mn-lt"/>
          <a:ea typeface="+mn-ea"/>
          <a:cs typeface="+mn-cs"/>
        </a:defRPr>
      </a:lvl1pPr>
      <a:lvl2pPr marL="609559" algn="l" defTabSz="609559" rtl="0" eaLnBrk="1" latinLnBrk="0" hangingPunct="1">
        <a:defRPr kumimoji="1" sz="2400" kern="1200">
          <a:solidFill>
            <a:schemeClr val="tx1"/>
          </a:solidFill>
          <a:latin typeface="+mn-lt"/>
          <a:ea typeface="+mn-ea"/>
          <a:cs typeface="+mn-cs"/>
        </a:defRPr>
      </a:lvl2pPr>
      <a:lvl3pPr marL="1219118" algn="l" defTabSz="609559" rtl="0" eaLnBrk="1" latinLnBrk="0" hangingPunct="1">
        <a:defRPr kumimoji="1" sz="2400" kern="1200">
          <a:solidFill>
            <a:schemeClr val="tx1"/>
          </a:solidFill>
          <a:latin typeface="+mn-lt"/>
          <a:ea typeface="+mn-ea"/>
          <a:cs typeface="+mn-cs"/>
        </a:defRPr>
      </a:lvl3pPr>
      <a:lvl4pPr marL="1828676" algn="l" defTabSz="609559" rtl="0" eaLnBrk="1" latinLnBrk="0" hangingPunct="1">
        <a:defRPr kumimoji="1" sz="2400" kern="1200">
          <a:solidFill>
            <a:schemeClr val="tx1"/>
          </a:solidFill>
          <a:latin typeface="+mn-lt"/>
          <a:ea typeface="+mn-ea"/>
          <a:cs typeface="+mn-cs"/>
        </a:defRPr>
      </a:lvl4pPr>
      <a:lvl5pPr marL="2438234" algn="l" defTabSz="609559" rtl="0" eaLnBrk="1" latinLnBrk="0" hangingPunct="1">
        <a:defRPr kumimoji="1" sz="2400" kern="1200">
          <a:solidFill>
            <a:schemeClr val="tx1"/>
          </a:solidFill>
          <a:latin typeface="+mn-lt"/>
          <a:ea typeface="+mn-ea"/>
          <a:cs typeface="+mn-cs"/>
        </a:defRPr>
      </a:lvl5pPr>
      <a:lvl6pPr marL="3047792" algn="l" defTabSz="609559" rtl="0" eaLnBrk="1" latinLnBrk="0" hangingPunct="1">
        <a:defRPr kumimoji="1" sz="2400" kern="1200">
          <a:solidFill>
            <a:schemeClr val="tx1"/>
          </a:solidFill>
          <a:latin typeface="+mn-lt"/>
          <a:ea typeface="+mn-ea"/>
          <a:cs typeface="+mn-cs"/>
        </a:defRPr>
      </a:lvl6pPr>
      <a:lvl7pPr marL="3657351" algn="l" defTabSz="609559" rtl="0" eaLnBrk="1" latinLnBrk="0" hangingPunct="1">
        <a:defRPr kumimoji="1" sz="2400" kern="1200">
          <a:solidFill>
            <a:schemeClr val="tx1"/>
          </a:solidFill>
          <a:latin typeface="+mn-lt"/>
          <a:ea typeface="+mn-ea"/>
          <a:cs typeface="+mn-cs"/>
        </a:defRPr>
      </a:lvl7pPr>
      <a:lvl8pPr marL="4266908" algn="l" defTabSz="609559" rtl="0" eaLnBrk="1" latinLnBrk="0" hangingPunct="1">
        <a:defRPr kumimoji="1" sz="2400" kern="1200">
          <a:solidFill>
            <a:schemeClr val="tx1"/>
          </a:solidFill>
          <a:latin typeface="+mn-lt"/>
          <a:ea typeface="+mn-ea"/>
          <a:cs typeface="+mn-cs"/>
        </a:defRPr>
      </a:lvl8pPr>
      <a:lvl9pPr marL="4876467" algn="l" defTabSz="609559" rtl="0" eaLnBrk="1" latinLnBrk="0" hangingPunct="1">
        <a:defRPr kumimoji="1"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09" userDrawn="1">
          <p15:clr>
            <a:srgbClr val="F26B43"/>
          </p15:clr>
        </p15:guide>
        <p15:guide id="4" orient="horz" pos="2160" userDrawn="1">
          <p15:clr>
            <a:srgbClr val="F26B43"/>
          </p15:clr>
        </p15:guide>
        <p15:guide id="5" orient="horz" pos="4156" userDrawn="1">
          <p15:clr>
            <a:srgbClr val="F26B43"/>
          </p15:clr>
        </p15:guide>
        <p15:guide id="6" orient="horz" pos="436" userDrawn="1">
          <p15:clr>
            <a:srgbClr val="F26B43"/>
          </p15:clr>
        </p15:guide>
        <p15:guide id="7" pos="3121" userDrawn="1">
          <p15:clr>
            <a:srgbClr val="F26B43"/>
          </p15:clr>
        </p15:guide>
        <p15:guide id="8" pos="6031" userDrawn="1">
          <p15:clr>
            <a:srgbClr val="F26B43"/>
          </p15:clr>
        </p15:guide>
        <p15:guide id="9" orient="horz" pos="4088" userDrawn="1">
          <p15:clr>
            <a:srgbClr val="F26B43"/>
          </p15:clr>
        </p15:guide>
        <p15:guide id="10" orient="horz" pos="368" userDrawn="1">
          <p15:clr>
            <a:srgbClr val="F26B43"/>
          </p15:clr>
        </p15:guide>
        <p15:guide id="11" orient="horz" pos="4269" userDrawn="1">
          <p15:clr>
            <a:srgbClr val="F26B43"/>
          </p15:clr>
        </p15:guide>
      </p15:sldGuideLst>
    </p:ext>
  </p:extLst>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
        <p:nvSpPr>
          <p:cNvPr id="5" name="テキスト ボックス 4">
            <a:extLst>
              <a:ext uri="{FF2B5EF4-FFF2-40B4-BE49-F238E27FC236}">
                <a16:creationId xmlns:a16="http://schemas.microsoft.com/office/drawing/2014/main" id="{8321CC23-A8DD-2841-8A35-D68DC2B10133}"/>
              </a:ext>
            </a:extLst>
          </p:cNvPr>
          <p:cNvSpPr txBox="1"/>
          <p:nvPr userDrawn="1"/>
        </p:nvSpPr>
        <p:spPr>
          <a:xfrm>
            <a:off x="6548008" y="6623438"/>
            <a:ext cx="3287760" cy="215444"/>
          </a:xfrm>
          <a:prstGeom prst="rect">
            <a:avLst/>
          </a:prstGeom>
          <a:noFill/>
          <a:ln>
            <a:noFill/>
          </a:ln>
        </p:spPr>
        <p:txBody>
          <a:bodyPr wrap="none" lIns="0" rIns="0" rtlCol="0">
            <a:spAutoFit/>
          </a:bodyPr>
          <a:lstStyle/>
          <a:p>
            <a:pPr algn="r"/>
            <a:r>
              <a:rPr kumimoji="0" lang="en-US" altLang="ja-JP" sz="800" dirty="0">
                <a:solidFill>
                  <a:schemeClr val="tx1"/>
                </a:solidFill>
                <a:latin typeface="+mn-lt"/>
                <a:cs typeface="Meiryo UI" pitchFamily="50" charset="-128"/>
              </a:rPr>
              <a:t>© 2022 NTT DATA INSTITUTE OF MANAGEMENT CONSULTING, Inc.</a:t>
            </a:r>
          </a:p>
        </p:txBody>
      </p:sp>
    </p:spTree>
    <p:extLst>
      <p:ext uri="{BB962C8B-B14F-4D97-AF65-F5344CB8AC3E}">
        <p14:creationId xmlns:p14="http://schemas.microsoft.com/office/powerpoint/2010/main" val="4268014743"/>
      </p:ext>
    </p:extLst>
  </p:cSld>
  <p:clrMap bg1="lt1" tx1="dk1" bg2="lt2" tx2="dk2" accent1="accent1" accent2="accent2" accent3="accent3" accent4="accent4" accent5="accent5" accent6="accent6" hlink="hlink" folHlink="folHlink"/>
  <p:sldLayoutIdLst>
    <p:sldLayoutId id="2147483851" r:id="rId1"/>
    <p:sldLayoutId id="2147483850" r:id="rId2"/>
    <p:sldLayoutId id="2147483773" r:id="rId3"/>
  </p:sldLayoutIdLst>
  <p:hf hdr="0" ftr="0" dt="0"/>
  <p:txStyles>
    <p:titleStyle>
      <a:lvl1pPr algn="l" defTabSz="609559" rtl="0" eaLnBrk="1" fontAlgn="base" hangingPunct="1">
        <a:spcBef>
          <a:spcPct val="0"/>
        </a:spcBef>
        <a:spcAft>
          <a:spcPct val="0"/>
        </a:spcAft>
        <a:defRPr kumimoji="1" sz="2400" b="1" i="0" kern="1200" spc="200" baseline="0">
          <a:solidFill>
            <a:schemeClr val="tx1"/>
          </a:solidFill>
          <a:latin typeface="+mj-ea"/>
          <a:ea typeface="+mj-ea"/>
          <a:cs typeface="HGPGothicE" charset="-128"/>
        </a:defRPr>
      </a:lvl1pPr>
      <a:lvl2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2pPr>
      <a:lvl3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3pPr>
      <a:lvl4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4pPr>
      <a:lvl5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5pPr>
      <a:lvl6pPr marL="609559"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6pPr>
      <a:lvl7pPr marL="1219118"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7pPr>
      <a:lvl8pPr marL="1828676"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8pPr>
      <a:lvl9pPr marL="2438234"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9pPr>
    </p:titleStyle>
    <p:bodyStyle>
      <a:lvl1pPr marL="0" indent="0" algn="l" defTabSz="609559" rtl="0" eaLnBrk="1" fontAlgn="base" hangingPunct="1">
        <a:spcBef>
          <a:spcPct val="20000"/>
        </a:spcBef>
        <a:spcAft>
          <a:spcPct val="0"/>
        </a:spcAft>
        <a:buFont typeface="Arial" pitchFamily="34" charset="0"/>
        <a:buNone/>
        <a:defRPr kumimoji="1" sz="1800" kern="1200">
          <a:solidFill>
            <a:schemeClr val="tx1"/>
          </a:solidFill>
          <a:latin typeface="+mn-ea"/>
          <a:ea typeface="+mn-ea"/>
          <a:cs typeface="Arial"/>
        </a:defRPr>
      </a:lvl1pPr>
      <a:lvl2pPr marL="910105" indent="-300545" algn="l" defTabSz="609559" rtl="0" eaLnBrk="1" fontAlgn="base" hangingPunct="1">
        <a:spcBef>
          <a:spcPct val="20000"/>
        </a:spcBef>
        <a:spcAft>
          <a:spcPct val="0"/>
        </a:spcAft>
        <a:buFont typeface="Arial" pitchFamily="34" charset="0"/>
        <a:buChar char="–"/>
        <a:defRPr kumimoji="1" sz="2667" kern="1200">
          <a:solidFill>
            <a:schemeClr val="tx1"/>
          </a:solidFill>
          <a:latin typeface="+mn-ea"/>
          <a:ea typeface="+mn-ea"/>
          <a:cs typeface="Arial"/>
        </a:defRPr>
      </a:lvl2pPr>
      <a:lvl3pPr marL="1454051" indent="-234935" algn="l" defTabSz="609559" rtl="0" eaLnBrk="1" fontAlgn="base" hangingPunct="1">
        <a:spcBef>
          <a:spcPct val="20000"/>
        </a:spcBef>
        <a:spcAft>
          <a:spcPct val="0"/>
        </a:spcAft>
        <a:buFont typeface="Arial" pitchFamily="34" charset="0"/>
        <a:buChar char="•"/>
        <a:defRPr kumimoji="1" sz="2667" kern="1200">
          <a:solidFill>
            <a:schemeClr val="tx1"/>
          </a:solidFill>
          <a:latin typeface="+mn-ea"/>
          <a:ea typeface="+mn-ea"/>
          <a:cs typeface="Arial"/>
        </a:defRPr>
      </a:lvl3pPr>
      <a:lvl4pPr marL="2059377" indent="-230703" algn="l" defTabSz="609559" rtl="0" eaLnBrk="1" fontAlgn="base" hangingPunct="1">
        <a:spcBef>
          <a:spcPct val="20000"/>
        </a:spcBef>
        <a:spcAft>
          <a:spcPct val="0"/>
        </a:spcAft>
        <a:buFont typeface="Arial" pitchFamily="34" charset="0"/>
        <a:buChar char="–"/>
        <a:defRPr kumimoji="1" sz="2667" kern="1200">
          <a:solidFill>
            <a:schemeClr val="tx1"/>
          </a:solidFill>
          <a:latin typeface="+mn-ea"/>
          <a:ea typeface="+mn-ea"/>
          <a:cs typeface="Arial"/>
        </a:defRPr>
      </a:lvl4pPr>
      <a:lvl5pPr marL="2666818" indent="-228585" algn="l" defTabSz="609559" rtl="0" eaLnBrk="1" fontAlgn="base" hangingPunct="1">
        <a:spcBef>
          <a:spcPct val="20000"/>
        </a:spcBef>
        <a:spcAft>
          <a:spcPct val="0"/>
        </a:spcAft>
        <a:buFont typeface="Arial" pitchFamily="34" charset="0"/>
        <a:buChar char="»"/>
        <a:defRPr kumimoji="1" sz="2667" kern="1200">
          <a:solidFill>
            <a:schemeClr val="tx1"/>
          </a:solidFill>
          <a:latin typeface="+mn-ea"/>
          <a:ea typeface="+mn-ea"/>
          <a:cs typeface="Arial"/>
        </a:defRPr>
      </a:lvl5pPr>
      <a:lvl6pPr marL="335257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6pPr>
      <a:lvl7pPr marL="396213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7pPr>
      <a:lvl8pPr marL="4571688"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8pPr>
      <a:lvl9pPr marL="5181246"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9pPr>
    </p:bodyStyle>
    <p:otherStyle>
      <a:defPPr>
        <a:defRPr lang="en-US"/>
      </a:defPPr>
      <a:lvl1pPr marL="0" algn="l" defTabSz="609559" rtl="0" eaLnBrk="1" latinLnBrk="0" hangingPunct="1">
        <a:defRPr kumimoji="1" sz="2400" kern="1200">
          <a:solidFill>
            <a:schemeClr val="tx1"/>
          </a:solidFill>
          <a:latin typeface="+mn-lt"/>
          <a:ea typeface="+mn-ea"/>
          <a:cs typeface="+mn-cs"/>
        </a:defRPr>
      </a:lvl1pPr>
      <a:lvl2pPr marL="609559" algn="l" defTabSz="609559" rtl="0" eaLnBrk="1" latinLnBrk="0" hangingPunct="1">
        <a:defRPr kumimoji="1" sz="2400" kern="1200">
          <a:solidFill>
            <a:schemeClr val="tx1"/>
          </a:solidFill>
          <a:latin typeface="+mn-lt"/>
          <a:ea typeface="+mn-ea"/>
          <a:cs typeface="+mn-cs"/>
        </a:defRPr>
      </a:lvl2pPr>
      <a:lvl3pPr marL="1219118" algn="l" defTabSz="609559" rtl="0" eaLnBrk="1" latinLnBrk="0" hangingPunct="1">
        <a:defRPr kumimoji="1" sz="2400" kern="1200">
          <a:solidFill>
            <a:schemeClr val="tx1"/>
          </a:solidFill>
          <a:latin typeface="+mn-lt"/>
          <a:ea typeface="+mn-ea"/>
          <a:cs typeface="+mn-cs"/>
        </a:defRPr>
      </a:lvl3pPr>
      <a:lvl4pPr marL="1828676" algn="l" defTabSz="609559" rtl="0" eaLnBrk="1" latinLnBrk="0" hangingPunct="1">
        <a:defRPr kumimoji="1" sz="2400" kern="1200">
          <a:solidFill>
            <a:schemeClr val="tx1"/>
          </a:solidFill>
          <a:latin typeface="+mn-lt"/>
          <a:ea typeface="+mn-ea"/>
          <a:cs typeface="+mn-cs"/>
        </a:defRPr>
      </a:lvl4pPr>
      <a:lvl5pPr marL="2438234" algn="l" defTabSz="609559" rtl="0" eaLnBrk="1" latinLnBrk="0" hangingPunct="1">
        <a:defRPr kumimoji="1" sz="2400" kern="1200">
          <a:solidFill>
            <a:schemeClr val="tx1"/>
          </a:solidFill>
          <a:latin typeface="+mn-lt"/>
          <a:ea typeface="+mn-ea"/>
          <a:cs typeface="+mn-cs"/>
        </a:defRPr>
      </a:lvl5pPr>
      <a:lvl6pPr marL="3047792" algn="l" defTabSz="609559" rtl="0" eaLnBrk="1" latinLnBrk="0" hangingPunct="1">
        <a:defRPr kumimoji="1" sz="2400" kern="1200">
          <a:solidFill>
            <a:schemeClr val="tx1"/>
          </a:solidFill>
          <a:latin typeface="+mn-lt"/>
          <a:ea typeface="+mn-ea"/>
          <a:cs typeface="+mn-cs"/>
        </a:defRPr>
      </a:lvl6pPr>
      <a:lvl7pPr marL="3657351" algn="l" defTabSz="609559" rtl="0" eaLnBrk="1" latinLnBrk="0" hangingPunct="1">
        <a:defRPr kumimoji="1" sz="2400" kern="1200">
          <a:solidFill>
            <a:schemeClr val="tx1"/>
          </a:solidFill>
          <a:latin typeface="+mn-lt"/>
          <a:ea typeface="+mn-ea"/>
          <a:cs typeface="+mn-cs"/>
        </a:defRPr>
      </a:lvl7pPr>
      <a:lvl8pPr marL="4266908" algn="l" defTabSz="609559" rtl="0" eaLnBrk="1" latinLnBrk="0" hangingPunct="1">
        <a:defRPr kumimoji="1" sz="2400" kern="1200">
          <a:solidFill>
            <a:schemeClr val="tx1"/>
          </a:solidFill>
          <a:latin typeface="+mn-lt"/>
          <a:ea typeface="+mn-ea"/>
          <a:cs typeface="+mn-cs"/>
        </a:defRPr>
      </a:lvl8pPr>
      <a:lvl9pPr marL="4876467" algn="l" defTabSz="609559" rtl="0" eaLnBrk="1" latinLnBrk="0" hangingPunct="1">
        <a:defRPr kumimoji="1"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4269" userDrawn="1">
          <p15:clr>
            <a:srgbClr val="F26B43"/>
          </p15:clr>
        </p15:guide>
        <p15:guide id="2" orient="horz" pos="4201" userDrawn="1">
          <p15:clr>
            <a:srgbClr val="F26B43"/>
          </p15:clr>
        </p15:guide>
      </p15:sldGuideLst>
    </p:ext>
  </p:extLst>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id="{B037A440-03F7-DC4B-BD06-698F971DD4B7}"/>
              </a:ext>
            </a:extLst>
          </p:cNvPr>
          <p:cNvSpPr>
            <a:spLocks noGrp="1"/>
          </p:cNvSpPr>
          <p:nvPr>
            <p:ph type="title"/>
          </p:nvPr>
        </p:nvSpPr>
        <p:spPr>
          <a:xfrm>
            <a:off x="340549" y="1801775"/>
            <a:ext cx="11783313" cy="1374815"/>
          </a:xfrm>
          <a:prstGeom prst="rect">
            <a:avLst/>
          </a:prstGeom>
        </p:spPr>
        <p:txBody>
          <a:bodyPr vert="horz" lIns="0" tIns="45720" rIns="0" bIns="45720" rtlCol="0" anchor="t" anchorCtr="0">
            <a:noAutofit/>
          </a:bodyPr>
          <a:lstStyle/>
          <a:p>
            <a:r>
              <a:rPr kumimoji="1" lang="ja-JP" altLang="en-US"/>
              <a:t>マスター タイトルの書式設定</a:t>
            </a:r>
          </a:p>
        </p:txBody>
      </p:sp>
      <p:sp>
        <p:nvSpPr>
          <p:cNvPr id="10" name="テキスト ボックス 9">
            <a:extLst>
              <a:ext uri="{FF2B5EF4-FFF2-40B4-BE49-F238E27FC236}">
                <a16:creationId xmlns:a16="http://schemas.microsoft.com/office/drawing/2014/main" id="{FABE1F5C-44E3-2745-A6E0-D87D45F262F1}"/>
              </a:ext>
            </a:extLst>
          </p:cNvPr>
          <p:cNvSpPr txBox="1"/>
          <p:nvPr userDrawn="1"/>
        </p:nvSpPr>
        <p:spPr>
          <a:xfrm>
            <a:off x="4281806" y="6623438"/>
            <a:ext cx="3363100" cy="215444"/>
          </a:xfrm>
          <a:prstGeom prst="rect">
            <a:avLst/>
          </a:prstGeom>
          <a:noFill/>
          <a:ln>
            <a:noFill/>
          </a:ln>
        </p:spPr>
        <p:txBody>
          <a:bodyPr wrap="none" lIns="0" rIns="0" rtlCol="0">
            <a:spAutoFit/>
          </a:bodyPr>
          <a:lstStyle/>
          <a:p>
            <a:pPr algn="r"/>
            <a:r>
              <a:rPr kumimoji="0" lang="en-US" altLang="ja-JP" sz="800" dirty="0">
                <a:solidFill>
                  <a:schemeClr val="tx1"/>
                </a:solidFill>
                <a:latin typeface="+mn-lt"/>
                <a:cs typeface="Meiryo UI" pitchFamily="50" charset="-128"/>
              </a:rPr>
              <a:t>© 2022 NTT DATA INSTITUTE OF MANAGEMENT CONSULTING, Inc.</a:t>
            </a:r>
          </a:p>
        </p:txBody>
      </p:sp>
      <p:sp>
        <p:nvSpPr>
          <p:cNvPr id="4" name="テキスト プレースホルダー 3">
            <a:extLst>
              <a:ext uri="{FF2B5EF4-FFF2-40B4-BE49-F238E27FC236}">
                <a16:creationId xmlns:a16="http://schemas.microsoft.com/office/drawing/2014/main" id="{CCADAF22-691C-254C-B297-E5ACCA5FEA47}"/>
              </a:ext>
            </a:extLst>
          </p:cNvPr>
          <p:cNvSpPr>
            <a:spLocks noGrp="1"/>
          </p:cNvSpPr>
          <p:nvPr>
            <p:ph type="body" idx="1"/>
          </p:nvPr>
        </p:nvSpPr>
        <p:spPr>
          <a:xfrm>
            <a:off x="331489" y="3429002"/>
            <a:ext cx="8185449" cy="2358189"/>
          </a:xfrm>
          <a:prstGeom prst="rect">
            <a:avLst/>
          </a:prstGeom>
        </p:spPr>
        <p:txBody>
          <a:bodyPr vert="horz" lIns="0" tIns="45720" rIns="0" bIns="45720" rtlCol="0">
            <a:noAutofit/>
          </a:bodyPr>
          <a:lstStyle/>
          <a:p>
            <a:pPr lvl="0"/>
            <a:r>
              <a:rPr kumimoji="1" lang="ja-JP" altLang="en-US"/>
              <a:t>マスター テキストの書式設定</a:t>
            </a:r>
            <a:endParaRPr kumimoji="1" lang="en-US" altLang="ja-JP" dirty="0"/>
          </a:p>
          <a:p>
            <a:pPr lvl="1"/>
            <a:r>
              <a:rPr kumimoji="1" lang="ja-JP" altLang="en-US"/>
              <a:t>第</a:t>
            </a:r>
            <a:r>
              <a:rPr kumimoji="1" lang="en-US" altLang="ja-JP" dirty="0"/>
              <a:t>2</a:t>
            </a:r>
            <a:r>
              <a:rPr kumimoji="1" lang="ja-JP" altLang="en-US"/>
              <a:t>レベル</a:t>
            </a:r>
            <a:endParaRPr kumimoji="1" lang="en-US" altLang="ja-JP" dirty="0"/>
          </a:p>
          <a:p>
            <a:pPr lvl="2"/>
            <a:r>
              <a:rPr kumimoji="1" lang="ja-JP" altLang="en-US"/>
              <a:t>第</a:t>
            </a:r>
            <a:r>
              <a:rPr kumimoji="1" lang="en-US" altLang="ja-JP" dirty="0"/>
              <a:t>3</a:t>
            </a:r>
            <a:r>
              <a:rPr kumimoji="1" lang="ja-JP" altLang="en-US"/>
              <a:t>レベル</a:t>
            </a:r>
            <a:endParaRPr kumimoji="1" lang="en-US" altLang="ja-JP" dirty="0"/>
          </a:p>
          <a:p>
            <a:pPr lvl="3"/>
            <a:r>
              <a:rPr kumimoji="1" lang="ja-JP" altLang="en-US"/>
              <a:t>第</a:t>
            </a:r>
            <a:r>
              <a:rPr kumimoji="1" lang="en-US" altLang="ja-JP" dirty="0"/>
              <a:t>4</a:t>
            </a:r>
            <a:r>
              <a:rPr kumimoji="1" lang="ja-JP" altLang="en-US"/>
              <a:t>レベル</a:t>
            </a:r>
            <a:endParaRPr kumimoji="1" lang="en-US" altLang="ja-JP" dirty="0"/>
          </a:p>
          <a:p>
            <a:pPr lvl="4"/>
            <a:r>
              <a:rPr kumimoji="1" lang="ja-JP" altLang="en-US"/>
              <a:t>第</a:t>
            </a:r>
            <a:r>
              <a:rPr kumimoji="1" lang="en-US" altLang="ja-JP" dirty="0"/>
              <a:t>5</a:t>
            </a:r>
            <a:r>
              <a:rPr kumimoji="1" lang="ja-JP" altLang="en-US"/>
              <a:t>レベル</a:t>
            </a:r>
            <a:endParaRPr kumimoji="1" lang="en-US" altLang="ja-JP" dirty="0"/>
          </a:p>
          <a:p>
            <a:pPr lvl="0"/>
            <a:endParaRPr kumimoji="1" lang="ja-JP" altLang="en-US"/>
          </a:p>
        </p:txBody>
      </p:sp>
      <p:cxnSp>
        <p:nvCxnSpPr>
          <p:cNvPr id="11" name="直線コネクタ 10">
            <a:extLst>
              <a:ext uri="{FF2B5EF4-FFF2-40B4-BE49-F238E27FC236}">
                <a16:creationId xmlns:a16="http://schemas.microsoft.com/office/drawing/2014/main" id="{395DF888-D4B6-4949-862D-D304657D9910}"/>
              </a:ext>
            </a:extLst>
          </p:cNvPr>
          <p:cNvCxnSpPr>
            <a:cxnSpLocks/>
          </p:cNvCxnSpPr>
          <p:nvPr userDrawn="1"/>
        </p:nvCxnSpPr>
        <p:spPr>
          <a:xfrm>
            <a:off x="7820324" y="6597650"/>
            <a:ext cx="0" cy="260350"/>
          </a:xfrm>
          <a:prstGeom prst="line">
            <a:avLst/>
          </a:prstGeom>
          <a:ln w="9525">
            <a:solidFill>
              <a:schemeClr val="tx1"/>
            </a:solidFill>
          </a:ln>
          <a:effectLst/>
        </p:spPr>
        <p:style>
          <a:lnRef idx="2">
            <a:schemeClr val="accent1"/>
          </a:lnRef>
          <a:fillRef idx="0">
            <a:schemeClr val="accent1"/>
          </a:fillRef>
          <a:effectRef idx="1">
            <a:schemeClr val="accent1"/>
          </a:effectRef>
          <a:fontRef idx="minor">
            <a:schemeClr val="tx1"/>
          </a:fontRef>
        </p:style>
      </p:cxnSp>
      <p:pic>
        <p:nvPicPr>
          <p:cNvPr id="9" name="図 8">
            <a:extLst>
              <a:ext uri="{FF2B5EF4-FFF2-40B4-BE49-F238E27FC236}">
                <a16:creationId xmlns:a16="http://schemas.microsoft.com/office/drawing/2014/main" id="{56E6DBED-05EC-ED4C-BA1C-98816793ED10}"/>
              </a:ext>
            </a:extLst>
          </p:cNvPr>
          <p:cNvPicPr>
            <a:picLocks noChangeAspect="1"/>
          </p:cNvPicPr>
          <p:nvPr userDrawn="1"/>
        </p:nvPicPr>
        <p:blipFill>
          <a:blip r:embed="rId13" cstate="email">
            <a:extLst>
              <a:ext uri="{28A0092B-C50C-407E-A947-70E740481C1C}">
                <a14:useLocalDpi xmlns:a14="http://schemas.microsoft.com/office/drawing/2010/main"/>
              </a:ext>
            </a:extLst>
          </a:blip>
          <a:srcRect/>
          <a:stretch/>
        </p:blipFill>
        <p:spPr>
          <a:xfrm>
            <a:off x="7991572" y="6600825"/>
            <a:ext cx="920819" cy="234560"/>
          </a:xfrm>
          <a:prstGeom prst="rect">
            <a:avLst/>
          </a:prstGeom>
        </p:spPr>
      </p:pic>
      <p:cxnSp>
        <p:nvCxnSpPr>
          <p:cNvPr id="12" name="直線コネクタ 11">
            <a:extLst>
              <a:ext uri="{FF2B5EF4-FFF2-40B4-BE49-F238E27FC236}">
                <a16:creationId xmlns:a16="http://schemas.microsoft.com/office/drawing/2014/main" id="{E441C67B-44D0-444E-A28E-6186DDF7ABC3}"/>
              </a:ext>
            </a:extLst>
          </p:cNvPr>
          <p:cNvCxnSpPr>
            <a:cxnSpLocks/>
          </p:cNvCxnSpPr>
          <p:nvPr userDrawn="1"/>
        </p:nvCxnSpPr>
        <p:spPr>
          <a:xfrm>
            <a:off x="9083638" y="6597650"/>
            <a:ext cx="0" cy="260350"/>
          </a:xfrm>
          <a:prstGeom prst="line">
            <a:avLst/>
          </a:prstGeom>
          <a:ln w="9525">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13" name="テキスト ボックス 12">
            <a:extLst>
              <a:ext uri="{FF2B5EF4-FFF2-40B4-BE49-F238E27FC236}">
                <a16:creationId xmlns:a16="http://schemas.microsoft.com/office/drawing/2014/main" id="{0E7DACEB-658B-9C4D-8B1A-4FF85BB060FC}"/>
              </a:ext>
            </a:extLst>
          </p:cNvPr>
          <p:cNvSpPr txBox="1"/>
          <p:nvPr userDrawn="1"/>
        </p:nvSpPr>
        <p:spPr>
          <a:xfrm>
            <a:off x="9147003" y="6590696"/>
            <a:ext cx="436568" cy="261610"/>
          </a:xfrm>
          <a:prstGeom prst="rect">
            <a:avLst/>
          </a:prstGeom>
          <a:noFill/>
          <a:ln>
            <a:noFill/>
          </a:ln>
        </p:spPr>
        <p:txBody>
          <a:bodyPr wrap="square" lIns="0" rIns="0" rtlCol="0">
            <a:spAutoFit/>
          </a:bodyPr>
          <a:lstStyle/>
          <a:p>
            <a:pPr algn="r"/>
            <a:fld id="{8DD8EB0B-AB08-A54E-B33C-ED72A04D9CE9}" type="slidenum">
              <a:rPr lang="ja-JP" altLang="en-US" sz="1100" smtClean="0">
                <a:solidFill>
                  <a:schemeClr val="tx1"/>
                </a:solidFill>
                <a:latin typeface="+mn-lt"/>
              </a:rPr>
              <a:pPr algn="r"/>
              <a:t>‹#›</a:t>
            </a:fld>
            <a:endParaRPr kumimoji="0" lang="en-US" altLang="ja-JP" sz="1100" dirty="0">
              <a:solidFill>
                <a:schemeClr val="tx1"/>
              </a:solidFill>
              <a:latin typeface="+mn-lt"/>
              <a:cs typeface="Meiryo UI" pitchFamily="50" charset="-128"/>
            </a:endParaRPr>
          </a:p>
        </p:txBody>
      </p:sp>
    </p:spTree>
    <p:extLst>
      <p:ext uri="{BB962C8B-B14F-4D97-AF65-F5344CB8AC3E}">
        <p14:creationId xmlns:p14="http://schemas.microsoft.com/office/powerpoint/2010/main" val="3341382617"/>
      </p:ext>
    </p:extLst>
  </p:cSld>
  <p:clrMap bg1="lt1" tx1="dk1" bg2="lt2" tx2="dk2" accent1="accent1" accent2="accent2" accent3="accent3" accent4="accent4" accent5="accent5" accent6="accent6" hlink="hlink" folHlink="folHlink"/>
  <p:sldLayoutIdLst>
    <p:sldLayoutId id="2147483935" r:id="rId1"/>
    <p:sldLayoutId id="2147483936" r:id="rId2"/>
    <p:sldLayoutId id="2147483937" r:id="rId3"/>
    <p:sldLayoutId id="2147483938" r:id="rId4"/>
    <p:sldLayoutId id="2147483939" r:id="rId5"/>
    <p:sldLayoutId id="2147483940" r:id="rId6"/>
    <p:sldLayoutId id="2147483941" r:id="rId7"/>
    <p:sldLayoutId id="2147483942" r:id="rId8"/>
    <p:sldLayoutId id="2147483943" r:id="rId9"/>
    <p:sldLayoutId id="2147483944" r:id="rId10"/>
    <p:sldLayoutId id="2147483945" r:id="rId11"/>
  </p:sldLayoutIdLst>
  <p:hf hdr="0" ftr="0" dt="0"/>
  <p:txStyles>
    <p:titleStyle>
      <a:lvl1pPr algn="l" defTabSz="609559" rtl="0" eaLnBrk="1" fontAlgn="base" hangingPunct="1">
        <a:spcBef>
          <a:spcPct val="0"/>
        </a:spcBef>
        <a:spcAft>
          <a:spcPct val="0"/>
        </a:spcAft>
        <a:defRPr kumimoji="1" sz="8000" b="0" i="0" kern="1200" spc="200" baseline="0">
          <a:solidFill>
            <a:schemeClr val="tx1"/>
          </a:solidFill>
          <a:latin typeface="+mj-ea"/>
          <a:ea typeface="+mj-ea"/>
          <a:cs typeface="HGPGothicE" charset="-128"/>
        </a:defRPr>
      </a:lvl1pPr>
      <a:lvl2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2pPr>
      <a:lvl3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3pPr>
      <a:lvl4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4pPr>
      <a:lvl5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5pPr>
      <a:lvl6pPr marL="609559"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6pPr>
      <a:lvl7pPr marL="1219118"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7pPr>
      <a:lvl8pPr marL="1828676"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8pPr>
      <a:lvl9pPr marL="2438234"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9pPr>
    </p:titleStyle>
    <p:bodyStyle>
      <a:lvl1pPr marL="0" indent="0" algn="l" defTabSz="288002" rtl="0" eaLnBrk="1" fontAlgn="base" hangingPunct="1">
        <a:spcBef>
          <a:spcPts val="550"/>
        </a:spcBef>
        <a:spcAft>
          <a:spcPct val="0"/>
        </a:spcAft>
        <a:buFont typeface="Arial" panose="020B0604020202020204" pitchFamily="34" charset="0"/>
        <a:buNone/>
        <a:tabLst/>
        <a:defRPr kumimoji="1" sz="2400" b="1" i="0" kern="1200" spc="0">
          <a:solidFill>
            <a:schemeClr val="tx1"/>
          </a:solidFill>
          <a:latin typeface="+mn-ea"/>
          <a:ea typeface="+mn-ea"/>
          <a:cs typeface="Arial"/>
        </a:defRPr>
      </a:lvl1pPr>
      <a:lvl2pPr marL="360002" indent="-180001" algn="l" defTabSz="288002" rtl="0" eaLnBrk="1" fontAlgn="base" hangingPunct="1">
        <a:spcBef>
          <a:spcPts val="550"/>
        </a:spcBef>
        <a:spcAft>
          <a:spcPct val="0"/>
        </a:spcAft>
        <a:buFont typeface="Arial" panose="020B0604020202020204" pitchFamily="34" charset="0"/>
        <a:buChar char="•"/>
        <a:tabLst/>
        <a:defRPr kumimoji="1" sz="2400" b="1" i="0" kern="1200" spc="0">
          <a:solidFill>
            <a:schemeClr val="tx1"/>
          </a:solidFill>
          <a:latin typeface="+mn-ea"/>
          <a:ea typeface="+mn-ea"/>
          <a:cs typeface="Arial"/>
        </a:defRPr>
      </a:lvl2pPr>
      <a:lvl3pPr marL="540004" indent="-180001" algn="l" defTabSz="288002" rtl="0" eaLnBrk="1" fontAlgn="base" hangingPunct="1">
        <a:spcBef>
          <a:spcPts val="550"/>
        </a:spcBef>
        <a:spcAft>
          <a:spcPct val="0"/>
        </a:spcAft>
        <a:buFont typeface="Arial" panose="020B0604020202020204" pitchFamily="34" charset="0"/>
        <a:buChar char="•"/>
        <a:tabLst/>
        <a:defRPr kumimoji="1" sz="2400" b="1" i="0" kern="1200" spc="0">
          <a:solidFill>
            <a:schemeClr val="tx1"/>
          </a:solidFill>
          <a:latin typeface="+mn-ea"/>
          <a:ea typeface="+mn-ea"/>
          <a:cs typeface="Arial"/>
        </a:defRPr>
      </a:lvl3pPr>
      <a:lvl4pPr marL="720005" indent="-180001" algn="l" defTabSz="288002" rtl="0" eaLnBrk="1" fontAlgn="base" hangingPunct="1">
        <a:spcBef>
          <a:spcPts val="550"/>
        </a:spcBef>
        <a:spcAft>
          <a:spcPct val="0"/>
        </a:spcAft>
        <a:buFont typeface="Arial" panose="020B0604020202020204" pitchFamily="34" charset="0"/>
        <a:buChar char="•"/>
        <a:tabLst/>
        <a:defRPr kumimoji="1" sz="2400" b="1" i="0" kern="1200" spc="0">
          <a:solidFill>
            <a:schemeClr val="tx1"/>
          </a:solidFill>
          <a:latin typeface="+mn-ea"/>
          <a:ea typeface="+mn-ea"/>
          <a:cs typeface="Arial"/>
        </a:defRPr>
      </a:lvl4pPr>
      <a:lvl5pPr marL="900006" indent="-180001" algn="l" defTabSz="288002" rtl="0" eaLnBrk="1" fontAlgn="base" hangingPunct="1">
        <a:spcBef>
          <a:spcPts val="550"/>
        </a:spcBef>
        <a:spcAft>
          <a:spcPct val="0"/>
        </a:spcAft>
        <a:buFont typeface="Arial" panose="020B0604020202020204" pitchFamily="34" charset="0"/>
        <a:buChar char="•"/>
        <a:tabLst/>
        <a:defRPr kumimoji="1" sz="2400" b="1" i="0" kern="1200" spc="0">
          <a:solidFill>
            <a:schemeClr val="tx1"/>
          </a:solidFill>
          <a:latin typeface="+mn-ea"/>
          <a:ea typeface="+mn-ea"/>
          <a:cs typeface="Arial"/>
        </a:defRPr>
      </a:lvl5pPr>
      <a:lvl6pPr marL="335257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6pPr>
      <a:lvl7pPr marL="396213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7pPr>
      <a:lvl8pPr marL="4571688"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8pPr>
      <a:lvl9pPr marL="5181246"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9pPr>
    </p:bodyStyle>
    <p:otherStyle>
      <a:defPPr>
        <a:defRPr lang="en-US"/>
      </a:defPPr>
      <a:lvl1pPr marL="0" algn="l" defTabSz="609559" rtl="0" eaLnBrk="1" latinLnBrk="0" hangingPunct="1">
        <a:defRPr kumimoji="1" sz="2400" kern="1200">
          <a:solidFill>
            <a:schemeClr val="tx1"/>
          </a:solidFill>
          <a:latin typeface="+mn-lt"/>
          <a:ea typeface="+mn-ea"/>
          <a:cs typeface="+mn-cs"/>
        </a:defRPr>
      </a:lvl1pPr>
      <a:lvl2pPr marL="609559" algn="l" defTabSz="609559" rtl="0" eaLnBrk="1" latinLnBrk="0" hangingPunct="1">
        <a:defRPr kumimoji="1" sz="2400" kern="1200">
          <a:solidFill>
            <a:schemeClr val="tx1"/>
          </a:solidFill>
          <a:latin typeface="+mn-lt"/>
          <a:ea typeface="+mn-ea"/>
          <a:cs typeface="+mn-cs"/>
        </a:defRPr>
      </a:lvl2pPr>
      <a:lvl3pPr marL="1219118" algn="l" defTabSz="609559" rtl="0" eaLnBrk="1" latinLnBrk="0" hangingPunct="1">
        <a:defRPr kumimoji="1" sz="2400" kern="1200">
          <a:solidFill>
            <a:schemeClr val="tx1"/>
          </a:solidFill>
          <a:latin typeface="+mn-lt"/>
          <a:ea typeface="+mn-ea"/>
          <a:cs typeface="+mn-cs"/>
        </a:defRPr>
      </a:lvl3pPr>
      <a:lvl4pPr marL="1828676" algn="l" defTabSz="609559" rtl="0" eaLnBrk="1" latinLnBrk="0" hangingPunct="1">
        <a:defRPr kumimoji="1" sz="2400" kern="1200">
          <a:solidFill>
            <a:schemeClr val="tx1"/>
          </a:solidFill>
          <a:latin typeface="+mn-lt"/>
          <a:ea typeface="+mn-ea"/>
          <a:cs typeface="+mn-cs"/>
        </a:defRPr>
      </a:lvl4pPr>
      <a:lvl5pPr marL="2438234" algn="l" defTabSz="609559" rtl="0" eaLnBrk="1" latinLnBrk="0" hangingPunct="1">
        <a:defRPr kumimoji="1" sz="2400" kern="1200">
          <a:solidFill>
            <a:schemeClr val="tx1"/>
          </a:solidFill>
          <a:latin typeface="+mn-lt"/>
          <a:ea typeface="+mn-ea"/>
          <a:cs typeface="+mn-cs"/>
        </a:defRPr>
      </a:lvl5pPr>
      <a:lvl6pPr marL="3047792" algn="l" defTabSz="609559" rtl="0" eaLnBrk="1" latinLnBrk="0" hangingPunct="1">
        <a:defRPr kumimoji="1" sz="2400" kern="1200">
          <a:solidFill>
            <a:schemeClr val="tx1"/>
          </a:solidFill>
          <a:latin typeface="+mn-lt"/>
          <a:ea typeface="+mn-ea"/>
          <a:cs typeface="+mn-cs"/>
        </a:defRPr>
      </a:lvl6pPr>
      <a:lvl7pPr marL="3657351" algn="l" defTabSz="609559" rtl="0" eaLnBrk="1" latinLnBrk="0" hangingPunct="1">
        <a:defRPr kumimoji="1" sz="2400" kern="1200">
          <a:solidFill>
            <a:schemeClr val="tx1"/>
          </a:solidFill>
          <a:latin typeface="+mn-lt"/>
          <a:ea typeface="+mn-ea"/>
          <a:cs typeface="+mn-cs"/>
        </a:defRPr>
      </a:lvl7pPr>
      <a:lvl8pPr marL="4266908" algn="l" defTabSz="609559" rtl="0" eaLnBrk="1" latinLnBrk="0" hangingPunct="1">
        <a:defRPr kumimoji="1" sz="2400" kern="1200">
          <a:solidFill>
            <a:schemeClr val="tx1"/>
          </a:solidFill>
          <a:latin typeface="+mn-lt"/>
          <a:ea typeface="+mn-ea"/>
          <a:cs typeface="+mn-cs"/>
        </a:defRPr>
      </a:lvl8pPr>
      <a:lvl9pPr marL="4876467" algn="l" defTabSz="609559" rtl="0" eaLnBrk="1" latinLnBrk="0" hangingPunct="1">
        <a:defRPr kumimoji="1"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09">
          <p15:clr>
            <a:srgbClr val="F26B43"/>
          </p15:clr>
        </p15:guide>
        <p15:guide id="4" orient="horz" pos="2160">
          <p15:clr>
            <a:srgbClr val="F26B43"/>
          </p15:clr>
        </p15:guide>
        <p15:guide id="7" pos="6031">
          <p15:clr>
            <a:srgbClr val="F26B43"/>
          </p15:clr>
        </p15:guide>
        <p15:guide id="8" orient="horz" pos="4269">
          <p15:clr>
            <a:srgbClr val="F26B43"/>
          </p15:clr>
        </p15:guide>
        <p15:guide id="9" orient="horz" pos="4156">
          <p15:clr>
            <a:srgbClr val="F26B43"/>
          </p15:clr>
        </p15:guide>
        <p15:guide id="10" orient="horz" pos="4088">
          <p15:clr>
            <a:srgbClr val="F26B43"/>
          </p15:clr>
        </p15:guide>
        <p15:guide id="11" orient="horz" pos="2001">
          <p15:clr>
            <a:srgbClr val="F26B43"/>
          </p15:clr>
        </p15:guide>
        <p15:guide id="12" pos="3028">
          <p15:clr>
            <a:srgbClr val="F26B43"/>
          </p15:clr>
        </p15:guide>
        <p15:guide id="13" pos="5365">
          <p15:clr>
            <a:srgbClr val="F26B43"/>
          </p15:clr>
        </p15:guide>
      </p15:sldGuideLst>
    </p:ext>
  </p:extLst>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id="{B037A440-03F7-DC4B-BD06-698F971DD4B7}"/>
              </a:ext>
            </a:extLst>
          </p:cNvPr>
          <p:cNvSpPr>
            <a:spLocks noGrp="1"/>
          </p:cNvSpPr>
          <p:nvPr>
            <p:ph type="title"/>
          </p:nvPr>
        </p:nvSpPr>
        <p:spPr>
          <a:xfrm>
            <a:off x="340549" y="1801775"/>
            <a:ext cx="11783313" cy="1374815"/>
          </a:xfrm>
          <a:prstGeom prst="rect">
            <a:avLst/>
          </a:prstGeom>
        </p:spPr>
        <p:txBody>
          <a:bodyPr vert="horz" lIns="0" tIns="45720" rIns="0" bIns="45720" rtlCol="0" anchor="t" anchorCtr="0">
            <a:noAutofit/>
          </a:bodyPr>
          <a:lstStyle/>
          <a:p>
            <a:r>
              <a:rPr kumimoji="1" lang="ja-JP" altLang="en-US"/>
              <a:t>マスター タイトルの書式設定</a:t>
            </a:r>
          </a:p>
        </p:txBody>
      </p:sp>
      <p:sp>
        <p:nvSpPr>
          <p:cNvPr id="10" name="テキスト ボックス 9">
            <a:extLst>
              <a:ext uri="{FF2B5EF4-FFF2-40B4-BE49-F238E27FC236}">
                <a16:creationId xmlns:a16="http://schemas.microsoft.com/office/drawing/2014/main" id="{FABE1F5C-44E3-2745-A6E0-D87D45F262F1}"/>
              </a:ext>
            </a:extLst>
          </p:cNvPr>
          <p:cNvSpPr txBox="1"/>
          <p:nvPr userDrawn="1"/>
        </p:nvSpPr>
        <p:spPr>
          <a:xfrm>
            <a:off x="4281806" y="6623438"/>
            <a:ext cx="3363100" cy="215444"/>
          </a:xfrm>
          <a:prstGeom prst="rect">
            <a:avLst/>
          </a:prstGeom>
          <a:noFill/>
          <a:ln>
            <a:noFill/>
          </a:ln>
        </p:spPr>
        <p:txBody>
          <a:bodyPr wrap="none" lIns="0" rIns="0" rtlCol="0">
            <a:spAutoFit/>
          </a:bodyPr>
          <a:lstStyle/>
          <a:p>
            <a:pPr algn="r"/>
            <a:r>
              <a:rPr kumimoji="0" lang="en-US" altLang="ja-JP" sz="800" dirty="0">
                <a:solidFill>
                  <a:schemeClr val="tx1"/>
                </a:solidFill>
                <a:latin typeface="+mn-lt"/>
                <a:cs typeface="Meiryo UI" pitchFamily="50" charset="-128"/>
              </a:rPr>
              <a:t>© 2022 NTT DATA INSTITUTE OF MANAGEMENT CONSULTING, Inc.</a:t>
            </a:r>
          </a:p>
        </p:txBody>
      </p:sp>
      <p:sp>
        <p:nvSpPr>
          <p:cNvPr id="4" name="テキスト プレースホルダー 3">
            <a:extLst>
              <a:ext uri="{FF2B5EF4-FFF2-40B4-BE49-F238E27FC236}">
                <a16:creationId xmlns:a16="http://schemas.microsoft.com/office/drawing/2014/main" id="{CCADAF22-691C-254C-B297-E5ACCA5FEA47}"/>
              </a:ext>
            </a:extLst>
          </p:cNvPr>
          <p:cNvSpPr>
            <a:spLocks noGrp="1"/>
          </p:cNvSpPr>
          <p:nvPr>
            <p:ph type="body" idx="1"/>
          </p:nvPr>
        </p:nvSpPr>
        <p:spPr>
          <a:xfrm>
            <a:off x="331489" y="3429002"/>
            <a:ext cx="8185449" cy="2358189"/>
          </a:xfrm>
          <a:prstGeom prst="rect">
            <a:avLst/>
          </a:prstGeom>
        </p:spPr>
        <p:txBody>
          <a:bodyPr vert="horz" lIns="0" tIns="45720" rIns="0" bIns="45720" rtlCol="0">
            <a:noAutofit/>
          </a:bodyPr>
          <a:lstStyle/>
          <a:p>
            <a:pPr lvl="0"/>
            <a:r>
              <a:rPr kumimoji="1" lang="ja-JP" altLang="en-US"/>
              <a:t>マスター テキストの書式設定</a:t>
            </a:r>
            <a:endParaRPr kumimoji="1" lang="en-US" altLang="ja-JP" dirty="0"/>
          </a:p>
          <a:p>
            <a:pPr lvl="1"/>
            <a:r>
              <a:rPr kumimoji="1" lang="ja-JP" altLang="en-US"/>
              <a:t>第</a:t>
            </a:r>
            <a:r>
              <a:rPr kumimoji="1" lang="en-US" altLang="ja-JP" dirty="0"/>
              <a:t>2</a:t>
            </a:r>
            <a:r>
              <a:rPr kumimoji="1" lang="ja-JP" altLang="en-US"/>
              <a:t>レベル</a:t>
            </a:r>
            <a:endParaRPr kumimoji="1" lang="en-US" altLang="ja-JP" dirty="0"/>
          </a:p>
          <a:p>
            <a:pPr lvl="2"/>
            <a:r>
              <a:rPr kumimoji="1" lang="ja-JP" altLang="en-US"/>
              <a:t>第</a:t>
            </a:r>
            <a:r>
              <a:rPr kumimoji="1" lang="en-US" altLang="ja-JP" dirty="0"/>
              <a:t>3</a:t>
            </a:r>
            <a:r>
              <a:rPr kumimoji="1" lang="ja-JP" altLang="en-US"/>
              <a:t>レベル</a:t>
            </a:r>
            <a:endParaRPr kumimoji="1" lang="en-US" altLang="ja-JP" dirty="0"/>
          </a:p>
          <a:p>
            <a:pPr lvl="3"/>
            <a:r>
              <a:rPr kumimoji="1" lang="ja-JP" altLang="en-US"/>
              <a:t>第</a:t>
            </a:r>
            <a:r>
              <a:rPr kumimoji="1" lang="en-US" altLang="ja-JP" dirty="0"/>
              <a:t>4</a:t>
            </a:r>
            <a:r>
              <a:rPr kumimoji="1" lang="ja-JP" altLang="en-US"/>
              <a:t>レベル</a:t>
            </a:r>
            <a:endParaRPr kumimoji="1" lang="en-US" altLang="ja-JP" dirty="0"/>
          </a:p>
          <a:p>
            <a:pPr lvl="4"/>
            <a:r>
              <a:rPr kumimoji="1" lang="ja-JP" altLang="en-US"/>
              <a:t>第</a:t>
            </a:r>
            <a:r>
              <a:rPr kumimoji="1" lang="en-US" altLang="ja-JP" dirty="0"/>
              <a:t>5</a:t>
            </a:r>
            <a:r>
              <a:rPr kumimoji="1" lang="ja-JP" altLang="en-US"/>
              <a:t>レベル</a:t>
            </a:r>
            <a:endParaRPr kumimoji="1" lang="en-US" altLang="ja-JP" dirty="0"/>
          </a:p>
          <a:p>
            <a:pPr lvl="0"/>
            <a:endParaRPr kumimoji="1" lang="ja-JP" altLang="en-US"/>
          </a:p>
        </p:txBody>
      </p:sp>
      <p:cxnSp>
        <p:nvCxnSpPr>
          <p:cNvPr id="11" name="直線コネクタ 10">
            <a:extLst>
              <a:ext uri="{FF2B5EF4-FFF2-40B4-BE49-F238E27FC236}">
                <a16:creationId xmlns:a16="http://schemas.microsoft.com/office/drawing/2014/main" id="{395DF888-D4B6-4949-862D-D304657D9910}"/>
              </a:ext>
            </a:extLst>
          </p:cNvPr>
          <p:cNvCxnSpPr>
            <a:cxnSpLocks/>
          </p:cNvCxnSpPr>
          <p:nvPr userDrawn="1"/>
        </p:nvCxnSpPr>
        <p:spPr>
          <a:xfrm>
            <a:off x="7820324" y="6597650"/>
            <a:ext cx="0" cy="260350"/>
          </a:xfrm>
          <a:prstGeom prst="line">
            <a:avLst/>
          </a:prstGeom>
          <a:ln w="9525">
            <a:solidFill>
              <a:schemeClr val="tx1"/>
            </a:solidFill>
          </a:ln>
          <a:effectLst/>
        </p:spPr>
        <p:style>
          <a:lnRef idx="2">
            <a:schemeClr val="accent1"/>
          </a:lnRef>
          <a:fillRef idx="0">
            <a:schemeClr val="accent1"/>
          </a:fillRef>
          <a:effectRef idx="1">
            <a:schemeClr val="accent1"/>
          </a:effectRef>
          <a:fontRef idx="minor">
            <a:schemeClr val="tx1"/>
          </a:fontRef>
        </p:style>
      </p:cxnSp>
      <p:pic>
        <p:nvPicPr>
          <p:cNvPr id="9" name="図 8">
            <a:extLst>
              <a:ext uri="{FF2B5EF4-FFF2-40B4-BE49-F238E27FC236}">
                <a16:creationId xmlns:a16="http://schemas.microsoft.com/office/drawing/2014/main" id="{56E6DBED-05EC-ED4C-BA1C-98816793ED10}"/>
              </a:ext>
            </a:extLst>
          </p:cNvPr>
          <p:cNvPicPr>
            <a:picLocks noChangeAspect="1"/>
          </p:cNvPicPr>
          <p:nvPr userDrawn="1"/>
        </p:nvPicPr>
        <p:blipFill>
          <a:blip r:embed="rId13" cstate="email">
            <a:extLst>
              <a:ext uri="{28A0092B-C50C-407E-A947-70E740481C1C}">
                <a14:useLocalDpi xmlns:a14="http://schemas.microsoft.com/office/drawing/2010/main"/>
              </a:ext>
            </a:extLst>
          </a:blip>
          <a:srcRect/>
          <a:stretch/>
        </p:blipFill>
        <p:spPr>
          <a:xfrm>
            <a:off x="7991572" y="6600825"/>
            <a:ext cx="920819" cy="234560"/>
          </a:xfrm>
          <a:prstGeom prst="rect">
            <a:avLst/>
          </a:prstGeom>
        </p:spPr>
      </p:pic>
      <p:cxnSp>
        <p:nvCxnSpPr>
          <p:cNvPr id="12" name="直線コネクタ 11">
            <a:extLst>
              <a:ext uri="{FF2B5EF4-FFF2-40B4-BE49-F238E27FC236}">
                <a16:creationId xmlns:a16="http://schemas.microsoft.com/office/drawing/2014/main" id="{E441C67B-44D0-444E-A28E-6186DDF7ABC3}"/>
              </a:ext>
            </a:extLst>
          </p:cNvPr>
          <p:cNvCxnSpPr>
            <a:cxnSpLocks/>
          </p:cNvCxnSpPr>
          <p:nvPr userDrawn="1"/>
        </p:nvCxnSpPr>
        <p:spPr>
          <a:xfrm>
            <a:off x="9083638" y="6597650"/>
            <a:ext cx="0" cy="260350"/>
          </a:xfrm>
          <a:prstGeom prst="line">
            <a:avLst/>
          </a:prstGeom>
          <a:ln w="9525">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13" name="テキスト ボックス 12">
            <a:extLst>
              <a:ext uri="{FF2B5EF4-FFF2-40B4-BE49-F238E27FC236}">
                <a16:creationId xmlns:a16="http://schemas.microsoft.com/office/drawing/2014/main" id="{0E7DACEB-658B-9C4D-8B1A-4FF85BB060FC}"/>
              </a:ext>
            </a:extLst>
          </p:cNvPr>
          <p:cNvSpPr txBox="1"/>
          <p:nvPr userDrawn="1"/>
        </p:nvSpPr>
        <p:spPr>
          <a:xfrm>
            <a:off x="9147003" y="6590696"/>
            <a:ext cx="436568" cy="261610"/>
          </a:xfrm>
          <a:prstGeom prst="rect">
            <a:avLst/>
          </a:prstGeom>
          <a:noFill/>
          <a:ln>
            <a:noFill/>
          </a:ln>
        </p:spPr>
        <p:txBody>
          <a:bodyPr wrap="square" lIns="0" rIns="0" rtlCol="0">
            <a:spAutoFit/>
          </a:bodyPr>
          <a:lstStyle/>
          <a:p>
            <a:pPr algn="r"/>
            <a:fld id="{8DD8EB0B-AB08-A54E-B33C-ED72A04D9CE9}" type="slidenum">
              <a:rPr lang="ja-JP" altLang="en-US" sz="1100" smtClean="0">
                <a:solidFill>
                  <a:schemeClr val="tx1"/>
                </a:solidFill>
                <a:latin typeface="+mn-lt"/>
              </a:rPr>
              <a:pPr algn="r"/>
              <a:t>‹#›</a:t>
            </a:fld>
            <a:endParaRPr kumimoji="0" lang="en-US" altLang="ja-JP" sz="1100" dirty="0">
              <a:solidFill>
                <a:schemeClr val="tx1"/>
              </a:solidFill>
              <a:latin typeface="+mn-lt"/>
              <a:cs typeface="Meiryo UI" pitchFamily="50" charset="-128"/>
            </a:endParaRPr>
          </a:p>
        </p:txBody>
      </p:sp>
    </p:spTree>
    <p:extLst>
      <p:ext uri="{BB962C8B-B14F-4D97-AF65-F5344CB8AC3E}">
        <p14:creationId xmlns:p14="http://schemas.microsoft.com/office/powerpoint/2010/main" val="2100765253"/>
      </p:ext>
    </p:extLst>
  </p:cSld>
  <p:clrMap bg1="lt1" tx1="dk1" bg2="lt2" tx2="dk2" accent1="accent1" accent2="accent2" accent3="accent3" accent4="accent4" accent5="accent5" accent6="accent6" hlink="hlink" folHlink="folHlink"/>
  <p:sldLayoutIdLst>
    <p:sldLayoutId id="2147483947" r:id="rId1"/>
    <p:sldLayoutId id="2147483948" r:id="rId2"/>
    <p:sldLayoutId id="2147483949" r:id="rId3"/>
    <p:sldLayoutId id="2147483950" r:id="rId4"/>
    <p:sldLayoutId id="2147483951" r:id="rId5"/>
    <p:sldLayoutId id="2147483952" r:id="rId6"/>
    <p:sldLayoutId id="2147483953" r:id="rId7"/>
    <p:sldLayoutId id="2147483954" r:id="rId8"/>
    <p:sldLayoutId id="2147483955" r:id="rId9"/>
    <p:sldLayoutId id="2147483956" r:id="rId10"/>
    <p:sldLayoutId id="2147483957" r:id="rId11"/>
  </p:sldLayoutIdLst>
  <p:hf hdr="0" ftr="0" dt="0"/>
  <p:txStyles>
    <p:titleStyle>
      <a:lvl1pPr algn="l" defTabSz="609559" rtl="0" eaLnBrk="1" fontAlgn="base" hangingPunct="1">
        <a:spcBef>
          <a:spcPct val="0"/>
        </a:spcBef>
        <a:spcAft>
          <a:spcPct val="0"/>
        </a:spcAft>
        <a:defRPr kumimoji="1" sz="8000" b="0" i="0" kern="1200" spc="200" baseline="0">
          <a:solidFill>
            <a:schemeClr val="tx1"/>
          </a:solidFill>
          <a:latin typeface="+mj-ea"/>
          <a:ea typeface="+mj-ea"/>
          <a:cs typeface="HGPGothicE" charset="-128"/>
        </a:defRPr>
      </a:lvl1pPr>
      <a:lvl2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2pPr>
      <a:lvl3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3pPr>
      <a:lvl4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4pPr>
      <a:lvl5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5pPr>
      <a:lvl6pPr marL="609559"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6pPr>
      <a:lvl7pPr marL="1219118"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7pPr>
      <a:lvl8pPr marL="1828676"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8pPr>
      <a:lvl9pPr marL="2438234"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9pPr>
    </p:titleStyle>
    <p:bodyStyle>
      <a:lvl1pPr marL="0" indent="0" algn="l" defTabSz="288002" rtl="0" eaLnBrk="1" fontAlgn="base" hangingPunct="1">
        <a:spcBef>
          <a:spcPts val="550"/>
        </a:spcBef>
        <a:spcAft>
          <a:spcPct val="0"/>
        </a:spcAft>
        <a:buFont typeface="Arial" panose="020B0604020202020204" pitchFamily="34" charset="0"/>
        <a:buNone/>
        <a:tabLst/>
        <a:defRPr kumimoji="1" sz="2400" b="1" i="0" kern="1200" spc="0">
          <a:solidFill>
            <a:schemeClr val="tx1"/>
          </a:solidFill>
          <a:latin typeface="+mn-ea"/>
          <a:ea typeface="+mn-ea"/>
          <a:cs typeface="Arial"/>
        </a:defRPr>
      </a:lvl1pPr>
      <a:lvl2pPr marL="360002" indent="-180001" algn="l" defTabSz="288002" rtl="0" eaLnBrk="1" fontAlgn="base" hangingPunct="1">
        <a:spcBef>
          <a:spcPts val="550"/>
        </a:spcBef>
        <a:spcAft>
          <a:spcPct val="0"/>
        </a:spcAft>
        <a:buFont typeface="Arial" panose="020B0604020202020204" pitchFamily="34" charset="0"/>
        <a:buChar char="•"/>
        <a:tabLst/>
        <a:defRPr kumimoji="1" sz="2400" b="1" i="0" kern="1200" spc="0">
          <a:solidFill>
            <a:schemeClr val="tx1"/>
          </a:solidFill>
          <a:latin typeface="+mn-ea"/>
          <a:ea typeface="+mn-ea"/>
          <a:cs typeface="Arial"/>
        </a:defRPr>
      </a:lvl2pPr>
      <a:lvl3pPr marL="540004" indent="-180001" algn="l" defTabSz="288002" rtl="0" eaLnBrk="1" fontAlgn="base" hangingPunct="1">
        <a:spcBef>
          <a:spcPts val="550"/>
        </a:spcBef>
        <a:spcAft>
          <a:spcPct val="0"/>
        </a:spcAft>
        <a:buFont typeface="Arial" panose="020B0604020202020204" pitchFamily="34" charset="0"/>
        <a:buChar char="•"/>
        <a:tabLst/>
        <a:defRPr kumimoji="1" sz="2400" b="1" i="0" kern="1200" spc="0">
          <a:solidFill>
            <a:schemeClr val="tx1"/>
          </a:solidFill>
          <a:latin typeface="+mn-ea"/>
          <a:ea typeface="+mn-ea"/>
          <a:cs typeface="Arial"/>
        </a:defRPr>
      </a:lvl3pPr>
      <a:lvl4pPr marL="720005" indent="-180001" algn="l" defTabSz="288002" rtl="0" eaLnBrk="1" fontAlgn="base" hangingPunct="1">
        <a:spcBef>
          <a:spcPts val="550"/>
        </a:spcBef>
        <a:spcAft>
          <a:spcPct val="0"/>
        </a:spcAft>
        <a:buFont typeface="Arial" panose="020B0604020202020204" pitchFamily="34" charset="0"/>
        <a:buChar char="•"/>
        <a:tabLst/>
        <a:defRPr kumimoji="1" sz="2400" b="1" i="0" kern="1200" spc="0">
          <a:solidFill>
            <a:schemeClr val="tx1"/>
          </a:solidFill>
          <a:latin typeface="+mn-ea"/>
          <a:ea typeface="+mn-ea"/>
          <a:cs typeface="Arial"/>
        </a:defRPr>
      </a:lvl4pPr>
      <a:lvl5pPr marL="900006" indent="-180001" algn="l" defTabSz="288002" rtl="0" eaLnBrk="1" fontAlgn="base" hangingPunct="1">
        <a:spcBef>
          <a:spcPts val="550"/>
        </a:spcBef>
        <a:spcAft>
          <a:spcPct val="0"/>
        </a:spcAft>
        <a:buFont typeface="Arial" panose="020B0604020202020204" pitchFamily="34" charset="0"/>
        <a:buChar char="•"/>
        <a:tabLst/>
        <a:defRPr kumimoji="1" sz="2400" b="1" i="0" kern="1200" spc="0">
          <a:solidFill>
            <a:schemeClr val="tx1"/>
          </a:solidFill>
          <a:latin typeface="+mn-ea"/>
          <a:ea typeface="+mn-ea"/>
          <a:cs typeface="Arial"/>
        </a:defRPr>
      </a:lvl5pPr>
      <a:lvl6pPr marL="335257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6pPr>
      <a:lvl7pPr marL="396213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7pPr>
      <a:lvl8pPr marL="4571688"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8pPr>
      <a:lvl9pPr marL="5181246"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9pPr>
    </p:bodyStyle>
    <p:otherStyle>
      <a:defPPr>
        <a:defRPr lang="en-US"/>
      </a:defPPr>
      <a:lvl1pPr marL="0" algn="l" defTabSz="609559" rtl="0" eaLnBrk="1" latinLnBrk="0" hangingPunct="1">
        <a:defRPr kumimoji="1" sz="2400" kern="1200">
          <a:solidFill>
            <a:schemeClr val="tx1"/>
          </a:solidFill>
          <a:latin typeface="+mn-lt"/>
          <a:ea typeface="+mn-ea"/>
          <a:cs typeface="+mn-cs"/>
        </a:defRPr>
      </a:lvl1pPr>
      <a:lvl2pPr marL="609559" algn="l" defTabSz="609559" rtl="0" eaLnBrk="1" latinLnBrk="0" hangingPunct="1">
        <a:defRPr kumimoji="1" sz="2400" kern="1200">
          <a:solidFill>
            <a:schemeClr val="tx1"/>
          </a:solidFill>
          <a:latin typeface="+mn-lt"/>
          <a:ea typeface="+mn-ea"/>
          <a:cs typeface="+mn-cs"/>
        </a:defRPr>
      </a:lvl2pPr>
      <a:lvl3pPr marL="1219118" algn="l" defTabSz="609559" rtl="0" eaLnBrk="1" latinLnBrk="0" hangingPunct="1">
        <a:defRPr kumimoji="1" sz="2400" kern="1200">
          <a:solidFill>
            <a:schemeClr val="tx1"/>
          </a:solidFill>
          <a:latin typeface="+mn-lt"/>
          <a:ea typeface="+mn-ea"/>
          <a:cs typeface="+mn-cs"/>
        </a:defRPr>
      </a:lvl3pPr>
      <a:lvl4pPr marL="1828676" algn="l" defTabSz="609559" rtl="0" eaLnBrk="1" latinLnBrk="0" hangingPunct="1">
        <a:defRPr kumimoji="1" sz="2400" kern="1200">
          <a:solidFill>
            <a:schemeClr val="tx1"/>
          </a:solidFill>
          <a:latin typeface="+mn-lt"/>
          <a:ea typeface="+mn-ea"/>
          <a:cs typeface="+mn-cs"/>
        </a:defRPr>
      </a:lvl4pPr>
      <a:lvl5pPr marL="2438234" algn="l" defTabSz="609559" rtl="0" eaLnBrk="1" latinLnBrk="0" hangingPunct="1">
        <a:defRPr kumimoji="1" sz="2400" kern="1200">
          <a:solidFill>
            <a:schemeClr val="tx1"/>
          </a:solidFill>
          <a:latin typeface="+mn-lt"/>
          <a:ea typeface="+mn-ea"/>
          <a:cs typeface="+mn-cs"/>
        </a:defRPr>
      </a:lvl5pPr>
      <a:lvl6pPr marL="3047792" algn="l" defTabSz="609559" rtl="0" eaLnBrk="1" latinLnBrk="0" hangingPunct="1">
        <a:defRPr kumimoji="1" sz="2400" kern="1200">
          <a:solidFill>
            <a:schemeClr val="tx1"/>
          </a:solidFill>
          <a:latin typeface="+mn-lt"/>
          <a:ea typeface="+mn-ea"/>
          <a:cs typeface="+mn-cs"/>
        </a:defRPr>
      </a:lvl6pPr>
      <a:lvl7pPr marL="3657351" algn="l" defTabSz="609559" rtl="0" eaLnBrk="1" latinLnBrk="0" hangingPunct="1">
        <a:defRPr kumimoji="1" sz="2400" kern="1200">
          <a:solidFill>
            <a:schemeClr val="tx1"/>
          </a:solidFill>
          <a:latin typeface="+mn-lt"/>
          <a:ea typeface="+mn-ea"/>
          <a:cs typeface="+mn-cs"/>
        </a:defRPr>
      </a:lvl7pPr>
      <a:lvl8pPr marL="4266908" algn="l" defTabSz="609559" rtl="0" eaLnBrk="1" latinLnBrk="0" hangingPunct="1">
        <a:defRPr kumimoji="1" sz="2400" kern="1200">
          <a:solidFill>
            <a:schemeClr val="tx1"/>
          </a:solidFill>
          <a:latin typeface="+mn-lt"/>
          <a:ea typeface="+mn-ea"/>
          <a:cs typeface="+mn-cs"/>
        </a:defRPr>
      </a:lvl8pPr>
      <a:lvl9pPr marL="4876467" algn="l" defTabSz="609559" rtl="0" eaLnBrk="1" latinLnBrk="0" hangingPunct="1">
        <a:defRPr kumimoji="1"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09">
          <p15:clr>
            <a:srgbClr val="F26B43"/>
          </p15:clr>
        </p15:guide>
        <p15:guide id="4" orient="horz" pos="2160">
          <p15:clr>
            <a:srgbClr val="F26B43"/>
          </p15:clr>
        </p15:guide>
        <p15:guide id="7" pos="6031">
          <p15:clr>
            <a:srgbClr val="F26B43"/>
          </p15:clr>
        </p15:guide>
        <p15:guide id="8" orient="horz" pos="4269">
          <p15:clr>
            <a:srgbClr val="F26B43"/>
          </p15:clr>
        </p15:guide>
        <p15:guide id="9" orient="horz" pos="4156">
          <p15:clr>
            <a:srgbClr val="F26B43"/>
          </p15:clr>
        </p15:guide>
        <p15:guide id="10" orient="horz" pos="4088">
          <p15:clr>
            <a:srgbClr val="F26B43"/>
          </p15:clr>
        </p15:guide>
        <p15:guide id="11" orient="horz" pos="2001">
          <p15:clr>
            <a:srgbClr val="F26B43"/>
          </p15:clr>
        </p15:guide>
        <p15:guide id="12" pos="3028">
          <p15:clr>
            <a:srgbClr val="F26B43"/>
          </p15:clr>
        </p15:guide>
        <p15:guide id="13" pos="5365">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6.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8.xml"/></Relationships>
</file>

<file path=ppt/slides/_rels/slide27.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8.xml"/></Relationships>
</file>

<file path=ppt/slides/_rels/slide28.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8.xml"/></Relationships>
</file>

<file path=ppt/slides/_rels/slide29.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8.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テキスト プレースホルダー 2"/>
          <p:cNvSpPr>
            <a:spLocks noGrp="1"/>
          </p:cNvSpPr>
          <p:nvPr>
            <p:ph type="body" sz="quarter" idx="12"/>
          </p:nvPr>
        </p:nvSpPr>
        <p:spPr>
          <a:xfrm>
            <a:off x="331490" y="3257651"/>
            <a:ext cx="9574510" cy="1639470"/>
          </a:xfrm>
        </p:spPr>
        <p:txBody>
          <a:bodyPr/>
          <a:lstStyle/>
          <a:p>
            <a:r>
              <a:rPr lang="en-US" altLang="ja-JP" dirty="0"/>
              <a:t>Trusted Web </a:t>
            </a:r>
            <a:r>
              <a:rPr lang="ja-JP" altLang="en-US" dirty="0"/>
              <a:t>共同開発支援事業に係る調査研究</a:t>
            </a:r>
            <a:endParaRPr lang="en-US" altLang="ja-JP" dirty="0"/>
          </a:p>
          <a:p>
            <a:r>
              <a:rPr lang="ja-JP" altLang="en-US" sz="2000" dirty="0"/>
              <a:t>報告書別紙　</a:t>
            </a:r>
            <a:r>
              <a:rPr lang="en-US" altLang="ja-JP" sz="2000" dirty="0" smtClean="0"/>
              <a:t>–Trusted </a:t>
            </a:r>
            <a:r>
              <a:rPr lang="en-US" altLang="ja-JP" sz="2000" dirty="0"/>
              <a:t>Web</a:t>
            </a:r>
            <a:r>
              <a:rPr lang="ja-JP" altLang="en-US" sz="2000" dirty="0"/>
              <a:t>の実現に向けたユースケース</a:t>
            </a:r>
            <a:r>
              <a:rPr lang="ja-JP" altLang="en-US" sz="2000" dirty="0" smtClean="0"/>
              <a:t>実証 分析レポート（概要版）</a:t>
            </a:r>
            <a:endParaRPr lang="ja-JP" altLang="en-US" sz="2000" dirty="0"/>
          </a:p>
        </p:txBody>
      </p:sp>
      <p:sp>
        <p:nvSpPr>
          <p:cNvPr id="4" name="テキスト プレースホルダー 3"/>
          <p:cNvSpPr>
            <a:spLocks noGrp="1"/>
          </p:cNvSpPr>
          <p:nvPr>
            <p:ph type="body" sz="quarter" idx="13"/>
          </p:nvPr>
        </p:nvSpPr>
        <p:spPr/>
        <p:txBody>
          <a:bodyPr/>
          <a:lstStyle/>
          <a:p>
            <a:r>
              <a:rPr kumimoji="1" lang="en-US" altLang="ja-JP" dirty="0"/>
              <a:t>2023</a:t>
            </a:r>
            <a:r>
              <a:rPr kumimoji="1" lang="ja-JP" altLang="en-US" dirty="0"/>
              <a:t>年</a:t>
            </a:r>
            <a:r>
              <a:rPr lang="en-US" altLang="ja-JP" dirty="0"/>
              <a:t>3</a:t>
            </a:r>
            <a:r>
              <a:rPr kumimoji="1" lang="ja-JP" altLang="en-US" dirty="0"/>
              <a:t>月</a:t>
            </a:r>
            <a:r>
              <a:rPr lang="en-US" altLang="ja-JP" dirty="0"/>
              <a:t>31</a:t>
            </a:r>
            <a:r>
              <a:rPr kumimoji="1" lang="ja-JP" altLang="en-US" dirty="0"/>
              <a:t>日</a:t>
            </a:r>
            <a:endParaRPr kumimoji="1" lang="en-US" altLang="ja-JP" dirty="0"/>
          </a:p>
          <a:p>
            <a:r>
              <a:rPr lang="ja-JP" altLang="en-US" dirty="0"/>
              <a:t>株式会社エヌ・ティ・ティ・データ経営研究所</a:t>
            </a:r>
          </a:p>
        </p:txBody>
      </p:sp>
    </p:spTree>
    <p:extLst>
      <p:ext uri="{BB962C8B-B14F-4D97-AF65-F5344CB8AC3E}">
        <p14:creationId xmlns:p14="http://schemas.microsoft.com/office/powerpoint/2010/main" val="320447316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タイトル 7"/>
          <p:cNvSpPr>
            <a:spLocks noGrp="1"/>
          </p:cNvSpPr>
          <p:nvPr>
            <p:ph type="title"/>
          </p:nvPr>
        </p:nvSpPr>
        <p:spPr>
          <a:xfrm>
            <a:off x="331490" y="164693"/>
            <a:ext cx="9243021" cy="412538"/>
          </a:xfrm>
        </p:spPr>
        <p:txBody>
          <a:bodyPr>
            <a:normAutofit/>
          </a:bodyPr>
          <a:lstStyle/>
          <a:p>
            <a:r>
              <a:rPr lang="ja-JP" altLang="en-US" sz="2000" b="1" spc="0" dirty="0">
                <a:solidFill>
                  <a:srgbClr val="002060"/>
                </a:solidFill>
              </a:rPr>
              <a:t>ユースケース開発実証事業の成果物の取り纏めの方針</a:t>
            </a:r>
          </a:p>
        </p:txBody>
      </p:sp>
      <p:pic>
        <p:nvPicPr>
          <p:cNvPr id="12" name="図 11"/>
          <p:cNvPicPr>
            <a:picLocks noChangeAspect="1"/>
          </p:cNvPicPr>
          <p:nvPr/>
        </p:nvPicPr>
        <p:blipFill>
          <a:blip r:embed="rId2"/>
          <a:stretch>
            <a:fillRect/>
          </a:stretch>
        </p:blipFill>
        <p:spPr>
          <a:xfrm>
            <a:off x="929390" y="1160463"/>
            <a:ext cx="8266841" cy="5395533"/>
          </a:xfrm>
          <a:prstGeom prst="rect">
            <a:avLst/>
          </a:prstGeom>
        </p:spPr>
      </p:pic>
      <p:sp>
        <p:nvSpPr>
          <p:cNvPr id="13" name="テキスト ボックス 12"/>
          <p:cNvSpPr txBox="1"/>
          <p:nvPr/>
        </p:nvSpPr>
        <p:spPr>
          <a:xfrm>
            <a:off x="331490" y="555777"/>
            <a:ext cx="9242723" cy="496733"/>
          </a:xfrm>
          <a:prstGeom prst="rect">
            <a:avLst/>
          </a:prstGeom>
          <a:noFill/>
        </p:spPr>
        <p:txBody>
          <a:bodyPr wrap="square" lIns="0" rIns="0" rtlCol="0">
            <a:noAutofit/>
          </a:bodyPr>
          <a:lstStyle/>
          <a:p>
            <a:pPr lvl="0" defTabSz="288000"/>
            <a:r>
              <a:rPr lang="ja-JP" altLang="en-US" sz="1600" dirty="0"/>
              <a:t>実証事業者から提出された成果報告書の骨子を踏まえ、①基本情報、②実証結果、③社会実装に向けた見通し、④</a:t>
            </a:r>
            <a:r>
              <a:rPr lang="en-US" altLang="ja-JP" sz="1600" dirty="0"/>
              <a:t>Trusted Web</a:t>
            </a:r>
            <a:r>
              <a:rPr lang="ja-JP" altLang="en-US" sz="1600" dirty="0"/>
              <a:t>に対する示唆・提言の</a:t>
            </a:r>
            <a:r>
              <a:rPr lang="en-US" altLang="ja-JP" sz="1600" dirty="0"/>
              <a:t>4</a:t>
            </a:r>
            <a:r>
              <a:rPr lang="ja-JP" altLang="en-US" sz="1600" dirty="0"/>
              <a:t>観点から実証成果の整理・分析を行った</a:t>
            </a:r>
            <a:endParaRPr lang="en-US" altLang="ja-JP" sz="1600" dirty="0"/>
          </a:p>
        </p:txBody>
      </p:sp>
    </p:spTree>
    <p:extLst>
      <p:ext uri="{BB962C8B-B14F-4D97-AF65-F5344CB8AC3E}">
        <p14:creationId xmlns:p14="http://schemas.microsoft.com/office/powerpoint/2010/main" val="274004403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a:t>01</a:t>
            </a:r>
            <a:endParaRPr kumimoji="1" lang="ja-JP" altLang="en-US" dirty="0"/>
          </a:p>
        </p:txBody>
      </p:sp>
      <p:sp>
        <p:nvSpPr>
          <p:cNvPr id="3" name="テキスト プレースホルダー 2"/>
          <p:cNvSpPr>
            <a:spLocks noGrp="1"/>
          </p:cNvSpPr>
          <p:nvPr>
            <p:ph type="body" sz="quarter" idx="11"/>
          </p:nvPr>
        </p:nvSpPr>
        <p:spPr/>
        <p:txBody>
          <a:bodyPr/>
          <a:lstStyle/>
          <a:p>
            <a:r>
              <a:rPr lang="ja-JP" altLang="en-US" dirty="0"/>
              <a:t>基本情報</a:t>
            </a:r>
            <a:endParaRPr kumimoji="1" lang="ja-JP" altLang="en-US" dirty="0"/>
          </a:p>
        </p:txBody>
      </p:sp>
    </p:spTree>
    <p:extLst>
      <p:ext uri="{BB962C8B-B14F-4D97-AF65-F5344CB8AC3E}">
        <p14:creationId xmlns:p14="http://schemas.microsoft.com/office/powerpoint/2010/main" val="305119194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タイトル 7"/>
          <p:cNvSpPr>
            <a:spLocks noGrp="1"/>
          </p:cNvSpPr>
          <p:nvPr>
            <p:ph type="title"/>
          </p:nvPr>
        </p:nvSpPr>
        <p:spPr>
          <a:xfrm>
            <a:off x="331491" y="164693"/>
            <a:ext cx="1824969" cy="412538"/>
          </a:xfrm>
        </p:spPr>
        <p:txBody>
          <a:bodyPr>
            <a:normAutofit/>
          </a:bodyPr>
          <a:lstStyle/>
          <a:p>
            <a:r>
              <a:rPr lang="ja-JP" altLang="en-US" sz="1600" b="1" dirty="0">
                <a:solidFill>
                  <a:srgbClr val="002060"/>
                </a:solidFill>
              </a:rPr>
              <a:t>基本情報の整理①</a:t>
            </a:r>
            <a:endParaRPr lang="ja-JP" altLang="en-US" sz="2000" b="1" spc="0" dirty="0">
              <a:solidFill>
                <a:srgbClr val="002060"/>
              </a:solidFill>
            </a:endParaRPr>
          </a:p>
        </p:txBody>
      </p:sp>
      <p:graphicFrame>
        <p:nvGraphicFramePr>
          <p:cNvPr id="2" name="表 1"/>
          <p:cNvGraphicFramePr>
            <a:graphicFrameLocks noGrp="1"/>
          </p:cNvGraphicFramePr>
          <p:nvPr>
            <p:extLst>
              <p:ext uri="{D42A27DB-BD31-4B8C-83A1-F6EECF244321}">
                <p14:modId xmlns:p14="http://schemas.microsoft.com/office/powerpoint/2010/main" val="264736790"/>
              </p:ext>
            </p:extLst>
          </p:nvPr>
        </p:nvGraphicFramePr>
        <p:xfrm>
          <a:off x="331490" y="1160465"/>
          <a:ext cx="9264784" cy="4716462"/>
        </p:xfrm>
        <a:graphic>
          <a:graphicData uri="http://schemas.openxmlformats.org/drawingml/2006/table">
            <a:tbl>
              <a:tblPr>
                <a:tableStyleId>{5C22544A-7EE6-4342-B048-85BDC9FD1C3A}</a:tableStyleId>
              </a:tblPr>
              <a:tblGrid>
                <a:gridCol w="396187">
                  <a:extLst>
                    <a:ext uri="{9D8B030D-6E8A-4147-A177-3AD203B41FA5}">
                      <a16:colId xmlns:a16="http://schemas.microsoft.com/office/drawing/2014/main" val="945710583"/>
                    </a:ext>
                  </a:extLst>
                </a:gridCol>
                <a:gridCol w="2944800">
                  <a:extLst>
                    <a:ext uri="{9D8B030D-6E8A-4147-A177-3AD203B41FA5}">
                      <a16:colId xmlns:a16="http://schemas.microsoft.com/office/drawing/2014/main" val="2414238916"/>
                    </a:ext>
                  </a:extLst>
                </a:gridCol>
                <a:gridCol w="898879">
                  <a:extLst>
                    <a:ext uri="{9D8B030D-6E8A-4147-A177-3AD203B41FA5}">
                      <a16:colId xmlns:a16="http://schemas.microsoft.com/office/drawing/2014/main" val="2198383193"/>
                    </a:ext>
                  </a:extLst>
                </a:gridCol>
                <a:gridCol w="1126764">
                  <a:extLst>
                    <a:ext uri="{9D8B030D-6E8A-4147-A177-3AD203B41FA5}">
                      <a16:colId xmlns:a16="http://schemas.microsoft.com/office/drawing/2014/main" val="2145234781"/>
                    </a:ext>
                  </a:extLst>
                </a:gridCol>
                <a:gridCol w="1190066">
                  <a:extLst>
                    <a:ext uri="{9D8B030D-6E8A-4147-A177-3AD203B41FA5}">
                      <a16:colId xmlns:a16="http://schemas.microsoft.com/office/drawing/2014/main" val="1307491461"/>
                    </a:ext>
                  </a:extLst>
                </a:gridCol>
                <a:gridCol w="734296">
                  <a:extLst>
                    <a:ext uri="{9D8B030D-6E8A-4147-A177-3AD203B41FA5}">
                      <a16:colId xmlns:a16="http://schemas.microsoft.com/office/drawing/2014/main" val="3115360234"/>
                    </a:ext>
                  </a:extLst>
                </a:gridCol>
                <a:gridCol w="784625">
                  <a:extLst>
                    <a:ext uri="{9D8B030D-6E8A-4147-A177-3AD203B41FA5}">
                      <a16:colId xmlns:a16="http://schemas.microsoft.com/office/drawing/2014/main" val="77296806"/>
                    </a:ext>
                  </a:extLst>
                </a:gridCol>
                <a:gridCol w="1189167">
                  <a:extLst>
                    <a:ext uri="{9D8B030D-6E8A-4147-A177-3AD203B41FA5}">
                      <a16:colId xmlns:a16="http://schemas.microsoft.com/office/drawing/2014/main" val="3833645885"/>
                    </a:ext>
                  </a:extLst>
                </a:gridCol>
              </a:tblGrid>
              <a:tr h="305748">
                <a:tc>
                  <a:txBody>
                    <a:bodyPr/>
                    <a:lstStyle/>
                    <a:p>
                      <a:pPr algn="ctr" fontAlgn="ctr"/>
                      <a:r>
                        <a:rPr lang="en-US" altLang="ja-JP" sz="1000" b="1" i="0" u="none" strike="noStrike" dirty="0">
                          <a:solidFill>
                            <a:schemeClr val="bg1"/>
                          </a:solidFill>
                          <a:effectLst/>
                          <a:latin typeface="+mn-ea"/>
                          <a:ea typeface="+mn-ea"/>
                        </a:rPr>
                        <a:t>No.</a:t>
                      </a:r>
                      <a:endParaRPr lang="ja-JP" altLang="en-US" sz="1000" b="1" i="0" u="none" strike="noStrike" dirty="0">
                        <a:solidFill>
                          <a:schemeClr val="bg1"/>
                        </a:solidFill>
                        <a:effectLst/>
                        <a:latin typeface="+mn-ea"/>
                        <a:ea typeface="+mn-ea"/>
                      </a:endParaRPr>
                    </a:p>
                  </a:txBody>
                  <a:tcPr marL="0" marR="0" marT="0" marB="0" anchor="ctr">
                    <a:lnB w="12700" cap="flat" cmpd="sng" algn="ctr">
                      <a:solidFill>
                        <a:schemeClr val="tx1"/>
                      </a:solidFill>
                      <a:prstDash val="solid"/>
                      <a:round/>
                      <a:headEnd type="none" w="med" len="med"/>
                      <a:tailEnd type="none" w="med" len="med"/>
                    </a:lnB>
                    <a:solidFill>
                      <a:schemeClr val="accent2">
                        <a:lumMod val="75000"/>
                        <a:lumOff val="25000"/>
                      </a:schemeClr>
                    </a:solidFill>
                  </a:tcPr>
                </a:tc>
                <a:tc>
                  <a:txBody>
                    <a:bodyPr/>
                    <a:lstStyle/>
                    <a:p>
                      <a:pPr algn="ctr" fontAlgn="ctr"/>
                      <a:r>
                        <a:rPr lang="ja-JP" altLang="en-US" sz="1000" b="1" u="none" strike="noStrike" dirty="0">
                          <a:solidFill>
                            <a:schemeClr val="bg1"/>
                          </a:solidFill>
                          <a:effectLst/>
                          <a:latin typeface="+mn-ea"/>
                          <a:ea typeface="+mn-ea"/>
                        </a:rPr>
                        <a:t>ユースケース</a:t>
                      </a:r>
                      <a:endParaRPr lang="ja-JP" altLang="en-US" sz="1000" b="1" i="0" u="none" strike="noStrike" dirty="0">
                        <a:solidFill>
                          <a:schemeClr val="bg1"/>
                        </a:solidFill>
                        <a:effectLst/>
                        <a:latin typeface="+mn-ea"/>
                        <a:ea typeface="+mn-ea"/>
                      </a:endParaRPr>
                    </a:p>
                  </a:txBody>
                  <a:tcPr marL="0" marR="0" marT="0" marB="0" anchor="ctr">
                    <a:lnB w="12700" cap="flat" cmpd="sng" algn="ctr">
                      <a:solidFill>
                        <a:schemeClr val="tx1"/>
                      </a:solidFill>
                      <a:prstDash val="solid"/>
                      <a:round/>
                      <a:headEnd type="none" w="med" len="med"/>
                      <a:tailEnd type="none" w="med" len="med"/>
                    </a:lnB>
                    <a:solidFill>
                      <a:schemeClr val="accent2">
                        <a:lumMod val="75000"/>
                        <a:lumOff val="25000"/>
                      </a:schemeClr>
                    </a:solidFill>
                  </a:tcPr>
                </a:tc>
                <a:tc>
                  <a:txBody>
                    <a:bodyPr/>
                    <a:lstStyle/>
                    <a:p>
                      <a:pPr algn="ctr" fontAlgn="ctr"/>
                      <a:r>
                        <a:rPr lang="ja-JP" altLang="en-US" sz="1000" b="1" u="none" strike="noStrike" dirty="0">
                          <a:solidFill>
                            <a:schemeClr val="bg1"/>
                          </a:solidFill>
                          <a:effectLst/>
                          <a:latin typeface="+mn-ea"/>
                          <a:ea typeface="+mn-ea"/>
                        </a:rPr>
                        <a:t>代表機関</a:t>
                      </a:r>
                      <a:endParaRPr lang="ja-JP" altLang="en-US" sz="1000" b="1" i="0" u="none" strike="noStrike" dirty="0">
                        <a:solidFill>
                          <a:schemeClr val="bg1"/>
                        </a:solidFill>
                        <a:effectLst/>
                        <a:latin typeface="+mn-ea"/>
                        <a:ea typeface="+mn-ea"/>
                      </a:endParaRPr>
                    </a:p>
                  </a:txBody>
                  <a:tcPr marL="0" marR="0" marT="0" marB="0" anchor="ctr">
                    <a:lnB w="12700" cap="flat" cmpd="sng" algn="ctr">
                      <a:solidFill>
                        <a:schemeClr val="tx1"/>
                      </a:solidFill>
                      <a:prstDash val="solid"/>
                      <a:round/>
                      <a:headEnd type="none" w="med" len="med"/>
                      <a:tailEnd type="none" w="med" len="med"/>
                    </a:lnB>
                    <a:solidFill>
                      <a:schemeClr val="accent2">
                        <a:lumMod val="75000"/>
                        <a:lumOff val="25000"/>
                      </a:schemeClr>
                    </a:solidFill>
                  </a:tcPr>
                </a:tc>
                <a:tc>
                  <a:txBody>
                    <a:bodyPr/>
                    <a:lstStyle/>
                    <a:p>
                      <a:pPr algn="ctr" fontAlgn="ctr"/>
                      <a:r>
                        <a:rPr lang="ja-JP" altLang="en-US" sz="1000" b="1" u="none" strike="noStrike" dirty="0">
                          <a:solidFill>
                            <a:schemeClr val="bg1"/>
                          </a:solidFill>
                          <a:effectLst/>
                          <a:latin typeface="+mn-ea"/>
                          <a:ea typeface="+mn-ea"/>
                        </a:rPr>
                        <a:t>対象とする</a:t>
                      </a:r>
                      <a:endParaRPr lang="en-US" altLang="ja-JP" sz="1000" b="1" u="none" strike="noStrike" dirty="0">
                        <a:solidFill>
                          <a:schemeClr val="bg1"/>
                        </a:solidFill>
                        <a:effectLst/>
                        <a:latin typeface="+mn-ea"/>
                        <a:ea typeface="+mn-ea"/>
                      </a:endParaRPr>
                    </a:p>
                    <a:p>
                      <a:pPr algn="ctr" fontAlgn="ctr"/>
                      <a:r>
                        <a:rPr lang="ja-JP" altLang="en-US" sz="1000" b="1" u="none" strike="noStrike" dirty="0">
                          <a:solidFill>
                            <a:schemeClr val="bg1"/>
                          </a:solidFill>
                          <a:effectLst/>
                          <a:latin typeface="+mn-ea"/>
                          <a:ea typeface="+mn-ea"/>
                        </a:rPr>
                        <a:t>市場・業界</a:t>
                      </a:r>
                      <a:endParaRPr lang="ja-JP" altLang="en-US" sz="1000" b="1" i="0" u="none" strike="noStrike" dirty="0">
                        <a:solidFill>
                          <a:schemeClr val="bg1"/>
                        </a:solidFill>
                        <a:effectLst/>
                        <a:latin typeface="+mn-ea"/>
                        <a:ea typeface="+mn-ea"/>
                      </a:endParaRPr>
                    </a:p>
                  </a:txBody>
                  <a:tcPr marL="0" marR="0" marT="0" marB="0" anchor="ctr">
                    <a:lnB w="12700" cap="flat" cmpd="sng" algn="ctr">
                      <a:solidFill>
                        <a:schemeClr val="tx1"/>
                      </a:solidFill>
                      <a:prstDash val="solid"/>
                      <a:round/>
                      <a:headEnd type="none" w="med" len="med"/>
                      <a:tailEnd type="none" w="med" len="med"/>
                    </a:lnB>
                    <a:solidFill>
                      <a:schemeClr val="accent2">
                        <a:lumMod val="75000"/>
                        <a:lumOff val="25000"/>
                      </a:schemeClr>
                    </a:solidFill>
                  </a:tcPr>
                </a:tc>
                <a:tc>
                  <a:txBody>
                    <a:bodyPr/>
                    <a:lstStyle/>
                    <a:p>
                      <a:pPr algn="ctr" fontAlgn="ctr"/>
                      <a:r>
                        <a:rPr lang="ja-JP" altLang="en-US" sz="1000" b="1" u="none" strike="noStrike" dirty="0">
                          <a:solidFill>
                            <a:schemeClr val="bg1"/>
                          </a:solidFill>
                          <a:effectLst/>
                          <a:latin typeface="+mn-ea"/>
                          <a:ea typeface="+mn-ea"/>
                        </a:rPr>
                        <a:t>検証対象とする</a:t>
                      </a:r>
                      <a:endParaRPr lang="en-US" altLang="ja-JP" sz="1000" b="1" u="none" strike="noStrike" dirty="0">
                        <a:solidFill>
                          <a:schemeClr val="bg1"/>
                        </a:solidFill>
                        <a:effectLst/>
                        <a:latin typeface="+mn-ea"/>
                        <a:ea typeface="+mn-ea"/>
                      </a:endParaRPr>
                    </a:p>
                    <a:p>
                      <a:pPr algn="ctr" fontAlgn="ctr"/>
                      <a:r>
                        <a:rPr lang="ja-JP" altLang="en-US" sz="1000" b="1" u="none" strike="noStrike" dirty="0">
                          <a:solidFill>
                            <a:schemeClr val="bg1"/>
                          </a:solidFill>
                          <a:effectLst/>
                          <a:latin typeface="+mn-ea"/>
                          <a:ea typeface="+mn-ea"/>
                        </a:rPr>
                        <a:t>主なデータ</a:t>
                      </a:r>
                      <a:endParaRPr lang="ja-JP" altLang="en-US" sz="1000" b="1" i="0" u="none" strike="noStrike" dirty="0">
                        <a:solidFill>
                          <a:schemeClr val="bg1"/>
                        </a:solidFill>
                        <a:effectLst/>
                        <a:latin typeface="+mn-ea"/>
                        <a:ea typeface="+mn-ea"/>
                      </a:endParaRPr>
                    </a:p>
                  </a:txBody>
                  <a:tcPr marL="0" marR="0" marT="0" marB="0" anchor="ctr">
                    <a:lnB w="12700" cap="flat" cmpd="sng" algn="ctr">
                      <a:solidFill>
                        <a:schemeClr val="tx1"/>
                      </a:solidFill>
                      <a:prstDash val="solid"/>
                      <a:round/>
                      <a:headEnd type="none" w="med" len="med"/>
                      <a:tailEnd type="none" w="med" len="med"/>
                    </a:lnB>
                    <a:solidFill>
                      <a:schemeClr val="accent2">
                        <a:lumMod val="75000"/>
                        <a:lumOff val="25000"/>
                      </a:schemeClr>
                    </a:solidFill>
                  </a:tcPr>
                </a:tc>
                <a:tc>
                  <a:txBody>
                    <a:bodyPr/>
                    <a:lstStyle/>
                    <a:p>
                      <a:pPr algn="ctr" fontAlgn="ctr"/>
                      <a:r>
                        <a:rPr lang="ja-JP" altLang="en-US" sz="1000" b="1" u="none" strike="noStrike" dirty="0">
                          <a:solidFill>
                            <a:schemeClr val="bg1"/>
                          </a:solidFill>
                          <a:effectLst/>
                          <a:latin typeface="+mn-ea"/>
                          <a:ea typeface="+mn-ea"/>
                        </a:rPr>
                        <a:t>データの</a:t>
                      </a:r>
                      <a:endParaRPr lang="en-US" altLang="ja-JP" sz="1000" b="1" u="none" strike="noStrike" dirty="0">
                        <a:solidFill>
                          <a:schemeClr val="bg1"/>
                        </a:solidFill>
                        <a:effectLst/>
                        <a:latin typeface="+mn-ea"/>
                        <a:ea typeface="+mn-ea"/>
                      </a:endParaRPr>
                    </a:p>
                    <a:p>
                      <a:pPr algn="ctr" fontAlgn="ctr"/>
                      <a:r>
                        <a:rPr lang="ja-JP" altLang="en-US" sz="1000" b="1" u="none" strike="noStrike" dirty="0">
                          <a:solidFill>
                            <a:schemeClr val="bg1"/>
                          </a:solidFill>
                          <a:effectLst/>
                          <a:latin typeface="+mn-ea"/>
                          <a:ea typeface="+mn-ea"/>
                        </a:rPr>
                        <a:t>エンティティ</a:t>
                      </a:r>
                      <a:r>
                        <a:rPr lang="en-US" altLang="ja-JP" sz="1000" b="1" u="none" strike="noStrike" baseline="30000" dirty="0">
                          <a:solidFill>
                            <a:schemeClr val="bg1"/>
                          </a:solidFill>
                          <a:effectLst/>
                          <a:latin typeface="+mn-ea"/>
                          <a:ea typeface="+mn-ea"/>
                        </a:rPr>
                        <a:t>1</a:t>
                      </a:r>
                      <a:endParaRPr lang="ja-JP" altLang="en-US" sz="1000" b="1" i="0" u="none" strike="noStrike" baseline="30000" dirty="0">
                        <a:solidFill>
                          <a:schemeClr val="bg1"/>
                        </a:solidFill>
                        <a:effectLst/>
                        <a:latin typeface="+mn-ea"/>
                        <a:ea typeface="+mn-ea"/>
                      </a:endParaRPr>
                    </a:p>
                  </a:txBody>
                  <a:tcPr marL="0" marR="0" marT="0" marB="0" anchor="ctr">
                    <a:lnB w="12700" cap="flat" cmpd="sng" algn="ctr">
                      <a:solidFill>
                        <a:schemeClr val="tx1"/>
                      </a:solidFill>
                      <a:prstDash val="solid"/>
                      <a:round/>
                      <a:headEnd type="none" w="med" len="med"/>
                      <a:tailEnd type="none" w="med" len="med"/>
                    </a:lnB>
                    <a:solidFill>
                      <a:schemeClr val="accent2">
                        <a:lumMod val="75000"/>
                        <a:lumOff val="25000"/>
                      </a:schemeClr>
                    </a:solidFill>
                  </a:tcPr>
                </a:tc>
                <a:tc>
                  <a:txBody>
                    <a:bodyPr/>
                    <a:lstStyle/>
                    <a:p>
                      <a:pPr algn="ctr" fontAlgn="ctr"/>
                      <a:r>
                        <a:rPr lang="ja-JP" altLang="en-US" sz="1000" b="1" u="none" strike="noStrike" dirty="0">
                          <a:solidFill>
                            <a:schemeClr val="bg1"/>
                          </a:solidFill>
                          <a:effectLst/>
                          <a:latin typeface="+mn-ea"/>
                          <a:ea typeface="+mn-ea"/>
                        </a:rPr>
                        <a:t>エンティティの詳細</a:t>
                      </a:r>
                      <a:endParaRPr lang="ja-JP" altLang="en-US" sz="1000" b="1" i="0" u="none" strike="noStrike" dirty="0">
                        <a:solidFill>
                          <a:schemeClr val="bg1"/>
                        </a:solidFill>
                        <a:effectLst/>
                        <a:latin typeface="+mn-ea"/>
                        <a:ea typeface="+mn-ea"/>
                      </a:endParaRPr>
                    </a:p>
                  </a:txBody>
                  <a:tcPr marL="0" marR="0" marT="0" marB="0" anchor="ctr">
                    <a:lnB w="12700" cap="flat" cmpd="sng" algn="ctr">
                      <a:solidFill>
                        <a:schemeClr val="tx1"/>
                      </a:solidFill>
                      <a:prstDash val="solid"/>
                      <a:round/>
                      <a:headEnd type="none" w="med" len="med"/>
                      <a:tailEnd type="none" w="med" len="med"/>
                    </a:lnB>
                    <a:solidFill>
                      <a:schemeClr val="accent2">
                        <a:lumMod val="75000"/>
                        <a:lumOff val="25000"/>
                      </a:schemeClr>
                    </a:solidFill>
                  </a:tcPr>
                </a:tc>
                <a:tc>
                  <a:txBody>
                    <a:bodyPr/>
                    <a:lstStyle/>
                    <a:p>
                      <a:pPr algn="ctr" fontAlgn="ctr"/>
                      <a:r>
                        <a:rPr lang="ja-JP" altLang="en-US" sz="1000" b="1" u="none" strike="noStrike" dirty="0">
                          <a:solidFill>
                            <a:schemeClr val="bg1"/>
                          </a:solidFill>
                          <a:effectLst/>
                          <a:latin typeface="+mn-ea"/>
                          <a:ea typeface="+mn-ea"/>
                        </a:rPr>
                        <a:t>検証者</a:t>
                      </a:r>
                      <a:endParaRPr lang="en-US" altLang="ja-JP" sz="1000" b="1" u="none" strike="noStrike" dirty="0">
                        <a:solidFill>
                          <a:schemeClr val="bg1"/>
                        </a:solidFill>
                        <a:effectLst/>
                        <a:latin typeface="+mn-ea"/>
                        <a:ea typeface="+mn-ea"/>
                      </a:endParaRPr>
                    </a:p>
                  </a:txBody>
                  <a:tcPr marL="0" marR="0" marT="0" marB="0" anchor="ctr">
                    <a:lnB w="12700" cap="flat" cmpd="sng" algn="ctr">
                      <a:solidFill>
                        <a:schemeClr val="tx1"/>
                      </a:solidFill>
                      <a:prstDash val="solid"/>
                      <a:round/>
                      <a:headEnd type="none" w="med" len="med"/>
                      <a:tailEnd type="none" w="med" len="med"/>
                    </a:lnB>
                    <a:solidFill>
                      <a:schemeClr val="accent2">
                        <a:lumMod val="75000"/>
                        <a:lumOff val="25000"/>
                      </a:schemeClr>
                    </a:solidFill>
                  </a:tcPr>
                </a:tc>
                <a:extLst>
                  <a:ext uri="{0D108BD9-81ED-4DB2-BD59-A6C34878D82A}">
                    <a16:rowId xmlns:a16="http://schemas.microsoft.com/office/drawing/2014/main" val="78677057"/>
                  </a:ext>
                </a:extLst>
              </a:tr>
              <a:tr h="630102">
                <a:tc rowSpan="2">
                  <a:txBody>
                    <a:bodyPr/>
                    <a:lstStyle/>
                    <a:p>
                      <a:pPr algn="ctr" fontAlgn="ctr"/>
                      <a:r>
                        <a:rPr lang="en-US" altLang="ja-JP" sz="1000" b="1" i="0" u="none" strike="noStrike" dirty="0">
                          <a:solidFill>
                            <a:srgbClr val="000000"/>
                          </a:solidFill>
                          <a:effectLst/>
                          <a:latin typeface="+mn-ea"/>
                          <a:ea typeface="+mn-ea"/>
                        </a:rPr>
                        <a:t>1</a:t>
                      </a:r>
                      <a:endParaRPr lang="ja-JP" altLang="en-US" sz="1000" b="1" i="0" u="none" strike="noStrike" dirty="0">
                        <a:solidFill>
                          <a:srgbClr val="000000"/>
                        </a:solidFill>
                        <a:effectLst/>
                        <a:latin typeface="+mn-ea"/>
                        <a:ea typeface="+mn-ea"/>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rowSpan="2">
                  <a:txBody>
                    <a:bodyPr/>
                    <a:lstStyle/>
                    <a:p>
                      <a:pPr algn="l" fontAlgn="ctr"/>
                      <a:r>
                        <a:rPr lang="ja-JP" altLang="en-US" sz="1000" b="1" u="none" strike="noStrike" dirty="0">
                          <a:effectLst/>
                          <a:latin typeface="+mn-ea"/>
                          <a:ea typeface="+mn-ea"/>
                        </a:rPr>
                        <a:t>オンラインマーケティングにおけるパーソナルデータの流通</a:t>
                      </a:r>
                      <a:endParaRPr lang="ja-JP" altLang="en-US" sz="1000" b="1" i="0" u="none" strike="noStrike" dirty="0">
                        <a:solidFill>
                          <a:srgbClr val="000000"/>
                        </a:solidFill>
                        <a:effectLst/>
                        <a:latin typeface="+mn-ea"/>
                        <a:ea typeface="+mn-ea"/>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rowSpan="2">
                  <a:txBody>
                    <a:bodyPr/>
                    <a:lstStyle/>
                    <a:p>
                      <a:pPr algn="ctr" fontAlgn="ctr"/>
                      <a:r>
                        <a:rPr lang="en-US" sz="1000" b="1" u="none" strike="noStrike" dirty="0">
                          <a:effectLst/>
                          <a:latin typeface="+mn-ea"/>
                          <a:ea typeface="+mn-ea"/>
                        </a:rPr>
                        <a:t>DataSign</a:t>
                      </a:r>
                      <a:endParaRPr lang="en-US" sz="1000" b="1" i="0" u="none" strike="noStrike" dirty="0">
                        <a:solidFill>
                          <a:srgbClr val="000000"/>
                        </a:solidFill>
                        <a:effectLst/>
                        <a:latin typeface="+mn-ea"/>
                        <a:ea typeface="+mn-ea"/>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rowSpan="2">
                  <a:txBody>
                    <a:bodyPr/>
                    <a:lstStyle/>
                    <a:p>
                      <a:pPr algn="ctr" fontAlgn="ctr"/>
                      <a:r>
                        <a:rPr lang="ja-JP" altLang="en-US" sz="1000" u="none" strike="noStrike" dirty="0" smtClean="0">
                          <a:effectLst/>
                          <a:latin typeface="+mn-ea"/>
                          <a:ea typeface="+mn-ea"/>
                        </a:rPr>
                        <a:t>メディア</a:t>
                      </a:r>
                      <a:endParaRPr lang="ja-JP" altLang="en-US" sz="1000" b="0" i="0" u="none" strike="noStrike" dirty="0">
                        <a:solidFill>
                          <a:srgbClr val="000000"/>
                        </a:solidFill>
                        <a:effectLst/>
                        <a:latin typeface="+mn-ea"/>
                        <a:ea typeface="+mn-ea"/>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ja-JP" altLang="en-US" sz="1000" u="none" strike="noStrike" dirty="0">
                          <a:effectLst/>
                          <a:latin typeface="+mn-ea"/>
                          <a:ea typeface="+mn-ea"/>
                        </a:rPr>
                        <a:t>サイト閲覧者の</a:t>
                      </a:r>
                      <a:endParaRPr lang="en-US" altLang="ja-JP" sz="1000" u="none" strike="noStrike" dirty="0">
                        <a:effectLst/>
                        <a:latin typeface="+mn-ea"/>
                        <a:ea typeface="+mn-ea"/>
                      </a:endParaRPr>
                    </a:p>
                    <a:p>
                      <a:pPr algn="ctr" fontAlgn="ctr"/>
                      <a:r>
                        <a:rPr lang="ja-JP" altLang="en-US" sz="1000" u="none" strike="noStrike" dirty="0">
                          <a:effectLst/>
                          <a:latin typeface="+mn-ea"/>
                          <a:ea typeface="+mn-ea"/>
                        </a:rPr>
                        <a:t>非</a:t>
                      </a:r>
                      <a:r>
                        <a:rPr lang="en-US" altLang="ja-JP" sz="1000" u="none" strike="noStrike" dirty="0">
                          <a:effectLst/>
                          <a:latin typeface="+mn-ea"/>
                          <a:ea typeface="+mn-ea"/>
                        </a:rPr>
                        <a:t>bot</a:t>
                      </a:r>
                      <a:r>
                        <a:rPr lang="ja-JP" altLang="en-US" sz="1000" u="none" strike="noStrike" dirty="0">
                          <a:effectLst/>
                          <a:latin typeface="+mn-ea"/>
                          <a:ea typeface="+mn-ea"/>
                        </a:rPr>
                        <a:t>証明情報</a:t>
                      </a:r>
                      <a:endParaRPr lang="en-US" altLang="ja-JP" sz="1000" u="none" strike="noStrike" dirty="0">
                        <a:effectLst/>
                        <a:latin typeface="+mn-ea"/>
                        <a:ea typeface="+mn-ea"/>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ysDot"/>
                      <a:round/>
                      <a:headEnd type="none" w="med" len="med"/>
                      <a:tailEnd type="none" w="med" len="med"/>
                    </a:lnB>
                    <a:solidFill>
                      <a:schemeClr val="bg1"/>
                    </a:solidFill>
                  </a:tcPr>
                </a:tc>
                <a:tc>
                  <a:txBody>
                    <a:bodyPr/>
                    <a:lstStyle/>
                    <a:p>
                      <a:pPr algn="ctr" fontAlgn="ctr"/>
                      <a:r>
                        <a:rPr lang="ja-JP" altLang="en-US" sz="1000" u="none" strike="noStrike" dirty="0">
                          <a:effectLst/>
                          <a:latin typeface="+mn-ea"/>
                          <a:ea typeface="+mn-ea"/>
                        </a:rPr>
                        <a:t>人</a:t>
                      </a:r>
                      <a:endParaRPr lang="en-US" altLang="ja-JP" sz="1000" u="none" strike="noStrike" dirty="0">
                        <a:effectLst/>
                        <a:latin typeface="+mn-ea"/>
                        <a:ea typeface="+mn-ea"/>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ysDot"/>
                      <a:round/>
                      <a:headEnd type="none" w="med" len="med"/>
                      <a:tailEnd type="none" w="med" len="med"/>
                    </a:lnB>
                    <a:solidFill>
                      <a:schemeClr val="bg1"/>
                    </a:solidFill>
                  </a:tcPr>
                </a:tc>
                <a:tc>
                  <a:txBody>
                    <a:bodyPr/>
                    <a:lstStyle/>
                    <a:p>
                      <a:pPr algn="ctr" fontAlgn="ctr"/>
                      <a:r>
                        <a:rPr lang="ja-JP" altLang="en-US" sz="1000" u="none" strike="noStrike" dirty="0">
                          <a:effectLst/>
                          <a:latin typeface="+mn-ea"/>
                          <a:ea typeface="+mn-ea"/>
                        </a:rPr>
                        <a:t>サイト</a:t>
                      </a:r>
                      <a:endParaRPr lang="en-US" altLang="ja-JP" sz="1000" u="none" strike="noStrike" dirty="0">
                        <a:effectLst/>
                        <a:latin typeface="+mn-ea"/>
                        <a:ea typeface="+mn-ea"/>
                      </a:endParaRPr>
                    </a:p>
                    <a:p>
                      <a:pPr algn="ctr" fontAlgn="ctr"/>
                      <a:r>
                        <a:rPr lang="ja-JP" altLang="en-US" sz="1000" u="none" strike="noStrike" dirty="0">
                          <a:effectLst/>
                          <a:latin typeface="+mn-ea"/>
                          <a:ea typeface="+mn-ea"/>
                        </a:rPr>
                        <a:t>閲覧者</a:t>
                      </a:r>
                      <a:endParaRPr lang="en-US" altLang="ja-JP" sz="1000" u="none" strike="noStrike" dirty="0">
                        <a:effectLst/>
                        <a:latin typeface="+mn-ea"/>
                        <a:ea typeface="+mn-ea"/>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ysDot"/>
                      <a:round/>
                      <a:headEnd type="none" w="med" len="med"/>
                      <a:tailEnd type="none" w="med" len="med"/>
                    </a:lnB>
                    <a:solidFill>
                      <a:schemeClr val="bg1"/>
                    </a:solidFill>
                  </a:tcPr>
                </a:tc>
                <a:tc>
                  <a:txBody>
                    <a:bodyPr/>
                    <a:lstStyle/>
                    <a:p>
                      <a:pPr algn="ctr" fontAlgn="ctr"/>
                      <a:r>
                        <a:rPr lang="en-US" altLang="ja-JP" sz="1000" u="none" strike="noStrike" dirty="0">
                          <a:effectLst/>
                          <a:latin typeface="+mn-ea"/>
                          <a:ea typeface="+mn-ea"/>
                        </a:rPr>
                        <a:t>Web</a:t>
                      </a:r>
                      <a:r>
                        <a:rPr lang="ja-JP" altLang="en-US" sz="1000" u="none" strike="noStrike" dirty="0">
                          <a:effectLst/>
                          <a:latin typeface="+mn-ea"/>
                          <a:ea typeface="+mn-ea"/>
                        </a:rPr>
                        <a:t>サイト運営者</a:t>
                      </a:r>
                      <a:endParaRPr lang="en-US" altLang="ja-JP" sz="1000" u="none" strike="noStrike" dirty="0">
                        <a:effectLst/>
                        <a:latin typeface="+mn-ea"/>
                        <a:ea typeface="+mn-ea"/>
                      </a:endParaRPr>
                    </a:p>
                    <a:p>
                      <a:pPr algn="ctr" fontAlgn="ctr"/>
                      <a:r>
                        <a:rPr lang="ja-JP" altLang="en-US" sz="1000" u="none" strike="noStrike" dirty="0">
                          <a:effectLst/>
                          <a:latin typeface="+mn-ea"/>
                          <a:ea typeface="+mn-ea"/>
                        </a:rPr>
                        <a:t>広告事業者</a:t>
                      </a:r>
                      <a:endParaRPr lang="ja-JP" altLang="en-US" sz="1000" b="0" i="0" u="none" strike="noStrike" dirty="0">
                        <a:solidFill>
                          <a:srgbClr val="000000"/>
                        </a:solidFill>
                        <a:effectLst/>
                        <a:latin typeface="+mn-ea"/>
                        <a:ea typeface="+mn-ea"/>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ysDot"/>
                      <a:round/>
                      <a:headEnd type="none" w="med" len="med"/>
                      <a:tailEnd type="none" w="med" len="med"/>
                    </a:lnB>
                    <a:solidFill>
                      <a:schemeClr val="bg1"/>
                    </a:solidFill>
                  </a:tcPr>
                </a:tc>
                <a:extLst>
                  <a:ext uri="{0D108BD9-81ED-4DB2-BD59-A6C34878D82A}">
                    <a16:rowId xmlns:a16="http://schemas.microsoft.com/office/drawing/2014/main" val="1562223151"/>
                  </a:ext>
                </a:extLst>
              </a:tr>
              <a:tr h="630102">
                <a:tc vMerge="1">
                  <a:txBody>
                    <a:bodyPr/>
                    <a:lstStyle/>
                    <a:p>
                      <a:endParaRPr kumimoji="1" lang="ja-JP" altLang="en-US"/>
                    </a:p>
                  </a:txBody>
                  <a:tcPr/>
                </a:tc>
                <a:tc vMerge="1">
                  <a:txBody>
                    <a:bodyPr/>
                    <a:lstStyle/>
                    <a:p>
                      <a:endParaRPr kumimoji="1" lang="ja-JP" altLang="en-US"/>
                    </a:p>
                  </a:txBody>
                  <a:tcPr/>
                </a:tc>
                <a:tc vMerge="1">
                  <a:txBody>
                    <a:bodyPr/>
                    <a:lstStyle/>
                    <a:p>
                      <a:endParaRPr kumimoji="1" lang="ja-JP" altLang="en-US"/>
                    </a:p>
                  </a:txBody>
                  <a:tcPr/>
                </a:tc>
                <a:tc vMerge="1">
                  <a:txBody>
                    <a:bodyPr/>
                    <a:lstStyle/>
                    <a:p>
                      <a:endParaRPr kumimoji="1" lang="ja-JP" altLang="en-US"/>
                    </a:p>
                  </a:txBody>
                  <a:tcPr/>
                </a:tc>
                <a:tc>
                  <a:txBody>
                    <a:bodyPr/>
                    <a:lstStyle/>
                    <a:p>
                      <a:pPr algn="ctr" fontAlgn="ctr"/>
                      <a:r>
                        <a:rPr lang="ja-JP" altLang="en-US" sz="1000" u="none" strike="noStrike" dirty="0">
                          <a:solidFill>
                            <a:schemeClr val="tx1"/>
                          </a:solidFill>
                          <a:effectLst/>
                          <a:latin typeface="+mn-ea"/>
                          <a:ea typeface="+mn-ea"/>
                        </a:rPr>
                        <a:t>法人の</a:t>
                      </a:r>
                      <a:r>
                        <a:rPr lang="en-US" altLang="ja-JP" sz="1000" u="none" strike="noStrike" dirty="0">
                          <a:solidFill>
                            <a:schemeClr val="tx1"/>
                          </a:solidFill>
                          <a:effectLst/>
                          <a:latin typeface="+mn-ea"/>
                          <a:ea typeface="+mn-ea"/>
                        </a:rPr>
                        <a:t>OP</a:t>
                      </a:r>
                      <a:r>
                        <a:rPr lang="ja-JP" altLang="en-US" sz="1000" u="none" strike="noStrike" dirty="0">
                          <a:solidFill>
                            <a:schemeClr val="tx1"/>
                          </a:solidFill>
                          <a:effectLst/>
                          <a:latin typeface="+mn-ea"/>
                          <a:ea typeface="+mn-ea"/>
                        </a:rPr>
                        <a:t>証明情報</a:t>
                      </a:r>
                      <a:endParaRPr lang="en-US" altLang="ja-JP" sz="1000" u="none" strike="noStrike" dirty="0">
                        <a:solidFill>
                          <a:schemeClr val="tx1"/>
                        </a:solidFill>
                        <a:effectLst/>
                        <a:latin typeface="+mn-ea"/>
                        <a:ea typeface="+mn-ea"/>
                      </a:endParaRPr>
                    </a:p>
                  </a:txBody>
                  <a:tcPr marL="0" marR="0" marT="0" marB="0" anchor="ctr">
                    <a:lnT w="12700" cap="flat" cmpd="sng" algn="ctr">
                      <a:solidFill>
                        <a:schemeClr val="tx1"/>
                      </a:solidFill>
                      <a:prstDash val="sysDot"/>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ja-JP" altLang="en-US" sz="1000" u="none" strike="noStrike" dirty="0">
                          <a:solidFill>
                            <a:schemeClr val="tx1"/>
                          </a:solidFill>
                          <a:effectLst/>
                          <a:latin typeface="+mn-ea"/>
                          <a:ea typeface="+mn-ea"/>
                        </a:rPr>
                        <a:t>法人</a:t>
                      </a:r>
                      <a:endParaRPr lang="en-US" altLang="ja-JP" sz="1000" u="none" strike="noStrike" dirty="0">
                        <a:solidFill>
                          <a:schemeClr val="tx1"/>
                        </a:solidFill>
                        <a:effectLst/>
                        <a:latin typeface="+mn-ea"/>
                        <a:ea typeface="+mn-ea"/>
                      </a:endParaRPr>
                    </a:p>
                  </a:txBody>
                  <a:tcPr marL="0" marR="0" marT="0" marB="0" anchor="ctr">
                    <a:lnT w="12700" cap="flat" cmpd="sng" algn="ctr">
                      <a:solidFill>
                        <a:schemeClr val="tx1"/>
                      </a:solidFill>
                      <a:prstDash val="sysDot"/>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ja-JP" altLang="en-US" sz="1000" u="none" strike="noStrike" dirty="0">
                          <a:solidFill>
                            <a:schemeClr val="tx1"/>
                          </a:solidFill>
                          <a:effectLst/>
                          <a:latin typeface="+mn-ea"/>
                          <a:ea typeface="+mn-ea"/>
                        </a:rPr>
                        <a:t>サイト運営者</a:t>
                      </a:r>
                      <a:endParaRPr lang="en-US" altLang="ja-JP" sz="1000" u="none" strike="noStrike" dirty="0">
                        <a:solidFill>
                          <a:schemeClr val="tx1"/>
                        </a:solidFill>
                        <a:effectLst/>
                        <a:latin typeface="+mn-ea"/>
                        <a:ea typeface="+mn-ea"/>
                      </a:endParaRPr>
                    </a:p>
                    <a:p>
                      <a:pPr algn="ctr" fontAlgn="ctr"/>
                      <a:r>
                        <a:rPr lang="ja-JP" altLang="en-US" sz="1000" u="none" strike="noStrike" dirty="0">
                          <a:solidFill>
                            <a:schemeClr val="tx1"/>
                          </a:solidFill>
                          <a:effectLst/>
                          <a:latin typeface="+mn-ea"/>
                          <a:ea typeface="+mn-ea"/>
                        </a:rPr>
                        <a:t>アドテク事業者</a:t>
                      </a:r>
                      <a:endParaRPr lang="en-US" altLang="ja-JP" sz="1000" u="none" strike="noStrike" dirty="0">
                        <a:solidFill>
                          <a:schemeClr val="tx1"/>
                        </a:solidFill>
                        <a:effectLst/>
                        <a:latin typeface="+mn-ea"/>
                        <a:ea typeface="+mn-ea"/>
                      </a:endParaRPr>
                    </a:p>
                  </a:txBody>
                  <a:tcPr marL="0" marR="0" marT="0" marB="0" anchor="ctr">
                    <a:lnT w="12700" cap="flat" cmpd="sng" algn="ctr">
                      <a:solidFill>
                        <a:schemeClr val="tx1"/>
                      </a:solidFill>
                      <a:prstDash val="sysDot"/>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ja-JP" altLang="en-US" sz="1000" b="0" i="0" u="none" strike="noStrike" dirty="0">
                          <a:solidFill>
                            <a:schemeClr val="tx1"/>
                          </a:solidFill>
                          <a:effectLst/>
                          <a:latin typeface="+mn-ea"/>
                          <a:ea typeface="+mn-ea"/>
                        </a:rPr>
                        <a:t>サイト閲覧者</a:t>
                      </a:r>
                    </a:p>
                  </a:txBody>
                  <a:tcPr marL="0" marR="0" marT="0" marB="0" anchor="ctr">
                    <a:lnT w="12700" cap="flat" cmpd="sng" algn="ctr">
                      <a:solidFill>
                        <a:schemeClr val="tx1"/>
                      </a:solidFill>
                      <a:prstDash val="sysDot"/>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72625553"/>
                  </a:ext>
                </a:extLst>
              </a:tr>
              <a:tr h="630102">
                <a:tc>
                  <a:txBody>
                    <a:bodyPr/>
                    <a:lstStyle/>
                    <a:p>
                      <a:pPr algn="ctr" fontAlgn="ctr"/>
                      <a:r>
                        <a:rPr lang="en-US" altLang="ja-JP" sz="1000" b="1" i="0" u="none" strike="noStrike" dirty="0">
                          <a:solidFill>
                            <a:srgbClr val="000000"/>
                          </a:solidFill>
                          <a:effectLst/>
                          <a:latin typeface="+mn-ea"/>
                          <a:ea typeface="+mn-ea"/>
                        </a:rPr>
                        <a:t>2</a:t>
                      </a:r>
                      <a:endParaRPr lang="ja-JP" altLang="en-US" sz="1000" b="1" i="0" u="none" strike="noStrike" dirty="0">
                        <a:solidFill>
                          <a:srgbClr val="000000"/>
                        </a:solidFill>
                        <a:effectLst/>
                        <a:latin typeface="+mn-ea"/>
                        <a:ea typeface="+mn-ea"/>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l" fontAlgn="ctr"/>
                      <a:r>
                        <a:rPr lang="ja-JP" altLang="en-US" sz="1000" b="1" u="none" strike="noStrike" dirty="0">
                          <a:effectLst/>
                          <a:latin typeface="+mn-ea"/>
                          <a:ea typeface="+mn-ea"/>
                        </a:rPr>
                        <a:t>仮想現実空間におけるサービス利用資格と提供データの</a:t>
                      </a:r>
                      <a:r>
                        <a:rPr lang="en-US" altLang="ja-JP" sz="1000" b="1" u="none" strike="noStrike" dirty="0">
                          <a:effectLst/>
                          <a:latin typeface="+mn-ea"/>
                          <a:ea typeface="+mn-ea"/>
                        </a:rPr>
                        <a:t>Trust</a:t>
                      </a:r>
                      <a:r>
                        <a:rPr lang="ja-JP" altLang="en-US" sz="1000" b="1" u="none" strike="noStrike" dirty="0">
                          <a:effectLst/>
                          <a:latin typeface="+mn-ea"/>
                          <a:ea typeface="+mn-ea"/>
                        </a:rPr>
                        <a:t>検証</a:t>
                      </a:r>
                      <a:endParaRPr lang="ja-JP" altLang="en-US" sz="1000" b="1" i="0" u="none" strike="noStrike" dirty="0">
                        <a:solidFill>
                          <a:srgbClr val="000000"/>
                        </a:solidFill>
                        <a:effectLst/>
                        <a:latin typeface="+mn-ea"/>
                        <a:ea typeface="+mn-ea"/>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fontAlgn="ctr"/>
                      <a:r>
                        <a:rPr lang="en-US" sz="1000" b="1" u="none" strike="noStrike" dirty="0">
                          <a:effectLst/>
                          <a:latin typeface="+mn-ea"/>
                          <a:ea typeface="+mn-ea"/>
                        </a:rPr>
                        <a:t>NRI</a:t>
                      </a:r>
                      <a:r>
                        <a:rPr lang="ja-JP" altLang="en-US" sz="1000" b="1" u="none" strike="noStrike" dirty="0">
                          <a:effectLst/>
                          <a:latin typeface="+mn-ea"/>
                          <a:ea typeface="+mn-ea"/>
                        </a:rPr>
                        <a:t>デジタル</a:t>
                      </a:r>
                      <a:endParaRPr lang="ja-JP" altLang="en-US" sz="1000" b="1" i="0" u="none" strike="noStrike" dirty="0">
                        <a:solidFill>
                          <a:srgbClr val="000000"/>
                        </a:solidFill>
                        <a:effectLst/>
                        <a:latin typeface="+mn-ea"/>
                        <a:ea typeface="+mn-ea"/>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fontAlgn="ctr"/>
                      <a:r>
                        <a:rPr lang="ja-JP" altLang="en-US" sz="1000" u="none" strike="noStrike" dirty="0" smtClean="0">
                          <a:effectLst/>
                          <a:latin typeface="+mn-ea"/>
                          <a:ea typeface="+mn-ea"/>
                        </a:rPr>
                        <a:t>エンタメ・サービス</a:t>
                      </a:r>
                      <a:endParaRPr lang="en-US" altLang="ja-JP" sz="1000" u="none" strike="noStrike" dirty="0">
                        <a:effectLst/>
                        <a:latin typeface="+mn-ea"/>
                        <a:ea typeface="+mn-ea"/>
                      </a:endParaRPr>
                    </a:p>
                    <a:p>
                      <a:pPr algn="ctr" fontAlgn="ctr"/>
                      <a:r>
                        <a:rPr lang="ja-JP" altLang="en-US" sz="1000" u="none" strike="noStrike" dirty="0">
                          <a:effectLst/>
                          <a:latin typeface="+mn-ea"/>
                          <a:ea typeface="+mn-ea"/>
                        </a:rPr>
                        <a:t>（メタバース空間で提供サービスによる）　</a:t>
                      </a:r>
                      <a:endParaRPr lang="ja-JP" altLang="en-US" sz="1000" b="0" i="0" u="none" strike="noStrike" dirty="0">
                        <a:solidFill>
                          <a:srgbClr val="000000"/>
                        </a:solidFill>
                        <a:effectLst/>
                        <a:latin typeface="+mn-ea"/>
                        <a:ea typeface="+mn-ea"/>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ja-JP" altLang="en-US" sz="1000" u="none" strike="noStrike" dirty="0">
                          <a:solidFill>
                            <a:schemeClr val="tx1"/>
                          </a:solidFill>
                          <a:effectLst/>
                          <a:latin typeface="+mn-ea"/>
                          <a:ea typeface="+mn-ea"/>
                        </a:rPr>
                        <a:t>　メタバースを利用する人の属性情報</a:t>
                      </a:r>
                      <a:endParaRPr lang="ja-JP" altLang="en-US" sz="1000" b="0" i="0" u="none" strike="noStrike" dirty="0">
                        <a:solidFill>
                          <a:schemeClr val="tx1"/>
                        </a:solidFill>
                        <a:effectLst/>
                        <a:latin typeface="+mn-ea"/>
                        <a:ea typeface="+mn-ea"/>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ja-JP" altLang="en-US" sz="1000" u="none" strike="noStrike" dirty="0">
                          <a:solidFill>
                            <a:schemeClr val="tx1"/>
                          </a:solidFill>
                          <a:effectLst/>
                          <a:latin typeface="+mn-ea"/>
                          <a:ea typeface="+mn-ea"/>
                        </a:rPr>
                        <a:t>人</a:t>
                      </a:r>
                      <a:endParaRPr lang="ja-JP" altLang="en-US" sz="1000" b="0" i="0" u="none" strike="noStrike" dirty="0">
                        <a:solidFill>
                          <a:schemeClr val="tx1"/>
                        </a:solidFill>
                        <a:effectLst/>
                        <a:latin typeface="+mn-ea"/>
                        <a:ea typeface="+mn-ea"/>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ja-JP" altLang="en-US" sz="1000" u="none" strike="noStrike" dirty="0">
                          <a:solidFill>
                            <a:schemeClr val="tx1"/>
                          </a:solidFill>
                          <a:effectLst/>
                          <a:latin typeface="+mn-ea"/>
                          <a:ea typeface="+mn-ea"/>
                        </a:rPr>
                        <a:t>メタバースを</a:t>
                      </a:r>
                      <a:endParaRPr lang="en-US" altLang="ja-JP" sz="1000" u="none" strike="noStrike" dirty="0">
                        <a:solidFill>
                          <a:schemeClr val="tx1"/>
                        </a:solidFill>
                        <a:effectLst/>
                        <a:latin typeface="+mn-ea"/>
                        <a:ea typeface="+mn-ea"/>
                      </a:endParaRPr>
                    </a:p>
                    <a:p>
                      <a:pPr algn="ctr" fontAlgn="ctr"/>
                      <a:r>
                        <a:rPr lang="ja-JP" altLang="en-US" sz="1000" u="none" strike="noStrike" dirty="0">
                          <a:solidFill>
                            <a:schemeClr val="tx1"/>
                          </a:solidFill>
                          <a:effectLst/>
                          <a:latin typeface="+mn-ea"/>
                          <a:ea typeface="+mn-ea"/>
                        </a:rPr>
                        <a:t>利用する人　</a:t>
                      </a:r>
                      <a:endParaRPr lang="ja-JP" altLang="en-US" sz="1000" b="0" i="0" u="none" strike="noStrike" dirty="0">
                        <a:solidFill>
                          <a:schemeClr val="tx1"/>
                        </a:solidFill>
                        <a:effectLst/>
                        <a:latin typeface="+mn-ea"/>
                        <a:ea typeface="+mn-ea"/>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ja-JP" altLang="en-US" sz="1000" u="none" strike="noStrike" dirty="0">
                          <a:solidFill>
                            <a:schemeClr val="tx1"/>
                          </a:solidFill>
                          <a:effectLst/>
                          <a:latin typeface="+mn-ea"/>
                          <a:ea typeface="+mn-ea"/>
                        </a:rPr>
                        <a:t>メタバース空間内の</a:t>
                      </a:r>
                      <a:endParaRPr lang="en-US" altLang="ja-JP" sz="1000" u="none" strike="noStrike" dirty="0">
                        <a:solidFill>
                          <a:schemeClr val="tx1"/>
                        </a:solidFill>
                        <a:effectLst/>
                        <a:latin typeface="+mn-ea"/>
                        <a:ea typeface="+mn-ea"/>
                      </a:endParaRPr>
                    </a:p>
                    <a:p>
                      <a:pPr algn="ctr" fontAlgn="ctr"/>
                      <a:r>
                        <a:rPr lang="ja-JP" altLang="en-US" sz="1000" u="none" strike="noStrike" dirty="0">
                          <a:solidFill>
                            <a:schemeClr val="tx1"/>
                          </a:solidFill>
                          <a:effectLst/>
                          <a:latin typeface="+mn-ea"/>
                          <a:ea typeface="+mn-ea"/>
                        </a:rPr>
                        <a:t>サービスを提供事業者</a:t>
                      </a:r>
                      <a:endParaRPr lang="en-US" altLang="ja-JP" sz="1000" u="none" strike="noStrike" dirty="0">
                        <a:solidFill>
                          <a:schemeClr val="tx1"/>
                        </a:solidFill>
                        <a:effectLst/>
                        <a:latin typeface="+mn-ea"/>
                        <a:ea typeface="+mn-ea"/>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682573914"/>
                  </a:ext>
                </a:extLst>
              </a:tr>
              <a:tr h="630102">
                <a:tc>
                  <a:txBody>
                    <a:bodyPr/>
                    <a:lstStyle/>
                    <a:p>
                      <a:pPr algn="ctr" fontAlgn="ctr"/>
                      <a:r>
                        <a:rPr lang="en-US" altLang="ja-JP" sz="1000" b="1" i="0" u="none" strike="noStrike" dirty="0">
                          <a:solidFill>
                            <a:srgbClr val="000000"/>
                          </a:solidFill>
                          <a:effectLst/>
                          <a:latin typeface="+mn-ea"/>
                          <a:ea typeface="+mn-ea"/>
                        </a:rPr>
                        <a:t>3</a:t>
                      </a:r>
                      <a:endParaRPr lang="ja-JP" altLang="en-US" sz="1000" b="1" i="0" u="none" strike="noStrike" dirty="0">
                        <a:solidFill>
                          <a:srgbClr val="000000"/>
                        </a:solidFill>
                        <a:effectLst/>
                        <a:latin typeface="+mn-ea"/>
                        <a:ea typeface="+mn-ea"/>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l" fontAlgn="ctr"/>
                      <a:r>
                        <a:rPr lang="ja-JP" altLang="en-US" sz="1000" b="1" u="none" strike="noStrike" dirty="0">
                          <a:effectLst/>
                          <a:latin typeface="+mn-ea"/>
                          <a:ea typeface="+mn-ea"/>
                        </a:rPr>
                        <a:t>学修歴等の本人管理による人材流動の促進</a:t>
                      </a:r>
                      <a:endParaRPr lang="ja-JP" altLang="en-US" sz="1000" b="1" i="0" u="none" strike="noStrike" dirty="0">
                        <a:solidFill>
                          <a:srgbClr val="000000"/>
                        </a:solidFill>
                        <a:effectLst/>
                        <a:latin typeface="+mn-ea"/>
                        <a:ea typeface="+mn-ea"/>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fontAlgn="ctr"/>
                      <a:r>
                        <a:rPr lang="ja-JP" altLang="en-US" sz="1000" b="1" u="none" strike="noStrike" dirty="0">
                          <a:effectLst/>
                          <a:latin typeface="+mn-ea"/>
                          <a:ea typeface="+mn-ea"/>
                        </a:rPr>
                        <a:t>東大</a:t>
                      </a:r>
                      <a:endParaRPr lang="ja-JP" altLang="en-US" sz="1000" b="1" i="0" u="none" strike="noStrike" dirty="0">
                        <a:solidFill>
                          <a:srgbClr val="000000"/>
                        </a:solidFill>
                        <a:effectLst/>
                        <a:latin typeface="+mn-ea"/>
                        <a:ea typeface="+mn-ea"/>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fontAlgn="ctr"/>
                      <a:r>
                        <a:rPr lang="ja-JP" altLang="en-US" sz="1000" u="none" strike="noStrike" dirty="0">
                          <a:effectLst/>
                          <a:latin typeface="+mn-ea"/>
                          <a:ea typeface="+mn-ea"/>
                        </a:rPr>
                        <a:t>教育</a:t>
                      </a:r>
                      <a:endParaRPr lang="ja-JP" altLang="en-US" sz="1000" b="0" i="0" u="none" strike="noStrike" dirty="0">
                        <a:solidFill>
                          <a:srgbClr val="000000"/>
                        </a:solidFill>
                        <a:effectLst/>
                        <a:latin typeface="+mn-ea"/>
                        <a:ea typeface="+mn-ea"/>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ja-JP" altLang="en-US" sz="1000" u="none" strike="noStrike" dirty="0">
                          <a:solidFill>
                            <a:schemeClr val="tx1"/>
                          </a:solidFill>
                          <a:effectLst/>
                          <a:latin typeface="+mn-ea"/>
                          <a:ea typeface="+mn-ea"/>
                        </a:rPr>
                        <a:t>受講証明データ</a:t>
                      </a:r>
                      <a:endParaRPr lang="ja-JP" altLang="en-US" sz="1000" b="0" i="0" u="none" strike="noStrike" dirty="0">
                        <a:solidFill>
                          <a:schemeClr val="tx1"/>
                        </a:solidFill>
                        <a:effectLst/>
                        <a:latin typeface="+mn-ea"/>
                        <a:ea typeface="+mn-ea"/>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ja-JP" altLang="en-US" sz="1000" u="none" strike="noStrike" dirty="0">
                          <a:solidFill>
                            <a:schemeClr val="tx1"/>
                          </a:solidFill>
                          <a:effectLst/>
                          <a:latin typeface="+mn-ea"/>
                          <a:ea typeface="+mn-ea"/>
                        </a:rPr>
                        <a:t>人</a:t>
                      </a:r>
                      <a:endParaRPr lang="ja-JP" altLang="en-US" sz="1000" b="0" i="0" u="none" strike="noStrike" dirty="0">
                        <a:solidFill>
                          <a:schemeClr val="tx1"/>
                        </a:solidFill>
                        <a:effectLst/>
                        <a:latin typeface="+mn-ea"/>
                        <a:ea typeface="+mn-ea"/>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ja-JP" altLang="en-US" sz="1000" u="none" strike="noStrike" dirty="0">
                          <a:solidFill>
                            <a:schemeClr val="tx1"/>
                          </a:solidFill>
                          <a:effectLst/>
                          <a:latin typeface="+mn-ea"/>
                          <a:ea typeface="+mn-ea"/>
                        </a:rPr>
                        <a:t>学生</a:t>
                      </a:r>
                      <a:endParaRPr lang="ja-JP" altLang="en-US" sz="1000" b="0" i="0" u="none" strike="noStrike" dirty="0">
                        <a:solidFill>
                          <a:schemeClr val="tx1"/>
                        </a:solidFill>
                        <a:effectLst/>
                        <a:latin typeface="+mn-ea"/>
                        <a:ea typeface="+mn-ea"/>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zh-TW" altLang="en-US" sz="1000" u="none" strike="noStrike" dirty="0">
                          <a:solidFill>
                            <a:schemeClr val="tx1"/>
                          </a:solidFill>
                          <a:effectLst/>
                          <a:latin typeface="+mn-ea"/>
                          <a:ea typeface="+mn-ea"/>
                        </a:rPr>
                        <a:t>大学、</a:t>
                      </a:r>
                      <a:endParaRPr lang="en-US" altLang="zh-TW" sz="1000" u="none" strike="noStrike" dirty="0">
                        <a:solidFill>
                          <a:schemeClr val="tx1"/>
                        </a:solidFill>
                        <a:effectLst/>
                        <a:latin typeface="+mn-ea"/>
                        <a:ea typeface="+mn-ea"/>
                      </a:endParaRPr>
                    </a:p>
                    <a:p>
                      <a:pPr algn="ctr" fontAlgn="ctr"/>
                      <a:r>
                        <a:rPr lang="zh-TW" altLang="en-US" sz="1000" u="none" strike="noStrike" dirty="0">
                          <a:solidFill>
                            <a:schemeClr val="tx1"/>
                          </a:solidFill>
                          <a:effectLst/>
                          <a:latin typeface="+mn-ea"/>
                          <a:ea typeface="+mn-ea"/>
                        </a:rPr>
                        <a:t>（使用先）企業等</a:t>
                      </a:r>
                      <a:endParaRPr lang="zh-TW" altLang="en-US" sz="1000" b="0" i="0" u="none" strike="noStrike" dirty="0">
                        <a:solidFill>
                          <a:schemeClr val="tx1"/>
                        </a:solidFill>
                        <a:effectLst/>
                        <a:latin typeface="+mn-ea"/>
                        <a:ea typeface="+mn-ea"/>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155036761"/>
                  </a:ext>
                </a:extLst>
              </a:tr>
              <a:tr h="630102">
                <a:tc>
                  <a:txBody>
                    <a:bodyPr/>
                    <a:lstStyle/>
                    <a:p>
                      <a:pPr algn="ctr" fontAlgn="ctr"/>
                      <a:r>
                        <a:rPr lang="en-US" altLang="ja-JP" sz="1000" b="1" i="0" u="none" strike="noStrike" dirty="0">
                          <a:solidFill>
                            <a:srgbClr val="000000"/>
                          </a:solidFill>
                          <a:effectLst/>
                          <a:latin typeface="+mn-ea"/>
                          <a:ea typeface="+mn-ea"/>
                        </a:rPr>
                        <a:t>4</a:t>
                      </a:r>
                      <a:endParaRPr lang="ja-JP" altLang="en-US" sz="1000" b="1" i="0" u="none" strike="noStrike" dirty="0">
                        <a:solidFill>
                          <a:srgbClr val="000000"/>
                        </a:solidFill>
                        <a:effectLst/>
                        <a:latin typeface="+mn-ea"/>
                        <a:ea typeface="+mn-ea"/>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l" fontAlgn="ctr"/>
                      <a:r>
                        <a:rPr lang="ja-JP" altLang="en-US" sz="1000" b="1" u="none" strike="noStrike" dirty="0">
                          <a:effectLst/>
                          <a:latin typeface="+mn-ea"/>
                          <a:ea typeface="+mn-ea"/>
                        </a:rPr>
                        <a:t>人材育成のための</a:t>
                      </a:r>
                      <a:r>
                        <a:rPr lang="en-US" altLang="ja-JP" sz="1000" b="1" u="none" strike="noStrike" dirty="0">
                          <a:effectLst/>
                          <a:latin typeface="+mn-ea"/>
                          <a:ea typeface="+mn-ea"/>
                        </a:rPr>
                        <a:t>Trusted</a:t>
                      </a:r>
                      <a:r>
                        <a:rPr lang="ja-JP" altLang="en-US" sz="1000" b="1" u="none" strike="noStrike" dirty="0">
                          <a:effectLst/>
                          <a:latin typeface="+mn-ea"/>
                          <a:ea typeface="+mn-ea"/>
                        </a:rPr>
                        <a:t>な学修情報流通システム</a:t>
                      </a:r>
                      <a:endParaRPr lang="ja-JP" altLang="en-US" sz="1000" b="1" i="0" u="none" strike="noStrike" dirty="0">
                        <a:solidFill>
                          <a:srgbClr val="000000"/>
                        </a:solidFill>
                        <a:effectLst/>
                        <a:latin typeface="+mn-ea"/>
                        <a:ea typeface="+mn-ea"/>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fontAlgn="ctr"/>
                      <a:r>
                        <a:rPr lang="ja-JP" altLang="en-US" sz="1000" b="1" u="none" strike="noStrike" dirty="0">
                          <a:effectLst/>
                          <a:latin typeface="+mn-ea"/>
                          <a:ea typeface="+mn-ea"/>
                        </a:rPr>
                        <a:t>富士通</a:t>
                      </a:r>
                      <a:r>
                        <a:rPr lang="en-US" sz="1000" b="1" u="none" strike="noStrike" dirty="0">
                          <a:effectLst/>
                          <a:latin typeface="+mn-ea"/>
                          <a:ea typeface="+mn-ea"/>
                        </a:rPr>
                        <a:t>Japan</a:t>
                      </a:r>
                      <a:endParaRPr lang="en-US" sz="1000" b="1" i="0" u="none" strike="noStrike" dirty="0">
                        <a:solidFill>
                          <a:srgbClr val="000000"/>
                        </a:solidFill>
                        <a:effectLst/>
                        <a:latin typeface="+mn-ea"/>
                        <a:ea typeface="+mn-ea"/>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fontAlgn="ctr"/>
                      <a:r>
                        <a:rPr lang="ja-JP" altLang="en-US" sz="1000" u="none" strike="noStrike" dirty="0">
                          <a:effectLst/>
                          <a:latin typeface="+mn-ea"/>
                          <a:ea typeface="+mn-ea"/>
                        </a:rPr>
                        <a:t>教育</a:t>
                      </a:r>
                      <a:endParaRPr lang="ja-JP" altLang="en-US" sz="1000" b="0" i="0" u="none" strike="noStrike" dirty="0">
                        <a:solidFill>
                          <a:srgbClr val="000000"/>
                        </a:solidFill>
                        <a:effectLst/>
                        <a:latin typeface="+mn-ea"/>
                        <a:ea typeface="+mn-ea"/>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ja-JP" altLang="en-US" sz="1000" u="none" strike="noStrike" dirty="0">
                          <a:solidFill>
                            <a:schemeClr val="tx1"/>
                          </a:solidFill>
                          <a:effectLst/>
                          <a:latin typeface="+mn-ea"/>
                          <a:ea typeface="+mn-ea"/>
                        </a:rPr>
                        <a:t>研究実績・スキルデータ</a:t>
                      </a:r>
                      <a:endParaRPr lang="ja-JP" altLang="en-US" sz="1000" b="0" i="0" u="none" strike="noStrike" dirty="0">
                        <a:solidFill>
                          <a:schemeClr val="tx1"/>
                        </a:solidFill>
                        <a:effectLst/>
                        <a:latin typeface="+mn-ea"/>
                        <a:ea typeface="+mn-ea"/>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ja-JP" altLang="en-US" sz="1000" u="none" strike="noStrike" dirty="0">
                          <a:solidFill>
                            <a:schemeClr val="tx1"/>
                          </a:solidFill>
                          <a:effectLst/>
                          <a:latin typeface="+mn-ea"/>
                          <a:ea typeface="+mn-ea"/>
                        </a:rPr>
                        <a:t>人</a:t>
                      </a:r>
                      <a:endParaRPr lang="ja-JP" altLang="en-US" sz="1000" b="0" i="0" u="none" strike="noStrike" dirty="0">
                        <a:solidFill>
                          <a:schemeClr val="tx1"/>
                        </a:solidFill>
                        <a:effectLst/>
                        <a:latin typeface="+mn-ea"/>
                        <a:ea typeface="+mn-ea"/>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ja-JP" altLang="en-US" sz="1000" u="none" strike="noStrike" dirty="0">
                          <a:solidFill>
                            <a:schemeClr val="tx1"/>
                          </a:solidFill>
                          <a:effectLst/>
                          <a:latin typeface="+mn-ea"/>
                          <a:ea typeface="+mn-ea"/>
                        </a:rPr>
                        <a:t>学生</a:t>
                      </a:r>
                      <a:endParaRPr lang="ja-JP" altLang="en-US" sz="1000" b="0" i="0" u="none" strike="noStrike" dirty="0">
                        <a:solidFill>
                          <a:schemeClr val="tx1"/>
                        </a:solidFill>
                        <a:effectLst/>
                        <a:latin typeface="+mn-ea"/>
                        <a:ea typeface="+mn-ea"/>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zh-TW" altLang="en-US" sz="1000" u="none" strike="noStrike" dirty="0">
                          <a:solidFill>
                            <a:schemeClr val="tx1"/>
                          </a:solidFill>
                          <a:effectLst/>
                          <a:latin typeface="+mn-ea"/>
                          <a:ea typeface="+mn-ea"/>
                        </a:rPr>
                        <a:t>教員、</a:t>
                      </a:r>
                      <a:endParaRPr lang="en-US" altLang="zh-TW" sz="1000" u="none" strike="noStrike" dirty="0">
                        <a:solidFill>
                          <a:schemeClr val="tx1"/>
                        </a:solidFill>
                        <a:effectLst/>
                        <a:latin typeface="+mn-ea"/>
                        <a:ea typeface="+mn-ea"/>
                      </a:endParaRPr>
                    </a:p>
                    <a:p>
                      <a:pPr algn="ctr" fontAlgn="ctr"/>
                      <a:r>
                        <a:rPr lang="zh-TW" altLang="en-US" sz="1000" u="none" strike="noStrike" dirty="0">
                          <a:solidFill>
                            <a:schemeClr val="tx1"/>
                          </a:solidFill>
                          <a:effectLst/>
                          <a:latin typeface="+mn-ea"/>
                          <a:ea typeface="+mn-ea"/>
                        </a:rPr>
                        <a:t>使用先企業等</a:t>
                      </a:r>
                      <a:endParaRPr lang="zh-TW" altLang="en-US" sz="1000" b="0" i="0" u="none" strike="noStrike" dirty="0">
                        <a:solidFill>
                          <a:schemeClr val="tx1"/>
                        </a:solidFill>
                        <a:effectLst/>
                        <a:latin typeface="+mn-ea"/>
                        <a:ea typeface="+mn-ea"/>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502330174"/>
                  </a:ext>
                </a:extLst>
              </a:tr>
              <a:tr h="630102">
                <a:tc>
                  <a:txBody>
                    <a:bodyPr/>
                    <a:lstStyle/>
                    <a:p>
                      <a:pPr algn="ctr" fontAlgn="ctr"/>
                      <a:r>
                        <a:rPr lang="en-US" altLang="ja-JP" sz="1000" b="1" i="0" u="none" strike="noStrike" dirty="0">
                          <a:solidFill>
                            <a:srgbClr val="000000"/>
                          </a:solidFill>
                          <a:effectLst/>
                          <a:latin typeface="+mn-ea"/>
                          <a:ea typeface="+mn-ea"/>
                        </a:rPr>
                        <a:t>5</a:t>
                      </a:r>
                      <a:endParaRPr lang="ja-JP" altLang="en-US" sz="1000" b="1" i="0" u="none" strike="noStrike" dirty="0">
                        <a:solidFill>
                          <a:srgbClr val="000000"/>
                        </a:solidFill>
                        <a:effectLst/>
                        <a:latin typeface="+mn-ea"/>
                        <a:ea typeface="+mn-ea"/>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l" fontAlgn="ctr"/>
                      <a:r>
                        <a:rPr lang="ja-JP" altLang="en-US" sz="1000" b="1" u="none" strike="noStrike" dirty="0">
                          <a:effectLst/>
                          <a:latin typeface="+mn-ea"/>
                          <a:ea typeface="+mn-ea"/>
                        </a:rPr>
                        <a:t>臨床試験及び医療現場における信頼性及び応用可能性の高い情報流通システム</a:t>
                      </a:r>
                      <a:endParaRPr lang="ja-JP" altLang="en-US" sz="1000" b="1" i="0" u="none" strike="noStrike" dirty="0">
                        <a:solidFill>
                          <a:srgbClr val="000000"/>
                        </a:solidFill>
                        <a:effectLst/>
                        <a:latin typeface="+mn-ea"/>
                        <a:ea typeface="+mn-ea"/>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fontAlgn="ctr"/>
                      <a:r>
                        <a:rPr lang="ja-JP" altLang="en-US" sz="1000" b="1" u="none" strike="noStrike" dirty="0">
                          <a:effectLst/>
                          <a:latin typeface="+mn-ea"/>
                          <a:ea typeface="+mn-ea"/>
                        </a:rPr>
                        <a:t>シミック</a:t>
                      </a:r>
                      <a:endParaRPr lang="ja-JP" altLang="en-US" sz="1000" b="1" i="0" u="none" strike="noStrike" dirty="0">
                        <a:solidFill>
                          <a:srgbClr val="000000"/>
                        </a:solidFill>
                        <a:effectLst/>
                        <a:latin typeface="+mn-ea"/>
                        <a:ea typeface="+mn-ea"/>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fontAlgn="ctr"/>
                      <a:r>
                        <a:rPr lang="ja-JP" altLang="en-US" sz="1000" u="none" strike="noStrike" dirty="0" smtClean="0">
                          <a:effectLst/>
                          <a:latin typeface="+mn-ea"/>
                          <a:ea typeface="+mn-ea"/>
                        </a:rPr>
                        <a:t>ヘルスケア・福祉</a:t>
                      </a:r>
                      <a:endParaRPr lang="ja-JP" altLang="en-US" sz="1000" b="0" i="0" u="none" strike="noStrike" dirty="0">
                        <a:solidFill>
                          <a:srgbClr val="000000"/>
                        </a:solidFill>
                        <a:effectLst/>
                        <a:latin typeface="+mn-ea"/>
                        <a:ea typeface="+mn-ea"/>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ja-JP" altLang="en-US" sz="1000" b="0" i="0" u="none" strike="noStrike" dirty="0">
                          <a:solidFill>
                            <a:schemeClr val="tx1"/>
                          </a:solidFill>
                          <a:effectLst/>
                          <a:latin typeface="+mn-ea"/>
                          <a:ea typeface="+mn-ea"/>
                        </a:rPr>
                        <a:t>臨床試験データ</a:t>
                      </a: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ja-JP" altLang="en-US" sz="1000" u="none" strike="noStrike" dirty="0">
                          <a:solidFill>
                            <a:schemeClr val="tx1"/>
                          </a:solidFill>
                          <a:effectLst/>
                          <a:latin typeface="+mn-ea"/>
                          <a:ea typeface="+mn-ea"/>
                        </a:rPr>
                        <a:t>人</a:t>
                      </a:r>
                      <a:endParaRPr lang="ja-JP" altLang="en-US" sz="1000" b="0" i="0" u="none" strike="noStrike" dirty="0">
                        <a:solidFill>
                          <a:schemeClr val="tx1"/>
                        </a:solidFill>
                        <a:effectLst/>
                        <a:latin typeface="+mn-ea"/>
                        <a:ea typeface="+mn-ea"/>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ja-JP" altLang="en-US" sz="1000" u="none" strike="noStrike" dirty="0">
                          <a:solidFill>
                            <a:schemeClr val="tx1"/>
                          </a:solidFill>
                          <a:effectLst/>
                          <a:latin typeface="+mn-ea"/>
                          <a:ea typeface="+mn-ea"/>
                        </a:rPr>
                        <a:t>病院スタッフ　</a:t>
                      </a:r>
                      <a:endParaRPr lang="ja-JP" altLang="en-US" sz="1000" b="0" i="0" u="none" strike="noStrike" dirty="0">
                        <a:solidFill>
                          <a:schemeClr val="tx1"/>
                        </a:solidFill>
                        <a:effectLst/>
                        <a:latin typeface="+mn-ea"/>
                        <a:ea typeface="+mn-ea"/>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ja-JP" altLang="en-US" sz="1000" u="none" strike="noStrike" dirty="0">
                          <a:solidFill>
                            <a:schemeClr val="tx1"/>
                          </a:solidFill>
                          <a:effectLst/>
                          <a:latin typeface="+mn-ea"/>
                          <a:ea typeface="+mn-ea"/>
                        </a:rPr>
                        <a:t>製薬会社</a:t>
                      </a:r>
                      <a:r>
                        <a:rPr lang="en-US" altLang="ja-JP" sz="1000" u="none" strike="noStrike" dirty="0">
                          <a:solidFill>
                            <a:schemeClr val="tx1"/>
                          </a:solidFill>
                          <a:effectLst/>
                          <a:latin typeface="+mn-ea"/>
                          <a:ea typeface="+mn-ea"/>
                        </a:rPr>
                        <a:t>/CRO</a:t>
                      </a:r>
                      <a:r>
                        <a:rPr lang="ja-JP" altLang="en-US" sz="1000" u="none" strike="noStrike" dirty="0">
                          <a:solidFill>
                            <a:schemeClr val="tx1"/>
                          </a:solidFill>
                          <a:effectLst/>
                          <a:latin typeface="+mn-ea"/>
                          <a:ea typeface="+mn-ea"/>
                        </a:rPr>
                        <a:t>スタッフ監査当局</a:t>
                      </a:r>
                      <a:endParaRPr lang="ja-JP" altLang="en-US" sz="1000" b="0" i="0" u="none" strike="noStrike" dirty="0">
                        <a:solidFill>
                          <a:schemeClr val="tx1"/>
                        </a:solidFill>
                        <a:effectLst/>
                        <a:latin typeface="+mn-ea"/>
                        <a:ea typeface="+mn-ea"/>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26300140"/>
                  </a:ext>
                </a:extLst>
              </a:tr>
              <a:tr h="630102">
                <a:tc>
                  <a:txBody>
                    <a:bodyPr/>
                    <a:lstStyle/>
                    <a:p>
                      <a:pPr algn="ctr" fontAlgn="ctr"/>
                      <a:r>
                        <a:rPr lang="en-US" altLang="ja-JP" sz="1000" b="1" i="0" u="none" strike="noStrike" dirty="0">
                          <a:solidFill>
                            <a:srgbClr val="000000"/>
                          </a:solidFill>
                          <a:effectLst/>
                          <a:latin typeface="+mn-ea"/>
                          <a:ea typeface="+mn-ea"/>
                        </a:rPr>
                        <a:t>6</a:t>
                      </a:r>
                      <a:endParaRPr lang="ja-JP" altLang="en-US" sz="1000" b="1" i="0" u="none" strike="noStrike" dirty="0">
                        <a:solidFill>
                          <a:srgbClr val="000000"/>
                        </a:solidFill>
                        <a:effectLst/>
                        <a:latin typeface="+mn-ea"/>
                        <a:ea typeface="+mn-ea"/>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l" fontAlgn="ctr"/>
                      <a:r>
                        <a:rPr lang="ja-JP" altLang="en-US" sz="1000" b="1" u="none" strike="noStrike" dirty="0">
                          <a:effectLst/>
                          <a:latin typeface="+mn-ea"/>
                          <a:ea typeface="+mn-ea"/>
                        </a:rPr>
                        <a:t>下肢運動器疾患患者と医師、研究者間の信用できる歩行データ流通システム</a:t>
                      </a:r>
                      <a:endParaRPr lang="ja-JP" altLang="en-US" sz="1000" b="1" i="0" u="none" strike="noStrike" dirty="0">
                        <a:solidFill>
                          <a:srgbClr val="000000"/>
                        </a:solidFill>
                        <a:effectLst/>
                        <a:latin typeface="+mn-ea"/>
                        <a:ea typeface="+mn-ea"/>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fontAlgn="ctr"/>
                      <a:r>
                        <a:rPr lang="en-US" sz="1000" b="1" u="none" strike="noStrike" dirty="0">
                          <a:effectLst/>
                          <a:latin typeface="+mn-ea"/>
                          <a:ea typeface="+mn-ea"/>
                        </a:rPr>
                        <a:t>ORPHE</a:t>
                      </a:r>
                      <a:endParaRPr lang="en-US" sz="1000" b="1" i="0" u="none" strike="noStrike" dirty="0">
                        <a:solidFill>
                          <a:srgbClr val="000000"/>
                        </a:solidFill>
                        <a:effectLst/>
                        <a:latin typeface="+mn-ea"/>
                        <a:ea typeface="+mn-ea"/>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fontAlgn="ctr"/>
                      <a:r>
                        <a:rPr lang="ja-JP" altLang="en-US" sz="1000" u="none" strike="noStrike" dirty="0" smtClean="0">
                          <a:effectLst/>
                          <a:latin typeface="+mn-ea"/>
                          <a:ea typeface="+mn-ea"/>
                        </a:rPr>
                        <a:t>ヘルスケア・福祉</a:t>
                      </a:r>
                      <a:endParaRPr lang="ja-JP" altLang="en-US" sz="1000" b="0" i="0" u="none" strike="noStrike" dirty="0">
                        <a:solidFill>
                          <a:srgbClr val="000000"/>
                        </a:solidFill>
                        <a:effectLst/>
                        <a:latin typeface="+mn-ea"/>
                        <a:ea typeface="+mn-ea"/>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ja-JP" altLang="en-US" sz="1000" u="none" strike="noStrike" dirty="0">
                          <a:solidFill>
                            <a:schemeClr val="tx1"/>
                          </a:solidFill>
                          <a:effectLst/>
                          <a:latin typeface="+mn-ea"/>
                          <a:ea typeface="+mn-ea"/>
                        </a:rPr>
                        <a:t>歩行データ</a:t>
                      </a:r>
                      <a:endParaRPr lang="ja-JP" altLang="en-US" sz="1000" b="0" i="0" u="none" strike="noStrike" dirty="0">
                        <a:solidFill>
                          <a:schemeClr val="tx1"/>
                        </a:solidFill>
                        <a:effectLst/>
                        <a:latin typeface="+mn-ea"/>
                        <a:ea typeface="+mn-ea"/>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ja-JP" altLang="en-US" sz="1000" u="none" strike="noStrike" dirty="0">
                          <a:solidFill>
                            <a:schemeClr val="tx1"/>
                          </a:solidFill>
                          <a:effectLst/>
                          <a:latin typeface="+mn-ea"/>
                          <a:ea typeface="+mn-ea"/>
                        </a:rPr>
                        <a:t>人</a:t>
                      </a:r>
                      <a:endParaRPr lang="ja-JP" altLang="en-US" sz="1000" b="0" i="0" u="none" strike="noStrike" dirty="0">
                        <a:solidFill>
                          <a:schemeClr val="tx1"/>
                        </a:solidFill>
                        <a:effectLst/>
                        <a:latin typeface="+mn-ea"/>
                        <a:ea typeface="+mn-ea"/>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ja-JP" altLang="en-US" sz="1000" u="none" strike="noStrike" dirty="0">
                          <a:solidFill>
                            <a:schemeClr val="tx1"/>
                          </a:solidFill>
                          <a:effectLst/>
                          <a:latin typeface="+mn-ea"/>
                          <a:ea typeface="+mn-ea"/>
                        </a:rPr>
                        <a:t>患者</a:t>
                      </a:r>
                      <a:endParaRPr lang="ja-JP" altLang="en-US" sz="1000" b="0" i="0" u="none" strike="noStrike" dirty="0">
                        <a:solidFill>
                          <a:schemeClr val="tx1"/>
                        </a:solidFill>
                        <a:effectLst/>
                        <a:latin typeface="+mn-ea"/>
                        <a:ea typeface="+mn-ea"/>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ja-JP" altLang="en-US" sz="1000" u="none" strike="noStrike" dirty="0">
                          <a:solidFill>
                            <a:schemeClr val="tx1"/>
                          </a:solidFill>
                          <a:effectLst/>
                          <a:latin typeface="+mn-ea"/>
                          <a:ea typeface="+mn-ea"/>
                        </a:rPr>
                        <a:t>医療機関</a:t>
                      </a:r>
                      <a:endParaRPr lang="ja-JP" altLang="en-US" sz="1000" b="0" i="0" u="none" strike="noStrike" dirty="0">
                        <a:solidFill>
                          <a:schemeClr val="tx1"/>
                        </a:solidFill>
                        <a:effectLst/>
                        <a:latin typeface="+mn-ea"/>
                        <a:ea typeface="+mn-ea"/>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125880195"/>
                  </a:ext>
                </a:extLst>
              </a:tr>
            </a:tbl>
          </a:graphicData>
        </a:graphic>
      </p:graphicFrame>
      <p:sp>
        <p:nvSpPr>
          <p:cNvPr id="5" name="正方形/長方形 4"/>
          <p:cNvSpPr/>
          <p:nvPr/>
        </p:nvSpPr>
        <p:spPr>
          <a:xfrm>
            <a:off x="331788" y="5963619"/>
            <a:ext cx="4141152" cy="584775"/>
          </a:xfrm>
          <a:prstGeom prst="rect">
            <a:avLst/>
          </a:prstGeom>
          <a:solidFill>
            <a:schemeClr val="accent4">
              <a:lumMod val="20000"/>
              <a:lumOff val="80000"/>
            </a:schemeClr>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800" b="1" i="0" u="sng" strike="noStrike" kern="1200" cap="none" spc="0" normalizeH="0" baseline="0" noProof="0" dirty="0">
                <a:ln>
                  <a:noFill/>
                </a:ln>
                <a:solidFill>
                  <a:srgbClr val="000000"/>
                </a:solidFill>
                <a:effectLst/>
                <a:uLnTx/>
                <a:uFillTx/>
                <a:latin typeface="Arial"/>
                <a:ea typeface="Meiryo UI"/>
                <a:cs typeface="+mn-cs"/>
              </a:rPr>
              <a:t>注</a:t>
            </a:r>
            <a:r>
              <a:rPr kumimoji="1" lang="en-US" altLang="ja-JP" sz="800" b="1" i="0" u="sng" strike="noStrike" kern="1200" cap="none" spc="0" normalizeH="0" baseline="0" noProof="0" dirty="0">
                <a:ln>
                  <a:noFill/>
                </a:ln>
                <a:solidFill>
                  <a:srgbClr val="000000"/>
                </a:solidFill>
                <a:effectLst/>
                <a:uLnTx/>
                <a:uFillTx/>
                <a:latin typeface="Arial"/>
                <a:ea typeface="Meiryo UI"/>
                <a:cs typeface="+mn-cs"/>
              </a:rPr>
              <a:t>1</a:t>
            </a:r>
            <a:r>
              <a:rPr kumimoji="1" lang="ja-JP" altLang="en-US" sz="800" b="1" i="0" u="sng" strike="noStrike" kern="1200" cap="none" spc="0" normalizeH="0" baseline="0" noProof="0" dirty="0">
                <a:ln>
                  <a:noFill/>
                </a:ln>
                <a:solidFill>
                  <a:srgbClr val="000000"/>
                </a:solidFill>
                <a:effectLst/>
                <a:uLnTx/>
                <a:uFillTx/>
                <a:latin typeface="Arial"/>
                <a:ea typeface="Meiryo UI"/>
                <a:cs typeface="+mn-cs"/>
              </a:rPr>
              <a:t>）データのエンティティの区分は以下の考え方に基づくものとする</a:t>
            </a:r>
            <a:endParaRPr kumimoji="1" lang="en-US" altLang="ja-JP" sz="800" b="1" i="0" u="sng" strike="noStrike" kern="1200" cap="none" spc="0" normalizeH="0" baseline="0" noProof="0" dirty="0">
              <a:ln>
                <a:noFill/>
              </a:ln>
              <a:solidFill>
                <a:srgbClr val="000000"/>
              </a:solidFill>
              <a:effectLst/>
              <a:uLnTx/>
              <a:uFillTx/>
              <a:latin typeface="Arial"/>
              <a:ea typeface="Meiryo UI"/>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800" b="0" i="0" u="none" strike="noStrike" kern="1200" cap="none" spc="0" normalizeH="0" baseline="0" noProof="0" dirty="0">
                <a:ln>
                  <a:noFill/>
                </a:ln>
                <a:solidFill>
                  <a:srgbClr val="000000"/>
                </a:solidFill>
                <a:effectLst/>
                <a:uLnTx/>
                <a:uFillTx/>
                <a:latin typeface="Arial"/>
                <a:ea typeface="Meiryo UI"/>
                <a:cs typeface="+mn-cs"/>
              </a:rPr>
              <a:t>　人　　　：対象データに対して自由なコントロール・意思決定が可能な</a:t>
            </a:r>
            <a:r>
              <a:rPr kumimoji="1" lang="ja-JP" altLang="en-US" sz="800" b="0" i="0" u="sng" strike="noStrike" kern="1200" cap="none" spc="0" normalizeH="0" baseline="0" noProof="0" dirty="0">
                <a:ln>
                  <a:noFill/>
                </a:ln>
                <a:solidFill>
                  <a:srgbClr val="000000"/>
                </a:solidFill>
                <a:effectLst/>
                <a:uLnTx/>
                <a:uFillTx/>
                <a:latin typeface="Arial"/>
                <a:ea typeface="Meiryo UI"/>
                <a:cs typeface="+mn-cs"/>
              </a:rPr>
              <a:t>個人</a:t>
            </a:r>
            <a:r>
              <a:rPr kumimoji="1" lang="ja-JP" altLang="en-US" sz="800" b="0" i="0" u="none" strike="noStrike" kern="1200" cap="none" spc="0" normalizeH="0" baseline="0" noProof="0" dirty="0">
                <a:ln>
                  <a:noFill/>
                </a:ln>
                <a:solidFill>
                  <a:srgbClr val="000000"/>
                </a:solidFill>
                <a:effectLst/>
                <a:uLnTx/>
                <a:uFillTx/>
                <a:latin typeface="Arial"/>
                <a:ea typeface="Meiryo UI"/>
                <a:cs typeface="+mn-cs"/>
              </a:rPr>
              <a:t>が紐づく場合</a:t>
            </a:r>
            <a:endParaRPr kumimoji="1" lang="en-US" altLang="ja-JP" sz="800" b="0" i="0" u="none" strike="noStrike" kern="1200" cap="none" spc="0" normalizeH="0" baseline="0" noProof="0" dirty="0">
              <a:ln>
                <a:noFill/>
              </a:ln>
              <a:solidFill>
                <a:srgbClr val="000000"/>
              </a:solidFill>
              <a:effectLst/>
              <a:uLnTx/>
              <a:uFillTx/>
              <a:latin typeface="Arial"/>
              <a:ea typeface="Meiryo UI"/>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800" b="0" i="0" u="none" strike="noStrike" kern="1200" cap="none" spc="0" normalizeH="0" baseline="0" noProof="0" dirty="0">
                <a:ln>
                  <a:noFill/>
                </a:ln>
                <a:solidFill>
                  <a:srgbClr val="000000"/>
                </a:solidFill>
                <a:effectLst/>
                <a:uLnTx/>
                <a:uFillTx/>
                <a:latin typeface="Arial"/>
                <a:ea typeface="Meiryo UI"/>
                <a:cs typeface="+mn-cs"/>
              </a:rPr>
              <a:t>　法人　</a:t>
            </a:r>
            <a:r>
              <a:rPr kumimoji="1" lang="en-US" altLang="ja-JP" sz="800" b="0" i="0" u="none" strike="noStrike" kern="1200" cap="none" spc="0" normalizeH="0" baseline="0" noProof="0" dirty="0">
                <a:ln>
                  <a:noFill/>
                </a:ln>
                <a:solidFill>
                  <a:srgbClr val="000000"/>
                </a:solidFill>
                <a:effectLst/>
                <a:uLnTx/>
                <a:uFillTx/>
                <a:latin typeface="Arial"/>
                <a:ea typeface="Meiryo UI"/>
                <a:cs typeface="+mn-cs"/>
              </a:rPr>
              <a:t> </a:t>
            </a:r>
            <a:r>
              <a:rPr kumimoji="1" lang="ja-JP" altLang="en-US" sz="800" b="0" i="0" u="none" strike="noStrike" kern="1200" cap="none" spc="0" normalizeH="0" baseline="0" noProof="0" dirty="0">
                <a:ln>
                  <a:noFill/>
                </a:ln>
                <a:solidFill>
                  <a:srgbClr val="000000"/>
                </a:solidFill>
                <a:effectLst/>
                <a:uLnTx/>
                <a:uFillTx/>
                <a:latin typeface="Arial"/>
                <a:ea typeface="Meiryo UI"/>
                <a:cs typeface="+mn-cs"/>
              </a:rPr>
              <a:t>：対象データに対して自由なコントロール・意思決定が可能な</a:t>
            </a:r>
            <a:r>
              <a:rPr kumimoji="1" lang="ja-JP" altLang="en-US" sz="800" b="0" i="0" u="sng" strike="noStrike" kern="1200" cap="none" spc="0" normalizeH="0" baseline="0" noProof="0" dirty="0">
                <a:ln>
                  <a:noFill/>
                </a:ln>
                <a:solidFill>
                  <a:srgbClr val="000000"/>
                </a:solidFill>
                <a:effectLst/>
                <a:uLnTx/>
                <a:uFillTx/>
                <a:latin typeface="Arial"/>
                <a:ea typeface="Meiryo UI"/>
                <a:cs typeface="+mn-cs"/>
              </a:rPr>
              <a:t>法人・団体</a:t>
            </a:r>
            <a:r>
              <a:rPr kumimoji="1" lang="ja-JP" altLang="en-US" sz="800" b="0" i="0" u="none" strike="noStrike" kern="1200" cap="none" spc="0" normalizeH="0" baseline="0" noProof="0" dirty="0">
                <a:ln>
                  <a:noFill/>
                </a:ln>
                <a:solidFill>
                  <a:srgbClr val="000000"/>
                </a:solidFill>
                <a:effectLst/>
                <a:uLnTx/>
                <a:uFillTx/>
                <a:latin typeface="Arial"/>
                <a:ea typeface="Meiryo UI"/>
                <a:cs typeface="+mn-cs"/>
              </a:rPr>
              <a:t>が紐づく場合</a:t>
            </a:r>
            <a:endParaRPr kumimoji="1" lang="en-US" altLang="ja-JP" sz="800" b="0" i="0" u="none" strike="noStrike" kern="1200" cap="none" spc="0" normalizeH="0" baseline="0" noProof="0" dirty="0">
              <a:ln>
                <a:noFill/>
              </a:ln>
              <a:solidFill>
                <a:srgbClr val="000000"/>
              </a:solidFill>
              <a:effectLst/>
              <a:uLnTx/>
              <a:uFillTx/>
              <a:latin typeface="Arial"/>
              <a:ea typeface="Meiryo UI"/>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800" b="0" i="0" u="none" strike="noStrike" kern="1200" cap="none" spc="0" normalizeH="0" baseline="0" noProof="0" dirty="0">
                <a:ln>
                  <a:noFill/>
                </a:ln>
                <a:solidFill>
                  <a:srgbClr val="000000"/>
                </a:solidFill>
                <a:effectLst/>
                <a:uLnTx/>
                <a:uFillTx/>
                <a:latin typeface="Arial"/>
                <a:ea typeface="Meiryo UI"/>
                <a:cs typeface="+mn-cs"/>
              </a:rPr>
              <a:t>　モノ　　 ：対象データに対して</a:t>
            </a:r>
            <a:r>
              <a:rPr kumimoji="1" lang="ja-JP" altLang="en-US" sz="800" b="0" i="0" u="sng" strike="noStrike" kern="1200" cap="none" spc="0" normalizeH="0" baseline="0" noProof="0" dirty="0">
                <a:ln>
                  <a:noFill/>
                </a:ln>
                <a:solidFill>
                  <a:srgbClr val="000000"/>
                </a:solidFill>
                <a:effectLst/>
                <a:uLnTx/>
                <a:uFillTx/>
                <a:latin typeface="Arial"/>
                <a:ea typeface="Meiryo UI"/>
                <a:cs typeface="+mn-cs"/>
              </a:rPr>
              <a:t>自由なコントロール・意思決定ができない主体</a:t>
            </a:r>
            <a:r>
              <a:rPr kumimoji="1" lang="ja-JP" altLang="en-US" sz="800" b="0" i="0" u="none" strike="noStrike" kern="1200" cap="none" spc="0" normalizeH="0" baseline="0" noProof="0" dirty="0">
                <a:ln>
                  <a:noFill/>
                </a:ln>
                <a:solidFill>
                  <a:srgbClr val="000000"/>
                </a:solidFill>
                <a:effectLst/>
                <a:uLnTx/>
                <a:uFillTx/>
                <a:latin typeface="Arial"/>
                <a:ea typeface="Meiryo UI"/>
                <a:cs typeface="+mn-cs"/>
              </a:rPr>
              <a:t>が紐づく場合</a:t>
            </a:r>
          </a:p>
        </p:txBody>
      </p:sp>
      <p:sp>
        <p:nvSpPr>
          <p:cNvPr id="6" name="テキスト ボックス 5"/>
          <p:cNvSpPr txBox="1"/>
          <p:nvPr/>
        </p:nvSpPr>
        <p:spPr>
          <a:xfrm>
            <a:off x="331490" y="555777"/>
            <a:ext cx="9242723" cy="496733"/>
          </a:xfrm>
          <a:prstGeom prst="rect">
            <a:avLst/>
          </a:prstGeom>
          <a:noFill/>
        </p:spPr>
        <p:txBody>
          <a:bodyPr wrap="square" lIns="0" rIns="0" rtlCol="0">
            <a:noAutofit/>
          </a:bodyPr>
          <a:lstStyle/>
          <a:p>
            <a:pPr lvl="0" defTabSz="288000"/>
            <a:r>
              <a:rPr lang="ja-JP" altLang="en-US" sz="1600" dirty="0"/>
              <a:t>本実証事業の公募を通じて</a:t>
            </a:r>
            <a:r>
              <a:rPr lang="en-US" altLang="ja-JP" sz="1600" dirty="0"/>
              <a:t>13</a:t>
            </a:r>
            <a:r>
              <a:rPr lang="ja-JP" altLang="en-US" sz="1600" dirty="0"/>
              <a:t>の事業者（ユースケース）の選定を行い、うち</a:t>
            </a:r>
            <a:r>
              <a:rPr lang="en-US" altLang="ja-JP" sz="1600" dirty="0"/>
              <a:t>11</a:t>
            </a:r>
            <a:r>
              <a:rPr lang="ja-JP" altLang="en-US" sz="1600" dirty="0"/>
              <a:t>の事業者でプロトタイプシステムの開発を実施した</a:t>
            </a:r>
            <a:r>
              <a:rPr lang="en-US" altLang="ja-JP" sz="1600" baseline="30000" dirty="0"/>
              <a:t>1</a:t>
            </a:r>
            <a:r>
              <a:rPr lang="ja-JP" altLang="en-US" sz="1600" dirty="0" err="1"/>
              <a:t>。</a:t>
            </a:r>
            <a:r>
              <a:rPr lang="ja-JP" altLang="en-US" sz="1600" dirty="0"/>
              <a:t>実証を通じて、従来検証が困難であった情報の検証性を確保を試みている。</a:t>
            </a:r>
            <a:endParaRPr lang="en-US" altLang="ja-JP" sz="1600" dirty="0"/>
          </a:p>
          <a:p>
            <a:pPr lvl="0" defTabSz="288000"/>
            <a:endParaRPr lang="en-US" altLang="ja-JP" sz="1600" dirty="0"/>
          </a:p>
        </p:txBody>
      </p:sp>
      <p:sp>
        <p:nvSpPr>
          <p:cNvPr id="3" name="ホームベース 2"/>
          <p:cNvSpPr/>
          <p:nvPr/>
        </p:nvSpPr>
        <p:spPr>
          <a:xfrm>
            <a:off x="6093501" y="42672"/>
            <a:ext cx="972000" cy="324000"/>
          </a:xfrm>
          <a:prstGeom prst="homePlate">
            <a:avLst/>
          </a:prstGeom>
          <a:solidFill>
            <a:schemeClr val="accent2">
              <a:lumMod val="75000"/>
              <a:lumOff val="25000"/>
            </a:schemeClr>
          </a:solid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kumimoji="1" lang="ja-JP" altLang="en-US" sz="1000" b="1" dirty="0">
                <a:solidFill>
                  <a:schemeClr val="bg1"/>
                </a:solidFill>
              </a:rPr>
              <a:t>基本情報</a:t>
            </a:r>
          </a:p>
        </p:txBody>
      </p:sp>
      <p:sp>
        <p:nvSpPr>
          <p:cNvPr id="4" name="山形 3"/>
          <p:cNvSpPr/>
          <p:nvPr/>
        </p:nvSpPr>
        <p:spPr>
          <a:xfrm>
            <a:off x="6889292" y="42672"/>
            <a:ext cx="972000" cy="324000"/>
          </a:xfrm>
          <a:prstGeom prst="chevron">
            <a:avLst/>
          </a:prstGeom>
          <a:solidFill>
            <a:schemeClr val="bg1">
              <a:lumMod val="85000"/>
            </a:schemeClr>
          </a:solid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kumimoji="1" lang="ja-JP" altLang="en-US" sz="1000" b="1" dirty="0">
                <a:solidFill>
                  <a:schemeClr val="bg1"/>
                </a:solidFill>
              </a:rPr>
              <a:t>実証結果</a:t>
            </a:r>
          </a:p>
        </p:txBody>
      </p:sp>
      <p:sp>
        <p:nvSpPr>
          <p:cNvPr id="9" name="山形 8"/>
          <p:cNvSpPr/>
          <p:nvPr/>
        </p:nvSpPr>
        <p:spPr>
          <a:xfrm>
            <a:off x="7685083" y="42672"/>
            <a:ext cx="972000" cy="324000"/>
          </a:xfrm>
          <a:prstGeom prst="chevron">
            <a:avLst/>
          </a:prstGeom>
          <a:solidFill>
            <a:schemeClr val="bg1">
              <a:lumMod val="85000"/>
            </a:schemeClr>
          </a:solid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kumimoji="1" lang="ja-JP" altLang="en-US" sz="1000" b="1" dirty="0">
                <a:solidFill>
                  <a:schemeClr val="bg1"/>
                </a:solidFill>
              </a:rPr>
              <a:t>社会実装の見通し</a:t>
            </a:r>
          </a:p>
        </p:txBody>
      </p:sp>
      <p:sp>
        <p:nvSpPr>
          <p:cNvPr id="10" name="山形 9"/>
          <p:cNvSpPr/>
          <p:nvPr/>
        </p:nvSpPr>
        <p:spPr>
          <a:xfrm>
            <a:off x="8480873" y="42672"/>
            <a:ext cx="972000" cy="324000"/>
          </a:xfrm>
          <a:prstGeom prst="chevron">
            <a:avLst/>
          </a:prstGeom>
          <a:solidFill>
            <a:schemeClr val="bg1">
              <a:lumMod val="85000"/>
            </a:schemeClr>
          </a:solid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kumimoji="1" lang="en-US" altLang="ja-JP" sz="1000" b="1" dirty="0">
                <a:solidFill>
                  <a:schemeClr val="bg1"/>
                </a:solidFill>
              </a:rPr>
              <a:t>TW</a:t>
            </a:r>
            <a:r>
              <a:rPr lang="ja-JP" altLang="en-US" sz="1000" b="1" dirty="0">
                <a:solidFill>
                  <a:schemeClr val="bg1"/>
                </a:solidFill>
              </a:rPr>
              <a:t>への</a:t>
            </a:r>
            <a:endParaRPr lang="en-US" altLang="ja-JP" sz="1000" b="1" dirty="0">
              <a:solidFill>
                <a:schemeClr val="bg1"/>
              </a:solidFill>
            </a:endParaRPr>
          </a:p>
          <a:p>
            <a:pPr algn="ctr"/>
            <a:r>
              <a:rPr kumimoji="1" lang="ja-JP" altLang="en-US" sz="1000" b="1" dirty="0">
                <a:solidFill>
                  <a:schemeClr val="bg1"/>
                </a:solidFill>
              </a:rPr>
              <a:t>示唆・提言</a:t>
            </a:r>
          </a:p>
        </p:txBody>
      </p:sp>
      <p:sp>
        <p:nvSpPr>
          <p:cNvPr id="11" name="正方形/長方形 10"/>
          <p:cNvSpPr/>
          <p:nvPr/>
        </p:nvSpPr>
        <p:spPr>
          <a:xfrm>
            <a:off x="4636453" y="5963619"/>
            <a:ext cx="4953000" cy="507831"/>
          </a:xfrm>
          <a:prstGeom prst="rect">
            <a:avLst/>
          </a:prstGeom>
        </p:spPr>
        <p:txBody>
          <a:bodyPr>
            <a:spAutoFit/>
          </a:bodyPr>
          <a:lstStyle/>
          <a:p>
            <a:r>
              <a:rPr lang="en-US" altLang="ja-JP" sz="900" dirty="0"/>
              <a:t>1) </a:t>
            </a:r>
            <a:r>
              <a:rPr lang="ja-JP" altLang="en-US" sz="900" dirty="0"/>
              <a:t>大日本印刷とアラクサラネットワークスを除く</a:t>
            </a:r>
            <a:r>
              <a:rPr lang="en-US" altLang="ja-JP" sz="900" dirty="0"/>
              <a:t>11</a:t>
            </a:r>
            <a:r>
              <a:rPr lang="ja-JP" altLang="en-US" sz="900" dirty="0"/>
              <a:t>事業でプロトタイプシステムの開発を実施。なお、アラクサラネットワークスについては、企画のみを行う方式で選定したが、本事業で企画するシステムの開発を別事業で実施しており、その成果についても可能な範囲で一部報告いただいている。</a:t>
            </a:r>
          </a:p>
        </p:txBody>
      </p:sp>
    </p:spTree>
    <p:extLst>
      <p:ext uri="{BB962C8B-B14F-4D97-AF65-F5344CB8AC3E}">
        <p14:creationId xmlns:p14="http://schemas.microsoft.com/office/powerpoint/2010/main" val="308757912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タイトル 7"/>
          <p:cNvSpPr>
            <a:spLocks noGrp="1"/>
          </p:cNvSpPr>
          <p:nvPr>
            <p:ph type="title"/>
          </p:nvPr>
        </p:nvSpPr>
        <p:spPr>
          <a:xfrm>
            <a:off x="331491" y="164693"/>
            <a:ext cx="1824969" cy="412538"/>
          </a:xfrm>
        </p:spPr>
        <p:txBody>
          <a:bodyPr>
            <a:normAutofit/>
          </a:bodyPr>
          <a:lstStyle/>
          <a:p>
            <a:r>
              <a:rPr lang="ja-JP" altLang="en-US" sz="1600" b="1" dirty="0">
                <a:solidFill>
                  <a:srgbClr val="002060"/>
                </a:solidFill>
              </a:rPr>
              <a:t>基本情報の整理②</a:t>
            </a:r>
            <a:endParaRPr lang="ja-JP" altLang="en-US" sz="2000" b="1" spc="0" dirty="0">
              <a:solidFill>
                <a:srgbClr val="002060"/>
              </a:solidFill>
            </a:endParaRPr>
          </a:p>
        </p:txBody>
      </p:sp>
      <p:sp>
        <p:nvSpPr>
          <p:cNvPr id="5" name="正方形/長方形 4"/>
          <p:cNvSpPr/>
          <p:nvPr/>
        </p:nvSpPr>
        <p:spPr>
          <a:xfrm>
            <a:off x="331788" y="5963619"/>
            <a:ext cx="4141152" cy="584775"/>
          </a:xfrm>
          <a:prstGeom prst="rect">
            <a:avLst/>
          </a:prstGeom>
          <a:solidFill>
            <a:schemeClr val="accent4">
              <a:lumMod val="20000"/>
              <a:lumOff val="80000"/>
            </a:schemeClr>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800" b="1" i="0" u="sng" strike="noStrike" kern="1200" cap="none" spc="0" normalizeH="0" baseline="0" noProof="0" dirty="0">
                <a:ln>
                  <a:noFill/>
                </a:ln>
                <a:solidFill>
                  <a:srgbClr val="000000"/>
                </a:solidFill>
                <a:effectLst/>
                <a:uLnTx/>
                <a:uFillTx/>
                <a:latin typeface="Arial"/>
                <a:ea typeface="Meiryo UI"/>
                <a:cs typeface="+mn-cs"/>
              </a:rPr>
              <a:t>注</a:t>
            </a:r>
            <a:r>
              <a:rPr kumimoji="1" lang="en-US" altLang="ja-JP" sz="800" b="1" i="0" u="sng" strike="noStrike" kern="1200" cap="none" spc="0" normalizeH="0" baseline="0" noProof="0" dirty="0">
                <a:ln>
                  <a:noFill/>
                </a:ln>
                <a:solidFill>
                  <a:srgbClr val="000000"/>
                </a:solidFill>
                <a:effectLst/>
                <a:uLnTx/>
                <a:uFillTx/>
                <a:latin typeface="Arial"/>
                <a:ea typeface="Meiryo UI"/>
                <a:cs typeface="+mn-cs"/>
              </a:rPr>
              <a:t>1</a:t>
            </a:r>
            <a:r>
              <a:rPr kumimoji="1" lang="ja-JP" altLang="en-US" sz="800" b="1" i="0" u="sng" strike="noStrike" kern="1200" cap="none" spc="0" normalizeH="0" baseline="0" noProof="0" dirty="0">
                <a:ln>
                  <a:noFill/>
                </a:ln>
                <a:solidFill>
                  <a:srgbClr val="000000"/>
                </a:solidFill>
                <a:effectLst/>
                <a:uLnTx/>
                <a:uFillTx/>
                <a:latin typeface="Arial"/>
                <a:ea typeface="Meiryo UI"/>
                <a:cs typeface="+mn-cs"/>
              </a:rPr>
              <a:t>）データのエンティティの区分は以下の考え方に基づくものとする</a:t>
            </a:r>
            <a:endParaRPr kumimoji="1" lang="en-US" altLang="ja-JP" sz="800" b="1" i="0" u="sng" strike="noStrike" kern="1200" cap="none" spc="0" normalizeH="0" baseline="0" noProof="0" dirty="0">
              <a:ln>
                <a:noFill/>
              </a:ln>
              <a:solidFill>
                <a:srgbClr val="000000"/>
              </a:solidFill>
              <a:effectLst/>
              <a:uLnTx/>
              <a:uFillTx/>
              <a:latin typeface="Arial"/>
              <a:ea typeface="Meiryo UI"/>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800" b="0" i="0" u="none" strike="noStrike" kern="1200" cap="none" spc="0" normalizeH="0" baseline="0" noProof="0" dirty="0">
                <a:ln>
                  <a:noFill/>
                </a:ln>
                <a:solidFill>
                  <a:srgbClr val="000000"/>
                </a:solidFill>
                <a:effectLst/>
                <a:uLnTx/>
                <a:uFillTx/>
                <a:latin typeface="Arial"/>
                <a:ea typeface="Meiryo UI"/>
                <a:cs typeface="+mn-cs"/>
              </a:rPr>
              <a:t>　人　　　：対象データに対して自由なコントロール・意思決定が可能な</a:t>
            </a:r>
            <a:r>
              <a:rPr kumimoji="1" lang="ja-JP" altLang="en-US" sz="800" b="0" i="0" u="sng" strike="noStrike" kern="1200" cap="none" spc="0" normalizeH="0" baseline="0" noProof="0" dirty="0">
                <a:ln>
                  <a:noFill/>
                </a:ln>
                <a:solidFill>
                  <a:srgbClr val="000000"/>
                </a:solidFill>
                <a:effectLst/>
                <a:uLnTx/>
                <a:uFillTx/>
                <a:latin typeface="Arial"/>
                <a:ea typeface="Meiryo UI"/>
                <a:cs typeface="+mn-cs"/>
              </a:rPr>
              <a:t>個人</a:t>
            </a:r>
            <a:r>
              <a:rPr kumimoji="1" lang="ja-JP" altLang="en-US" sz="800" b="0" i="0" u="none" strike="noStrike" kern="1200" cap="none" spc="0" normalizeH="0" baseline="0" noProof="0" dirty="0">
                <a:ln>
                  <a:noFill/>
                </a:ln>
                <a:solidFill>
                  <a:srgbClr val="000000"/>
                </a:solidFill>
                <a:effectLst/>
                <a:uLnTx/>
                <a:uFillTx/>
                <a:latin typeface="Arial"/>
                <a:ea typeface="Meiryo UI"/>
                <a:cs typeface="+mn-cs"/>
              </a:rPr>
              <a:t>が紐づく場合</a:t>
            </a:r>
            <a:endParaRPr kumimoji="1" lang="en-US" altLang="ja-JP" sz="800" b="0" i="0" u="none" strike="noStrike" kern="1200" cap="none" spc="0" normalizeH="0" baseline="0" noProof="0" dirty="0">
              <a:ln>
                <a:noFill/>
              </a:ln>
              <a:solidFill>
                <a:srgbClr val="000000"/>
              </a:solidFill>
              <a:effectLst/>
              <a:uLnTx/>
              <a:uFillTx/>
              <a:latin typeface="Arial"/>
              <a:ea typeface="Meiryo UI"/>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800" b="0" i="0" u="none" strike="noStrike" kern="1200" cap="none" spc="0" normalizeH="0" baseline="0" noProof="0" dirty="0">
                <a:ln>
                  <a:noFill/>
                </a:ln>
                <a:solidFill>
                  <a:srgbClr val="000000"/>
                </a:solidFill>
                <a:effectLst/>
                <a:uLnTx/>
                <a:uFillTx/>
                <a:latin typeface="Arial"/>
                <a:ea typeface="Meiryo UI"/>
                <a:cs typeface="+mn-cs"/>
              </a:rPr>
              <a:t>　法人　</a:t>
            </a:r>
            <a:r>
              <a:rPr kumimoji="1" lang="en-US" altLang="ja-JP" sz="800" b="0" i="0" u="none" strike="noStrike" kern="1200" cap="none" spc="0" normalizeH="0" baseline="0" noProof="0" dirty="0">
                <a:ln>
                  <a:noFill/>
                </a:ln>
                <a:solidFill>
                  <a:srgbClr val="000000"/>
                </a:solidFill>
                <a:effectLst/>
                <a:uLnTx/>
                <a:uFillTx/>
                <a:latin typeface="Arial"/>
                <a:ea typeface="Meiryo UI"/>
                <a:cs typeface="+mn-cs"/>
              </a:rPr>
              <a:t> </a:t>
            </a:r>
            <a:r>
              <a:rPr kumimoji="1" lang="ja-JP" altLang="en-US" sz="800" b="0" i="0" u="none" strike="noStrike" kern="1200" cap="none" spc="0" normalizeH="0" baseline="0" noProof="0" dirty="0">
                <a:ln>
                  <a:noFill/>
                </a:ln>
                <a:solidFill>
                  <a:srgbClr val="000000"/>
                </a:solidFill>
                <a:effectLst/>
                <a:uLnTx/>
                <a:uFillTx/>
                <a:latin typeface="Arial"/>
                <a:ea typeface="Meiryo UI"/>
                <a:cs typeface="+mn-cs"/>
              </a:rPr>
              <a:t>：対象データに対して自由なコントロール・意思決定が可能な</a:t>
            </a:r>
            <a:r>
              <a:rPr kumimoji="1" lang="ja-JP" altLang="en-US" sz="800" b="0" i="0" u="sng" strike="noStrike" kern="1200" cap="none" spc="0" normalizeH="0" baseline="0" noProof="0" dirty="0">
                <a:ln>
                  <a:noFill/>
                </a:ln>
                <a:solidFill>
                  <a:srgbClr val="000000"/>
                </a:solidFill>
                <a:effectLst/>
                <a:uLnTx/>
                <a:uFillTx/>
                <a:latin typeface="Arial"/>
                <a:ea typeface="Meiryo UI"/>
                <a:cs typeface="+mn-cs"/>
              </a:rPr>
              <a:t>法人・団体</a:t>
            </a:r>
            <a:r>
              <a:rPr kumimoji="1" lang="ja-JP" altLang="en-US" sz="800" b="0" i="0" u="none" strike="noStrike" kern="1200" cap="none" spc="0" normalizeH="0" baseline="0" noProof="0" dirty="0">
                <a:ln>
                  <a:noFill/>
                </a:ln>
                <a:solidFill>
                  <a:srgbClr val="000000"/>
                </a:solidFill>
                <a:effectLst/>
                <a:uLnTx/>
                <a:uFillTx/>
                <a:latin typeface="Arial"/>
                <a:ea typeface="Meiryo UI"/>
                <a:cs typeface="+mn-cs"/>
              </a:rPr>
              <a:t>が紐づく場合</a:t>
            </a:r>
            <a:endParaRPr kumimoji="1" lang="en-US" altLang="ja-JP" sz="800" b="0" i="0" u="none" strike="noStrike" kern="1200" cap="none" spc="0" normalizeH="0" baseline="0" noProof="0" dirty="0">
              <a:ln>
                <a:noFill/>
              </a:ln>
              <a:solidFill>
                <a:srgbClr val="000000"/>
              </a:solidFill>
              <a:effectLst/>
              <a:uLnTx/>
              <a:uFillTx/>
              <a:latin typeface="Arial"/>
              <a:ea typeface="Meiryo UI"/>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800" b="0" i="0" u="none" strike="noStrike" kern="1200" cap="none" spc="0" normalizeH="0" baseline="0" noProof="0" dirty="0">
                <a:ln>
                  <a:noFill/>
                </a:ln>
                <a:solidFill>
                  <a:srgbClr val="000000"/>
                </a:solidFill>
                <a:effectLst/>
                <a:uLnTx/>
                <a:uFillTx/>
                <a:latin typeface="Arial"/>
                <a:ea typeface="Meiryo UI"/>
                <a:cs typeface="+mn-cs"/>
              </a:rPr>
              <a:t>　モノ　　 ：対象データに対して</a:t>
            </a:r>
            <a:r>
              <a:rPr kumimoji="1" lang="ja-JP" altLang="en-US" sz="800" b="0" i="0" u="sng" strike="noStrike" kern="1200" cap="none" spc="0" normalizeH="0" baseline="0" noProof="0" dirty="0">
                <a:ln>
                  <a:noFill/>
                </a:ln>
                <a:solidFill>
                  <a:srgbClr val="000000"/>
                </a:solidFill>
                <a:effectLst/>
                <a:uLnTx/>
                <a:uFillTx/>
                <a:latin typeface="Arial"/>
                <a:ea typeface="Meiryo UI"/>
                <a:cs typeface="+mn-cs"/>
              </a:rPr>
              <a:t>自由なコントロール・意思決定ができない主体</a:t>
            </a:r>
            <a:r>
              <a:rPr kumimoji="1" lang="ja-JP" altLang="en-US" sz="800" b="0" i="0" u="none" strike="noStrike" kern="1200" cap="none" spc="0" normalizeH="0" baseline="0" noProof="0" dirty="0">
                <a:ln>
                  <a:noFill/>
                </a:ln>
                <a:solidFill>
                  <a:srgbClr val="000000"/>
                </a:solidFill>
                <a:effectLst/>
                <a:uLnTx/>
                <a:uFillTx/>
                <a:latin typeface="Arial"/>
                <a:ea typeface="Meiryo UI"/>
                <a:cs typeface="+mn-cs"/>
              </a:rPr>
              <a:t>が紐づく場合</a:t>
            </a:r>
          </a:p>
        </p:txBody>
      </p:sp>
      <p:sp>
        <p:nvSpPr>
          <p:cNvPr id="6" name="テキスト ボックス 5"/>
          <p:cNvSpPr txBox="1"/>
          <p:nvPr/>
        </p:nvSpPr>
        <p:spPr>
          <a:xfrm>
            <a:off x="331490" y="555777"/>
            <a:ext cx="9242723" cy="496733"/>
          </a:xfrm>
          <a:prstGeom prst="rect">
            <a:avLst/>
          </a:prstGeom>
          <a:noFill/>
        </p:spPr>
        <p:txBody>
          <a:bodyPr wrap="square" lIns="0" rIns="0" rtlCol="0">
            <a:noAutofit/>
          </a:bodyPr>
          <a:lstStyle/>
          <a:p>
            <a:pPr lvl="0" defTabSz="288000"/>
            <a:r>
              <a:rPr lang="ja-JP" altLang="en-US" sz="1600" dirty="0"/>
              <a:t>本実証事業の公募を通じて</a:t>
            </a:r>
            <a:r>
              <a:rPr lang="en-US" altLang="ja-JP" sz="1600" dirty="0"/>
              <a:t>13</a:t>
            </a:r>
            <a:r>
              <a:rPr lang="ja-JP" altLang="en-US" sz="1600" dirty="0"/>
              <a:t>の事業者（ユースケース）の選定を行い、うち</a:t>
            </a:r>
            <a:r>
              <a:rPr lang="en-US" altLang="ja-JP" sz="1600" dirty="0"/>
              <a:t>11</a:t>
            </a:r>
            <a:r>
              <a:rPr lang="ja-JP" altLang="en-US" sz="1600" dirty="0"/>
              <a:t>の事業者でプロトタイプシステムの開発を実施した</a:t>
            </a:r>
            <a:r>
              <a:rPr lang="en-US" altLang="ja-JP" sz="1600" baseline="30000" dirty="0"/>
              <a:t>1</a:t>
            </a:r>
            <a:r>
              <a:rPr lang="ja-JP" altLang="en-US" sz="1600" dirty="0" err="1"/>
              <a:t>。</a:t>
            </a:r>
            <a:r>
              <a:rPr lang="ja-JP" altLang="en-US" sz="1600" dirty="0"/>
              <a:t>実証を通じて、従来検証が困難であった情報の検証性を確保を試みている。</a:t>
            </a:r>
            <a:endParaRPr lang="en-US" altLang="ja-JP" sz="1600" dirty="0"/>
          </a:p>
          <a:p>
            <a:pPr lvl="0" defTabSz="288000"/>
            <a:endParaRPr lang="en-US" altLang="ja-JP" sz="1600" dirty="0"/>
          </a:p>
        </p:txBody>
      </p:sp>
      <p:sp>
        <p:nvSpPr>
          <p:cNvPr id="3" name="ホームベース 2"/>
          <p:cNvSpPr/>
          <p:nvPr/>
        </p:nvSpPr>
        <p:spPr>
          <a:xfrm>
            <a:off x="6093501" y="42672"/>
            <a:ext cx="972000" cy="324000"/>
          </a:xfrm>
          <a:prstGeom prst="homePlate">
            <a:avLst/>
          </a:prstGeom>
          <a:solidFill>
            <a:schemeClr val="accent2">
              <a:lumMod val="75000"/>
              <a:lumOff val="25000"/>
            </a:schemeClr>
          </a:solid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kumimoji="1" lang="ja-JP" altLang="en-US" sz="1000" b="1" dirty="0">
                <a:solidFill>
                  <a:schemeClr val="bg1"/>
                </a:solidFill>
              </a:rPr>
              <a:t>基本情報</a:t>
            </a:r>
          </a:p>
        </p:txBody>
      </p:sp>
      <p:sp>
        <p:nvSpPr>
          <p:cNvPr id="4" name="山形 3"/>
          <p:cNvSpPr/>
          <p:nvPr/>
        </p:nvSpPr>
        <p:spPr>
          <a:xfrm>
            <a:off x="6889292" y="42672"/>
            <a:ext cx="972000" cy="324000"/>
          </a:xfrm>
          <a:prstGeom prst="chevron">
            <a:avLst/>
          </a:prstGeom>
          <a:solidFill>
            <a:schemeClr val="bg1">
              <a:lumMod val="85000"/>
            </a:schemeClr>
          </a:solid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kumimoji="1" lang="ja-JP" altLang="en-US" sz="1000" b="1" dirty="0">
                <a:solidFill>
                  <a:schemeClr val="bg1"/>
                </a:solidFill>
              </a:rPr>
              <a:t>実証結果</a:t>
            </a:r>
          </a:p>
        </p:txBody>
      </p:sp>
      <p:sp>
        <p:nvSpPr>
          <p:cNvPr id="9" name="山形 8"/>
          <p:cNvSpPr/>
          <p:nvPr/>
        </p:nvSpPr>
        <p:spPr>
          <a:xfrm>
            <a:off x="7685083" y="42672"/>
            <a:ext cx="972000" cy="324000"/>
          </a:xfrm>
          <a:prstGeom prst="chevron">
            <a:avLst/>
          </a:prstGeom>
          <a:solidFill>
            <a:schemeClr val="bg1">
              <a:lumMod val="85000"/>
            </a:schemeClr>
          </a:solid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kumimoji="1" lang="ja-JP" altLang="en-US" sz="1000" b="1" dirty="0">
                <a:solidFill>
                  <a:schemeClr val="bg1"/>
                </a:solidFill>
              </a:rPr>
              <a:t>社会実装の見通し</a:t>
            </a:r>
          </a:p>
        </p:txBody>
      </p:sp>
      <p:sp>
        <p:nvSpPr>
          <p:cNvPr id="10" name="山形 9"/>
          <p:cNvSpPr/>
          <p:nvPr/>
        </p:nvSpPr>
        <p:spPr>
          <a:xfrm>
            <a:off x="8480873" y="42672"/>
            <a:ext cx="972000" cy="324000"/>
          </a:xfrm>
          <a:prstGeom prst="chevron">
            <a:avLst/>
          </a:prstGeom>
          <a:solidFill>
            <a:schemeClr val="bg1">
              <a:lumMod val="85000"/>
            </a:schemeClr>
          </a:solid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kumimoji="1" lang="en-US" altLang="ja-JP" sz="1000" b="1" dirty="0">
                <a:solidFill>
                  <a:schemeClr val="bg1"/>
                </a:solidFill>
              </a:rPr>
              <a:t>TW</a:t>
            </a:r>
            <a:r>
              <a:rPr lang="ja-JP" altLang="en-US" sz="1000" b="1" dirty="0">
                <a:solidFill>
                  <a:schemeClr val="bg1"/>
                </a:solidFill>
              </a:rPr>
              <a:t>への</a:t>
            </a:r>
            <a:endParaRPr lang="en-US" altLang="ja-JP" sz="1000" b="1" dirty="0">
              <a:solidFill>
                <a:schemeClr val="bg1"/>
              </a:solidFill>
            </a:endParaRPr>
          </a:p>
          <a:p>
            <a:pPr algn="ctr"/>
            <a:r>
              <a:rPr kumimoji="1" lang="ja-JP" altLang="en-US" sz="1000" b="1" dirty="0">
                <a:solidFill>
                  <a:schemeClr val="bg1"/>
                </a:solidFill>
              </a:rPr>
              <a:t>示唆・提言</a:t>
            </a:r>
          </a:p>
        </p:txBody>
      </p:sp>
      <p:graphicFrame>
        <p:nvGraphicFramePr>
          <p:cNvPr id="11" name="表 10"/>
          <p:cNvGraphicFramePr>
            <a:graphicFrameLocks noGrp="1"/>
          </p:cNvGraphicFramePr>
          <p:nvPr>
            <p:extLst>
              <p:ext uri="{D42A27DB-BD31-4B8C-83A1-F6EECF244321}">
                <p14:modId xmlns:p14="http://schemas.microsoft.com/office/powerpoint/2010/main" val="1798323870"/>
              </p:ext>
            </p:extLst>
          </p:nvPr>
        </p:nvGraphicFramePr>
        <p:xfrm>
          <a:off x="331790" y="1160463"/>
          <a:ext cx="9243420" cy="4724320"/>
        </p:xfrm>
        <a:graphic>
          <a:graphicData uri="http://schemas.openxmlformats.org/drawingml/2006/table">
            <a:tbl>
              <a:tblPr>
                <a:tableStyleId>{5C22544A-7EE6-4342-B048-85BDC9FD1C3A}</a:tableStyleId>
              </a:tblPr>
              <a:tblGrid>
                <a:gridCol w="394119">
                  <a:extLst>
                    <a:ext uri="{9D8B030D-6E8A-4147-A177-3AD203B41FA5}">
                      <a16:colId xmlns:a16="http://schemas.microsoft.com/office/drawing/2014/main" val="945710583"/>
                    </a:ext>
                  </a:extLst>
                </a:gridCol>
                <a:gridCol w="2944022">
                  <a:extLst>
                    <a:ext uri="{9D8B030D-6E8A-4147-A177-3AD203B41FA5}">
                      <a16:colId xmlns:a16="http://schemas.microsoft.com/office/drawing/2014/main" val="2414238916"/>
                    </a:ext>
                  </a:extLst>
                </a:gridCol>
                <a:gridCol w="900000">
                  <a:extLst>
                    <a:ext uri="{9D8B030D-6E8A-4147-A177-3AD203B41FA5}">
                      <a16:colId xmlns:a16="http://schemas.microsoft.com/office/drawing/2014/main" val="2198383193"/>
                    </a:ext>
                  </a:extLst>
                </a:gridCol>
                <a:gridCol w="1127179">
                  <a:extLst>
                    <a:ext uri="{9D8B030D-6E8A-4147-A177-3AD203B41FA5}">
                      <a16:colId xmlns:a16="http://schemas.microsoft.com/office/drawing/2014/main" val="2145234781"/>
                    </a:ext>
                  </a:extLst>
                </a:gridCol>
                <a:gridCol w="1183854">
                  <a:extLst>
                    <a:ext uri="{9D8B030D-6E8A-4147-A177-3AD203B41FA5}">
                      <a16:colId xmlns:a16="http://schemas.microsoft.com/office/drawing/2014/main" val="1307491461"/>
                    </a:ext>
                  </a:extLst>
                </a:gridCol>
                <a:gridCol w="730464">
                  <a:extLst>
                    <a:ext uri="{9D8B030D-6E8A-4147-A177-3AD203B41FA5}">
                      <a16:colId xmlns:a16="http://schemas.microsoft.com/office/drawing/2014/main" val="3115360234"/>
                    </a:ext>
                  </a:extLst>
                </a:gridCol>
                <a:gridCol w="780823">
                  <a:extLst>
                    <a:ext uri="{9D8B030D-6E8A-4147-A177-3AD203B41FA5}">
                      <a16:colId xmlns:a16="http://schemas.microsoft.com/office/drawing/2014/main" val="77296806"/>
                    </a:ext>
                  </a:extLst>
                </a:gridCol>
                <a:gridCol w="1182959">
                  <a:extLst>
                    <a:ext uri="{9D8B030D-6E8A-4147-A177-3AD203B41FA5}">
                      <a16:colId xmlns:a16="http://schemas.microsoft.com/office/drawing/2014/main" val="3833645885"/>
                    </a:ext>
                  </a:extLst>
                </a:gridCol>
              </a:tblGrid>
              <a:tr h="279124">
                <a:tc>
                  <a:txBody>
                    <a:bodyPr/>
                    <a:lstStyle/>
                    <a:p>
                      <a:pPr algn="ctr" fontAlgn="ctr"/>
                      <a:r>
                        <a:rPr lang="en-US" altLang="ja-JP" sz="1000" b="1" i="0" u="none" strike="noStrike" dirty="0">
                          <a:solidFill>
                            <a:schemeClr val="bg1"/>
                          </a:solidFill>
                          <a:effectLst/>
                          <a:latin typeface="+mn-ea"/>
                          <a:ea typeface="+mn-ea"/>
                        </a:rPr>
                        <a:t>No.</a:t>
                      </a:r>
                      <a:endParaRPr lang="ja-JP" altLang="en-US" sz="1000" b="1" i="0" u="none" strike="noStrike" dirty="0">
                        <a:solidFill>
                          <a:schemeClr val="bg1"/>
                        </a:solidFill>
                        <a:effectLst/>
                        <a:latin typeface="+mn-ea"/>
                        <a:ea typeface="+mn-ea"/>
                      </a:endParaRPr>
                    </a:p>
                  </a:txBody>
                  <a:tcPr marL="0" marR="0" marT="0" marB="0" anchor="ctr">
                    <a:lnB w="12700" cap="flat" cmpd="sng" algn="ctr">
                      <a:solidFill>
                        <a:schemeClr val="tx1"/>
                      </a:solidFill>
                      <a:prstDash val="solid"/>
                      <a:round/>
                      <a:headEnd type="none" w="med" len="med"/>
                      <a:tailEnd type="none" w="med" len="med"/>
                    </a:lnB>
                    <a:solidFill>
                      <a:schemeClr val="accent2">
                        <a:lumMod val="75000"/>
                        <a:lumOff val="25000"/>
                      </a:schemeClr>
                    </a:solidFill>
                  </a:tcPr>
                </a:tc>
                <a:tc>
                  <a:txBody>
                    <a:bodyPr/>
                    <a:lstStyle/>
                    <a:p>
                      <a:pPr algn="ctr" fontAlgn="ctr"/>
                      <a:r>
                        <a:rPr lang="ja-JP" altLang="en-US" sz="1000" b="1" u="none" strike="noStrike" dirty="0">
                          <a:solidFill>
                            <a:schemeClr val="bg1"/>
                          </a:solidFill>
                          <a:effectLst/>
                          <a:latin typeface="+mn-ea"/>
                          <a:ea typeface="+mn-ea"/>
                        </a:rPr>
                        <a:t>ユースケース</a:t>
                      </a:r>
                      <a:endParaRPr lang="ja-JP" altLang="en-US" sz="1000" b="1" i="0" u="none" strike="noStrike" dirty="0">
                        <a:solidFill>
                          <a:schemeClr val="bg1"/>
                        </a:solidFill>
                        <a:effectLst/>
                        <a:latin typeface="+mn-ea"/>
                        <a:ea typeface="+mn-ea"/>
                      </a:endParaRPr>
                    </a:p>
                  </a:txBody>
                  <a:tcPr marL="0" marR="0" marT="0" marB="0" anchor="ctr">
                    <a:lnB w="12700" cap="flat" cmpd="sng" algn="ctr">
                      <a:solidFill>
                        <a:schemeClr val="tx1"/>
                      </a:solidFill>
                      <a:prstDash val="solid"/>
                      <a:round/>
                      <a:headEnd type="none" w="med" len="med"/>
                      <a:tailEnd type="none" w="med" len="med"/>
                    </a:lnB>
                    <a:solidFill>
                      <a:schemeClr val="accent2">
                        <a:lumMod val="75000"/>
                        <a:lumOff val="25000"/>
                      </a:schemeClr>
                    </a:solidFill>
                  </a:tcPr>
                </a:tc>
                <a:tc>
                  <a:txBody>
                    <a:bodyPr/>
                    <a:lstStyle/>
                    <a:p>
                      <a:pPr algn="ctr" fontAlgn="ctr"/>
                      <a:r>
                        <a:rPr lang="ja-JP" altLang="en-US" sz="1000" b="1" u="none" strike="noStrike" dirty="0">
                          <a:solidFill>
                            <a:schemeClr val="bg1"/>
                          </a:solidFill>
                          <a:effectLst/>
                          <a:latin typeface="+mn-ea"/>
                          <a:ea typeface="+mn-ea"/>
                        </a:rPr>
                        <a:t>代表機関</a:t>
                      </a:r>
                      <a:endParaRPr lang="ja-JP" altLang="en-US" sz="1000" b="1" i="0" u="none" strike="noStrike" dirty="0">
                        <a:solidFill>
                          <a:schemeClr val="bg1"/>
                        </a:solidFill>
                        <a:effectLst/>
                        <a:latin typeface="+mn-ea"/>
                        <a:ea typeface="+mn-ea"/>
                      </a:endParaRPr>
                    </a:p>
                  </a:txBody>
                  <a:tcPr marL="0" marR="0" marT="0" marB="0" anchor="ctr">
                    <a:lnB w="12700" cap="flat" cmpd="sng" algn="ctr">
                      <a:solidFill>
                        <a:schemeClr val="tx1"/>
                      </a:solidFill>
                      <a:prstDash val="solid"/>
                      <a:round/>
                      <a:headEnd type="none" w="med" len="med"/>
                      <a:tailEnd type="none" w="med" len="med"/>
                    </a:lnB>
                    <a:solidFill>
                      <a:schemeClr val="accent2">
                        <a:lumMod val="75000"/>
                        <a:lumOff val="25000"/>
                      </a:schemeClr>
                    </a:solidFill>
                  </a:tcPr>
                </a:tc>
                <a:tc>
                  <a:txBody>
                    <a:bodyPr/>
                    <a:lstStyle/>
                    <a:p>
                      <a:pPr algn="ctr" fontAlgn="ctr"/>
                      <a:r>
                        <a:rPr lang="ja-JP" altLang="en-US" sz="1000" b="1" u="none" strike="noStrike" dirty="0">
                          <a:solidFill>
                            <a:schemeClr val="bg1"/>
                          </a:solidFill>
                          <a:effectLst/>
                          <a:latin typeface="+mn-ea"/>
                          <a:ea typeface="+mn-ea"/>
                        </a:rPr>
                        <a:t>対象とする</a:t>
                      </a:r>
                      <a:endParaRPr lang="en-US" altLang="ja-JP" sz="1000" b="1" u="none" strike="noStrike" dirty="0">
                        <a:solidFill>
                          <a:schemeClr val="bg1"/>
                        </a:solidFill>
                        <a:effectLst/>
                        <a:latin typeface="+mn-ea"/>
                        <a:ea typeface="+mn-ea"/>
                      </a:endParaRPr>
                    </a:p>
                    <a:p>
                      <a:pPr algn="ctr" fontAlgn="ctr"/>
                      <a:r>
                        <a:rPr lang="ja-JP" altLang="en-US" sz="1000" b="1" u="none" strike="noStrike" dirty="0">
                          <a:solidFill>
                            <a:schemeClr val="bg1"/>
                          </a:solidFill>
                          <a:effectLst/>
                          <a:latin typeface="+mn-ea"/>
                          <a:ea typeface="+mn-ea"/>
                        </a:rPr>
                        <a:t>市場・業界</a:t>
                      </a:r>
                      <a:endParaRPr lang="ja-JP" altLang="en-US" sz="1000" b="1" i="0" u="none" strike="noStrike" dirty="0">
                        <a:solidFill>
                          <a:schemeClr val="bg1"/>
                        </a:solidFill>
                        <a:effectLst/>
                        <a:latin typeface="+mn-ea"/>
                        <a:ea typeface="+mn-ea"/>
                      </a:endParaRPr>
                    </a:p>
                  </a:txBody>
                  <a:tcPr marL="0" marR="0" marT="0" marB="0" anchor="ctr">
                    <a:lnB w="12700" cap="flat" cmpd="sng" algn="ctr">
                      <a:solidFill>
                        <a:schemeClr val="tx1"/>
                      </a:solidFill>
                      <a:prstDash val="solid"/>
                      <a:round/>
                      <a:headEnd type="none" w="med" len="med"/>
                      <a:tailEnd type="none" w="med" len="med"/>
                    </a:lnB>
                    <a:solidFill>
                      <a:schemeClr val="accent2">
                        <a:lumMod val="75000"/>
                        <a:lumOff val="25000"/>
                      </a:schemeClr>
                    </a:solidFill>
                  </a:tcPr>
                </a:tc>
                <a:tc>
                  <a:txBody>
                    <a:bodyPr/>
                    <a:lstStyle/>
                    <a:p>
                      <a:pPr algn="ctr" fontAlgn="ctr"/>
                      <a:r>
                        <a:rPr lang="ja-JP" altLang="en-US" sz="1000" b="1" u="none" strike="noStrike" dirty="0">
                          <a:solidFill>
                            <a:schemeClr val="bg1"/>
                          </a:solidFill>
                          <a:effectLst/>
                          <a:latin typeface="+mn-ea"/>
                          <a:ea typeface="+mn-ea"/>
                        </a:rPr>
                        <a:t>検証対象とする</a:t>
                      </a:r>
                      <a:endParaRPr lang="en-US" altLang="ja-JP" sz="1000" b="1" u="none" strike="noStrike" dirty="0">
                        <a:solidFill>
                          <a:schemeClr val="bg1"/>
                        </a:solidFill>
                        <a:effectLst/>
                        <a:latin typeface="+mn-ea"/>
                        <a:ea typeface="+mn-ea"/>
                      </a:endParaRPr>
                    </a:p>
                    <a:p>
                      <a:pPr algn="ctr" fontAlgn="ctr"/>
                      <a:r>
                        <a:rPr lang="ja-JP" altLang="en-US" sz="1000" b="1" u="none" strike="noStrike" dirty="0">
                          <a:solidFill>
                            <a:schemeClr val="bg1"/>
                          </a:solidFill>
                          <a:effectLst/>
                          <a:latin typeface="+mn-ea"/>
                          <a:ea typeface="+mn-ea"/>
                        </a:rPr>
                        <a:t>主なデータ</a:t>
                      </a:r>
                      <a:endParaRPr lang="ja-JP" altLang="en-US" sz="1000" b="1" i="0" u="none" strike="noStrike" dirty="0">
                        <a:solidFill>
                          <a:schemeClr val="bg1"/>
                        </a:solidFill>
                        <a:effectLst/>
                        <a:latin typeface="+mn-ea"/>
                        <a:ea typeface="+mn-ea"/>
                      </a:endParaRPr>
                    </a:p>
                  </a:txBody>
                  <a:tcPr marL="0" marR="0" marT="0" marB="0" anchor="ctr">
                    <a:lnB w="12700" cap="flat" cmpd="sng" algn="ctr">
                      <a:solidFill>
                        <a:schemeClr val="tx1"/>
                      </a:solidFill>
                      <a:prstDash val="solid"/>
                      <a:round/>
                      <a:headEnd type="none" w="med" len="med"/>
                      <a:tailEnd type="none" w="med" len="med"/>
                    </a:lnB>
                    <a:solidFill>
                      <a:schemeClr val="accent2">
                        <a:lumMod val="75000"/>
                        <a:lumOff val="25000"/>
                      </a:schemeClr>
                    </a:solidFill>
                  </a:tcPr>
                </a:tc>
                <a:tc>
                  <a:txBody>
                    <a:bodyPr/>
                    <a:lstStyle/>
                    <a:p>
                      <a:pPr algn="ctr" fontAlgn="ctr"/>
                      <a:r>
                        <a:rPr lang="ja-JP" altLang="en-US" sz="1000" b="1" u="none" strike="noStrike" dirty="0">
                          <a:solidFill>
                            <a:schemeClr val="bg1"/>
                          </a:solidFill>
                          <a:effectLst/>
                          <a:latin typeface="+mn-ea"/>
                          <a:ea typeface="+mn-ea"/>
                        </a:rPr>
                        <a:t>データの</a:t>
                      </a:r>
                      <a:endParaRPr lang="en-US" altLang="ja-JP" sz="1000" b="1" u="none" strike="noStrike" dirty="0">
                        <a:solidFill>
                          <a:schemeClr val="bg1"/>
                        </a:solidFill>
                        <a:effectLst/>
                        <a:latin typeface="+mn-ea"/>
                        <a:ea typeface="+mn-ea"/>
                      </a:endParaRPr>
                    </a:p>
                    <a:p>
                      <a:pPr algn="ctr" fontAlgn="ctr"/>
                      <a:r>
                        <a:rPr lang="ja-JP" altLang="en-US" sz="1000" b="1" u="none" strike="noStrike" dirty="0">
                          <a:solidFill>
                            <a:schemeClr val="bg1"/>
                          </a:solidFill>
                          <a:effectLst/>
                          <a:latin typeface="+mn-ea"/>
                          <a:ea typeface="+mn-ea"/>
                        </a:rPr>
                        <a:t>エンティティ</a:t>
                      </a:r>
                      <a:r>
                        <a:rPr lang="en-US" altLang="ja-JP" sz="1000" b="1" u="none" strike="noStrike" baseline="30000" dirty="0">
                          <a:solidFill>
                            <a:schemeClr val="bg1"/>
                          </a:solidFill>
                          <a:effectLst/>
                          <a:latin typeface="+mn-ea"/>
                          <a:ea typeface="+mn-ea"/>
                        </a:rPr>
                        <a:t>1</a:t>
                      </a:r>
                      <a:endParaRPr lang="ja-JP" altLang="en-US" sz="1000" b="1" i="0" u="none" strike="noStrike" baseline="30000" dirty="0">
                        <a:solidFill>
                          <a:schemeClr val="bg1"/>
                        </a:solidFill>
                        <a:effectLst/>
                        <a:latin typeface="+mn-ea"/>
                        <a:ea typeface="+mn-ea"/>
                      </a:endParaRPr>
                    </a:p>
                  </a:txBody>
                  <a:tcPr marL="0" marR="0" marT="0" marB="0" anchor="ctr">
                    <a:lnB w="12700" cap="flat" cmpd="sng" algn="ctr">
                      <a:solidFill>
                        <a:schemeClr val="tx1"/>
                      </a:solidFill>
                      <a:prstDash val="solid"/>
                      <a:round/>
                      <a:headEnd type="none" w="med" len="med"/>
                      <a:tailEnd type="none" w="med" len="med"/>
                    </a:lnB>
                    <a:solidFill>
                      <a:schemeClr val="accent2">
                        <a:lumMod val="75000"/>
                        <a:lumOff val="25000"/>
                      </a:schemeClr>
                    </a:solidFill>
                  </a:tcPr>
                </a:tc>
                <a:tc>
                  <a:txBody>
                    <a:bodyPr/>
                    <a:lstStyle/>
                    <a:p>
                      <a:pPr algn="ctr" fontAlgn="ctr"/>
                      <a:r>
                        <a:rPr lang="ja-JP" altLang="en-US" sz="1000" b="1" u="none" strike="noStrike" dirty="0">
                          <a:solidFill>
                            <a:schemeClr val="bg1"/>
                          </a:solidFill>
                          <a:effectLst/>
                          <a:latin typeface="+mn-ea"/>
                          <a:ea typeface="+mn-ea"/>
                        </a:rPr>
                        <a:t>エンティティの詳細</a:t>
                      </a:r>
                      <a:endParaRPr lang="ja-JP" altLang="en-US" sz="1000" b="1" i="0" u="none" strike="noStrike" dirty="0">
                        <a:solidFill>
                          <a:schemeClr val="bg1"/>
                        </a:solidFill>
                        <a:effectLst/>
                        <a:latin typeface="+mn-ea"/>
                        <a:ea typeface="+mn-ea"/>
                      </a:endParaRPr>
                    </a:p>
                  </a:txBody>
                  <a:tcPr marL="0" marR="0" marT="0" marB="0" anchor="ctr">
                    <a:lnB w="12700" cap="flat" cmpd="sng" algn="ctr">
                      <a:solidFill>
                        <a:schemeClr val="tx1"/>
                      </a:solidFill>
                      <a:prstDash val="solid"/>
                      <a:round/>
                      <a:headEnd type="none" w="med" len="med"/>
                      <a:tailEnd type="none" w="med" len="med"/>
                    </a:lnB>
                    <a:solidFill>
                      <a:schemeClr val="accent2">
                        <a:lumMod val="75000"/>
                        <a:lumOff val="25000"/>
                      </a:schemeClr>
                    </a:solidFill>
                  </a:tcPr>
                </a:tc>
                <a:tc>
                  <a:txBody>
                    <a:bodyPr/>
                    <a:lstStyle/>
                    <a:p>
                      <a:pPr algn="ctr" fontAlgn="ctr"/>
                      <a:r>
                        <a:rPr lang="ja-JP" altLang="en-US" sz="1000" b="1" u="none" strike="noStrike" dirty="0">
                          <a:solidFill>
                            <a:schemeClr val="bg1"/>
                          </a:solidFill>
                          <a:effectLst/>
                          <a:latin typeface="+mn-ea"/>
                          <a:ea typeface="+mn-ea"/>
                        </a:rPr>
                        <a:t>検証者</a:t>
                      </a:r>
                      <a:endParaRPr lang="ja-JP" altLang="en-US" sz="1000" b="1" i="0" u="none" strike="noStrike" dirty="0">
                        <a:solidFill>
                          <a:schemeClr val="bg1"/>
                        </a:solidFill>
                        <a:effectLst/>
                        <a:latin typeface="+mn-ea"/>
                        <a:ea typeface="+mn-ea"/>
                      </a:endParaRPr>
                    </a:p>
                  </a:txBody>
                  <a:tcPr marL="0" marR="0" marT="0" marB="0" anchor="ctr">
                    <a:lnB w="12700" cap="flat" cmpd="sng" algn="ctr">
                      <a:solidFill>
                        <a:schemeClr val="tx1"/>
                      </a:solidFill>
                      <a:prstDash val="solid"/>
                      <a:round/>
                      <a:headEnd type="none" w="med" len="med"/>
                      <a:tailEnd type="none" w="med" len="med"/>
                    </a:lnB>
                    <a:solidFill>
                      <a:schemeClr val="accent2">
                        <a:lumMod val="75000"/>
                        <a:lumOff val="25000"/>
                      </a:schemeClr>
                    </a:solidFill>
                  </a:tcPr>
                </a:tc>
                <a:extLst>
                  <a:ext uri="{0D108BD9-81ED-4DB2-BD59-A6C34878D82A}">
                    <a16:rowId xmlns:a16="http://schemas.microsoft.com/office/drawing/2014/main" val="78677057"/>
                  </a:ext>
                </a:extLst>
              </a:tr>
              <a:tr h="277438">
                <a:tc rowSpan="2">
                  <a:txBody>
                    <a:bodyPr/>
                    <a:lstStyle/>
                    <a:p>
                      <a:pPr algn="ctr" fontAlgn="ctr"/>
                      <a:r>
                        <a:rPr lang="en-US" altLang="ja-JP" sz="1000" b="1" i="0" u="none" strike="noStrike" dirty="0">
                          <a:solidFill>
                            <a:srgbClr val="000000"/>
                          </a:solidFill>
                          <a:effectLst/>
                          <a:latin typeface="+mn-ea"/>
                          <a:ea typeface="+mn-ea"/>
                        </a:rPr>
                        <a:t>7</a:t>
                      </a:r>
                      <a:endParaRPr lang="ja-JP" altLang="en-US" sz="1000" b="1" i="0" u="none" strike="noStrike" dirty="0">
                        <a:solidFill>
                          <a:srgbClr val="000000"/>
                        </a:solidFill>
                        <a:effectLst/>
                        <a:latin typeface="+mn-ea"/>
                        <a:ea typeface="+mn-ea"/>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rowSpan="2">
                  <a:txBody>
                    <a:bodyPr/>
                    <a:lstStyle/>
                    <a:p>
                      <a:pPr algn="l" fontAlgn="ctr"/>
                      <a:r>
                        <a:rPr lang="ja-JP" altLang="en-US" sz="1000" b="1" u="none" strike="noStrike" dirty="0">
                          <a:effectLst/>
                          <a:latin typeface="+mn-ea"/>
                          <a:ea typeface="+mn-ea"/>
                        </a:rPr>
                        <a:t>分散型</a:t>
                      </a:r>
                      <a:r>
                        <a:rPr lang="en-US" altLang="ja-JP" sz="1000" b="1" u="none" strike="noStrike" dirty="0">
                          <a:effectLst/>
                          <a:latin typeface="+mn-ea"/>
                          <a:ea typeface="+mn-ea"/>
                        </a:rPr>
                        <a:t>ID</a:t>
                      </a:r>
                      <a:r>
                        <a:rPr lang="ja-JP" altLang="en-US" sz="1000" b="1" u="none" strike="noStrike" dirty="0">
                          <a:effectLst/>
                          <a:latin typeface="+mn-ea"/>
                          <a:ea typeface="+mn-ea"/>
                        </a:rPr>
                        <a:t>を活⽤した炭素排出量トレースシステム </a:t>
                      </a:r>
                      <a:endParaRPr lang="ja-JP" altLang="en-US" sz="1000" b="1" i="0" u="none" strike="noStrike" dirty="0">
                        <a:solidFill>
                          <a:srgbClr val="000000"/>
                        </a:solidFill>
                        <a:effectLst/>
                        <a:latin typeface="+mn-ea"/>
                        <a:ea typeface="+mn-ea"/>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rowSpan="2">
                  <a:txBody>
                    <a:bodyPr/>
                    <a:lstStyle/>
                    <a:p>
                      <a:pPr algn="ctr" fontAlgn="ctr"/>
                      <a:r>
                        <a:rPr lang="en-US" sz="1000" b="1" u="none" strike="noStrike" dirty="0">
                          <a:effectLst/>
                          <a:latin typeface="+mn-ea"/>
                          <a:ea typeface="+mn-ea"/>
                        </a:rPr>
                        <a:t>DataGateway</a:t>
                      </a:r>
                      <a:endParaRPr lang="en-US" sz="1000" b="1" i="0" u="none" strike="noStrike" dirty="0">
                        <a:solidFill>
                          <a:srgbClr val="000000"/>
                        </a:solidFill>
                        <a:effectLst/>
                        <a:latin typeface="+mn-ea"/>
                        <a:ea typeface="+mn-ea"/>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rowSpan="2">
                  <a:txBody>
                    <a:bodyPr/>
                    <a:lstStyle/>
                    <a:p>
                      <a:pPr algn="ctr" fontAlgn="ctr"/>
                      <a:r>
                        <a:rPr lang="ja-JP" altLang="en-US" sz="1000" u="none" strike="noStrike" dirty="0" smtClean="0">
                          <a:effectLst/>
                          <a:latin typeface="+mn-ea"/>
                          <a:ea typeface="+mn-ea"/>
                        </a:rPr>
                        <a:t>製造業・</a:t>
                      </a:r>
                      <a:r>
                        <a:rPr lang="ja-JP" altLang="en-US" sz="1000" u="none" strike="noStrike" dirty="0">
                          <a:effectLst/>
                          <a:latin typeface="+mn-ea"/>
                          <a:ea typeface="+mn-ea"/>
                        </a:rPr>
                        <a:t>環境</a:t>
                      </a:r>
                      <a:endParaRPr lang="ja-JP" altLang="en-US" sz="1000" b="0" i="0" u="none" strike="noStrike" dirty="0">
                        <a:solidFill>
                          <a:srgbClr val="000000"/>
                        </a:solidFill>
                        <a:effectLst/>
                        <a:latin typeface="+mn-ea"/>
                        <a:ea typeface="+mn-ea"/>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ja-JP" altLang="en-US" sz="1000" b="0" i="0" u="none" strike="noStrike" dirty="0">
                          <a:solidFill>
                            <a:schemeClr val="tx1"/>
                          </a:solidFill>
                          <a:effectLst/>
                          <a:latin typeface="+mn-ea"/>
                          <a:ea typeface="+mn-ea"/>
                        </a:rPr>
                        <a:t>炭素排出量</a:t>
                      </a: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ysDot"/>
                      <a:round/>
                      <a:headEnd type="none" w="med" len="med"/>
                      <a:tailEnd type="none" w="med" len="med"/>
                    </a:lnB>
                    <a:noFill/>
                  </a:tcPr>
                </a:tc>
                <a:tc>
                  <a:txBody>
                    <a:bodyPr/>
                    <a:lstStyle/>
                    <a:p>
                      <a:pPr algn="ctr" fontAlgn="ctr"/>
                      <a:r>
                        <a:rPr lang="ja-JP" altLang="en-US" sz="1000" u="none" strike="noStrike" dirty="0">
                          <a:solidFill>
                            <a:schemeClr val="tx1"/>
                          </a:solidFill>
                          <a:effectLst/>
                          <a:latin typeface="+mn-ea"/>
                          <a:ea typeface="+mn-ea"/>
                        </a:rPr>
                        <a:t>法人</a:t>
                      </a:r>
                      <a:endParaRPr lang="ja-JP" altLang="en-US" sz="1000" b="0" i="0" u="none" strike="noStrike" dirty="0">
                        <a:solidFill>
                          <a:schemeClr val="tx1"/>
                        </a:solidFill>
                        <a:effectLst/>
                        <a:latin typeface="+mn-ea"/>
                        <a:ea typeface="+mn-ea"/>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ysDot"/>
                      <a:round/>
                      <a:headEnd type="none" w="med" len="med"/>
                      <a:tailEnd type="none" w="med" len="med"/>
                    </a:lnB>
                    <a:noFill/>
                  </a:tcPr>
                </a:tc>
                <a:tc>
                  <a:txBody>
                    <a:bodyPr/>
                    <a:lstStyle/>
                    <a:p>
                      <a:pPr algn="ctr" fontAlgn="ctr"/>
                      <a:r>
                        <a:rPr lang="ja-JP" altLang="en-US" sz="1000" b="0" i="0" u="none" strike="noStrike" dirty="0">
                          <a:solidFill>
                            <a:schemeClr val="tx1"/>
                          </a:solidFill>
                          <a:effectLst/>
                          <a:latin typeface="+mn-ea"/>
                          <a:ea typeface="+mn-ea"/>
                        </a:rPr>
                        <a:t>炭素排出量</a:t>
                      </a:r>
                      <a:endParaRPr lang="en-US" altLang="ja-JP" sz="1000" b="0" i="0" u="none" strike="noStrike" dirty="0">
                        <a:solidFill>
                          <a:schemeClr val="tx1"/>
                        </a:solidFill>
                        <a:effectLst/>
                        <a:latin typeface="+mn-ea"/>
                        <a:ea typeface="+mn-ea"/>
                      </a:endParaRPr>
                    </a:p>
                    <a:p>
                      <a:pPr algn="ctr" fontAlgn="ctr"/>
                      <a:r>
                        <a:rPr lang="ja-JP" altLang="en-US" sz="1000" b="0" i="0" u="none" strike="noStrike" dirty="0">
                          <a:solidFill>
                            <a:schemeClr val="tx1"/>
                          </a:solidFill>
                          <a:effectLst/>
                          <a:latin typeface="+mn-ea"/>
                          <a:ea typeface="+mn-ea"/>
                        </a:rPr>
                        <a:t>開示企業</a:t>
                      </a: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ysDot"/>
                      <a:round/>
                      <a:headEnd type="none" w="med" len="med"/>
                      <a:tailEnd type="none" w="med" len="med"/>
                    </a:lnB>
                    <a:noFill/>
                  </a:tcPr>
                </a:tc>
                <a:tc>
                  <a:txBody>
                    <a:bodyPr/>
                    <a:lstStyle/>
                    <a:p>
                      <a:pPr algn="ctr" fontAlgn="ctr"/>
                      <a:r>
                        <a:rPr lang="ja-JP" altLang="en-US" sz="1000" u="none" strike="noStrike" dirty="0">
                          <a:solidFill>
                            <a:schemeClr val="tx1"/>
                          </a:solidFill>
                          <a:effectLst/>
                          <a:latin typeface="+mn-ea"/>
                          <a:ea typeface="+mn-ea"/>
                        </a:rPr>
                        <a:t>パートナー企業　</a:t>
                      </a:r>
                      <a:endParaRPr lang="ja-JP" altLang="en-US" sz="1000" b="0" i="0" u="none" strike="noStrike" dirty="0">
                        <a:solidFill>
                          <a:schemeClr val="tx1"/>
                        </a:solidFill>
                        <a:effectLst/>
                        <a:latin typeface="+mn-ea"/>
                        <a:ea typeface="+mn-ea"/>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ysDot"/>
                      <a:round/>
                      <a:headEnd type="none" w="med" len="med"/>
                      <a:tailEnd type="none" w="med" len="med"/>
                    </a:lnB>
                    <a:noFill/>
                  </a:tcPr>
                </a:tc>
                <a:extLst>
                  <a:ext uri="{0D108BD9-81ED-4DB2-BD59-A6C34878D82A}">
                    <a16:rowId xmlns:a16="http://schemas.microsoft.com/office/drawing/2014/main" val="4012163469"/>
                  </a:ext>
                </a:extLst>
              </a:tr>
              <a:tr h="277438">
                <a:tc vMerge="1">
                  <a:txBody>
                    <a:bodyPr/>
                    <a:lstStyle/>
                    <a:p>
                      <a:pPr algn="ctr" fontAlgn="ctr"/>
                      <a:endParaRPr lang="ja-JP" altLang="en-US" sz="1000" b="0" i="0" u="none" strike="noStrike" dirty="0">
                        <a:solidFill>
                          <a:srgbClr val="000000"/>
                        </a:solidFill>
                        <a:effectLst/>
                        <a:latin typeface="+mn-ea"/>
                        <a:ea typeface="+mn-ea"/>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vMerge="1">
                  <a:txBody>
                    <a:bodyPr/>
                    <a:lstStyle/>
                    <a:p>
                      <a:pPr algn="l" fontAlgn="ctr"/>
                      <a:endParaRPr lang="ja-JP" altLang="en-US" sz="1000" b="0" i="0" u="none" strike="noStrike" dirty="0">
                        <a:solidFill>
                          <a:srgbClr val="000000"/>
                        </a:solidFill>
                        <a:effectLst/>
                        <a:latin typeface="+mn-ea"/>
                        <a:ea typeface="+mn-ea"/>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vMerge="1">
                  <a:txBody>
                    <a:bodyPr/>
                    <a:lstStyle/>
                    <a:p>
                      <a:pPr algn="ctr" fontAlgn="ctr"/>
                      <a:endParaRPr lang="en-US" sz="1000" b="0" i="0" u="none" strike="noStrike" dirty="0">
                        <a:solidFill>
                          <a:srgbClr val="000000"/>
                        </a:solidFill>
                        <a:effectLst/>
                        <a:latin typeface="+mn-ea"/>
                        <a:ea typeface="+mn-ea"/>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vMerge="1">
                  <a:txBody>
                    <a:bodyPr/>
                    <a:lstStyle/>
                    <a:p>
                      <a:pPr algn="ctr" fontAlgn="ctr"/>
                      <a:endParaRPr lang="ja-JP" altLang="en-US" sz="1000" b="0" i="0" u="none" strike="noStrike" dirty="0">
                        <a:solidFill>
                          <a:srgbClr val="000000"/>
                        </a:solidFill>
                        <a:effectLst/>
                        <a:latin typeface="+mn-ea"/>
                        <a:ea typeface="+mn-ea"/>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ja-JP" altLang="en-US" sz="1000" b="0" i="0" u="none" strike="noStrike" dirty="0">
                          <a:solidFill>
                            <a:schemeClr val="tx1"/>
                          </a:solidFill>
                          <a:effectLst/>
                          <a:latin typeface="+mn-ea"/>
                          <a:ea typeface="+mn-ea"/>
                        </a:rPr>
                        <a:t>リレーションシップ</a:t>
                      </a:r>
                      <a:endParaRPr lang="en-US" altLang="ja-JP" sz="1000" b="0" i="0" u="none" strike="noStrike" dirty="0">
                        <a:solidFill>
                          <a:schemeClr val="tx1"/>
                        </a:solidFill>
                        <a:effectLst/>
                        <a:latin typeface="+mn-ea"/>
                        <a:ea typeface="+mn-ea"/>
                      </a:endParaRPr>
                    </a:p>
                    <a:p>
                      <a:pPr algn="ctr" fontAlgn="ctr"/>
                      <a:r>
                        <a:rPr lang="ja-JP" altLang="en-US" sz="1000" b="0" i="0" u="none" strike="noStrike" dirty="0">
                          <a:solidFill>
                            <a:schemeClr val="tx1"/>
                          </a:solidFill>
                          <a:effectLst/>
                          <a:latin typeface="+mn-ea"/>
                          <a:ea typeface="+mn-ea"/>
                        </a:rPr>
                        <a:t>証明書</a:t>
                      </a:r>
                    </a:p>
                  </a:txBody>
                  <a:tcPr marL="0" marR="0" marT="0" marB="0" anchor="ctr">
                    <a:lnT w="12700" cap="flat" cmpd="sng" algn="ctr">
                      <a:solidFill>
                        <a:schemeClr val="tx1"/>
                      </a:solidFill>
                      <a:prstDash val="sysDot"/>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ja-JP" altLang="en-US" sz="1000" b="0" i="0" u="none" strike="noStrike" dirty="0">
                          <a:solidFill>
                            <a:schemeClr val="tx1"/>
                          </a:solidFill>
                          <a:effectLst/>
                          <a:latin typeface="+mn-ea"/>
                          <a:ea typeface="+mn-ea"/>
                        </a:rPr>
                        <a:t>法人</a:t>
                      </a:r>
                    </a:p>
                  </a:txBody>
                  <a:tcPr marL="0" marR="0" marT="0" marB="0" anchor="ctr">
                    <a:lnT w="12700" cap="flat" cmpd="sng" algn="ctr">
                      <a:solidFill>
                        <a:schemeClr val="tx1"/>
                      </a:solidFill>
                      <a:prstDash val="sysDot"/>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ja-JP" altLang="en-US" sz="700" b="0" i="0" u="none" strike="noStrike" dirty="0">
                          <a:solidFill>
                            <a:schemeClr val="tx1"/>
                          </a:solidFill>
                          <a:effectLst/>
                          <a:latin typeface="+mn-ea"/>
                          <a:ea typeface="+mn-ea"/>
                        </a:rPr>
                        <a:t>開示企業</a:t>
                      </a:r>
                      <a:r>
                        <a:rPr lang="en-US" altLang="ja-JP" sz="700" b="0" i="0" u="none" strike="noStrike" dirty="0">
                          <a:solidFill>
                            <a:schemeClr val="tx1"/>
                          </a:solidFill>
                          <a:effectLst/>
                          <a:latin typeface="+mn-ea"/>
                          <a:ea typeface="+mn-ea"/>
                        </a:rPr>
                        <a:t>-</a:t>
                      </a:r>
                      <a:r>
                        <a:rPr lang="ja-JP" altLang="en-US" sz="700" b="0" i="0" u="none" strike="noStrike" dirty="0">
                          <a:solidFill>
                            <a:schemeClr val="tx1"/>
                          </a:solidFill>
                          <a:effectLst/>
                          <a:latin typeface="+mn-ea"/>
                          <a:ea typeface="+mn-ea"/>
                        </a:rPr>
                        <a:t>パートナー企業の組み合わせ</a:t>
                      </a:r>
                    </a:p>
                  </a:txBody>
                  <a:tcPr marL="0" marR="0" marT="0" marB="0" anchor="ctr">
                    <a:lnT w="12700" cap="flat" cmpd="sng" algn="ctr">
                      <a:solidFill>
                        <a:schemeClr val="tx1"/>
                      </a:solidFill>
                      <a:prstDash val="sysDot"/>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ja-JP" altLang="en-US" sz="1000" b="0" i="0" u="none" strike="noStrike" dirty="0">
                          <a:solidFill>
                            <a:schemeClr val="tx1"/>
                          </a:solidFill>
                          <a:effectLst/>
                          <a:latin typeface="+mn-ea"/>
                          <a:ea typeface="+mn-ea"/>
                        </a:rPr>
                        <a:t>お互いの企業</a:t>
                      </a:r>
                    </a:p>
                  </a:txBody>
                  <a:tcPr marL="0" marR="0" marT="0" marB="0" anchor="ctr">
                    <a:lnT w="12700" cap="flat" cmpd="sng" algn="ctr">
                      <a:solidFill>
                        <a:schemeClr val="tx1"/>
                      </a:solidFill>
                      <a:prstDash val="sysDot"/>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281666630"/>
                  </a:ext>
                </a:extLst>
              </a:tr>
              <a:tr h="279124">
                <a:tc rowSpan="4">
                  <a:txBody>
                    <a:bodyPr/>
                    <a:lstStyle/>
                    <a:p>
                      <a:pPr algn="ctr" fontAlgn="ctr"/>
                      <a:r>
                        <a:rPr lang="en-US" altLang="ja-JP" sz="1000" b="1" i="0" u="none" strike="noStrike" dirty="0">
                          <a:solidFill>
                            <a:srgbClr val="000000"/>
                          </a:solidFill>
                          <a:effectLst/>
                          <a:latin typeface="+mn-ea"/>
                          <a:ea typeface="+mn-ea"/>
                        </a:rPr>
                        <a:t>8</a:t>
                      </a:r>
                      <a:endParaRPr lang="ja-JP" altLang="en-US" sz="1000" b="1" i="0" u="none" strike="noStrike" dirty="0">
                        <a:solidFill>
                          <a:srgbClr val="000000"/>
                        </a:solidFill>
                        <a:effectLst/>
                        <a:latin typeface="+mn-ea"/>
                        <a:ea typeface="+mn-ea"/>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rowSpan="4">
                  <a:txBody>
                    <a:bodyPr/>
                    <a:lstStyle/>
                    <a:p>
                      <a:pPr algn="l" fontAlgn="ctr"/>
                      <a:r>
                        <a:rPr lang="ja-JP" altLang="en-US" sz="1000" b="1" u="none" strike="noStrike" dirty="0">
                          <a:effectLst/>
                          <a:latin typeface="+mn-ea"/>
                          <a:ea typeface="+mn-ea"/>
                        </a:rPr>
                        <a:t>機械製品サプライチェーンにおけるトレーサビリティ管理</a:t>
                      </a:r>
                      <a:endParaRPr lang="ja-JP" altLang="en-US" sz="1000" b="1" i="0" u="none" strike="noStrike" dirty="0">
                        <a:solidFill>
                          <a:srgbClr val="000000"/>
                        </a:solidFill>
                        <a:effectLst/>
                        <a:latin typeface="+mn-ea"/>
                        <a:ea typeface="+mn-ea"/>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rowSpan="4">
                  <a:txBody>
                    <a:bodyPr/>
                    <a:lstStyle/>
                    <a:p>
                      <a:pPr algn="ctr" fontAlgn="ctr"/>
                      <a:r>
                        <a:rPr lang="ja-JP" altLang="en-US" sz="1000" b="1" u="none" strike="noStrike" dirty="0">
                          <a:effectLst/>
                          <a:latin typeface="+mn-ea"/>
                          <a:ea typeface="+mn-ea"/>
                        </a:rPr>
                        <a:t>ヤンマー</a:t>
                      </a:r>
                      <a:endParaRPr lang="en-US" altLang="ja-JP" sz="1000" b="1" u="none" strike="noStrike" dirty="0">
                        <a:effectLst/>
                        <a:latin typeface="+mn-ea"/>
                        <a:ea typeface="+mn-ea"/>
                      </a:endParaRPr>
                    </a:p>
                    <a:p>
                      <a:pPr algn="ctr" fontAlgn="ctr"/>
                      <a:r>
                        <a:rPr lang="ja-JP" altLang="en-US" sz="1000" b="1" u="none" strike="noStrike" dirty="0">
                          <a:effectLst/>
                          <a:latin typeface="+mn-ea"/>
                          <a:ea typeface="+mn-ea"/>
                        </a:rPr>
                        <a:t>ホールディングス</a:t>
                      </a:r>
                      <a:endParaRPr lang="ja-JP" altLang="en-US" sz="1000" b="1" i="0" u="none" strike="noStrike" dirty="0">
                        <a:solidFill>
                          <a:srgbClr val="000000"/>
                        </a:solidFill>
                        <a:effectLst/>
                        <a:latin typeface="+mn-ea"/>
                        <a:ea typeface="+mn-ea"/>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rowSpan="4">
                  <a:txBody>
                    <a:bodyPr/>
                    <a:lstStyle/>
                    <a:p>
                      <a:pPr algn="ctr" fontAlgn="ctr"/>
                      <a:r>
                        <a:rPr lang="ja-JP" altLang="en-US" sz="1000" b="0" i="0" u="none" strike="noStrike" dirty="0" smtClean="0">
                          <a:solidFill>
                            <a:schemeClr val="dk1"/>
                          </a:solidFill>
                          <a:effectLst/>
                          <a:latin typeface="+mn-ea"/>
                          <a:ea typeface="+mn-ea"/>
                        </a:rPr>
                        <a:t>製造業</a:t>
                      </a:r>
                      <a:endParaRPr lang="ja-JP" altLang="en-US" sz="1000" b="0" i="0" u="none" strike="noStrike" dirty="0">
                        <a:solidFill>
                          <a:srgbClr val="000000"/>
                        </a:solidFill>
                        <a:effectLst/>
                        <a:latin typeface="+mn-ea"/>
                        <a:ea typeface="+mn-ea"/>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ja-JP" altLang="en-US" sz="1000" u="none" strike="noStrike" dirty="0">
                          <a:solidFill>
                            <a:schemeClr val="tx1"/>
                          </a:solidFill>
                          <a:effectLst/>
                          <a:latin typeface="+mn-ea"/>
                          <a:ea typeface="+mn-ea"/>
                        </a:rPr>
                        <a:t>機械署名</a:t>
                      </a:r>
                      <a:endParaRPr lang="en-US" altLang="ja-JP" sz="1000" u="none" strike="noStrike" dirty="0">
                        <a:solidFill>
                          <a:schemeClr val="tx1"/>
                        </a:solidFill>
                        <a:effectLst/>
                        <a:latin typeface="+mn-ea"/>
                        <a:ea typeface="+mn-ea"/>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ysDot"/>
                      <a:round/>
                      <a:headEnd type="none" w="med" len="med"/>
                      <a:tailEnd type="none" w="med" len="med"/>
                    </a:lnB>
                    <a:solidFill>
                      <a:schemeClr val="bg1"/>
                    </a:solidFill>
                  </a:tcPr>
                </a:tc>
                <a:tc>
                  <a:txBody>
                    <a:bodyPr/>
                    <a:lstStyle/>
                    <a:p>
                      <a:pPr algn="ctr" fontAlgn="ctr"/>
                      <a:r>
                        <a:rPr lang="ja-JP" altLang="en-US" sz="1000" b="0" i="0" u="none" strike="noStrike" dirty="0">
                          <a:solidFill>
                            <a:schemeClr val="tx1"/>
                          </a:solidFill>
                          <a:effectLst/>
                          <a:latin typeface="+mn-ea"/>
                          <a:ea typeface="+mn-ea"/>
                        </a:rPr>
                        <a:t>人・法人</a:t>
                      </a: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ysDot"/>
                      <a:round/>
                      <a:headEnd type="none" w="med" len="med"/>
                      <a:tailEnd type="none" w="med" len="med"/>
                    </a:lnB>
                    <a:solidFill>
                      <a:schemeClr val="bg1"/>
                    </a:solidFill>
                  </a:tcPr>
                </a:tc>
                <a:tc>
                  <a:txBody>
                    <a:bodyPr/>
                    <a:lstStyle/>
                    <a:p>
                      <a:pPr algn="ctr" fontAlgn="ctr"/>
                      <a:r>
                        <a:rPr lang="ja-JP" altLang="en-US" sz="1000" b="0" i="0" u="none" strike="noStrike" dirty="0">
                          <a:solidFill>
                            <a:schemeClr val="tx1"/>
                          </a:solidFill>
                          <a:effectLst/>
                          <a:latin typeface="+mn-ea"/>
                          <a:ea typeface="+mn-ea"/>
                        </a:rPr>
                        <a:t>リペアショップ・</a:t>
                      </a:r>
                      <a:endParaRPr lang="en-US" altLang="ja-JP" sz="1000" b="0" i="0" u="none" strike="noStrike" dirty="0">
                        <a:solidFill>
                          <a:schemeClr val="tx1"/>
                        </a:solidFill>
                        <a:effectLst/>
                        <a:latin typeface="+mn-ea"/>
                        <a:ea typeface="+mn-ea"/>
                      </a:endParaRPr>
                    </a:p>
                    <a:p>
                      <a:pPr algn="ctr" fontAlgn="ctr"/>
                      <a:r>
                        <a:rPr lang="ja-JP" altLang="en-US" sz="1000" b="0" i="0" u="none" strike="noStrike" dirty="0">
                          <a:solidFill>
                            <a:schemeClr val="tx1"/>
                          </a:solidFill>
                          <a:effectLst/>
                          <a:latin typeface="+mn-ea"/>
                          <a:ea typeface="+mn-ea"/>
                        </a:rPr>
                        <a:t>ユーザー</a:t>
                      </a: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ysDot"/>
                      <a:round/>
                      <a:headEnd type="none" w="med" len="med"/>
                      <a:tailEnd type="none" w="med" len="med"/>
                    </a:lnB>
                    <a:solidFill>
                      <a:schemeClr val="bg1"/>
                    </a:solidFill>
                  </a:tcPr>
                </a:tc>
                <a:tc>
                  <a:txBody>
                    <a:bodyPr/>
                    <a:lstStyle/>
                    <a:p>
                      <a:pPr algn="ctr" fontAlgn="ctr"/>
                      <a:r>
                        <a:rPr lang="ja-JP" altLang="en-US" sz="1000" u="none" strike="noStrike" dirty="0">
                          <a:solidFill>
                            <a:schemeClr val="tx1"/>
                          </a:solidFill>
                          <a:effectLst/>
                          <a:latin typeface="+mn-ea"/>
                          <a:ea typeface="+mn-ea"/>
                        </a:rPr>
                        <a:t>製造メーカー</a:t>
                      </a:r>
                      <a:endParaRPr lang="en-US" altLang="ja-JP" sz="1000" u="none" strike="noStrike" dirty="0">
                        <a:solidFill>
                          <a:schemeClr val="tx1"/>
                        </a:solidFill>
                        <a:effectLst/>
                        <a:latin typeface="+mn-ea"/>
                        <a:ea typeface="+mn-ea"/>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ysDot"/>
                      <a:round/>
                      <a:headEnd type="none" w="med" len="med"/>
                      <a:tailEnd type="none" w="med" len="med"/>
                    </a:lnB>
                    <a:solidFill>
                      <a:schemeClr val="bg1"/>
                    </a:solidFill>
                  </a:tcPr>
                </a:tc>
                <a:extLst>
                  <a:ext uri="{0D108BD9-81ED-4DB2-BD59-A6C34878D82A}">
                    <a16:rowId xmlns:a16="http://schemas.microsoft.com/office/drawing/2014/main" val="926126579"/>
                  </a:ext>
                </a:extLst>
              </a:tr>
              <a:tr h="251237">
                <a:tc vMerge="1">
                  <a:txBody>
                    <a:bodyPr/>
                    <a:lstStyle/>
                    <a:p>
                      <a:endParaRPr kumimoji="1" lang="ja-JP" altLang="en-US"/>
                    </a:p>
                  </a:txBody>
                  <a:tcPr/>
                </a:tc>
                <a:tc vMerge="1">
                  <a:txBody>
                    <a:bodyPr/>
                    <a:lstStyle/>
                    <a:p>
                      <a:endParaRPr kumimoji="1" lang="ja-JP" altLang="en-US"/>
                    </a:p>
                  </a:txBody>
                  <a:tcPr/>
                </a:tc>
                <a:tc vMerge="1">
                  <a:txBody>
                    <a:bodyPr/>
                    <a:lstStyle/>
                    <a:p>
                      <a:endParaRPr kumimoji="1" lang="ja-JP" altLang="en-US"/>
                    </a:p>
                  </a:txBody>
                  <a:tcPr/>
                </a:tc>
                <a:tc vMerge="1">
                  <a:txBody>
                    <a:bodyPr/>
                    <a:lstStyle/>
                    <a:p>
                      <a:endParaRPr kumimoji="1" lang="ja-JP" altLang="en-US"/>
                    </a:p>
                  </a:txBody>
                  <a:tcPr/>
                </a:tc>
                <a:tc>
                  <a:txBody>
                    <a:bodyPr/>
                    <a:lstStyle/>
                    <a:p>
                      <a:pPr algn="ctr" fontAlgn="ctr"/>
                      <a:r>
                        <a:rPr lang="ja-JP" altLang="en-US" sz="1000" u="none" strike="noStrike" dirty="0">
                          <a:solidFill>
                            <a:schemeClr val="tx1"/>
                          </a:solidFill>
                          <a:effectLst/>
                          <a:latin typeface="+mn-ea"/>
                          <a:ea typeface="+mn-ea"/>
                        </a:rPr>
                        <a:t>機械の稼働データ</a:t>
                      </a:r>
                      <a:endParaRPr lang="ja-JP" altLang="en-US" sz="1000" b="0" i="0" u="none" strike="noStrike" dirty="0">
                        <a:solidFill>
                          <a:schemeClr val="tx1"/>
                        </a:solidFill>
                        <a:effectLst/>
                        <a:latin typeface="+mn-ea"/>
                        <a:ea typeface="+mn-ea"/>
                      </a:endParaRPr>
                    </a:p>
                  </a:txBody>
                  <a:tcPr marL="0" marR="0" marT="0" marB="0"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solidFill>
                      <a:schemeClr val="bg1"/>
                    </a:solidFill>
                  </a:tcPr>
                </a:tc>
                <a:tc>
                  <a:txBody>
                    <a:bodyPr/>
                    <a:lstStyle/>
                    <a:p>
                      <a:pPr algn="ctr" fontAlgn="ctr"/>
                      <a:r>
                        <a:rPr lang="ja-JP" altLang="en-US" sz="1000" u="none" strike="noStrike" dirty="0">
                          <a:solidFill>
                            <a:schemeClr val="tx1"/>
                          </a:solidFill>
                          <a:effectLst/>
                          <a:latin typeface="+mn-ea"/>
                          <a:ea typeface="+mn-ea"/>
                        </a:rPr>
                        <a:t>法人</a:t>
                      </a:r>
                      <a:endParaRPr lang="ja-JP" altLang="en-US" sz="1000" b="0" i="0" u="none" strike="noStrike" dirty="0">
                        <a:solidFill>
                          <a:schemeClr val="tx1"/>
                        </a:solidFill>
                        <a:effectLst/>
                        <a:latin typeface="+mn-ea"/>
                        <a:ea typeface="+mn-ea"/>
                      </a:endParaRPr>
                    </a:p>
                  </a:txBody>
                  <a:tcPr marL="0" marR="0" marT="0" marB="0"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solidFill>
                      <a:schemeClr val="bg1"/>
                    </a:solidFill>
                  </a:tcPr>
                </a:tc>
                <a:tc>
                  <a:txBody>
                    <a:bodyPr/>
                    <a:lstStyle/>
                    <a:p>
                      <a:pPr algn="ctr" fontAlgn="ctr"/>
                      <a:r>
                        <a:rPr lang="ja-JP" altLang="en-US" sz="1000" u="none" strike="noStrike" dirty="0">
                          <a:solidFill>
                            <a:schemeClr val="tx1"/>
                          </a:solidFill>
                          <a:effectLst/>
                          <a:latin typeface="+mn-ea"/>
                          <a:ea typeface="+mn-ea"/>
                        </a:rPr>
                        <a:t>製造メーカー</a:t>
                      </a:r>
                      <a:endParaRPr lang="ja-JP" altLang="en-US" sz="1000" b="0" i="0" u="none" strike="noStrike" dirty="0">
                        <a:solidFill>
                          <a:schemeClr val="tx1"/>
                        </a:solidFill>
                        <a:effectLst/>
                        <a:latin typeface="+mn-ea"/>
                        <a:ea typeface="+mn-ea"/>
                      </a:endParaRPr>
                    </a:p>
                  </a:txBody>
                  <a:tcPr marL="0" marR="0" marT="0" marB="0"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solidFill>
                      <a:schemeClr val="bg1"/>
                    </a:solidFill>
                  </a:tcPr>
                </a:tc>
                <a:tc>
                  <a:txBody>
                    <a:bodyPr/>
                    <a:lstStyle/>
                    <a:p>
                      <a:pPr algn="ctr" fontAlgn="ctr"/>
                      <a:r>
                        <a:rPr lang="ja-JP" altLang="en-US" sz="1000" u="none" strike="noStrike" dirty="0">
                          <a:solidFill>
                            <a:schemeClr val="tx1"/>
                          </a:solidFill>
                          <a:effectLst/>
                          <a:latin typeface="+mn-ea"/>
                          <a:ea typeface="+mn-ea"/>
                        </a:rPr>
                        <a:t>リペアショップ</a:t>
                      </a:r>
                      <a:endParaRPr lang="en-US" altLang="ja-JP" sz="1000" u="none" strike="noStrike" dirty="0">
                        <a:solidFill>
                          <a:schemeClr val="tx1"/>
                        </a:solidFill>
                        <a:effectLst/>
                        <a:latin typeface="+mn-ea"/>
                        <a:ea typeface="+mn-ea"/>
                      </a:endParaRPr>
                    </a:p>
                  </a:txBody>
                  <a:tcPr marL="0" marR="0" marT="0" marB="0"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solidFill>
                      <a:schemeClr val="bg1"/>
                    </a:solidFill>
                  </a:tcPr>
                </a:tc>
                <a:extLst>
                  <a:ext uri="{0D108BD9-81ED-4DB2-BD59-A6C34878D82A}">
                    <a16:rowId xmlns:a16="http://schemas.microsoft.com/office/drawing/2014/main" val="3476547130"/>
                  </a:ext>
                </a:extLst>
              </a:tr>
              <a:tr h="251237">
                <a:tc vMerge="1">
                  <a:txBody>
                    <a:bodyPr/>
                    <a:lstStyle/>
                    <a:p>
                      <a:endParaRPr kumimoji="1" lang="ja-JP" altLang="en-US"/>
                    </a:p>
                  </a:txBody>
                  <a:tcPr/>
                </a:tc>
                <a:tc vMerge="1">
                  <a:txBody>
                    <a:bodyPr/>
                    <a:lstStyle/>
                    <a:p>
                      <a:endParaRPr kumimoji="1" lang="ja-JP" altLang="en-US"/>
                    </a:p>
                  </a:txBody>
                  <a:tcPr/>
                </a:tc>
                <a:tc vMerge="1">
                  <a:txBody>
                    <a:bodyPr/>
                    <a:lstStyle/>
                    <a:p>
                      <a:endParaRPr kumimoji="1" lang="ja-JP" altLang="en-US"/>
                    </a:p>
                  </a:txBody>
                  <a:tcPr/>
                </a:tc>
                <a:tc vMerge="1">
                  <a:txBody>
                    <a:bodyPr/>
                    <a:lstStyle/>
                    <a:p>
                      <a:endParaRPr kumimoji="1" lang="ja-JP" altLang="en-US"/>
                    </a:p>
                  </a:txBody>
                  <a:tcPr/>
                </a:tc>
                <a:tc>
                  <a:txBody>
                    <a:bodyPr/>
                    <a:lstStyle/>
                    <a:p>
                      <a:pPr algn="ctr" fontAlgn="ctr"/>
                      <a:r>
                        <a:rPr lang="ja-JP" altLang="en-US" sz="1000" b="0" i="0" u="none" strike="noStrike" dirty="0">
                          <a:solidFill>
                            <a:schemeClr val="tx1"/>
                          </a:solidFill>
                          <a:effectLst/>
                          <a:latin typeface="+mn-ea"/>
                          <a:ea typeface="+mn-ea"/>
                        </a:rPr>
                        <a:t>依頼内容</a:t>
                      </a:r>
                    </a:p>
                  </a:txBody>
                  <a:tcPr marL="0" marR="0" marT="0" marB="0"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solidFill>
                      <a:schemeClr val="bg1"/>
                    </a:solidFill>
                  </a:tcPr>
                </a:tc>
                <a:tc>
                  <a:txBody>
                    <a:bodyPr/>
                    <a:lstStyle/>
                    <a:p>
                      <a:pPr algn="ctr" fontAlgn="ctr"/>
                      <a:r>
                        <a:rPr lang="ja-JP" altLang="en-US" sz="1000" b="0" i="0" u="none" strike="noStrike" dirty="0" smtClean="0">
                          <a:solidFill>
                            <a:schemeClr val="tx1"/>
                          </a:solidFill>
                          <a:effectLst/>
                          <a:latin typeface="+mn-ea"/>
                          <a:ea typeface="+mn-ea"/>
                        </a:rPr>
                        <a:t>人・法人</a:t>
                      </a:r>
                      <a:endParaRPr lang="ja-JP" altLang="en-US" sz="1000" b="0" i="0" u="none" strike="noStrike" dirty="0">
                        <a:solidFill>
                          <a:schemeClr val="tx1"/>
                        </a:solidFill>
                        <a:effectLst/>
                        <a:latin typeface="+mn-ea"/>
                        <a:ea typeface="+mn-ea"/>
                      </a:endParaRPr>
                    </a:p>
                  </a:txBody>
                  <a:tcPr marL="0" marR="0" marT="0" marB="0"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solidFill>
                      <a:schemeClr val="bg1"/>
                    </a:solidFill>
                  </a:tcPr>
                </a:tc>
                <a:tc>
                  <a:txBody>
                    <a:bodyPr/>
                    <a:lstStyle/>
                    <a:p>
                      <a:pPr algn="ctr" fontAlgn="ctr"/>
                      <a:r>
                        <a:rPr lang="ja-JP" altLang="en-US" sz="1000" b="0" i="0" u="none" strike="noStrike" dirty="0">
                          <a:solidFill>
                            <a:schemeClr val="tx1"/>
                          </a:solidFill>
                          <a:effectLst/>
                          <a:latin typeface="+mn-ea"/>
                          <a:ea typeface="+mn-ea"/>
                        </a:rPr>
                        <a:t>機械ユーザー</a:t>
                      </a:r>
                    </a:p>
                  </a:txBody>
                  <a:tcPr marL="0" marR="0" marT="0" marB="0"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solidFill>
                      <a:schemeClr val="bg1"/>
                    </a:solidFill>
                  </a:tcPr>
                </a:tc>
                <a:tc>
                  <a:txBody>
                    <a:bodyPr/>
                    <a:lstStyle/>
                    <a:p>
                      <a:pPr algn="ctr" fontAlgn="ctr"/>
                      <a:r>
                        <a:rPr lang="ja-JP" altLang="en-US" sz="1000" u="none" strike="noStrike" dirty="0">
                          <a:solidFill>
                            <a:schemeClr val="tx1"/>
                          </a:solidFill>
                          <a:effectLst/>
                          <a:latin typeface="+mn-ea"/>
                          <a:ea typeface="+mn-ea"/>
                        </a:rPr>
                        <a:t>リペアショップ</a:t>
                      </a:r>
                      <a:endParaRPr lang="en-US" altLang="ja-JP" sz="1000" u="none" strike="noStrike" dirty="0">
                        <a:solidFill>
                          <a:schemeClr val="tx1"/>
                        </a:solidFill>
                        <a:effectLst/>
                        <a:latin typeface="+mn-ea"/>
                        <a:ea typeface="+mn-ea"/>
                      </a:endParaRPr>
                    </a:p>
                  </a:txBody>
                  <a:tcPr marL="0" marR="0" marT="0" marB="0"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solidFill>
                      <a:schemeClr val="bg1"/>
                    </a:solidFill>
                  </a:tcPr>
                </a:tc>
                <a:extLst>
                  <a:ext uri="{0D108BD9-81ED-4DB2-BD59-A6C34878D82A}">
                    <a16:rowId xmlns:a16="http://schemas.microsoft.com/office/drawing/2014/main" val="570464930"/>
                  </a:ext>
                </a:extLst>
              </a:tr>
              <a:tr h="251237">
                <a:tc vMerge="1">
                  <a:txBody>
                    <a:bodyPr/>
                    <a:lstStyle/>
                    <a:p>
                      <a:endParaRPr kumimoji="1" lang="ja-JP" altLang="en-US"/>
                    </a:p>
                  </a:txBody>
                  <a:tcPr/>
                </a:tc>
                <a:tc vMerge="1">
                  <a:txBody>
                    <a:bodyPr/>
                    <a:lstStyle/>
                    <a:p>
                      <a:endParaRPr kumimoji="1" lang="ja-JP" altLang="en-US"/>
                    </a:p>
                  </a:txBody>
                  <a:tcPr/>
                </a:tc>
                <a:tc vMerge="1">
                  <a:txBody>
                    <a:bodyPr/>
                    <a:lstStyle/>
                    <a:p>
                      <a:endParaRPr kumimoji="1" lang="ja-JP" altLang="en-US"/>
                    </a:p>
                  </a:txBody>
                  <a:tcPr/>
                </a:tc>
                <a:tc vMerge="1">
                  <a:txBody>
                    <a:bodyPr/>
                    <a:lstStyle/>
                    <a:p>
                      <a:endParaRPr kumimoji="1" lang="ja-JP" altLang="en-US"/>
                    </a:p>
                  </a:txBody>
                  <a:tcPr/>
                </a:tc>
                <a:tc>
                  <a:txBody>
                    <a:bodyPr/>
                    <a:lstStyle/>
                    <a:p>
                      <a:pPr algn="ctr" fontAlgn="ctr"/>
                      <a:r>
                        <a:rPr lang="ja-JP" altLang="en-US" sz="1000" b="0" i="0" u="none" strike="noStrike" dirty="0">
                          <a:solidFill>
                            <a:schemeClr val="tx1"/>
                          </a:solidFill>
                          <a:effectLst/>
                          <a:latin typeface="+mn-ea"/>
                          <a:ea typeface="+mn-ea"/>
                        </a:rPr>
                        <a:t>修理レポート</a:t>
                      </a:r>
                    </a:p>
                  </a:txBody>
                  <a:tcPr marL="0" marR="0" marT="0" marB="0" anchor="ctr">
                    <a:lnT w="12700" cap="flat" cmpd="sng" algn="ctr">
                      <a:solidFill>
                        <a:schemeClr val="tx1"/>
                      </a:solidFill>
                      <a:prstDash val="sysDot"/>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ja-JP" altLang="en-US" sz="1000" b="0" i="0" u="none" strike="noStrike" dirty="0">
                          <a:solidFill>
                            <a:schemeClr val="tx1"/>
                          </a:solidFill>
                          <a:effectLst/>
                          <a:latin typeface="+mn-ea"/>
                          <a:ea typeface="+mn-ea"/>
                        </a:rPr>
                        <a:t>法人</a:t>
                      </a:r>
                    </a:p>
                  </a:txBody>
                  <a:tcPr marL="0" marR="0" marT="0" marB="0" anchor="ctr">
                    <a:lnT w="12700" cap="flat" cmpd="sng" algn="ctr">
                      <a:solidFill>
                        <a:schemeClr val="tx1"/>
                      </a:solidFill>
                      <a:prstDash val="sysDot"/>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ja-JP" altLang="en-US" sz="1000" b="0" i="0" u="none" strike="noStrike" dirty="0">
                          <a:solidFill>
                            <a:schemeClr val="tx1"/>
                          </a:solidFill>
                          <a:effectLst/>
                          <a:latin typeface="+mn-ea"/>
                          <a:ea typeface="+mn-ea"/>
                        </a:rPr>
                        <a:t>リペアショップ</a:t>
                      </a:r>
                    </a:p>
                  </a:txBody>
                  <a:tcPr marL="0" marR="0" marT="0" marB="0" anchor="ctr">
                    <a:lnT w="12700" cap="flat" cmpd="sng" algn="ctr">
                      <a:solidFill>
                        <a:schemeClr val="tx1"/>
                      </a:solidFill>
                      <a:prstDash val="sysDot"/>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ja-JP" altLang="en-US" sz="1000" u="none" strike="noStrike" dirty="0">
                          <a:solidFill>
                            <a:schemeClr val="tx1"/>
                          </a:solidFill>
                          <a:effectLst/>
                          <a:latin typeface="+mn-ea"/>
                          <a:ea typeface="+mn-ea"/>
                        </a:rPr>
                        <a:t>機械ユーザー</a:t>
                      </a:r>
                      <a:endParaRPr lang="en-US" altLang="ja-JP" sz="1000" u="none" strike="noStrike" dirty="0">
                        <a:solidFill>
                          <a:schemeClr val="tx1"/>
                        </a:solidFill>
                        <a:effectLst/>
                        <a:latin typeface="+mn-ea"/>
                        <a:ea typeface="+mn-ea"/>
                      </a:endParaRPr>
                    </a:p>
                  </a:txBody>
                  <a:tcPr marL="0" marR="0" marT="0" marB="0" anchor="ctr">
                    <a:lnT w="12700" cap="flat" cmpd="sng" algn="ctr">
                      <a:solidFill>
                        <a:schemeClr val="tx1"/>
                      </a:solidFill>
                      <a:prstDash val="sysDot"/>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399935078"/>
                  </a:ext>
                </a:extLst>
              </a:tr>
              <a:tr h="494491">
                <a:tc>
                  <a:txBody>
                    <a:bodyPr/>
                    <a:lstStyle/>
                    <a:p>
                      <a:pPr algn="ctr" fontAlgn="ctr"/>
                      <a:r>
                        <a:rPr lang="en-US" altLang="ja-JP" sz="1000" b="1" i="0" u="none" strike="noStrike" dirty="0">
                          <a:solidFill>
                            <a:srgbClr val="000000"/>
                          </a:solidFill>
                          <a:effectLst/>
                          <a:latin typeface="+mn-ea"/>
                          <a:ea typeface="+mn-ea"/>
                        </a:rPr>
                        <a:t>9</a:t>
                      </a:r>
                      <a:endParaRPr lang="ja-JP" altLang="en-US" sz="1000" b="1" i="0" u="none" strike="noStrike" dirty="0">
                        <a:solidFill>
                          <a:srgbClr val="000000"/>
                        </a:solidFill>
                        <a:effectLst/>
                        <a:latin typeface="+mn-ea"/>
                        <a:ea typeface="+mn-ea"/>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l" fontAlgn="ctr"/>
                      <a:r>
                        <a:rPr lang="en-US" altLang="ja-JP" sz="1000" b="1" u="none" strike="noStrike" dirty="0">
                          <a:effectLst/>
                          <a:latin typeface="+mn-ea"/>
                          <a:ea typeface="+mn-ea"/>
                        </a:rPr>
                        <a:t>Trusted Network</a:t>
                      </a:r>
                      <a:r>
                        <a:rPr lang="ja-JP" altLang="en-US" sz="1000" b="1" u="none" strike="noStrike" dirty="0">
                          <a:effectLst/>
                          <a:latin typeface="+mn-ea"/>
                          <a:ea typeface="+mn-ea"/>
                        </a:rPr>
                        <a:t>による社会</a:t>
                      </a:r>
                      <a:r>
                        <a:rPr lang="en-US" altLang="ja-JP" sz="1000" b="1" u="none" strike="noStrike" dirty="0">
                          <a:effectLst/>
                          <a:latin typeface="+mn-ea"/>
                          <a:ea typeface="+mn-ea"/>
                        </a:rPr>
                        <a:t>IT</a:t>
                      </a:r>
                      <a:r>
                        <a:rPr lang="ja-JP" altLang="en-US" sz="1000" b="1" u="none" strike="noStrike" dirty="0">
                          <a:effectLst/>
                          <a:latin typeface="+mn-ea"/>
                          <a:ea typeface="+mn-ea"/>
                        </a:rPr>
                        <a:t>インフラの信頼性・強靭性向上の実現</a:t>
                      </a:r>
                      <a:endParaRPr lang="ja-JP" altLang="en-US" sz="1000" b="1" i="0" u="none" strike="noStrike" dirty="0">
                        <a:solidFill>
                          <a:srgbClr val="000000"/>
                        </a:solidFill>
                        <a:effectLst/>
                        <a:latin typeface="+mn-ea"/>
                        <a:ea typeface="+mn-ea"/>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fontAlgn="ctr"/>
                      <a:r>
                        <a:rPr lang="ja-JP" altLang="en-US" sz="1000" b="1" u="none" strike="noStrike" dirty="0">
                          <a:effectLst/>
                          <a:latin typeface="+mn-ea"/>
                          <a:ea typeface="+mn-ea"/>
                        </a:rPr>
                        <a:t>アラクサラ</a:t>
                      </a:r>
                      <a:endParaRPr lang="en-US" altLang="ja-JP" sz="1000" b="1" u="none" strike="noStrike" dirty="0">
                        <a:effectLst/>
                        <a:latin typeface="+mn-ea"/>
                        <a:ea typeface="+mn-ea"/>
                      </a:endParaRPr>
                    </a:p>
                    <a:p>
                      <a:pPr algn="ctr" fontAlgn="ctr"/>
                      <a:r>
                        <a:rPr lang="ja-JP" altLang="en-US" sz="1000" b="1" u="none" strike="noStrike" dirty="0">
                          <a:effectLst/>
                          <a:latin typeface="+mn-ea"/>
                          <a:ea typeface="+mn-ea"/>
                        </a:rPr>
                        <a:t>ネットワークス</a:t>
                      </a:r>
                      <a:endParaRPr lang="ja-JP" altLang="en-US" sz="1000" b="1" i="0" u="none" strike="noStrike" dirty="0">
                        <a:solidFill>
                          <a:srgbClr val="000000"/>
                        </a:solidFill>
                        <a:effectLst/>
                        <a:latin typeface="+mn-ea"/>
                        <a:ea typeface="+mn-ea"/>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fontAlgn="ctr"/>
                      <a:r>
                        <a:rPr lang="ja-JP" altLang="en-US" sz="1000" b="0" i="0" u="none" strike="noStrike" dirty="0" smtClean="0">
                          <a:solidFill>
                            <a:schemeClr val="dk1"/>
                          </a:solidFill>
                          <a:effectLst/>
                          <a:latin typeface="+mn-ea"/>
                          <a:ea typeface="+mn-ea"/>
                        </a:rPr>
                        <a:t>製造業</a:t>
                      </a:r>
                      <a:endParaRPr lang="ja-JP" altLang="en-US" sz="1000" b="0" i="0" u="none" strike="noStrike" dirty="0">
                        <a:solidFill>
                          <a:srgbClr val="000000"/>
                        </a:solidFill>
                        <a:effectLst/>
                        <a:latin typeface="+mn-ea"/>
                        <a:ea typeface="+mn-ea"/>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ja-JP" altLang="en-US" sz="1000" b="0" i="0" u="none" strike="noStrike" dirty="0">
                          <a:solidFill>
                            <a:schemeClr val="tx1"/>
                          </a:solidFill>
                          <a:effectLst/>
                          <a:latin typeface="+mn-ea"/>
                          <a:ea typeface="+mn-ea"/>
                        </a:rPr>
                        <a:t>製品信頼情報</a:t>
                      </a:r>
                      <a:endParaRPr lang="en-US" altLang="ja-JP" sz="1000" b="0" i="0" u="none" strike="noStrike" dirty="0">
                        <a:solidFill>
                          <a:schemeClr val="tx1"/>
                        </a:solidFill>
                        <a:effectLst/>
                        <a:latin typeface="+mn-ea"/>
                        <a:ea typeface="+mn-ea"/>
                      </a:endParaRPr>
                    </a:p>
                    <a:p>
                      <a:pPr algn="ctr" fontAlgn="ctr"/>
                      <a:r>
                        <a:rPr lang="ja-JP" altLang="en-US" sz="900" b="0" i="0" u="none" strike="noStrike" dirty="0">
                          <a:solidFill>
                            <a:schemeClr val="tx1"/>
                          </a:solidFill>
                          <a:effectLst/>
                          <a:latin typeface="+mn-ea"/>
                          <a:ea typeface="+mn-ea"/>
                        </a:rPr>
                        <a:t>（部品情報、ソフトウェア情報、設定情報等）</a:t>
                      </a: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ja-JP" altLang="en-US" sz="1000" b="0" i="0" u="none" strike="noStrike" dirty="0">
                          <a:solidFill>
                            <a:schemeClr val="tx1"/>
                          </a:solidFill>
                          <a:effectLst/>
                          <a:latin typeface="+mn-ea"/>
                          <a:ea typeface="+mn-ea"/>
                        </a:rPr>
                        <a:t>法人・モノ</a:t>
                      </a: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ja-JP" altLang="en-US" sz="1000" u="none" strike="noStrike" dirty="0">
                          <a:solidFill>
                            <a:schemeClr val="tx1"/>
                          </a:solidFill>
                          <a:effectLst/>
                          <a:latin typeface="+mn-ea"/>
                          <a:ea typeface="+mn-ea"/>
                        </a:rPr>
                        <a:t>機器ベンダ</a:t>
                      </a:r>
                      <a:endParaRPr lang="en-US" altLang="ja-JP" sz="1000" u="none" strike="noStrike" dirty="0">
                        <a:solidFill>
                          <a:schemeClr val="tx1"/>
                        </a:solidFill>
                        <a:effectLst/>
                        <a:latin typeface="+mn-ea"/>
                        <a:ea typeface="+mn-ea"/>
                      </a:endParaRPr>
                    </a:p>
                    <a:p>
                      <a:pPr algn="ctr" fontAlgn="ctr"/>
                      <a:r>
                        <a:rPr lang="ja-JP" altLang="en-US" sz="1000" u="none" strike="noStrike" dirty="0">
                          <a:solidFill>
                            <a:schemeClr val="tx1"/>
                          </a:solidFill>
                          <a:effectLst/>
                          <a:latin typeface="+mn-ea"/>
                          <a:ea typeface="+mn-ea"/>
                        </a:rPr>
                        <a:t>インテグレータ</a:t>
                      </a:r>
                      <a:endParaRPr lang="en-US" altLang="ja-JP" sz="1000" u="none" strike="noStrike" dirty="0">
                        <a:solidFill>
                          <a:schemeClr val="tx1"/>
                        </a:solidFill>
                        <a:effectLst/>
                        <a:latin typeface="+mn-ea"/>
                        <a:ea typeface="+mn-ea"/>
                      </a:endParaRPr>
                    </a:p>
                    <a:p>
                      <a:pPr algn="ctr" fontAlgn="ctr"/>
                      <a:r>
                        <a:rPr lang="ja-JP" altLang="en-US" sz="1000" u="none" strike="noStrike" dirty="0">
                          <a:solidFill>
                            <a:schemeClr val="tx1"/>
                          </a:solidFill>
                          <a:effectLst/>
                          <a:latin typeface="+mn-ea"/>
                          <a:ea typeface="+mn-ea"/>
                        </a:rPr>
                        <a:t>インフラ事業者　</a:t>
                      </a:r>
                      <a:endParaRPr lang="ja-JP" altLang="en-US" sz="1000" b="0" i="0" u="none" strike="noStrike" dirty="0">
                        <a:solidFill>
                          <a:schemeClr val="tx1"/>
                        </a:solidFill>
                        <a:effectLst/>
                        <a:latin typeface="+mn-ea"/>
                        <a:ea typeface="+mn-ea"/>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ja-JP" altLang="en-US" sz="1000" u="none" strike="noStrike" dirty="0">
                          <a:solidFill>
                            <a:schemeClr val="tx1"/>
                          </a:solidFill>
                          <a:effectLst/>
                          <a:latin typeface="+mn-ea"/>
                          <a:ea typeface="+mn-ea"/>
                        </a:rPr>
                        <a:t>　機器ベンダ</a:t>
                      </a:r>
                      <a:endParaRPr lang="en-US" altLang="ja-JP" sz="1000" u="none" strike="noStrike" dirty="0">
                        <a:solidFill>
                          <a:schemeClr val="tx1"/>
                        </a:solidFill>
                        <a:effectLst/>
                        <a:latin typeface="+mn-ea"/>
                        <a:ea typeface="+mn-ea"/>
                      </a:endParaRPr>
                    </a:p>
                    <a:p>
                      <a:pPr algn="ctr" fontAlgn="ctr"/>
                      <a:r>
                        <a:rPr lang="ja-JP" altLang="en-US" sz="1000" u="none" strike="noStrike" dirty="0">
                          <a:solidFill>
                            <a:schemeClr val="tx1"/>
                          </a:solidFill>
                          <a:effectLst/>
                          <a:latin typeface="+mn-ea"/>
                          <a:ea typeface="+mn-ea"/>
                        </a:rPr>
                        <a:t>インテグレータ</a:t>
                      </a:r>
                      <a:endParaRPr lang="en-US" altLang="ja-JP" sz="1000" u="none" strike="noStrike" dirty="0">
                        <a:solidFill>
                          <a:schemeClr val="tx1"/>
                        </a:solidFill>
                        <a:effectLst/>
                        <a:latin typeface="+mn-ea"/>
                        <a:ea typeface="+mn-ea"/>
                      </a:endParaRPr>
                    </a:p>
                    <a:p>
                      <a:pPr algn="ctr" fontAlgn="ctr"/>
                      <a:r>
                        <a:rPr lang="ja-JP" altLang="en-US" sz="1000" u="none" strike="noStrike" dirty="0">
                          <a:solidFill>
                            <a:schemeClr val="tx1"/>
                          </a:solidFill>
                          <a:effectLst/>
                          <a:latin typeface="+mn-ea"/>
                          <a:ea typeface="+mn-ea"/>
                        </a:rPr>
                        <a:t>インフラ事業者</a:t>
                      </a:r>
                      <a:endParaRPr lang="ja-JP" altLang="en-US" sz="1000" b="0" i="0" u="none" strike="noStrike" dirty="0">
                        <a:solidFill>
                          <a:schemeClr val="tx1"/>
                        </a:solidFill>
                        <a:effectLst/>
                        <a:latin typeface="+mn-ea"/>
                        <a:ea typeface="+mn-ea"/>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178679664"/>
                  </a:ext>
                </a:extLst>
              </a:tr>
              <a:tr h="459622">
                <a:tc>
                  <a:txBody>
                    <a:bodyPr/>
                    <a:lstStyle/>
                    <a:p>
                      <a:pPr algn="ctr" fontAlgn="ctr"/>
                      <a:r>
                        <a:rPr lang="en-US" altLang="ja-JP" sz="1000" b="1" i="0" u="none" strike="noStrike" dirty="0">
                          <a:solidFill>
                            <a:srgbClr val="000000"/>
                          </a:solidFill>
                          <a:effectLst/>
                          <a:latin typeface="+mn-ea"/>
                          <a:ea typeface="+mn-ea"/>
                        </a:rPr>
                        <a:t>10</a:t>
                      </a:r>
                      <a:endParaRPr lang="ja-JP" altLang="en-US" sz="1000" b="1" i="0" u="none" strike="noStrike" dirty="0">
                        <a:solidFill>
                          <a:srgbClr val="000000"/>
                        </a:solidFill>
                        <a:effectLst/>
                        <a:latin typeface="+mn-ea"/>
                        <a:ea typeface="+mn-ea"/>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l" fontAlgn="ctr"/>
                      <a:r>
                        <a:rPr lang="ja-JP" altLang="en-US" sz="1000" b="1" u="none" strike="noStrike" dirty="0">
                          <a:effectLst/>
                          <a:latin typeface="+mn-ea"/>
                          <a:ea typeface="+mn-ea"/>
                        </a:rPr>
                        <a:t>ワークプレイスの信頼できる電子化文書の流通システム </a:t>
                      </a:r>
                      <a:endParaRPr lang="ja-JP" altLang="en-US" sz="1000" b="1" i="0" u="none" strike="noStrike" dirty="0">
                        <a:solidFill>
                          <a:srgbClr val="000000"/>
                        </a:solidFill>
                        <a:effectLst/>
                        <a:latin typeface="+mn-ea"/>
                        <a:ea typeface="+mn-ea"/>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fontAlgn="ctr"/>
                      <a:r>
                        <a:rPr lang="ja-JP" altLang="en-US" sz="1000" b="1" u="none" strike="noStrike" dirty="0">
                          <a:effectLst/>
                          <a:latin typeface="+mn-ea"/>
                          <a:ea typeface="+mn-ea"/>
                        </a:rPr>
                        <a:t>東芝テック</a:t>
                      </a:r>
                      <a:endParaRPr lang="ja-JP" altLang="en-US" sz="1000" b="1" i="0" u="none" strike="noStrike" dirty="0">
                        <a:solidFill>
                          <a:srgbClr val="000000"/>
                        </a:solidFill>
                        <a:effectLst/>
                        <a:latin typeface="+mn-ea"/>
                        <a:ea typeface="+mn-ea"/>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fontAlgn="ctr"/>
                      <a:r>
                        <a:rPr lang="ja-JP" altLang="en-US" sz="1000" b="0" i="0" u="none" strike="noStrike" dirty="0" smtClean="0">
                          <a:solidFill>
                            <a:schemeClr val="dk1"/>
                          </a:solidFill>
                          <a:effectLst/>
                          <a:latin typeface="+mn-ea"/>
                          <a:ea typeface="+mn-ea"/>
                        </a:rPr>
                        <a:t>製造業</a:t>
                      </a:r>
                      <a:endParaRPr lang="ja-JP" altLang="en-US" sz="1000" b="0" i="0" u="none" strike="noStrike" dirty="0">
                        <a:solidFill>
                          <a:srgbClr val="000000"/>
                        </a:solidFill>
                        <a:effectLst/>
                        <a:latin typeface="+mn-ea"/>
                        <a:ea typeface="+mn-ea"/>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ja-JP" altLang="en-US" sz="1000" u="none" strike="noStrike" dirty="0">
                          <a:solidFill>
                            <a:schemeClr val="tx1"/>
                          </a:solidFill>
                          <a:effectLst/>
                          <a:latin typeface="+mn-ea"/>
                          <a:ea typeface="+mn-ea"/>
                        </a:rPr>
                        <a:t>文書データ</a:t>
                      </a:r>
                      <a:endParaRPr lang="ja-JP" altLang="en-US" sz="1000" b="0" i="0" u="none" strike="noStrike" dirty="0">
                        <a:solidFill>
                          <a:schemeClr val="tx1"/>
                        </a:solidFill>
                        <a:effectLst/>
                        <a:latin typeface="+mn-ea"/>
                        <a:ea typeface="+mn-ea"/>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ja-JP" altLang="en-US" sz="1000" u="none" strike="noStrike" dirty="0">
                          <a:solidFill>
                            <a:schemeClr val="tx1"/>
                          </a:solidFill>
                          <a:effectLst/>
                          <a:latin typeface="+mn-ea"/>
                          <a:ea typeface="+mn-ea"/>
                        </a:rPr>
                        <a:t>モノ</a:t>
                      </a:r>
                      <a:endParaRPr lang="ja-JP" altLang="en-US" sz="1000" b="0" i="0" u="none" strike="noStrike" dirty="0">
                        <a:solidFill>
                          <a:schemeClr val="tx1"/>
                        </a:solidFill>
                        <a:effectLst/>
                        <a:latin typeface="+mn-ea"/>
                        <a:ea typeface="+mn-ea"/>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ja-JP" altLang="en-US" sz="1000" u="none" strike="noStrike" dirty="0">
                          <a:solidFill>
                            <a:schemeClr val="tx1"/>
                          </a:solidFill>
                          <a:effectLst/>
                          <a:latin typeface="+mn-ea"/>
                          <a:ea typeface="+mn-ea"/>
                        </a:rPr>
                        <a:t>プリンタ</a:t>
                      </a:r>
                      <a:endParaRPr lang="en-US" altLang="ja-JP" sz="1000" u="none" strike="noStrike" dirty="0">
                        <a:solidFill>
                          <a:schemeClr val="tx1"/>
                        </a:solidFill>
                        <a:effectLst/>
                        <a:latin typeface="+mn-ea"/>
                        <a:ea typeface="+mn-ea"/>
                      </a:endParaRPr>
                    </a:p>
                    <a:p>
                      <a:pPr algn="ctr" fontAlgn="ctr"/>
                      <a:r>
                        <a:rPr lang="ja-JP" altLang="en-US" sz="1000" b="0" i="0" u="none" strike="noStrike" dirty="0">
                          <a:solidFill>
                            <a:schemeClr val="tx1"/>
                          </a:solidFill>
                          <a:effectLst/>
                          <a:latin typeface="+mn-ea"/>
                          <a:ea typeface="+mn-ea"/>
                        </a:rPr>
                        <a:t>（</a:t>
                      </a:r>
                      <a:r>
                        <a:rPr lang="en-US" altLang="ja-JP" sz="1000" b="0" i="0" u="none" strike="noStrike" dirty="0">
                          <a:solidFill>
                            <a:schemeClr val="tx1"/>
                          </a:solidFill>
                          <a:effectLst/>
                          <a:latin typeface="+mn-ea"/>
                          <a:ea typeface="+mn-ea"/>
                        </a:rPr>
                        <a:t>MFP</a:t>
                      </a:r>
                      <a:r>
                        <a:rPr lang="ja-JP" altLang="en-US" sz="1000" b="0" i="0" u="none" strike="noStrike" dirty="0">
                          <a:solidFill>
                            <a:schemeClr val="tx1"/>
                          </a:solidFill>
                          <a:effectLst/>
                          <a:latin typeface="+mn-ea"/>
                          <a:ea typeface="+mn-ea"/>
                        </a:rPr>
                        <a:t>）</a:t>
                      </a: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ja-JP" altLang="en-US" sz="1000" u="none" strike="noStrike" dirty="0">
                          <a:solidFill>
                            <a:schemeClr val="tx1"/>
                          </a:solidFill>
                          <a:effectLst/>
                          <a:latin typeface="+mn-ea"/>
                          <a:ea typeface="+mn-ea"/>
                        </a:rPr>
                        <a:t>文書管理システム</a:t>
                      </a:r>
                      <a:endParaRPr lang="ja-JP" altLang="en-US" sz="1000" b="0" i="0" u="none" strike="noStrike" dirty="0">
                        <a:solidFill>
                          <a:schemeClr val="tx1"/>
                        </a:solidFill>
                        <a:effectLst/>
                        <a:latin typeface="+mn-ea"/>
                        <a:ea typeface="+mn-ea"/>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588546754"/>
                  </a:ext>
                </a:extLst>
              </a:tr>
              <a:tr h="392927">
                <a:tc rowSpan="2">
                  <a:txBody>
                    <a:bodyPr/>
                    <a:lstStyle/>
                    <a:p>
                      <a:pPr algn="ctr" fontAlgn="ctr"/>
                      <a:r>
                        <a:rPr lang="en-US" altLang="ja-JP" sz="1000" b="1" i="0" u="none" strike="noStrike" dirty="0">
                          <a:solidFill>
                            <a:srgbClr val="000000"/>
                          </a:solidFill>
                          <a:effectLst/>
                          <a:latin typeface="+mn-ea"/>
                          <a:ea typeface="+mn-ea"/>
                        </a:rPr>
                        <a:t>11</a:t>
                      </a:r>
                      <a:endParaRPr lang="ja-JP" altLang="en-US" sz="1000" b="1" i="0" u="none" strike="noStrike" dirty="0">
                        <a:solidFill>
                          <a:srgbClr val="000000"/>
                        </a:solidFill>
                        <a:effectLst/>
                        <a:latin typeface="+mn-ea"/>
                        <a:ea typeface="+mn-ea"/>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rowSpan="2">
                  <a:txBody>
                    <a:bodyPr/>
                    <a:lstStyle/>
                    <a:p>
                      <a:pPr algn="l" fontAlgn="ctr"/>
                      <a:r>
                        <a:rPr lang="ja-JP" altLang="en-US" sz="1000" b="1" u="none" strike="noStrike" dirty="0">
                          <a:effectLst/>
                          <a:latin typeface="+mn-ea"/>
                          <a:ea typeface="+mn-ea"/>
                        </a:rPr>
                        <a:t>法人税制と工業会証明書</a:t>
                      </a:r>
                      <a:endParaRPr lang="ja-JP" altLang="en-US" sz="1000" b="1" i="0" u="none" strike="noStrike" dirty="0">
                        <a:solidFill>
                          <a:srgbClr val="000000"/>
                        </a:solidFill>
                        <a:effectLst/>
                        <a:latin typeface="+mn-ea"/>
                        <a:ea typeface="+mn-ea"/>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rowSpan="2">
                  <a:txBody>
                    <a:bodyPr/>
                    <a:lstStyle/>
                    <a:p>
                      <a:pPr algn="ctr" fontAlgn="ctr"/>
                      <a:r>
                        <a:rPr lang="en-US" sz="1000" b="1" u="none" strike="noStrike" dirty="0">
                          <a:effectLst/>
                          <a:latin typeface="+mn-ea"/>
                          <a:ea typeface="+mn-ea"/>
                        </a:rPr>
                        <a:t>JISA</a:t>
                      </a:r>
                      <a:endParaRPr lang="en-US" sz="1000" b="1" i="0" u="none" strike="noStrike" dirty="0">
                        <a:solidFill>
                          <a:srgbClr val="000000"/>
                        </a:solidFill>
                        <a:effectLst/>
                        <a:latin typeface="+mn-ea"/>
                        <a:ea typeface="+mn-ea"/>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rowSpan="2">
                  <a:txBody>
                    <a:bodyPr/>
                    <a:lstStyle/>
                    <a:p>
                      <a:pPr algn="ctr" fontAlgn="ctr"/>
                      <a:r>
                        <a:rPr lang="ja-JP" altLang="en-US" sz="1000" u="none" strike="noStrike" dirty="0">
                          <a:effectLst/>
                          <a:latin typeface="+mn-ea"/>
                          <a:ea typeface="+mn-ea"/>
                        </a:rPr>
                        <a:t>行政</a:t>
                      </a:r>
                      <a:endParaRPr lang="ja-JP" altLang="en-US" sz="1000" b="0" i="0" u="none" strike="noStrike" dirty="0">
                        <a:solidFill>
                          <a:srgbClr val="000000"/>
                        </a:solidFill>
                        <a:effectLst/>
                        <a:latin typeface="+mn-ea"/>
                        <a:ea typeface="+mn-ea"/>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zh-TW" altLang="en-US" sz="1000" u="none" strike="noStrike" dirty="0">
                          <a:solidFill>
                            <a:schemeClr val="tx1"/>
                          </a:solidFill>
                          <a:effectLst/>
                          <a:latin typeface="+mn-ea"/>
                          <a:ea typeface="+mn-ea"/>
                        </a:rPr>
                        <a:t>補助金申請書類</a:t>
                      </a:r>
                      <a:endParaRPr lang="zh-TW" altLang="en-US" sz="1000" b="0" i="0" u="none" strike="noStrike" dirty="0">
                        <a:solidFill>
                          <a:schemeClr val="tx1"/>
                        </a:solidFill>
                        <a:effectLst/>
                        <a:latin typeface="+mn-ea"/>
                        <a:ea typeface="+mn-ea"/>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ja-JP" altLang="en-US" sz="1000" u="none" strike="noStrike" dirty="0">
                          <a:solidFill>
                            <a:schemeClr val="tx1"/>
                          </a:solidFill>
                          <a:effectLst/>
                          <a:latin typeface="+mn-ea"/>
                          <a:ea typeface="+mn-ea"/>
                        </a:rPr>
                        <a:t>法人</a:t>
                      </a:r>
                      <a:endParaRPr lang="ja-JP" altLang="en-US" sz="1000" b="0" i="0" u="none" strike="noStrike" dirty="0">
                        <a:solidFill>
                          <a:schemeClr val="tx1"/>
                        </a:solidFill>
                        <a:effectLst/>
                        <a:latin typeface="+mn-ea"/>
                        <a:ea typeface="+mn-ea"/>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ja-JP" altLang="en-US" sz="1000" u="none" strike="noStrike" dirty="0">
                          <a:solidFill>
                            <a:schemeClr val="tx1"/>
                          </a:solidFill>
                          <a:effectLst/>
                          <a:latin typeface="+mn-ea"/>
                          <a:ea typeface="+mn-ea"/>
                        </a:rPr>
                        <a:t>申請者</a:t>
                      </a:r>
                      <a:endParaRPr lang="ja-JP" altLang="en-US" sz="1000" b="0" i="0" u="none" strike="noStrike" dirty="0">
                        <a:solidFill>
                          <a:schemeClr val="tx1"/>
                        </a:solidFill>
                        <a:effectLst/>
                        <a:latin typeface="+mn-ea"/>
                        <a:ea typeface="+mn-ea"/>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zh-TW" altLang="en-US" sz="1000" u="none" strike="noStrike" dirty="0">
                          <a:solidFill>
                            <a:schemeClr val="tx1"/>
                          </a:solidFill>
                          <a:effectLst/>
                          <a:latin typeface="+mn-ea"/>
                          <a:ea typeface="+mn-ea"/>
                        </a:rPr>
                        <a:t>申請先、</a:t>
                      </a:r>
                      <a:endParaRPr lang="en-US" altLang="zh-TW" sz="1000" u="none" strike="noStrike" dirty="0">
                        <a:solidFill>
                          <a:schemeClr val="tx1"/>
                        </a:solidFill>
                        <a:effectLst/>
                        <a:latin typeface="+mn-ea"/>
                        <a:ea typeface="+mn-ea"/>
                      </a:endParaRPr>
                    </a:p>
                    <a:p>
                      <a:pPr algn="ctr" fontAlgn="ctr"/>
                      <a:r>
                        <a:rPr lang="zh-TW" altLang="en-US" sz="1000" u="none" strike="noStrike" dirty="0">
                          <a:solidFill>
                            <a:schemeClr val="tx1"/>
                          </a:solidFill>
                          <a:effectLst/>
                          <a:latin typeface="+mn-ea"/>
                          <a:ea typeface="+mn-ea"/>
                        </a:rPr>
                        <a:t>証明者</a:t>
                      </a:r>
                      <a:endParaRPr lang="zh-TW" altLang="en-US" sz="1000" b="0" i="0" u="none" strike="noStrike" dirty="0">
                        <a:solidFill>
                          <a:schemeClr val="tx1"/>
                        </a:solidFill>
                        <a:effectLst/>
                        <a:latin typeface="+mn-ea"/>
                        <a:ea typeface="+mn-ea"/>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149002815"/>
                  </a:ext>
                </a:extLst>
              </a:tr>
              <a:tr h="392927">
                <a:tc vMerge="1">
                  <a:txBody>
                    <a:bodyPr/>
                    <a:lstStyle/>
                    <a:p>
                      <a:pPr algn="ctr" fontAlgn="ctr"/>
                      <a:endParaRPr lang="ja-JP" altLang="en-US" sz="1000" b="0" i="0" u="none" strike="noStrike" dirty="0">
                        <a:solidFill>
                          <a:srgbClr val="000000"/>
                        </a:solidFill>
                        <a:effectLst/>
                        <a:latin typeface="+mn-ea"/>
                        <a:ea typeface="+mn-ea"/>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pPr algn="l" fontAlgn="ctr"/>
                      <a:endParaRPr lang="ja-JP" altLang="en-US" sz="1000" b="0" i="0" u="none" strike="noStrike" dirty="0">
                        <a:solidFill>
                          <a:srgbClr val="000000"/>
                        </a:solidFill>
                        <a:effectLst/>
                        <a:latin typeface="+mn-ea"/>
                        <a:ea typeface="+mn-ea"/>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pPr algn="ctr" fontAlgn="ctr"/>
                      <a:endParaRPr lang="en-US" sz="1000" b="0" i="0" u="none" strike="noStrike" dirty="0">
                        <a:solidFill>
                          <a:srgbClr val="000000"/>
                        </a:solidFill>
                        <a:effectLst/>
                        <a:latin typeface="+mn-ea"/>
                        <a:ea typeface="+mn-ea"/>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pPr algn="ctr" fontAlgn="ctr"/>
                      <a:endParaRPr lang="ja-JP" altLang="en-US" sz="1000" b="0" i="0" u="none" strike="noStrike" dirty="0">
                        <a:solidFill>
                          <a:srgbClr val="000000"/>
                        </a:solidFill>
                        <a:effectLst/>
                        <a:latin typeface="+mn-ea"/>
                        <a:ea typeface="+mn-ea"/>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ja-JP" altLang="en-US" sz="1000" b="0" i="0" u="none" strike="noStrike" dirty="0">
                          <a:solidFill>
                            <a:schemeClr val="tx1"/>
                          </a:solidFill>
                          <a:effectLst/>
                          <a:latin typeface="+mn-ea"/>
                          <a:ea typeface="+mn-ea"/>
                        </a:rPr>
                        <a:t>従業員の所属情報</a:t>
                      </a:r>
                      <a:endParaRPr lang="zh-TW" altLang="en-US" sz="1000" b="0" i="0" u="none" strike="noStrike" dirty="0">
                        <a:solidFill>
                          <a:schemeClr val="tx1"/>
                        </a:solidFill>
                        <a:effectLst/>
                        <a:latin typeface="+mn-ea"/>
                        <a:ea typeface="+mn-ea"/>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ja-JP" altLang="en-US" sz="1000" b="0" i="0" u="none" strike="noStrike" dirty="0">
                          <a:solidFill>
                            <a:schemeClr val="tx1"/>
                          </a:solidFill>
                          <a:effectLst/>
                          <a:latin typeface="+mn-ea"/>
                          <a:ea typeface="+mn-ea"/>
                        </a:rPr>
                        <a:t>人</a:t>
                      </a: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ja-JP" altLang="en-US" sz="1000" b="0" i="0" u="none" strike="noStrike" dirty="0">
                          <a:solidFill>
                            <a:schemeClr val="tx1"/>
                          </a:solidFill>
                          <a:effectLst/>
                          <a:latin typeface="+mn-ea"/>
                          <a:ea typeface="+mn-ea"/>
                        </a:rPr>
                        <a:t>従業員</a:t>
                      </a: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ja-JP" altLang="en-US" sz="1000" b="0" i="0" u="none" strike="noStrike" dirty="0">
                          <a:solidFill>
                            <a:schemeClr val="tx1"/>
                          </a:solidFill>
                          <a:effectLst/>
                          <a:latin typeface="+mn-ea"/>
                          <a:ea typeface="+mn-ea"/>
                        </a:rPr>
                        <a:t>従業員の</a:t>
                      </a:r>
                      <a:endParaRPr lang="en-US" altLang="ja-JP" sz="1000" b="0" i="0" u="none" strike="noStrike" dirty="0">
                        <a:solidFill>
                          <a:schemeClr val="tx1"/>
                        </a:solidFill>
                        <a:effectLst/>
                        <a:latin typeface="+mn-ea"/>
                        <a:ea typeface="+mn-ea"/>
                      </a:endParaRPr>
                    </a:p>
                    <a:p>
                      <a:pPr algn="ctr" fontAlgn="ctr"/>
                      <a:r>
                        <a:rPr lang="ja-JP" altLang="en-US" sz="1000" b="0" i="0" u="none" strike="noStrike" dirty="0">
                          <a:solidFill>
                            <a:schemeClr val="tx1"/>
                          </a:solidFill>
                          <a:effectLst/>
                          <a:latin typeface="+mn-ea"/>
                          <a:ea typeface="+mn-ea"/>
                        </a:rPr>
                        <a:t>所属企業</a:t>
                      </a:r>
                      <a:endParaRPr lang="zh-TW" altLang="en-US" sz="1000" b="0" i="0" u="none" strike="noStrike" dirty="0">
                        <a:solidFill>
                          <a:schemeClr val="tx1"/>
                        </a:solidFill>
                        <a:effectLst/>
                        <a:latin typeface="+mn-ea"/>
                        <a:ea typeface="+mn-ea"/>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800014016"/>
                  </a:ext>
                </a:extLst>
              </a:tr>
              <a:tr h="457212">
                <a:tc>
                  <a:txBody>
                    <a:bodyPr/>
                    <a:lstStyle/>
                    <a:p>
                      <a:pPr algn="ctr" fontAlgn="ctr"/>
                      <a:r>
                        <a:rPr lang="en-US" altLang="ja-JP" sz="1000" b="1" i="0" u="none" strike="noStrike" dirty="0">
                          <a:solidFill>
                            <a:srgbClr val="000000"/>
                          </a:solidFill>
                          <a:effectLst/>
                          <a:latin typeface="+mn-ea"/>
                          <a:ea typeface="+mn-ea"/>
                        </a:rPr>
                        <a:t>12</a:t>
                      </a:r>
                      <a:endParaRPr lang="ja-JP" altLang="en-US" sz="1000" b="1" i="0" u="none" strike="noStrike" dirty="0">
                        <a:solidFill>
                          <a:srgbClr val="000000"/>
                        </a:solidFill>
                        <a:effectLst/>
                        <a:latin typeface="+mn-ea"/>
                        <a:ea typeface="+mn-ea"/>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l" fontAlgn="ctr"/>
                      <a:r>
                        <a:rPr lang="ja-JP" altLang="en-US" sz="1000" b="1" u="none" strike="noStrike" dirty="0">
                          <a:effectLst/>
                          <a:latin typeface="+mn-ea"/>
                          <a:ea typeface="+mn-ea"/>
                        </a:rPr>
                        <a:t>中小法人・個人事業者を対象とする補助金・給付金の電子申請における「本人確認・実在証明」の新しい仕組み</a:t>
                      </a:r>
                      <a:endParaRPr lang="ja-JP" altLang="en-US" sz="1000" b="1" i="0" u="none" strike="noStrike" dirty="0">
                        <a:solidFill>
                          <a:srgbClr val="000000"/>
                        </a:solidFill>
                        <a:effectLst/>
                        <a:latin typeface="+mn-ea"/>
                        <a:ea typeface="+mn-ea"/>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fontAlgn="ctr"/>
                      <a:r>
                        <a:rPr lang="ja-JP" altLang="en-US" sz="1000" b="1" u="none" strike="noStrike" dirty="0">
                          <a:effectLst/>
                          <a:latin typeface="+mn-ea"/>
                          <a:ea typeface="+mn-ea"/>
                        </a:rPr>
                        <a:t>電通</a:t>
                      </a:r>
                      <a:endParaRPr lang="ja-JP" altLang="en-US" sz="1000" b="1" i="0" u="none" strike="noStrike" dirty="0">
                        <a:solidFill>
                          <a:srgbClr val="000000"/>
                        </a:solidFill>
                        <a:effectLst/>
                        <a:latin typeface="+mn-ea"/>
                        <a:ea typeface="+mn-ea"/>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fontAlgn="ctr"/>
                      <a:r>
                        <a:rPr lang="ja-JP" altLang="en-US" sz="1000" u="none" strike="noStrike" dirty="0">
                          <a:effectLst/>
                          <a:latin typeface="+mn-ea"/>
                          <a:ea typeface="+mn-ea"/>
                        </a:rPr>
                        <a:t>行政</a:t>
                      </a:r>
                      <a:endParaRPr lang="ja-JP" altLang="en-US" sz="1000" b="0" i="0" u="none" strike="noStrike" dirty="0">
                        <a:solidFill>
                          <a:srgbClr val="000000"/>
                        </a:solidFill>
                        <a:effectLst/>
                        <a:latin typeface="+mn-ea"/>
                        <a:ea typeface="+mn-ea"/>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zh-TW" altLang="en-US" sz="1000" u="none" strike="noStrike" dirty="0">
                          <a:solidFill>
                            <a:schemeClr val="tx1"/>
                          </a:solidFill>
                          <a:effectLst/>
                          <a:latin typeface="+mn-ea"/>
                          <a:ea typeface="+mn-ea"/>
                        </a:rPr>
                        <a:t>補助金申請書類</a:t>
                      </a:r>
                      <a:endParaRPr lang="zh-TW" altLang="en-US" sz="1000" b="0" i="0" u="none" strike="noStrike" dirty="0">
                        <a:solidFill>
                          <a:schemeClr val="tx1"/>
                        </a:solidFill>
                        <a:effectLst/>
                        <a:latin typeface="+mn-ea"/>
                        <a:ea typeface="+mn-ea"/>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ja-JP" altLang="en-US" sz="1000" u="none" strike="noStrike" dirty="0">
                          <a:solidFill>
                            <a:schemeClr val="tx1"/>
                          </a:solidFill>
                          <a:effectLst/>
                          <a:latin typeface="+mn-ea"/>
                          <a:ea typeface="+mn-ea"/>
                        </a:rPr>
                        <a:t>法人</a:t>
                      </a:r>
                      <a:endParaRPr lang="ja-JP" altLang="en-US" sz="1000" b="0" i="0" u="none" strike="noStrike" dirty="0">
                        <a:solidFill>
                          <a:schemeClr val="tx1"/>
                        </a:solidFill>
                        <a:effectLst/>
                        <a:latin typeface="+mn-ea"/>
                        <a:ea typeface="+mn-ea"/>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ja-JP" altLang="en-US" sz="1000" u="none" strike="noStrike" dirty="0">
                          <a:solidFill>
                            <a:schemeClr val="tx1"/>
                          </a:solidFill>
                          <a:effectLst/>
                          <a:latin typeface="+mn-ea"/>
                          <a:ea typeface="+mn-ea"/>
                        </a:rPr>
                        <a:t>申請者</a:t>
                      </a:r>
                      <a:endParaRPr lang="ja-JP" altLang="en-US" sz="1000" b="0" i="0" u="none" strike="noStrike" dirty="0">
                        <a:solidFill>
                          <a:schemeClr val="tx1"/>
                        </a:solidFill>
                        <a:effectLst/>
                        <a:latin typeface="+mn-ea"/>
                        <a:ea typeface="+mn-ea"/>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zh-TW" altLang="en-US" sz="1000" u="none" strike="noStrike" dirty="0">
                          <a:solidFill>
                            <a:schemeClr val="tx1"/>
                          </a:solidFill>
                          <a:effectLst/>
                          <a:latin typeface="+mn-ea"/>
                          <a:ea typeface="+mn-ea"/>
                        </a:rPr>
                        <a:t>申請先、</a:t>
                      </a:r>
                      <a:endParaRPr lang="en-US" altLang="zh-TW" sz="1000" u="none" strike="noStrike" dirty="0">
                        <a:solidFill>
                          <a:schemeClr val="tx1"/>
                        </a:solidFill>
                        <a:effectLst/>
                        <a:latin typeface="+mn-ea"/>
                        <a:ea typeface="+mn-ea"/>
                      </a:endParaRPr>
                    </a:p>
                    <a:p>
                      <a:pPr algn="ctr" fontAlgn="ctr"/>
                      <a:r>
                        <a:rPr lang="zh-TW" altLang="en-US" sz="1000" u="none" strike="noStrike" dirty="0">
                          <a:solidFill>
                            <a:schemeClr val="tx1"/>
                          </a:solidFill>
                          <a:effectLst/>
                          <a:latin typeface="+mn-ea"/>
                          <a:ea typeface="+mn-ea"/>
                        </a:rPr>
                        <a:t>証明者</a:t>
                      </a:r>
                      <a:endParaRPr lang="zh-TW" altLang="en-US" sz="1000" b="0" i="0" u="none" strike="noStrike" dirty="0">
                        <a:solidFill>
                          <a:schemeClr val="tx1"/>
                        </a:solidFill>
                        <a:effectLst/>
                        <a:latin typeface="+mn-ea"/>
                        <a:ea typeface="+mn-ea"/>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86447304"/>
                  </a:ext>
                </a:extLst>
              </a:tr>
              <a:tr h="554230">
                <a:tc>
                  <a:txBody>
                    <a:bodyPr/>
                    <a:lstStyle/>
                    <a:p>
                      <a:pPr algn="ctr" fontAlgn="ctr"/>
                      <a:r>
                        <a:rPr lang="en-US" altLang="ja-JP" sz="1000" b="1" i="0" u="none" strike="noStrike" dirty="0">
                          <a:solidFill>
                            <a:srgbClr val="000000"/>
                          </a:solidFill>
                          <a:effectLst/>
                          <a:latin typeface="+mn-ea"/>
                          <a:ea typeface="+mn-ea"/>
                        </a:rPr>
                        <a:t>13</a:t>
                      </a:r>
                      <a:endParaRPr lang="ja-JP" altLang="en-US" sz="1000" b="1" i="0" u="none" strike="noStrike" dirty="0">
                        <a:solidFill>
                          <a:srgbClr val="000000"/>
                        </a:solidFill>
                        <a:effectLst/>
                        <a:latin typeface="+mn-ea"/>
                        <a:ea typeface="+mn-ea"/>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l" fontAlgn="ctr"/>
                      <a:r>
                        <a:rPr lang="ja-JP" altLang="en-US" sz="1000" b="1" u="none" strike="noStrike" dirty="0">
                          <a:effectLst/>
                          <a:latin typeface="+mn-ea"/>
                          <a:ea typeface="+mn-ea"/>
                        </a:rPr>
                        <a:t>共助アプリにおけるプラットフォームを超えたユーザートラストの共有</a:t>
                      </a:r>
                      <a:endParaRPr lang="ja-JP" altLang="en-US" sz="1000" b="1" i="0" u="none" strike="noStrike" dirty="0">
                        <a:solidFill>
                          <a:srgbClr val="000000"/>
                        </a:solidFill>
                        <a:effectLst/>
                        <a:latin typeface="+mn-ea"/>
                        <a:ea typeface="+mn-ea"/>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fontAlgn="ctr"/>
                      <a:r>
                        <a:rPr lang="zh-CN" altLang="en-US" sz="1000" b="1" u="none" strike="noStrike" dirty="0">
                          <a:effectLst/>
                          <a:latin typeface="+mn-ea"/>
                          <a:ea typeface="+mn-ea"/>
                        </a:rPr>
                        <a:t>大日本印刷</a:t>
                      </a:r>
                      <a:endParaRPr lang="zh-CN" altLang="en-US" sz="1000" b="1" i="0" u="none" strike="noStrike" dirty="0">
                        <a:solidFill>
                          <a:srgbClr val="000000"/>
                        </a:solidFill>
                        <a:effectLst/>
                        <a:latin typeface="+mn-ea"/>
                        <a:ea typeface="+mn-ea"/>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fontAlgn="ctr"/>
                      <a:r>
                        <a:rPr lang="ja-JP" altLang="en-US" sz="1000" b="0" i="0" u="none" strike="noStrike" dirty="0" smtClean="0">
                          <a:solidFill>
                            <a:schemeClr val="dk1"/>
                          </a:solidFill>
                          <a:effectLst/>
                          <a:latin typeface="+mn-ea"/>
                          <a:ea typeface="+mn-ea"/>
                        </a:rPr>
                        <a:t>ヘルスケア・福祉</a:t>
                      </a:r>
                      <a:endParaRPr lang="ja-JP" altLang="en-US" sz="1000" b="0" i="0" u="none" strike="noStrike" dirty="0">
                        <a:solidFill>
                          <a:srgbClr val="000000"/>
                        </a:solidFill>
                        <a:effectLst/>
                        <a:latin typeface="+mn-ea"/>
                        <a:ea typeface="+mn-ea"/>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ja-JP" altLang="en-US" sz="1000" u="none" strike="noStrike" dirty="0">
                          <a:solidFill>
                            <a:schemeClr val="tx1"/>
                          </a:solidFill>
                          <a:effectLst/>
                          <a:latin typeface="+mn-ea"/>
                          <a:ea typeface="+mn-ea"/>
                        </a:rPr>
                        <a:t>　共助実績データ</a:t>
                      </a:r>
                      <a:endParaRPr lang="ja-JP" altLang="en-US" sz="1000" b="0" i="0" u="none" strike="noStrike" dirty="0">
                        <a:solidFill>
                          <a:schemeClr val="tx1"/>
                        </a:solidFill>
                        <a:effectLst/>
                        <a:latin typeface="+mn-ea"/>
                        <a:ea typeface="+mn-ea"/>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ja-JP" altLang="en-US" sz="1000" u="none" strike="noStrike" dirty="0">
                          <a:solidFill>
                            <a:schemeClr val="tx1"/>
                          </a:solidFill>
                          <a:effectLst/>
                          <a:latin typeface="+mn-ea"/>
                          <a:ea typeface="+mn-ea"/>
                        </a:rPr>
                        <a:t>人</a:t>
                      </a:r>
                      <a:endParaRPr lang="ja-JP" altLang="en-US" sz="1000" b="0" i="0" u="none" strike="noStrike" dirty="0">
                        <a:solidFill>
                          <a:schemeClr val="tx1"/>
                        </a:solidFill>
                        <a:effectLst/>
                        <a:latin typeface="+mn-ea"/>
                        <a:ea typeface="+mn-ea"/>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ja-JP" altLang="en-US" sz="1000" u="none" strike="noStrike" dirty="0">
                          <a:solidFill>
                            <a:schemeClr val="tx1"/>
                          </a:solidFill>
                          <a:effectLst/>
                          <a:latin typeface="+mn-ea"/>
                          <a:ea typeface="+mn-ea"/>
                        </a:rPr>
                        <a:t>　</a:t>
                      </a:r>
                      <a:r>
                        <a:rPr lang="ja-JP" altLang="en-US" sz="1000" b="0" i="0" u="none" strike="noStrike" dirty="0">
                          <a:solidFill>
                            <a:schemeClr val="tx1"/>
                          </a:solidFill>
                          <a:effectLst/>
                          <a:latin typeface="+mn-ea"/>
                          <a:ea typeface="+mn-ea"/>
                        </a:rPr>
                        <a:t>サポーター</a:t>
                      </a:r>
                      <a:endParaRPr lang="en-US" altLang="ja-JP" sz="1000" b="0" i="0" u="none" strike="noStrike" dirty="0">
                        <a:solidFill>
                          <a:schemeClr val="tx1"/>
                        </a:solidFill>
                        <a:effectLst/>
                        <a:latin typeface="+mn-ea"/>
                        <a:ea typeface="+mn-ea"/>
                      </a:endParaRPr>
                    </a:p>
                    <a:p>
                      <a:pPr algn="ctr" fontAlgn="ctr"/>
                      <a:r>
                        <a:rPr lang="ja-JP" altLang="en-US" sz="900" b="0" i="0" u="none" strike="noStrike" dirty="0">
                          <a:solidFill>
                            <a:schemeClr val="tx1"/>
                          </a:solidFill>
                          <a:effectLst/>
                          <a:latin typeface="+mn-ea"/>
                          <a:ea typeface="+mn-ea"/>
                        </a:rPr>
                        <a:t>（共助する人）</a:t>
                      </a: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ja-JP" altLang="en-US" sz="1000" u="none" strike="noStrike" dirty="0">
                          <a:solidFill>
                            <a:schemeClr val="tx1"/>
                          </a:solidFill>
                          <a:effectLst/>
                          <a:latin typeface="+mn-ea"/>
                          <a:ea typeface="+mn-ea"/>
                        </a:rPr>
                        <a:t>共助される人</a:t>
                      </a:r>
                      <a:endParaRPr lang="en-US" altLang="ja-JP" sz="1000" b="0" i="0" u="none" strike="noStrike" dirty="0">
                        <a:solidFill>
                          <a:schemeClr val="tx1"/>
                        </a:solidFill>
                        <a:effectLst/>
                        <a:latin typeface="+mn-ea"/>
                        <a:ea typeface="+mn-ea"/>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22226150"/>
                  </a:ext>
                </a:extLst>
              </a:tr>
            </a:tbl>
          </a:graphicData>
        </a:graphic>
      </p:graphicFrame>
      <p:sp>
        <p:nvSpPr>
          <p:cNvPr id="7" name="正方形/長方形 6"/>
          <p:cNvSpPr/>
          <p:nvPr/>
        </p:nvSpPr>
        <p:spPr>
          <a:xfrm>
            <a:off x="4636453" y="5963619"/>
            <a:ext cx="4953000" cy="507831"/>
          </a:xfrm>
          <a:prstGeom prst="rect">
            <a:avLst/>
          </a:prstGeom>
        </p:spPr>
        <p:txBody>
          <a:bodyPr>
            <a:spAutoFit/>
          </a:bodyPr>
          <a:lstStyle/>
          <a:p>
            <a:r>
              <a:rPr lang="en-US" altLang="ja-JP" sz="900" dirty="0"/>
              <a:t>1) </a:t>
            </a:r>
            <a:r>
              <a:rPr lang="ja-JP" altLang="en-US" sz="900" dirty="0"/>
              <a:t>大日本印刷とアラクサラネットワークスを除く</a:t>
            </a:r>
            <a:r>
              <a:rPr lang="en-US" altLang="ja-JP" sz="900" dirty="0"/>
              <a:t>11</a:t>
            </a:r>
            <a:r>
              <a:rPr lang="ja-JP" altLang="en-US" sz="900" dirty="0"/>
              <a:t>事業でプロトタイプシステムの開発を実施。なお、アラクサラネットワークスについては、企画のみを行う方式で選定したが、本事業で企画するシステムの開発を別事業で実施しており、その成果についても可能な範囲で一部報告いただいている。</a:t>
            </a:r>
          </a:p>
        </p:txBody>
      </p:sp>
    </p:spTree>
    <p:extLst>
      <p:ext uri="{BB962C8B-B14F-4D97-AF65-F5344CB8AC3E}">
        <p14:creationId xmlns:p14="http://schemas.microsoft.com/office/powerpoint/2010/main" val="280710776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a:t>02</a:t>
            </a:r>
            <a:endParaRPr kumimoji="1" lang="ja-JP" altLang="en-US" dirty="0"/>
          </a:p>
        </p:txBody>
      </p:sp>
      <p:sp>
        <p:nvSpPr>
          <p:cNvPr id="3" name="テキスト プレースホルダー 2"/>
          <p:cNvSpPr>
            <a:spLocks noGrp="1"/>
          </p:cNvSpPr>
          <p:nvPr>
            <p:ph type="body" sz="quarter" idx="11"/>
          </p:nvPr>
        </p:nvSpPr>
        <p:spPr/>
        <p:txBody>
          <a:bodyPr/>
          <a:lstStyle/>
          <a:p>
            <a:r>
              <a:rPr kumimoji="1" lang="ja-JP" altLang="en-US" dirty="0"/>
              <a:t>実証結果</a:t>
            </a:r>
          </a:p>
        </p:txBody>
      </p:sp>
    </p:spTree>
    <p:extLst>
      <p:ext uri="{BB962C8B-B14F-4D97-AF65-F5344CB8AC3E}">
        <p14:creationId xmlns:p14="http://schemas.microsoft.com/office/powerpoint/2010/main" val="37770285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タイトル 7"/>
          <p:cNvSpPr>
            <a:spLocks noGrp="1"/>
          </p:cNvSpPr>
          <p:nvPr>
            <p:ph type="title"/>
          </p:nvPr>
        </p:nvSpPr>
        <p:spPr>
          <a:xfrm>
            <a:off x="331490" y="164693"/>
            <a:ext cx="9243021" cy="412538"/>
          </a:xfrm>
        </p:spPr>
        <p:txBody>
          <a:bodyPr>
            <a:normAutofit/>
          </a:bodyPr>
          <a:lstStyle/>
          <a:p>
            <a:r>
              <a:rPr lang="en-US" altLang="ja-JP" sz="1600" b="1" dirty="0">
                <a:solidFill>
                  <a:srgbClr val="002060"/>
                </a:solidFill>
              </a:rPr>
              <a:t>Trusted Web</a:t>
            </a:r>
            <a:r>
              <a:rPr lang="ja-JP" altLang="en-US" sz="1600" b="1" dirty="0">
                <a:solidFill>
                  <a:srgbClr val="002060"/>
                </a:solidFill>
              </a:rPr>
              <a:t>で解決・実現を目指す内容</a:t>
            </a:r>
            <a:endParaRPr lang="ja-JP" altLang="en-US" sz="2000" b="1" spc="0" dirty="0">
              <a:solidFill>
                <a:srgbClr val="002060"/>
              </a:solidFill>
            </a:endParaRPr>
          </a:p>
        </p:txBody>
      </p:sp>
      <p:graphicFrame>
        <p:nvGraphicFramePr>
          <p:cNvPr id="8" name="表 7"/>
          <p:cNvGraphicFramePr>
            <a:graphicFrameLocks noGrp="1"/>
          </p:cNvGraphicFramePr>
          <p:nvPr>
            <p:extLst>
              <p:ext uri="{D42A27DB-BD31-4B8C-83A1-F6EECF244321}">
                <p14:modId xmlns:p14="http://schemas.microsoft.com/office/powerpoint/2010/main" val="3313711762"/>
              </p:ext>
            </p:extLst>
          </p:nvPr>
        </p:nvGraphicFramePr>
        <p:xfrm>
          <a:off x="331788" y="2173576"/>
          <a:ext cx="9242424" cy="4403448"/>
        </p:xfrm>
        <a:graphic>
          <a:graphicData uri="http://schemas.openxmlformats.org/drawingml/2006/table">
            <a:tbl>
              <a:tblPr>
                <a:tableStyleId>{5C22544A-7EE6-4342-B048-85BDC9FD1C3A}</a:tableStyleId>
              </a:tblPr>
              <a:tblGrid>
                <a:gridCol w="1272039">
                  <a:extLst>
                    <a:ext uri="{9D8B030D-6E8A-4147-A177-3AD203B41FA5}">
                      <a16:colId xmlns:a16="http://schemas.microsoft.com/office/drawing/2014/main" val="1891845514"/>
                    </a:ext>
                  </a:extLst>
                </a:gridCol>
                <a:gridCol w="3250863">
                  <a:extLst>
                    <a:ext uri="{9D8B030D-6E8A-4147-A177-3AD203B41FA5}">
                      <a16:colId xmlns:a16="http://schemas.microsoft.com/office/drawing/2014/main" val="2198383193"/>
                    </a:ext>
                  </a:extLst>
                </a:gridCol>
                <a:gridCol w="3062490">
                  <a:extLst>
                    <a:ext uri="{9D8B030D-6E8A-4147-A177-3AD203B41FA5}">
                      <a16:colId xmlns:a16="http://schemas.microsoft.com/office/drawing/2014/main" val="3050444302"/>
                    </a:ext>
                  </a:extLst>
                </a:gridCol>
                <a:gridCol w="1657032">
                  <a:extLst>
                    <a:ext uri="{9D8B030D-6E8A-4147-A177-3AD203B41FA5}">
                      <a16:colId xmlns:a16="http://schemas.microsoft.com/office/drawing/2014/main" val="1990748211"/>
                    </a:ext>
                  </a:extLst>
                </a:gridCol>
              </a:tblGrid>
              <a:tr h="220857">
                <a:tc>
                  <a:txBody>
                    <a:bodyPr/>
                    <a:lstStyle/>
                    <a:p>
                      <a:pPr algn="ctr" fontAlgn="ctr"/>
                      <a:r>
                        <a:rPr lang="ja-JP" altLang="en-US" sz="1100" b="1" i="0" u="none" strike="noStrike" dirty="0">
                          <a:solidFill>
                            <a:schemeClr val="bg1"/>
                          </a:solidFill>
                          <a:effectLst/>
                          <a:latin typeface="+mn-ea"/>
                          <a:ea typeface="+mn-ea"/>
                        </a:rPr>
                        <a:t>データのエンティティ</a:t>
                      </a:r>
                    </a:p>
                  </a:txBody>
                  <a:tcPr marL="0" marR="0" marT="0" marB="0" anchor="ctr">
                    <a:lnB w="12700" cap="flat" cmpd="sng" algn="ctr">
                      <a:solidFill>
                        <a:schemeClr val="tx1"/>
                      </a:solidFill>
                      <a:prstDash val="solid"/>
                      <a:round/>
                      <a:headEnd type="none" w="med" len="med"/>
                      <a:tailEnd type="none" w="med" len="med"/>
                    </a:lnB>
                    <a:solidFill>
                      <a:schemeClr val="accent2">
                        <a:lumMod val="75000"/>
                        <a:lumOff val="25000"/>
                      </a:schemeClr>
                    </a:solidFill>
                  </a:tcPr>
                </a:tc>
                <a:tc>
                  <a:txBody>
                    <a:bodyPr/>
                    <a:lstStyle/>
                    <a:p>
                      <a:pPr algn="ctr" fontAlgn="ctr"/>
                      <a:r>
                        <a:rPr lang="en-US" altLang="ja-JP" sz="1100" b="1" i="0" u="none" strike="noStrike" dirty="0">
                          <a:solidFill>
                            <a:schemeClr val="bg1"/>
                          </a:solidFill>
                          <a:effectLst/>
                          <a:latin typeface="+mn-ea"/>
                          <a:ea typeface="+mn-ea"/>
                        </a:rPr>
                        <a:t>Trusted Web</a:t>
                      </a:r>
                      <a:r>
                        <a:rPr lang="ja-JP" altLang="en-US" sz="1100" b="1" i="0" u="none" strike="noStrike" dirty="0">
                          <a:solidFill>
                            <a:schemeClr val="bg1"/>
                          </a:solidFill>
                          <a:effectLst/>
                          <a:latin typeface="+mn-ea"/>
                          <a:ea typeface="+mn-ea"/>
                        </a:rPr>
                        <a:t>で解決・実現を目指すこと</a:t>
                      </a:r>
                    </a:p>
                  </a:txBody>
                  <a:tcPr marL="0" marR="0" marT="0" marB="0" anchor="ctr">
                    <a:lnB w="12700" cap="flat" cmpd="sng" algn="ctr">
                      <a:solidFill>
                        <a:schemeClr val="tx1"/>
                      </a:solidFill>
                      <a:prstDash val="solid"/>
                      <a:round/>
                      <a:headEnd type="none" w="med" len="med"/>
                      <a:tailEnd type="none" w="med" len="med"/>
                    </a:lnB>
                    <a:solidFill>
                      <a:schemeClr val="accent2">
                        <a:lumMod val="75000"/>
                        <a:lumOff val="25000"/>
                      </a:schemeClr>
                    </a:solidFill>
                  </a:tcPr>
                </a:tc>
                <a:tc>
                  <a:txBody>
                    <a:bodyPr/>
                    <a:lstStyle/>
                    <a:p>
                      <a:pPr algn="ctr" fontAlgn="ctr"/>
                      <a:r>
                        <a:rPr lang="ja-JP" altLang="en-US" sz="1100" b="1" i="0" u="none" strike="noStrike" dirty="0">
                          <a:solidFill>
                            <a:schemeClr val="bg1"/>
                          </a:solidFill>
                          <a:effectLst/>
                          <a:latin typeface="+mn-ea"/>
                          <a:ea typeface="+mn-ea"/>
                        </a:rPr>
                        <a:t>解決することによる効果</a:t>
                      </a:r>
                    </a:p>
                  </a:txBody>
                  <a:tcPr marL="0" marR="0" marT="0" marB="0" anchor="ctr">
                    <a:lnB w="12700" cap="flat" cmpd="sng" algn="ctr">
                      <a:solidFill>
                        <a:schemeClr val="tx1"/>
                      </a:solidFill>
                      <a:prstDash val="solid"/>
                      <a:round/>
                      <a:headEnd type="none" w="med" len="med"/>
                      <a:tailEnd type="none" w="med" len="med"/>
                    </a:lnB>
                    <a:solidFill>
                      <a:schemeClr val="accent2">
                        <a:lumMod val="75000"/>
                        <a:lumOff val="25000"/>
                      </a:schemeClr>
                    </a:solidFill>
                  </a:tcPr>
                </a:tc>
                <a:tc>
                  <a:txBody>
                    <a:bodyPr/>
                    <a:lstStyle/>
                    <a:p>
                      <a:pPr algn="ctr" fontAlgn="ctr"/>
                      <a:r>
                        <a:rPr lang="ja-JP" altLang="en-US" sz="1100" b="1" i="0" u="none" strike="noStrike" dirty="0">
                          <a:solidFill>
                            <a:schemeClr val="bg1"/>
                          </a:solidFill>
                          <a:effectLst/>
                          <a:latin typeface="+mn-ea"/>
                          <a:ea typeface="+mn-ea"/>
                        </a:rPr>
                        <a:t>主な対象事業者</a:t>
                      </a:r>
                    </a:p>
                  </a:txBody>
                  <a:tcPr marL="0" marR="0" marT="0" marB="0" anchor="ctr">
                    <a:lnB w="12700" cap="flat" cmpd="sng" algn="ctr">
                      <a:solidFill>
                        <a:schemeClr val="tx1"/>
                      </a:solidFill>
                      <a:prstDash val="solid"/>
                      <a:round/>
                      <a:headEnd type="none" w="med" len="med"/>
                      <a:tailEnd type="none" w="med" len="med"/>
                    </a:lnB>
                    <a:solidFill>
                      <a:schemeClr val="accent2">
                        <a:lumMod val="75000"/>
                        <a:lumOff val="25000"/>
                      </a:schemeClr>
                    </a:solidFill>
                  </a:tcPr>
                </a:tc>
                <a:extLst>
                  <a:ext uri="{0D108BD9-81ED-4DB2-BD59-A6C34878D82A}">
                    <a16:rowId xmlns:a16="http://schemas.microsoft.com/office/drawing/2014/main" val="78677057"/>
                  </a:ext>
                </a:extLst>
              </a:tr>
              <a:tr h="410513">
                <a:tc>
                  <a:txBody>
                    <a:bodyPr/>
                    <a:lstStyle/>
                    <a:p>
                      <a:pPr algn="ctr" fontAlgn="ctr"/>
                      <a:r>
                        <a:rPr lang="ja-JP" altLang="en-US" sz="1200" b="1" i="0" u="none" strike="noStrike" dirty="0">
                          <a:solidFill>
                            <a:srgbClr val="000000"/>
                          </a:solidFill>
                          <a:effectLst/>
                          <a:latin typeface="+mn-ea"/>
                          <a:ea typeface="+mn-ea"/>
                        </a:rPr>
                        <a:t>個人、法人</a:t>
                      </a:r>
                      <a:endParaRPr lang="en-US" sz="1200" b="1" i="0" u="none" strike="noStrike" dirty="0">
                        <a:solidFill>
                          <a:srgbClr val="000000"/>
                        </a:solidFill>
                        <a:effectLst/>
                        <a:latin typeface="+mn-ea"/>
                        <a:ea typeface="+mn-ea"/>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ja-JP" altLang="en-US" sz="1200" b="1" i="0" u="none" strike="noStrike" dirty="0">
                          <a:solidFill>
                            <a:srgbClr val="000000"/>
                          </a:solidFill>
                          <a:effectLst/>
                          <a:latin typeface="+mn-ea"/>
                          <a:ea typeface="+mn-ea"/>
                        </a:rPr>
                        <a:t>データコントローラビリティの確保</a:t>
                      </a:r>
                      <a:endParaRPr lang="en-US" sz="1200" b="1" i="0" u="none" strike="noStrike" dirty="0">
                        <a:solidFill>
                          <a:srgbClr val="000000"/>
                        </a:solidFill>
                        <a:effectLst/>
                        <a:latin typeface="+mn-ea"/>
                        <a:ea typeface="+mn-ea"/>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indent="0" algn="ctr" fontAlgn="ctr">
                        <a:buFont typeface="Arial" panose="020B0604020202020204" pitchFamily="34" charset="0"/>
                        <a:buNone/>
                      </a:pPr>
                      <a:r>
                        <a:rPr lang="ja-JP" altLang="en-US" sz="1200" b="0" i="0" u="none" strike="noStrike" dirty="0">
                          <a:solidFill>
                            <a:srgbClr val="000000"/>
                          </a:solidFill>
                          <a:effectLst/>
                          <a:latin typeface="+mn-ea"/>
                          <a:ea typeface="+mn-ea"/>
                        </a:rPr>
                        <a:t>データホルダーの安心感の向上</a:t>
                      </a:r>
                      <a:endParaRPr lang="en-US" altLang="ja-JP" sz="1200" b="0" i="0" u="none" strike="noStrike" dirty="0">
                        <a:solidFill>
                          <a:srgbClr val="000000"/>
                        </a:solidFill>
                        <a:effectLst/>
                        <a:latin typeface="+mn-ea"/>
                        <a:ea typeface="+mn-ea"/>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indent="0" algn="ctr" fontAlgn="ctr">
                        <a:buFont typeface="Arial" panose="020B0604020202020204" pitchFamily="34" charset="0"/>
                        <a:buNone/>
                      </a:pPr>
                      <a:r>
                        <a:rPr lang="ja-JP" altLang="en-US" sz="1000" b="0" i="0" u="none" strike="noStrike" dirty="0">
                          <a:solidFill>
                            <a:schemeClr val="tx1"/>
                          </a:solidFill>
                          <a:effectLst/>
                          <a:latin typeface="+mn-ea"/>
                          <a:ea typeface="+mn-ea"/>
                        </a:rPr>
                        <a:t>電通、富士通</a:t>
                      </a:r>
                      <a:r>
                        <a:rPr lang="en-US" altLang="ja-JP" sz="1000" b="0" i="0" u="none" strike="noStrike" dirty="0">
                          <a:solidFill>
                            <a:schemeClr val="tx1"/>
                          </a:solidFill>
                          <a:effectLst/>
                          <a:latin typeface="+mn-ea"/>
                          <a:ea typeface="+mn-ea"/>
                        </a:rPr>
                        <a:t>Japan</a:t>
                      </a:r>
                      <a:r>
                        <a:rPr lang="ja-JP" altLang="en-US" sz="1000" b="0" i="0" u="none" strike="noStrike" dirty="0" err="1">
                          <a:solidFill>
                            <a:schemeClr val="tx1"/>
                          </a:solidFill>
                          <a:effectLst/>
                          <a:latin typeface="+mn-ea"/>
                          <a:ea typeface="+mn-ea"/>
                        </a:rPr>
                        <a:t>、</a:t>
                      </a:r>
                      <a:r>
                        <a:rPr lang="en-US" altLang="ja-JP" sz="1000" b="0" i="0" u="none" strike="noStrike" dirty="0">
                          <a:solidFill>
                            <a:schemeClr val="tx1"/>
                          </a:solidFill>
                          <a:effectLst/>
                          <a:latin typeface="+mn-ea"/>
                          <a:ea typeface="+mn-ea"/>
                        </a:rPr>
                        <a:t>ORPHE</a:t>
                      </a:r>
                      <a:r>
                        <a:rPr lang="ja-JP" altLang="en-US" sz="1000" b="0" i="0" u="none" strike="noStrike" dirty="0" err="1">
                          <a:solidFill>
                            <a:schemeClr val="tx1"/>
                          </a:solidFill>
                          <a:effectLst/>
                          <a:latin typeface="+mn-ea"/>
                          <a:ea typeface="+mn-ea"/>
                        </a:rPr>
                        <a:t>、</a:t>
                      </a:r>
                      <a:r>
                        <a:rPr lang="en-US" altLang="ja-JP" sz="1000" b="0" i="0" u="none" strike="noStrike" dirty="0">
                          <a:solidFill>
                            <a:schemeClr val="tx1"/>
                          </a:solidFill>
                          <a:effectLst/>
                          <a:latin typeface="+mn-ea"/>
                          <a:ea typeface="+mn-ea"/>
                        </a:rPr>
                        <a:t>NRI</a:t>
                      </a:r>
                      <a:r>
                        <a:rPr lang="ja-JP" altLang="en-US" sz="1000" b="0" i="0" u="none" strike="noStrike" dirty="0">
                          <a:solidFill>
                            <a:schemeClr val="tx1"/>
                          </a:solidFill>
                          <a:effectLst/>
                          <a:latin typeface="+mn-ea"/>
                          <a:ea typeface="+mn-ea"/>
                        </a:rPr>
                        <a:t>デジタル、</a:t>
                      </a:r>
                      <a:r>
                        <a:rPr lang="en-US" altLang="ja-JP" sz="1000" b="0" i="0" u="none" strike="noStrike" dirty="0">
                          <a:solidFill>
                            <a:schemeClr val="tx1"/>
                          </a:solidFill>
                          <a:effectLst/>
                          <a:latin typeface="+mn-ea"/>
                          <a:ea typeface="+mn-ea"/>
                        </a:rPr>
                        <a:t>DNP</a:t>
                      </a:r>
                      <a:r>
                        <a:rPr lang="ja-JP" altLang="en-US" sz="1000" b="0" i="0" u="none" strike="noStrike" dirty="0">
                          <a:solidFill>
                            <a:schemeClr val="tx1"/>
                          </a:solidFill>
                          <a:effectLst/>
                          <a:latin typeface="+mn-ea"/>
                          <a:ea typeface="+mn-ea"/>
                        </a:rPr>
                        <a:t>など</a:t>
                      </a:r>
                      <a:endParaRPr lang="en-US" altLang="ja-JP" sz="1000" b="0" i="0" u="none" strike="noStrike" dirty="0">
                        <a:solidFill>
                          <a:schemeClr val="tx1"/>
                        </a:solidFill>
                        <a:effectLst/>
                        <a:latin typeface="+mn-ea"/>
                        <a:ea typeface="+mn-ea"/>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562223151"/>
                  </a:ext>
                </a:extLst>
              </a:tr>
              <a:tr h="425900">
                <a:tc>
                  <a:txBody>
                    <a:bodyPr/>
                    <a:lstStyle/>
                    <a:p>
                      <a:pPr marL="0" marR="0" lvl="0" indent="0" algn="ctr" defTabSz="609559" rtl="0" eaLnBrk="1" fontAlgn="ctr" latinLnBrk="0" hangingPunct="1">
                        <a:lnSpc>
                          <a:spcPct val="100000"/>
                        </a:lnSpc>
                        <a:spcBef>
                          <a:spcPts val="0"/>
                        </a:spcBef>
                        <a:spcAft>
                          <a:spcPts val="0"/>
                        </a:spcAft>
                        <a:buClrTx/>
                        <a:buSzTx/>
                        <a:buFontTx/>
                        <a:buNone/>
                        <a:tabLst/>
                        <a:defRPr/>
                      </a:pPr>
                      <a:r>
                        <a:rPr lang="ja-JP" altLang="en-US" sz="1200" b="1" i="0" u="none" strike="noStrike" dirty="0">
                          <a:solidFill>
                            <a:srgbClr val="000000"/>
                          </a:solidFill>
                          <a:effectLst/>
                          <a:latin typeface="+mn-ea"/>
                          <a:ea typeface="+mn-ea"/>
                        </a:rPr>
                        <a:t>個人、法人</a:t>
                      </a:r>
                      <a:endParaRPr lang="en-US" altLang="ja-JP" sz="1200" b="1" i="0" u="none" strike="noStrike" dirty="0">
                        <a:solidFill>
                          <a:srgbClr val="000000"/>
                        </a:solidFill>
                        <a:effectLst/>
                        <a:latin typeface="+mn-ea"/>
                        <a:ea typeface="+mn-ea"/>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ja-JP" altLang="en-US" sz="1200" b="1" i="0" u="none" strike="noStrike" dirty="0">
                          <a:solidFill>
                            <a:srgbClr val="000000"/>
                          </a:solidFill>
                          <a:effectLst/>
                          <a:latin typeface="+mn-ea"/>
                          <a:ea typeface="+mn-ea"/>
                        </a:rPr>
                        <a:t>データ証明者（証明データの発行者）の</a:t>
                      </a:r>
                      <a:endParaRPr lang="en-US" altLang="ja-JP" sz="1200" b="1" i="0" u="none" strike="noStrike" dirty="0">
                        <a:solidFill>
                          <a:srgbClr val="000000"/>
                        </a:solidFill>
                        <a:effectLst/>
                        <a:latin typeface="+mn-ea"/>
                        <a:ea typeface="+mn-ea"/>
                      </a:endParaRPr>
                    </a:p>
                    <a:p>
                      <a:pPr algn="ctr" fontAlgn="ctr"/>
                      <a:r>
                        <a:rPr lang="ja-JP" altLang="en-US" sz="1200" b="1" i="0" u="none" strike="noStrike" dirty="0">
                          <a:solidFill>
                            <a:srgbClr val="000000"/>
                          </a:solidFill>
                          <a:effectLst/>
                          <a:latin typeface="+mn-ea"/>
                          <a:ea typeface="+mn-ea"/>
                        </a:rPr>
                        <a:t>検証性の確保</a:t>
                      </a:r>
                      <a:endParaRPr lang="en-US" altLang="ja-JP" sz="1200" b="1" i="0" u="none" strike="noStrike" dirty="0">
                        <a:solidFill>
                          <a:srgbClr val="000000"/>
                        </a:solidFill>
                        <a:effectLst/>
                        <a:latin typeface="+mn-ea"/>
                        <a:ea typeface="+mn-ea"/>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indent="0" algn="ctr" fontAlgn="ctr">
                        <a:buFont typeface="Arial" panose="020B0604020202020204" pitchFamily="34" charset="0"/>
                        <a:buNone/>
                      </a:pPr>
                      <a:r>
                        <a:rPr lang="ja-JP" altLang="en-US" sz="1200" b="0" i="0" u="none" strike="noStrike" dirty="0">
                          <a:solidFill>
                            <a:srgbClr val="000000"/>
                          </a:solidFill>
                          <a:effectLst/>
                          <a:latin typeface="+mn-ea"/>
                          <a:ea typeface="+mn-ea"/>
                        </a:rPr>
                        <a:t>データ証明者の信頼性の担保</a:t>
                      </a:r>
                      <a:endParaRPr lang="en-US" altLang="ja-JP" sz="1200" b="0" i="0" u="none" strike="noStrike" dirty="0">
                        <a:solidFill>
                          <a:srgbClr val="000000"/>
                        </a:solidFill>
                        <a:effectLst/>
                        <a:latin typeface="+mn-ea"/>
                        <a:ea typeface="+mn-ea"/>
                      </a:endParaRPr>
                    </a:p>
                    <a:p>
                      <a:pPr marL="0" indent="0" algn="ctr" fontAlgn="ctr">
                        <a:buFont typeface="Arial" panose="020B0604020202020204" pitchFamily="34" charset="0"/>
                        <a:buNone/>
                      </a:pPr>
                      <a:r>
                        <a:rPr lang="ja-JP" altLang="en-US" sz="1200" b="0" i="0" u="none" strike="noStrike" dirty="0">
                          <a:solidFill>
                            <a:srgbClr val="000000"/>
                          </a:solidFill>
                          <a:effectLst/>
                          <a:latin typeface="+mn-ea"/>
                          <a:ea typeface="+mn-ea"/>
                        </a:rPr>
                        <a:t>データホルダーの安心感向上</a:t>
                      </a:r>
                      <a:endParaRPr lang="en-US" altLang="ja-JP" sz="1200" b="0" i="0" u="none" strike="noStrike" dirty="0">
                        <a:solidFill>
                          <a:srgbClr val="000000"/>
                        </a:solidFill>
                        <a:effectLst/>
                        <a:latin typeface="+mn-ea"/>
                        <a:ea typeface="+mn-ea"/>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indent="0" algn="ctr" fontAlgn="ctr">
                        <a:buFont typeface="Arial" panose="020B0604020202020204" pitchFamily="34" charset="0"/>
                        <a:buNone/>
                      </a:pPr>
                      <a:r>
                        <a:rPr lang="ja-JP" altLang="en-US" sz="1000" b="0" i="0" u="none" strike="noStrike" dirty="0">
                          <a:solidFill>
                            <a:schemeClr val="tx1"/>
                          </a:solidFill>
                          <a:effectLst/>
                          <a:latin typeface="+mn-ea"/>
                          <a:ea typeface="+mn-ea"/>
                        </a:rPr>
                        <a:t>富士通</a:t>
                      </a:r>
                      <a:r>
                        <a:rPr lang="en-US" altLang="ja-JP" sz="1000" b="0" i="0" u="none" strike="noStrike" dirty="0">
                          <a:solidFill>
                            <a:schemeClr val="tx1"/>
                          </a:solidFill>
                          <a:effectLst/>
                          <a:latin typeface="+mn-ea"/>
                          <a:ea typeface="+mn-ea"/>
                        </a:rPr>
                        <a:t>Japan</a:t>
                      </a:r>
                      <a:r>
                        <a:rPr lang="ja-JP" altLang="en-US" sz="1000" b="0" i="0" u="none" strike="noStrike" dirty="0" err="1">
                          <a:solidFill>
                            <a:schemeClr val="tx1"/>
                          </a:solidFill>
                          <a:effectLst/>
                          <a:latin typeface="+mn-ea"/>
                          <a:ea typeface="+mn-ea"/>
                        </a:rPr>
                        <a:t>、</a:t>
                      </a:r>
                      <a:r>
                        <a:rPr lang="en-US" altLang="ja-JP" sz="1000" b="0" i="0" u="none" strike="noStrike" dirty="0" smtClean="0">
                          <a:solidFill>
                            <a:schemeClr val="tx1"/>
                          </a:solidFill>
                          <a:effectLst/>
                          <a:latin typeface="+mn-ea"/>
                          <a:ea typeface="+mn-ea"/>
                        </a:rPr>
                        <a:t>DataGateway</a:t>
                      </a:r>
                      <a:r>
                        <a:rPr lang="ja-JP" altLang="en-US" sz="1000" b="0" i="0" u="none" strike="noStrike" dirty="0" err="1" smtClean="0">
                          <a:solidFill>
                            <a:schemeClr val="tx1"/>
                          </a:solidFill>
                          <a:effectLst/>
                          <a:latin typeface="+mn-ea"/>
                          <a:ea typeface="+mn-ea"/>
                        </a:rPr>
                        <a:t>、</a:t>
                      </a:r>
                      <a:r>
                        <a:rPr lang="ja-JP" altLang="en-US" sz="1000" b="0" i="0" u="none" strike="noStrike" dirty="0" smtClean="0">
                          <a:solidFill>
                            <a:schemeClr val="tx1"/>
                          </a:solidFill>
                          <a:effectLst/>
                          <a:latin typeface="+mn-ea"/>
                          <a:ea typeface="+mn-ea"/>
                        </a:rPr>
                        <a:t>シミックなど</a:t>
                      </a:r>
                      <a:endParaRPr lang="en-US" altLang="ja-JP" sz="1000" b="0" i="0" u="none" strike="noStrike" dirty="0">
                        <a:solidFill>
                          <a:schemeClr val="tx1"/>
                        </a:solidFill>
                        <a:effectLst/>
                        <a:latin typeface="+mn-ea"/>
                        <a:ea typeface="+mn-ea"/>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682573914"/>
                  </a:ext>
                </a:extLst>
              </a:tr>
              <a:tr h="425900">
                <a:tc>
                  <a:txBody>
                    <a:bodyPr/>
                    <a:lstStyle/>
                    <a:p>
                      <a:pPr marL="0" marR="0" lvl="0" indent="0" algn="ctr" defTabSz="609559" rtl="0" eaLnBrk="1" fontAlgn="ctr" latinLnBrk="0" hangingPunct="1">
                        <a:lnSpc>
                          <a:spcPct val="100000"/>
                        </a:lnSpc>
                        <a:spcBef>
                          <a:spcPts val="0"/>
                        </a:spcBef>
                        <a:spcAft>
                          <a:spcPts val="0"/>
                        </a:spcAft>
                        <a:buClrTx/>
                        <a:buSzTx/>
                        <a:buFontTx/>
                        <a:buNone/>
                        <a:tabLst/>
                        <a:defRPr/>
                      </a:pPr>
                      <a:r>
                        <a:rPr lang="ja-JP" altLang="en-US" sz="1200" b="1" i="0" u="none" strike="noStrike" dirty="0">
                          <a:solidFill>
                            <a:srgbClr val="000000"/>
                          </a:solidFill>
                          <a:effectLst/>
                          <a:latin typeface="+mn-ea"/>
                          <a:ea typeface="+mn-ea"/>
                        </a:rPr>
                        <a:t>個人、法人</a:t>
                      </a:r>
                      <a:endParaRPr lang="en-US" altLang="ja-JP" sz="1200" b="1" i="0" u="none" strike="noStrike" dirty="0">
                        <a:solidFill>
                          <a:srgbClr val="000000"/>
                        </a:solidFill>
                        <a:effectLst/>
                        <a:latin typeface="+mn-ea"/>
                        <a:ea typeface="+mn-ea"/>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609559" rtl="0" eaLnBrk="1" fontAlgn="ctr" latinLnBrk="0" hangingPunct="1">
                        <a:lnSpc>
                          <a:spcPct val="100000"/>
                        </a:lnSpc>
                        <a:spcBef>
                          <a:spcPts val="0"/>
                        </a:spcBef>
                        <a:spcAft>
                          <a:spcPts val="0"/>
                        </a:spcAft>
                        <a:buClrTx/>
                        <a:buSzTx/>
                        <a:buFontTx/>
                        <a:buNone/>
                        <a:tabLst/>
                        <a:defRPr/>
                      </a:pPr>
                      <a:r>
                        <a:rPr lang="ja-JP" altLang="en-US" sz="1200" b="1" i="0" u="none" strike="noStrike" dirty="0">
                          <a:solidFill>
                            <a:srgbClr val="000000"/>
                          </a:solidFill>
                          <a:effectLst/>
                          <a:latin typeface="+mn-ea"/>
                          <a:ea typeface="+mn-ea"/>
                        </a:rPr>
                        <a:t>検証者（データ提示先）の</a:t>
                      </a:r>
                      <a:endParaRPr lang="en-US" altLang="ja-JP" sz="1200" b="1" i="0" u="none" strike="noStrike" dirty="0">
                        <a:solidFill>
                          <a:srgbClr val="000000"/>
                        </a:solidFill>
                        <a:effectLst/>
                        <a:latin typeface="+mn-ea"/>
                        <a:ea typeface="+mn-ea"/>
                      </a:endParaRPr>
                    </a:p>
                    <a:p>
                      <a:pPr marL="0" marR="0" lvl="0" indent="0" algn="ctr" defTabSz="609559" rtl="0" eaLnBrk="1" fontAlgn="ctr" latinLnBrk="0" hangingPunct="1">
                        <a:lnSpc>
                          <a:spcPct val="100000"/>
                        </a:lnSpc>
                        <a:spcBef>
                          <a:spcPts val="0"/>
                        </a:spcBef>
                        <a:spcAft>
                          <a:spcPts val="0"/>
                        </a:spcAft>
                        <a:buClrTx/>
                        <a:buSzTx/>
                        <a:buFontTx/>
                        <a:buNone/>
                        <a:tabLst/>
                        <a:defRPr/>
                      </a:pPr>
                      <a:r>
                        <a:rPr lang="ja-JP" altLang="en-US" sz="1200" b="1" i="0" u="none" strike="noStrike" dirty="0">
                          <a:solidFill>
                            <a:srgbClr val="000000"/>
                          </a:solidFill>
                          <a:effectLst/>
                          <a:latin typeface="+mn-ea"/>
                          <a:ea typeface="+mn-ea"/>
                        </a:rPr>
                        <a:t>検証性の確保</a:t>
                      </a:r>
                      <a:endParaRPr lang="en-US" altLang="ja-JP" sz="1200" b="1" i="0" u="none" strike="noStrike" dirty="0">
                        <a:solidFill>
                          <a:srgbClr val="000000"/>
                        </a:solidFill>
                        <a:effectLst/>
                        <a:latin typeface="+mn-ea"/>
                        <a:ea typeface="+mn-ea"/>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indent="0" algn="ctr" fontAlgn="ctr">
                        <a:buFont typeface="Arial" panose="020B0604020202020204" pitchFamily="34" charset="0"/>
                        <a:buNone/>
                      </a:pPr>
                      <a:r>
                        <a:rPr lang="ja-JP" altLang="en-US" sz="1200" b="0" i="0" u="none" strike="noStrike" dirty="0">
                          <a:solidFill>
                            <a:srgbClr val="000000"/>
                          </a:solidFill>
                          <a:effectLst/>
                          <a:latin typeface="+mn-ea"/>
                          <a:ea typeface="+mn-ea"/>
                        </a:rPr>
                        <a:t>データ検証者の信頼性の担保</a:t>
                      </a:r>
                      <a:endParaRPr lang="en-US" altLang="ja-JP" sz="1200" b="0" i="0" u="none" strike="noStrike" dirty="0">
                        <a:solidFill>
                          <a:srgbClr val="000000"/>
                        </a:solidFill>
                        <a:effectLst/>
                        <a:latin typeface="+mn-ea"/>
                        <a:ea typeface="+mn-ea"/>
                      </a:endParaRPr>
                    </a:p>
                    <a:p>
                      <a:pPr marL="0" indent="0" algn="ctr" fontAlgn="ctr">
                        <a:buFont typeface="Arial" panose="020B0604020202020204" pitchFamily="34" charset="0"/>
                        <a:buNone/>
                      </a:pPr>
                      <a:r>
                        <a:rPr lang="ja-JP" altLang="en-US" sz="1200" b="0" i="0" u="none" strike="noStrike" dirty="0">
                          <a:solidFill>
                            <a:srgbClr val="000000"/>
                          </a:solidFill>
                          <a:effectLst/>
                          <a:latin typeface="+mn-ea"/>
                          <a:ea typeface="+mn-ea"/>
                        </a:rPr>
                        <a:t>データホルダーの安心感向上</a:t>
                      </a:r>
                      <a:endParaRPr lang="en-US" altLang="ja-JP" sz="1200" b="0" i="0" u="none" strike="noStrike" dirty="0">
                        <a:solidFill>
                          <a:srgbClr val="000000"/>
                        </a:solidFill>
                        <a:effectLst/>
                        <a:latin typeface="+mn-ea"/>
                        <a:ea typeface="+mn-ea"/>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indent="0" algn="ctr" fontAlgn="ctr">
                        <a:buFont typeface="Arial" panose="020B0604020202020204" pitchFamily="34" charset="0"/>
                        <a:buNone/>
                      </a:pPr>
                      <a:r>
                        <a:rPr lang="en-US" altLang="ja-JP" sz="1000" b="0" i="0" u="none" strike="noStrike" dirty="0" err="1">
                          <a:solidFill>
                            <a:schemeClr val="tx1"/>
                          </a:solidFill>
                          <a:effectLst/>
                          <a:latin typeface="+mn-ea"/>
                          <a:ea typeface="+mn-ea"/>
                        </a:rPr>
                        <a:t>DataSign</a:t>
                      </a:r>
                      <a:r>
                        <a:rPr lang="ja-JP" altLang="en-US" sz="1000" b="0" i="0" u="none" strike="noStrike" dirty="0" err="1">
                          <a:solidFill>
                            <a:schemeClr val="tx1"/>
                          </a:solidFill>
                          <a:effectLst/>
                          <a:latin typeface="+mn-ea"/>
                          <a:ea typeface="+mn-ea"/>
                        </a:rPr>
                        <a:t>、</a:t>
                      </a:r>
                      <a:r>
                        <a:rPr lang="en-US" altLang="ja-JP" sz="1000" b="0" i="0" u="none" strike="noStrike" dirty="0" err="1">
                          <a:solidFill>
                            <a:schemeClr val="tx1"/>
                          </a:solidFill>
                          <a:effectLst/>
                          <a:latin typeface="+mn-ea"/>
                          <a:ea typeface="+mn-ea"/>
                        </a:rPr>
                        <a:t>DataGateway</a:t>
                      </a:r>
                      <a:r>
                        <a:rPr lang="ja-JP" altLang="en-US" sz="1000" b="0" i="0" u="none" strike="noStrike" dirty="0">
                          <a:solidFill>
                            <a:schemeClr val="tx1"/>
                          </a:solidFill>
                          <a:effectLst/>
                          <a:latin typeface="+mn-ea"/>
                          <a:ea typeface="+mn-ea"/>
                        </a:rPr>
                        <a:t>など</a:t>
                      </a:r>
                      <a:endParaRPr lang="en-US" altLang="ja-JP" sz="1000" b="0" i="0" u="none" strike="noStrike" dirty="0">
                        <a:solidFill>
                          <a:schemeClr val="tx1"/>
                        </a:solidFill>
                        <a:effectLst/>
                        <a:latin typeface="+mn-ea"/>
                        <a:ea typeface="+mn-ea"/>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64210849"/>
                  </a:ext>
                </a:extLst>
              </a:tr>
              <a:tr h="410513">
                <a:tc>
                  <a:txBody>
                    <a:bodyPr/>
                    <a:lstStyle/>
                    <a:p>
                      <a:pPr marL="0" marR="0" lvl="0" indent="0" algn="ctr" defTabSz="609559" rtl="0" eaLnBrk="1" fontAlgn="ctr" latinLnBrk="0" hangingPunct="1">
                        <a:lnSpc>
                          <a:spcPct val="100000"/>
                        </a:lnSpc>
                        <a:spcBef>
                          <a:spcPts val="0"/>
                        </a:spcBef>
                        <a:spcAft>
                          <a:spcPts val="0"/>
                        </a:spcAft>
                        <a:buClrTx/>
                        <a:buSzTx/>
                        <a:buFontTx/>
                        <a:buNone/>
                        <a:tabLst/>
                        <a:defRPr/>
                      </a:pPr>
                      <a:r>
                        <a:rPr lang="ja-JP" altLang="en-US" sz="1200" b="1" i="0" u="none" strike="noStrike" dirty="0">
                          <a:solidFill>
                            <a:srgbClr val="000000"/>
                          </a:solidFill>
                          <a:effectLst/>
                          <a:latin typeface="+mn-ea"/>
                          <a:ea typeface="+mn-ea"/>
                        </a:rPr>
                        <a:t>個人、法人</a:t>
                      </a:r>
                      <a:endParaRPr lang="en-US" altLang="ja-JP" sz="1200" b="1" i="0" u="none" strike="noStrike" dirty="0">
                        <a:solidFill>
                          <a:srgbClr val="000000"/>
                        </a:solidFill>
                        <a:effectLst/>
                        <a:latin typeface="+mn-ea"/>
                        <a:ea typeface="+mn-ea"/>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ja-JP" altLang="en-US" sz="1200" b="1" i="0" u="none" strike="noStrike" dirty="0">
                          <a:solidFill>
                            <a:srgbClr val="000000"/>
                          </a:solidFill>
                          <a:effectLst/>
                          <a:latin typeface="+mn-ea"/>
                          <a:ea typeface="+mn-ea"/>
                        </a:rPr>
                        <a:t>データホルダーの検証性の確保</a:t>
                      </a:r>
                      <a:endParaRPr lang="en-US" sz="1200" b="1" i="0" u="none" strike="noStrike" dirty="0">
                        <a:solidFill>
                          <a:srgbClr val="000000"/>
                        </a:solidFill>
                        <a:effectLst/>
                        <a:latin typeface="+mn-ea"/>
                        <a:ea typeface="+mn-ea"/>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indent="0" algn="ctr" fontAlgn="ctr">
                        <a:buFont typeface="Arial" panose="020B0604020202020204" pitchFamily="34" charset="0"/>
                        <a:buNone/>
                      </a:pPr>
                      <a:r>
                        <a:rPr lang="ja-JP" altLang="en-US" sz="1200" b="0" i="0" u="none" strike="noStrike" dirty="0">
                          <a:solidFill>
                            <a:srgbClr val="000000"/>
                          </a:solidFill>
                          <a:effectLst/>
                          <a:latin typeface="+mn-ea"/>
                          <a:ea typeface="+mn-ea"/>
                        </a:rPr>
                        <a:t>データの信頼性の確保</a:t>
                      </a:r>
                      <a:endParaRPr lang="en-US" altLang="ja-JP" sz="1200" b="0" i="0" u="none" strike="noStrike" dirty="0">
                        <a:solidFill>
                          <a:srgbClr val="000000"/>
                        </a:solidFill>
                        <a:effectLst/>
                        <a:latin typeface="+mn-ea"/>
                        <a:ea typeface="+mn-ea"/>
                      </a:endParaRPr>
                    </a:p>
                    <a:p>
                      <a:pPr marL="0" indent="0" algn="ctr" fontAlgn="ctr">
                        <a:buFont typeface="Arial" panose="020B0604020202020204" pitchFamily="34" charset="0"/>
                        <a:buNone/>
                      </a:pPr>
                      <a:r>
                        <a:rPr lang="ja-JP" altLang="en-US" sz="1200" b="0" i="0" u="none" strike="noStrike" dirty="0">
                          <a:solidFill>
                            <a:srgbClr val="000000"/>
                          </a:solidFill>
                          <a:effectLst/>
                          <a:latin typeface="+mn-ea"/>
                          <a:ea typeface="+mn-ea"/>
                        </a:rPr>
                        <a:t>データ利活用の促進</a:t>
                      </a:r>
                      <a:endParaRPr lang="en-US" altLang="ja-JP" sz="1200" b="0" i="0" u="none" strike="noStrike" dirty="0">
                        <a:solidFill>
                          <a:srgbClr val="000000"/>
                        </a:solidFill>
                        <a:effectLst/>
                        <a:latin typeface="+mn-ea"/>
                        <a:ea typeface="+mn-ea"/>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indent="0" algn="ctr" fontAlgn="ctr">
                        <a:buFont typeface="Arial" panose="020B0604020202020204" pitchFamily="34" charset="0"/>
                        <a:buNone/>
                      </a:pPr>
                      <a:r>
                        <a:rPr lang="en-US" altLang="ja-JP" sz="1000" b="0" i="0" u="none" strike="noStrike" dirty="0">
                          <a:solidFill>
                            <a:schemeClr val="tx1"/>
                          </a:solidFill>
                          <a:effectLst/>
                          <a:latin typeface="+mn-ea"/>
                          <a:ea typeface="+mn-ea"/>
                        </a:rPr>
                        <a:t>ORPHE</a:t>
                      </a:r>
                      <a:r>
                        <a:rPr lang="ja-JP" altLang="en-US" sz="1000" b="0" i="0" u="none" strike="noStrike" dirty="0" err="1">
                          <a:solidFill>
                            <a:schemeClr val="tx1"/>
                          </a:solidFill>
                          <a:effectLst/>
                          <a:latin typeface="+mn-ea"/>
                          <a:ea typeface="+mn-ea"/>
                        </a:rPr>
                        <a:t>、</a:t>
                      </a:r>
                      <a:r>
                        <a:rPr lang="en-US" altLang="ja-JP" sz="1000" b="0" i="0" u="none" strike="noStrike" dirty="0">
                          <a:solidFill>
                            <a:schemeClr val="tx1"/>
                          </a:solidFill>
                          <a:effectLst/>
                          <a:latin typeface="+mn-ea"/>
                          <a:ea typeface="+mn-ea"/>
                        </a:rPr>
                        <a:t>JISA</a:t>
                      </a:r>
                      <a:r>
                        <a:rPr lang="ja-JP" altLang="en-US" sz="1000" b="0" i="0" u="none" strike="noStrike" dirty="0" err="1">
                          <a:solidFill>
                            <a:schemeClr val="tx1"/>
                          </a:solidFill>
                          <a:effectLst/>
                          <a:latin typeface="+mn-ea"/>
                          <a:ea typeface="+mn-ea"/>
                        </a:rPr>
                        <a:t>、</a:t>
                      </a:r>
                      <a:r>
                        <a:rPr lang="ja-JP" altLang="en-US" sz="1000" b="0" i="0" u="none" strike="noStrike" dirty="0">
                          <a:solidFill>
                            <a:schemeClr val="tx1"/>
                          </a:solidFill>
                          <a:effectLst/>
                          <a:latin typeface="+mn-ea"/>
                          <a:ea typeface="+mn-ea"/>
                        </a:rPr>
                        <a:t>ヤンマーなど</a:t>
                      </a:r>
                      <a:endParaRPr lang="en-US" altLang="ja-JP" sz="1000" b="0" i="0" u="none" strike="noStrike" dirty="0">
                        <a:solidFill>
                          <a:schemeClr val="tx1"/>
                        </a:solidFill>
                        <a:effectLst/>
                        <a:latin typeface="+mn-ea"/>
                        <a:ea typeface="+mn-ea"/>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780476927"/>
                  </a:ext>
                </a:extLst>
              </a:tr>
              <a:tr h="410513">
                <a:tc>
                  <a:txBody>
                    <a:bodyPr/>
                    <a:lstStyle/>
                    <a:p>
                      <a:pPr marL="0" marR="0" lvl="0" indent="0" algn="ctr" defTabSz="609559" rtl="0" eaLnBrk="1" fontAlgn="ctr" latinLnBrk="0" hangingPunct="1">
                        <a:lnSpc>
                          <a:spcPct val="100000"/>
                        </a:lnSpc>
                        <a:spcBef>
                          <a:spcPts val="0"/>
                        </a:spcBef>
                        <a:spcAft>
                          <a:spcPts val="0"/>
                        </a:spcAft>
                        <a:buClrTx/>
                        <a:buSzTx/>
                        <a:buFontTx/>
                        <a:buNone/>
                        <a:tabLst/>
                        <a:defRPr/>
                      </a:pPr>
                      <a:r>
                        <a:rPr lang="ja-JP" altLang="en-US" sz="1200" b="1" i="0" u="none" strike="noStrike" dirty="0">
                          <a:solidFill>
                            <a:srgbClr val="000000"/>
                          </a:solidFill>
                          <a:effectLst/>
                          <a:latin typeface="+mn-ea"/>
                          <a:ea typeface="+mn-ea"/>
                        </a:rPr>
                        <a:t>個人、法人、モノ</a:t>
                      </a:r>
                      <a:endParaRPr lang="en-US" altLang="ja-JP" sz="1200" b="1" i="0" u="none" strike="noStrike" dirty="0">
                        <a:solidFill>
                          <a:srgbClr val="000000"/>
                        </a:solidFill>
                        <a:effectLst/>
                        <a:latin typeface="+mn-ea"/>
                        <a:ea typeface="+mn-ea"/>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609559" rtl="0" eaLnBrk="1" fontAlgn="ctr" latinLnBrk="0" hangingPunct="1">
                        <a:lnSpc>
                          <a:spcPct val="100000"/>
                        </a:lnSpc>
                        <a:spcBef>
                          <a:spcPts val="0"/>
                        </a:spcBef>
                        <a:spcAft>
                          <a:spcPts val="0"/>
                        </a:spcAft>
                        <a:buClrTx/>
                        <a:buSzTx/>
                        <a:buFontTx/>
                        <a:buNone/>
                        <a:tabLst/>
                        <a:defRPr/>
                      </a:pPr>
                      <a:r>
                        <a:rPr lang="ja-JP" altLang="en-US" sz="1200" b="1" i="0" u="none" strike="noStrike" dirty="0">
                          <a:solidFill>
                            <a:srgbClr val="000000"/>
                          </a:solidFill>
                          <a:effectLst/>
                          <a:latin typeface="+mn-ea"/>
                          <a:ea typeface="+mn-ea"/>
                        </a:rPr>
                        <a:t>データの検証性の確保</a:t>
                      </a:r>
                      <a:endParaRPr lang="en-US" altLang="ja-JP" sz="1200" b="1" i="0" u="none" strike="noStrike" dirty="0">
                        <a:solidFill>
                          <a:srgbClr val="000000"/>
                        </a:solidFill>
                        <a:effectLst/>
                        <a:latin typeface="+mn-ea"/>
                        <a:ea typeface="+mn-ea"/>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indent="0" algn="ctr" fontAlgn="ctr">
                        <a:buFont typeface="Arial" panose="020B0604020202020204" pitchFamily="34" charset="0"/>
                        <a:buNone/>
                      </a:pPr>
                      <a:r>
                        <a:rPr lang="ja-JP" altLang="en-US" sz="1200" b="0" i="0" u="none" strike="noStrike" dirty="0">
                          <a:solidFill>
                            <a:srgbClr val="000000"/>
                          </a:solidFill>
                          <a:effectLst/>
                          <a:latin typeface="+mn-ea"/>
                          <a:ea typeface="+mn-ea"/>
                        </a:rPr>
                        <a:t>データの信頼性の確保</a:t>
                      </a:r>
                      <a:endParaRPr lang="en-US" altLang="ja-JP" sz="1200" b="0" i="0" u="none" strike="noStrike" dirty="0">
                        <a:solidFill>
                          <a:srgbClr val="000000"/>
                        </a:solidFill>
                        <a:effectLst/>
                        <a:latin typeface="+mn-ea"/>
                        <a:ea typeface="+mn-ea"/>
                      </a:endParaRPr>
                    </a:p>
                    <a:p>
                      <a:pPr marL="0" indent="0" algn="ctr" fontAlgn="ctr">
                        <a:buFont typeface="Arial" panose="020B0604020202020204" pitchFamily="34" charset="0"/>
                        <a:buNone/>
                      </a:pPr>
                      <a:r>
                        <a:rPr lang="ja-JP" altLang="en-US" sz="1200" b="0" i="0" u="none" strike="noStrike" dirty="0">
                          <a:solidFill>
                            <a:srgbClr val="000000"/>
                          </a:solidFill>
                          <a:effectLst/>
                          <a:latin typeface="+mn-ea"/>
                          <a:ea typeface="+mn-ea"/>
                        </a:rPr>
                        <a:t>データ利活用の促進</a:t>
                      </a:r>
                      <a:endParaRPr lang="en-US" altLang="ja-JP" sz="1200" b="0" i="0" u="none" strike="noStrike" dirty="0">
                        <a:solidFill>
                          <a:srgbClr val="000000"/>
                        </a:solidFill>
                        <a:effectLst/>
                        <a:latin typeface="+mn-ea"/>
                        <a:ea typeface="+mn-ea"/>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indent="0" algn="ctr" fontAlgn="ctr">
                        <a:buFont typeface="Arial" panose="020B0604020202020204" pitchFamily="34" charset="0"/>
                        <a:buNone/>
                      </a:pPr>
                      <a:r>
                        <a:rPr lang="ja-JP" altLang="en-US" sz="1000" b="0" i="0" u="none" strike="noStrike" dirty="0">
                          <a:solidFill>
                            <a:schemeClr val="tx1"/>
                          </a:solidFill>
                          <a:effectLst/>
                          <a:latin typeface="+mn-ea"/>
                          <a:ea typeface="+mn-ea"/>
                        </a:rPr>
                        <a:t>電通、</a:t>
                      </a:r>
                      <a:r>
                        <a:rPr lang="en-US" altLang="ja-JP" sz="1000" b="0" i="0" u="none" strike="noStrike" dirty="0">
                          <a:solidFill>
                            <a:schemeClr val="tx1"/>
                          </a:solidFill>
                          <a:effectLst/>
                          <a:latin typeface="+mn-ea"/>
                          <a:ea typeface="+mn-ea"/>
                        </a:rPr>
                        <a:t>ORPHE</a:t>
                      </a:r>
                      <a:r>
                        <a:rPr lang="ja-JP" altLang="en-US" sz="1000" b="0" i="0" u="none" strike="noStrike" dirty="0" err="1">
                          <a:solidFill>
                            <a:schemeClr val="tx1"/>
                          </a:solidFill>
                          <a:effectLst/>
                          <a:latin typeface="+mn-ea"/>
                          <a:ea typeface="+mn-ea"/>
                        </a:rPr>
                        <a:t>、</a:t>
                      </a:r>
                      <a:r>
                        <a:rPr lang="ja-JP" altLang="en-US" sz="1000" b="0" i="0" u="none" strike="noStrike" dirty="0">
                          <a:solidFill>
                            <a:schemeClr val="tx1"/>
                          </a:solidFill>
                          <a:effectLst/>
                          <a:latin typeface="+mn-ea"/>
                          <a:ea typeface="+mn-ea"/>
                        </a:rPr>
                        <a:t>富士通</a:t>
                      </a:r>
                      <a:r>
                        <a:rPr lang="en-US" altLang="ja-JP" sz="1000" b="0" i="0" u="none" strike="noStrike" dirty="0">
                          <a:solidFill>
                            <a:schemeClr val="tx1"/>
                          </a:solidFill>
                          <a:effectLst/>
                          <a:latin typeface="+mn-ea"/>
                          <a:ea typeface="+mn-ea"/>
                        </a:rPr>
                        <a:t>japan</a:t>
                      </a:r>
                      <a:r>
                        <a:rPr lang="ja-JP" altLang="en-US" sz="1000" b="0" i="0" u="none" strike="noStrike" dirty="0" err="1" smtClean="0">
                          <a:solidFill>
                            <a:schemeClr val="tx1"/>
                          </a:solidFill>
                          <a:effectLst/>
                          <a:latin typeface="+mn-ea"/>
                          <a:ea typeface="+mn-ea"/>
                        </a:rPr>
                        <a:t>、</a:t>
                      </a:r>
                      <a:r>
                        <a:rPr lang="en-US" altLang="ja-JP" sz="1000" b="0" i="0" u="none" strike="noStrike" dirty="0" smtClean="0">
                          <a:solidFill>
                            <a:schemeClr val="tx1"/>
                          </a:solidFill>
                          <a:effectLst/>
                          <a:latin typeface="+mn-ea"/>
                          <a:ea typeface="+mn-ea"/>
                        </a:rPr>
                        <a:t>DataGateway</a:t>
                      </a:r>
                      <a:r>
                        <a:rPr lang="ja-JP" altLang="en-US" sz="1000" b="0" i="0" u="none" strike="noStrike" dirty="0" err="1" smtClean="0">
                          <a:solidFill>
                            <a:schemeClr val="tx1"/>
                          </a:solidFill>
                          <a:effectLst/>
                          <a:latin typeface="+mn-ea"/>
                          <a:ea typeface="+mn-ea"/>
                        </a:rPr>
                        <a:t>、</a:t>
                      </a:r>
                      <a:r>
                        <a:rPr lang="ja-JP" altLang="en-US" sz="1000" b="0" i="0" u="none" strike="noStrike" dirty="0" smtClean="0">
                          <a:solidFill>
                            <a:schemeClr val="tx1"/>
                          </a:solidFill>
                          <a:effectLst/>
                          <a:latin typeface="+mn-ea"/>
                          <a:ea typeface="+mn-ea"/>
                        </a:rPr>
                        <a:t>東大など</a:t>
                      </a:r>
                      <a:endParaRPr lang="en-US" altLang="ja-JP" sz="1000" b="0" i="0" u="none" strike="noStrike" dirty="0">
                        <a:solidFill>
                          <a:schemeClr val="tx1"/>
                        </a:solidFill>
                        <a:effectLst/>
                        <a:latin typeface="+mn-ea"/>
                        <a:ea typeface="+mn-ea"/>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155036761"/>
                  </a:ext>
                </a:extLst>
              </a:tr>
              <a:tr h="410513">
                <a:tc>
                  <a:txBody>
                    <a:bodyPr/>
                    <a:lstStyle/>
                    <a:p>
                      <a:pPr marL="0" marR="0" lvl="0" indent="0" algn="ctr" defTabSz="609559" rtl="0" eaLnBrk="1" fontAlgn="ctr" latinLnBrk="0" hangingPunct="1">
                        <a:lnSpc>
                          <a:spcPct val="100000"/>
                        </a:lnSpc>
                        <a:spcBef>
                          <a:spcPts val="0"/>
                        </a:spcBef>
                        <a:spcAft>
                          <a:spcPts val="0"/>
                        </a:spcAft>
                        <a:buClrTx/>
                        <a:buSzTx/>
                        <a:buFontTx/>
                        <a:buNone/>
                        <a:tabLst/>
                        <a:defRPr/>
                      </a:pPr>
                      <a:r>
                        <a:rPr lang="ja-JP" altLang="en-US" sz="1200" b="1" i="0" u="none" strike="noStrike" dirty="0">
                          <a:solidFill>
                            <a:srgbClr val="000000"/>
                          </a:solidFill>
                          <a:effectLst/>
                          <a:latin typeface="+mn-ea"/>
                          <a:ea typeface="+mn-ea"/>
                        </a:rPr>
                        <a:t>個人、法人</a:t>
                      </a:r>
                      <a:endParaRPr lang="en-US" altLang="ja-JP" sz="1200" b="1" i="0" u="none" strike="noStrike" dirty="0">
                        <a:solidFill>
                          <a:srgbClr val="000000"/>
                        </a:solidFill>
                        <a:effectLst/>
                        <a:latin typeface="+mn-ea"/>
                        <a:ea typeface="+mn-ea"/>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ja-JP" altLang="en-US" sz="1200" b="1" i="0" u="none" strike="noStrike" dirty="0">
                          <a:solidFill>
                            <a:srgbClr val="000000"/>
                          </a:solidFill>
                          <a:effectLst/>
                          <a:latin typeface="+mn-ea"/>
                          <a:ea typeface="+mn-ea"/>
                        </a:rPr>
                        <a:t>データ共有・提示に係る合意形成</a:t>
                      </a:r>
                      <a:endParaRPr lang="en-US" sz="1200" b="1" i="0" u="none" strike="noStrike" dirty="0">
                        <a:solidFill>
                          <a:srgbClr val="000000"/>
                        </a:solidFill>
                        <a:effectLst/>
                        <a:latin typeface="+mn-ea"/>
                        <a:ea typeface="+mn-ea"/>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indent="0" algn="ctr" fontAlgn="ctr">
                        <a:buFont typeface="Arial" panose="020B0604020202020204" pitchFamily="34" charset="0"/>
                        <a:buNone/>
                      </a:pPr>
                      <a:r>
                        <a:rPr lang="ja-JP" altLang="en-US" sz="1200" b="0" i="0" u="none" strike="noStrike" dirty="0">
                          <a:solidFill>
                            <a:srgbClr val="000000"/>
                          </a:solidFill>
                          <a:effectLst/>
                          <a:latin typeface="+mn-ea"/>
                          <a:ea typeface="+mn-ea"/>
                        </a:rPr>
                        <a:t>正確なデータ取引の実現</a:t>
                      </a:r>
                      <a:endParaRPr lang="en-US" altLang="ja-JP" sz="1200" b="0" i="0" u="none" strike="noStrike" dirty="0">
                        <a:solidFill>
                          <a:srgbClr val="000000"/>
                        </a:solidFill>
                        <a:effectLst/>
                        <a:latin typeface="+mn-ea"/>
                        <a:ea typeface="+mn-ea"/>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indent="0" algn="ctr" fontAlgn="ctr">
                        <a:buFont typeface="Arial" panose="020B0604020202020204" pitchFamily="34" charset="0"/>
                        <a:buNone/>
                      </a:pPr>
                      <a:r>
                        <a:rPr lang="en-US" altLang="ja-JP" sz="1000" b="0" i="0" u="none" strike="noStrike" dirty="0">
                          <a:solidFill>
                            <a:schemeClr val="tx1"/>
                          </a:solidFill>
                          <a:effectLst/>
                          <a:latin typeface="+mn-ea"/>
                          <a:ea typeface="+mn-ea"/>
                        </a:rPr>
                        <a:t>DataSign</a:t>
                      </a:r>
                      <a:r>
                        <a:rPr lang="ja-JP" altLang="en-US" sz="1000" b="0" i="0" u="none" strike="noStrike" dirty="0" err="1">
                          <a:solidFill>
                            <a:schemeClr val="tx1"/>
                          </a:solidFill>
                          <a:effectLst/>
                          <a:latin typeface="+mn-ea"/>
                          <a:ea typeface="+mn-ea"/>
                        </a:rPr>
                        <a:t>、</a:t>
                      </a:r>
                      <a:r>
                        <a:rPr lang="en-US" altLang="ja-JP" sz="1000" b="0" i="0" u="none" strike="noStrike" dirty="0">
                          <a:solidFill>
                            <a:schemeClr val="tx1"/>
                          </a:solidFill>
                          <a:effectLst/>
                          <a:latin typeface="+mn-ea"/>
                          <a:ea typeface="+mn-ea"/>
                        </a:rPr>
                        <a:t>ORPHE</a:t>
                      </a:r>
                      <a:r>
                        <a:rPr lang="ja-JP" altLang="en-US" sz="1000" b="0" i="0" u="none" strike="noStrike" dirty="0" err="1">
                          <a:solidFill>
                            <a:schemeClr val="tx1"/>
                          </a:solidFill>
                          <a:effectLst/>
                          <a:latin typeface="+mn-ea"/>
                          <a:ea typeface="+mn-ea"/>
                        </a:rPr>
                        <a:t>、</a:t>
                      </a:r>
                      <a:endParaRPr lang="en-US" altLang="ja-JP" sz="1000" b="0" i="0" u="none" strike="noStrike" dirty="0">
                        <a:solidFill>
                          <a:schemeClr val="tx1"/>
                        </a:solidFill>
                        <a:effectLst/>
                        <a:latin typeface="+mn-ea"/>
                        <a:ea typeface="+mn-ea"/>
                      </a:endParaRPr>
                    </a:p>
                    <a:p>
                      <a:pPr marL="0" indent="0" algn="ctr" fontAlgn="ctr">
                        <a:buFont typeface="Arial" panose="020B0604020202020204" pitchFamily="34" charset="0"/>
                        <a:buNone/>
                      </a:pPr>
                      <a:r>
                        <a:rPr lang="ja-JP" altLang="en-US" sz="1000" b="0" i="0" u="none" strike="noStrike" dirty="0">
                          <a:solidFill>
                            <a:schemeClr val="tx1"/>
                          </a:solidFill>
                          <a:effectLst/>
                          <a:latin typeface="+mn-ea"/>
                          <a:ea typeface="+mn-ea"/>
                        </a:rPr>
                        <a:t>東大、</a:t>
                      </a:r>
                      <a:r>
                        <a:rPr lang="en-US" altLang="ja-JP" sz="1000" b="0" i="0" u="none" strike="noStrike" dirty="0">
                          <a:solidFill>
                            <a:schemeClr val="tx1"/>
                          </a:solidFill>
                          <a:effectLst/>
                          <a:latin typeface="+mn-ea"/>
                          <a:ea typeface="+mn-ea"/>
                        </a:rPr>
                        <a:t>DNP</a:t>
                      </a:r>
                      <a:r>
                        <a:rPr lang="ja-JP" altLang="en-US" sz="1000" b="0" i="0" u="none" strike="noStrike" dirty="0" err="1">
                          <a:solidFill>
                            <a:schemeClr val="tx1"/>
                          </a:solidFill>
                          <a:effectLst/>
                          <a:latin typeface="+mn-ea"/>
                          <a:ea typeface="+mn-ea"/>
                        </a:rPr>
                        <a:t>、</a:t>
                      </a:r>
                      <a:r>
                        <a:rPr lang="ja-JP" altLang="en-US" sz="1000" b="0" i="0" u="none" strike="noStrike" dirty="0">
                          <a:solidFill>
                            <a:schemeClr val="tx1"/>
                          </a:solidFill>
                          <a:effectLst/>
                          <a:latin typeface="+mn-ea"/>
                          <a:ea typeface="+mn-ea"/>
                        </a:rPr>
                        <a:t>電通、</a:t>
                      </a:r>
                      <a:r>
                        <a:rPr lang="en-US" altLang="ja-JP" sz="1000" b="0" i="0" u="none" strike="noStrike" dirty="0" err="1">
                          <a:solidFill>
                            <a:schemeClr val="tx1"/>
                          </a:solidFill>
                          <a:effectLst/>
                          <a:latin typeface="+mn-ea"/>
                          <a:ea typeface="+mn-ea"/>
                        </a:rPr>
                        <a:t>DataGateway</a:t>
                      </a:r>
                      <a:endParaRPr lang="en-US" altLang="ja-JP" sz="1000" b="0" i="0" u="none" strike="noStrike" dirty="0">
                        <a:solidFill>
                          <a:schemeClr val="tx1"/>
                        </a:solidFill>
                        <a:effectLst/>
                        <a:latin typeface="+mn-ea"/>
                        <a:ea typeface="+mn-ea"/>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502330174"/>
                  </a:ext>
                </a:extLst>
              </a:tr>
              <a:tr h="410513">
                <a:tc>
                  <a:txBody>
                    <a:bodyPr/>
                    <a:lstStyle/>
                    <a:p>
                      <a:pPr marL="0" marR="0" lvl="0" indent="0" algn="ctr" defTabSz="609559" rtl="0" eaLnBrk="1" fontAlgn="ctr" latinLnBrk="0" hangingPunct="1">
                        <a:lnSpc>
                          <a:spcPct val="100000"/>
                        </a:lnSpc>
                        <a:spcBef>
                          <a:spcPts val="0"/>
                        </a:spcBef>
                        <a:spcAft>
                          <a:spcPts val="0"/>
                        </a:spcAft>
                        <a:buClrTx/>
                        <a:buSzTx/>
                        <a:buFontTx/>
                        <a:buNone/>
                        <a:tabLst/>
                        <a:defRPr/>
                      </a:pPr>
                      <a:r>
                        <a:rPr lang="ja-JP" altLang="en-US" sz="1200" b="1" i="0" u="none" strike="noStrike" dirty="0">
                          <a:solidFill>
                            <a:srgbClr val="000000"/>
                          </a:solidFill>
                          <a:effectLst/>
                          <a:latin typeface="+mn-ea"/>
                          <a:ea typeface="+mn-ea"/>
                        </a:rPr>
                        <a:t>個人、法人</a:t>
                      </a:r>
                      <a:endParaRPr lang="en-US" altLang="ja-JP" sz="1200" b="1" i="0" u="none" strike="noStrike" dirty="0">
                        <a:solidFill>
                          <a:srgbClr val="000000"/>
                        </a:solidFill>
                        <a:effectLst/>
                        <a:latin typeface="+mn-ea"/>
                        <a:ea typeface="+mn-ea"/>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ja-JP" altLang="en-US" sz="1200" b="1" i="0" u="none" strike="noStrike" dirty="0">
                          <a:solidFill>
                            <a:srgbClr val="000000"/>
                          </a:solidFill>
                          <a:effectLst/>
                          <a:latin typeface="+mn-ea"/>
                          <a:ea typeface="+mn-ea"/>
                        </a:rPr>
                        <a:t>検証情報、検証結果の再利用</a:t>
                      </a:r>
                      <a:endParaRPr lang="en-US" sz="1200" b="1" i="0" u="none" strike="noStrike" dirty="0">
                        <a:solidFill>
                          <a:srgbClr val="000000"/>
                        </a:solidFill>
                        <a:effectLst/>
                        <a:latin typeface="+mn-ea"/>
                        <a:ea typeface="+mn-ea"/>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indent="0" algn="ctr" fontAlgn="ctr">
                        <a:buFont typeface="Arial" panose="020B0604020202020204" pitchFamily="34" charset="0"/>
                        <a:buNone/>
                      </a:pPr>
                      <a:r>
                        <a:rPr lang="ja-JP" altLang="en-US" sz="1200" b="0" i="0" u="none" strike="noStrike" dirty="0">
                          <a:solidFill>
                            <a:srgbClr val="000000"/>
                          </a:solidFill>
                          <a:effectLst/>
                          <a:latin typeface="+mn-ea"/>
                          <a:ea typeface="+mn-ea"/>
                        </a:rPr>
                        <a:t>申請、検証作業に係る工数・コストの低減</a:t>
                      </a:r>
                      <a:endParaRPr lang="en-US" altLang="ja-JP" sz="1200" b="0" i="0" u="none" strike="noStrike" dirty="0">
                        <a:solidFill>
                          <a:srgbClr val="000000"/>
                        </a:solidFill>
                        <a:effectLst/>
                        <a:latin typeface="+mn-ea"/>
                        <a:ea typeface="+mn-ea"/>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indent="0" algn="ctr" fontAlgn="ctr">
                        <a:buFont typeface="Arial" panose="020B0604020202020204" pitchFamily="34" charset="0"/>
                        <a:buNone/>
                      </a:pPr>
                      <a:r>
                        <a:rPr lang="ja-JP" altLang="en-US" sz="1000" b="0" i="0" u="none" strike="noStrike" dirty="0">
                          <a:solidFill>
                            <a:schemeClr val="tx1"/>
                          </a:solidFill>
                          <a:effectLst/>
                          <a:latin typeface="+mn-ea"/>
                          <a:ea typeface="+mn-ea"/>
                        </a:rPr>
                        <a:t>電通、</a:t>
                      </a:r>
                      <a:r>
                        <a:rPr lang="en-US" altLang="ja-JP" sz="1000" b="0" i="0" u="none" strike="noStrike" dirty="0">
                          <a:solidFill>
                            <a:schemeClr val="tx1"/>
                          </a:solidFill>
                          <a:effectLst/>
                          <a:latin typeface="+mn-ea"/>
                          <a:ea typeface="+mn-ea"/>
                        </a:rPr>
                        <a:t>JISA</a:t>
                      </a:r>
                      <a:r>
                        <a:rPr lang="ja-JP" altLang="en-US" sz="1000" b="0" i="0" u="none" strike="noStrike" dirty="0" smtClean="0">
                          <a:solidFill>
                            <a:schemeClr val="tx1"/>
                          </a:solidFill>
                          <a:effectLst/>
                          <a:latin typeface="+mn-ea"/>
                          <a:ea typeface="+mn-ea"/>
                        </a:rPr>
                        <a:t>など</a:t>
                      </a:r>
                      <a:endParaRPr lang="en-US" altLang="ja-JP" sz="1000" b="0" i="0" u="none" strike="noStrike" dirty="0">
                        <a:solidFill>
                          <a:schemeClr val="tx1"/>
                        </a:solidFill>
                        <a:effectLst/>
                        <a:latin typeface="+mn-ea"/>
                        <a:ea typeface="+mn-ea"/>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26300140"/>
                  </a:ext>
                </a:extLst>
              </a:tr>
              <a:tr h="410513">
                <a:tc>
                  <a:txBody>
                    <a:bodyPr/>
                    <a:lstStyle/>
                    <a:p>
                      <a:pPr marL="0" marR="0" lvl="0" indent="0" algn="ctr" defTabSz="609559" rtl="0" eaLnBrk="1" fontAlgn="ctr" latinLnBrk="0" hangingPunct="1">
                        <a:lnSpc>
                          <a:spcPct val="100000"/>
                        </a:lnSpc>
                        <a:spcBef>
                          <a:spcPts val="0"/>
                        </a:spcBef>
                        <a:spcAft>
                          <a:spcPts val="0"/>
                        </a:spcAft>
                        <a:buClrTx/>
                        <a:buSzTx/>
                        <a:buFontTx/>
                        <a:buNone/>
                        <a:tabLst/>
                        <a:defRPr/>
                      </a:pPr>
                      <a:r>
                        <a:rPr lang="ja-JP" altLang="en-US" sz="1200" b="1" i="0" u="none" strike="noStrike" dirty="0">
                          <a:solidFill>
                            <a:srgbClr val="000000"/>
                          </a:solidFill>
                          <a:effectLst/>
                          <a:latin typeface="+mn-ea"/>
                          <a:ea typeface="+mn-ea"/>
                        </a:rPr>
                        <a:t>個人、法人、モノ</a:t>
                      </a:r>
                      <a:endParaRPr lang="en-US" altLang="ja-JP" sz="1200" b="1" i="0" u="none" strike="noStrike" dirty="0">
                        <a:solidFill>
                          <a:srgbClr val="000000"/>
                        </a:solidFill>
                        <a:effectLst/>
                        <a:latin typeface="+mn-ea"/>
                        <a:ea typeface="+mn-ea"/>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ja-JP" altLang="en-US" sz="1200" b="1" i="0" u="none" strike="noStrike" dirty="0">
                          <a:solidFill>
                            <a:srgbClr val="000000"/>
                          </a:solidFill>
                          <a:effectLst/>
                          <a:latin typeface="+mn-ea"/>
                          <a:ea typeface="+mn-ea"/>
                        </a:rPr>
                        <a:t>データの耐改竄性の確保</a:t>
                      </a:r>
                      <a:endParaRPr lang="en-US" sz="1200" b="1" i="0" u="none" strike="noStrike" dirty="0">
                        <a:solidFill>
                          <a:srgbClr val="000000"/>
                        </a:solidFill>
                        <a:effectLst/>
                        <a:latin typeface="+mn-ea"/>
                        <a:ea typeface="+mn-ea"/>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indent="0" algn="ctr" fontAlgn="ctr">
                        <a:buFont typeface="Arial" panose="020B0604020202020204" pitchFamily="34" charset="0"/>
                        <a:buNone/>
                      </a:pPr>
                      <a:r>
                        <a:rPr lang="ja-JP" altLang="en-US" sz="1200" b="0" i="0" u="none" strike="noStrike" dirty="0">
                          <a:solidFill>
                            <a:srgbClr val="000000"/>
                          </a:solidFill>
                          <a:effectLst/>
                          <a:latin typeface="+mn-ea"/>
                          <a:ea typeface="+mn-ea"/>
                        </a:rPr>
                        <a:t>データの信頼性の担保</a:t>
                      </a:r>
                      <a:endParaRPr lang="en-US" altLang="ja-JP" sz="1200" b="0" i="0" u="none" strike="noStrike" dirty="0">
                        <a:solidFill>
                          <a:srgbClr val="000000"/>
                        </a:solidFill>
                        <a:effectLst/>
                        <a:latin typeface="+mn-ea"/>
                        <a:ea typeface="+mn-ea"/>
                      </a:endParaRPr>
                    </a:p>
                    <a:p>
                      <a:pPr marL="0" marR="0" lvl="0" indent="0" algn="ctr" defTabSz="609559" rtl="0" eaLnBrk="1" fontAlgn="ctr" latinLnBrk="0" hangingPunct="1">
                        <a:lnSpc>
                          <a:spcPct val="100000"/>
                        </a:lnSpc>
                        <a:spcBef>
                          <a:spcPts val="0"/>
                        </a:spcBef>
                        <a:spcAft>
                          <a:spcPts val="0"/>
                        </a:spcAft>
                        <a:buClrTx/>
                        <a:buSzTx/>
                        <a:buFont typeface="Arial" panose="020B0604020202020204" pitchFamily="34" charset="0"/>
                        <a:buNone/>
                        <a:tabLst/>
                        <a:defRPr/>
                      </a:pPr>
                      <a:r>
                        <a:rPr lang="ja-JP" altLang="en-US" sz="1200" b="0" i="0" u="none" strike="noStrike" dirty="0">
                          <a:solidFill>
                            <a:srgbClr val="000000"/>
                          </a:solidFill>
                          <a:effectLst/>
                          <a:latin typeface="+mn-ea"/>
                          <a:ea typeface="+mn-ea"/>
                        </a:rPr>
                        <a:t>データ利活用の促進</a:t>
                      </a:r>
                      <a:endParaRPr lang="en-US" altLang="ja-JP" sz="1200" b="0" i="0" u="none" strike="noStrike" dirty="0">
                        <a:solidFill>
                          <a:srgbClr val="000000"/>
                        </a:solidFill>
                        <a:effectLst/>
                        <a:latin typeface="+mn-ea"/>
                        <a:ea typeface="+mn-ea"/>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609559" rtl="0" eaLnBrk="1" fontAlgn="ctr" latinLnBrk="0" hangingPunct="1">
                        <a:lnSpc>
                          <a:spcPct val="100000"/>
                        </a:lnSpc>
                        <a:spcBef>
                          <a:spcPts val="0"/>
                        </a:spcBef>
                        <a:spcAft>
                          <a:spcPts val="0"/>
                        </a:spcAft>
                        <a:buClrTx/>
                        <a:buSzTx/>
                        <a:buFont typeface="Arial" panose="020B0604020202020204" pitchFamily="34" charset="0"/>
                        <a:buNone/>
                        <a:tabLst/>
                        <a:defRPr/>
                      </a:pPr>
                      <a:r>
                        <a:rPr lang="ja-JP" altLang="en-US" sz="1000" b="0" i="0" u="none" strike="noStrike" dirty="0">
                          <a:solidFill>
                            <a:schemeClr val="tx1"/>
                          </a:solidFill>
                          <a:effectLst/>
                          <a:latin typeface="+mn-ea"/>
                          <a:ea typeface="+mn-ea"/>
                        </a:rPr>
                        <a:t>アラクサラ、電通</a:t>
                      </a:r>
                      <a:r>
                        <a:rPr lang="ja-JP" altLang="en-US" sz="1000" b="0" i="0" u="none" strike="noStrike" dirty="0" smtClean="0">
                          <a:solidFill>
                            <a:schemeClr val="tx1"/>
                          </a:solidFill>
                          <a:effectLst/>
                          <a:latin typeface="+mn-ea"/>
                          <a:ea typeface="+mn-ea"/>
                        </a:rPr>
                        <a:t>、シミック</a:t>
                      </a:r>
                      <a:r>
                        <a:rPr lang="en-US" altLang="ja-JP" sz="1000" b="0" i="0" u="none" strike="noStrike" dirty="0" smtClean="0">
                          <a:solidFill>
                            <a:schemeClr val="tx1"/>
                          </a:solidFill>
                          <a:effectLst/>
                          <a:latin typeface="+mn-ea"/>
                          <a:ea typeface="+mn-ea"/>
                        </a:rPr>
                        <a:t>DataGateway</a:t>
                      </a:r>
                      <a:r>
                        <a:rPr lang="ja-JP" altLang="en-US" sz="1000" b="0" i="0" u="none" strike="noStrike" dirty="0">
                          <a:solidFill>
                            <a:schemeClr val="tx1"/>
                          </a:solidFill>
                          <a:effectLst/>
                          <a:latin typeface="+mn-ea"/>
                          <a:ea typeface="+mn-ea"/>
                        </a:rPr>
                        <a:t>など</a:t>
                      </a:r>
                      <a:endParaRPr lang="en-US" altLang="ja-JP" sz="1000" b="0" i="0" u="none" strike="noStrike" dirty="0">
                        <a:solidFill>
                          <a:schemeClr val="tx1"/>
                        </a:solidFill>
                        <a:effectLst/>
                        <a:latin typeface="+mn-ea"/>
                        <a:ea typeface="+mn-ea"/>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804010705"/>
                  </a:ext>
                </a:extLst>
              </a:tr>
              <a:tr h="410513">
                <a:tc>
                  <a:txBody>
                    <a:bodyPr/>
                    <a:lstStyle/>
                    <a:p>
                      <a:pPr algn="ctr" fontAlgn="ctr"/>
                      <a:r>
                        <a:rPr lang="ja-JP" altLang="en-US" sz="1200" b="1" i="0" u="none" strike="noStrike" dirty="0">
                          <a:solidFill>
                            <a:srgbClr val="000000"/>
                          </a:solidFill>
                          <a:effectLst/>
                          <a:latin typeface="+mn-ea"/>
                          <a:ea typeface="+mn-ea"/>
                        </a:rPr>
                        <a:t>モノ</a:t>
                      </a:r>
                      <a:endParaRPr lang="en-US" sz="1200" b="1" i="0" u="none" strike="noStrike" dirty="0">
                        <a:solidFill>
                          <a:srgbClr val="000000"/>
                        </a:solidFill>
                        <a:effectLst/>
                        <a:latin typeface="+mn-ea"/>
                        <a:ea typeface="+mn-ea"/>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altLang="ja-JP" sz="1200" b="1" i="0" u="none" strike="noStrike" dirty="0">
                          <a:solidFill>
                            <a:srgbClr val="000000"/>
                          </a:solidFill>
                          <a:effectLst/>
                          <a:latin typeface="+mn-ea"/>
                          <a:ea typeface="+mn-ea"/>
                        </a:rPr>
                        <a:t>IoT</a:t>
                      </a:r>
                      <a:r>
                        <a:rPr lang="ja-JP" altLang="en-US" sz="1200" b="1" i="0" u="none" strike="noStrike" dirty="0">
                          <a:solidFill>
                            <a:srgbClr val="000000"/>
                          </a:solidFill>
                          <a:effectLst/>
                          <a:latin typeface="+mn-ea"/>
                          <a:ea typeface="+mn-ea"/>
                        </a:rPr>
                        <a:t>デバイスの</a:t>
                      </a:r>
                      <a:r>
                        <a:rPr lang="en-US" altLang="ja-JP" sz="1200" b="1" i="0" u="none" strike="noStrike" dirty="0">
                          <a:solidFill>
                            <a:srgbClr val="000000"/>
                          </a:solidFill>
                          <a:effectLst/>
                          <a:latin typeface="+mn-ea"/>
                          <a:ea typeface="+mn-ea"/>
                        </a:rPr>
                        <a:t>ID</a:t>
                      </a:r>
                      <a:r>
                        <a:rPr lang="ja-JP" altLang="en-US" sz="1200" b="1" i="0" u="none" strike="noStrike" dirty="0">
                          <a:solidFill>
                            <a:srgbClr val="000000"/>
                          </a:solidFill>
                          <a:effectLst/>
                          <a:latin typeface="+mn-ea"/>
                          <a:ea typeface="+mn-ea"/>
                        </a:rPr>
                        <a:t>プロビジョニングの効率化</a:t>
                      </a:r>
                      <a:endParaRPr lang="en-US" sz="1200" b="1" i="0" u="none" strike="noStrike" dirty="0">
                        <a:solidFill>
                          <a:srgbClr val="000000"/>
                        </a:solidFill>
                        <a:effectLst/>
                        <a:latin typeface="+mn-ea"/>
                        <a:ea typeface="+mn-ea"/>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indent="0" algn="ctr" fontAlgn="ctr">
                        <a:buFont typeface="Arial" panose="020B0604020202020204" pitchFamily="34" charset="0"/>
                        <a:buNone/>
                      </a:pPr>
                      <a:r>
                        <a:rPr lang="ja-JP" altLang="en-US" sz="1200" b="0" i="0" u="none" strike="noStrike" dirty="0">
                          <a:solidFill>
                            <a:srgbClr val="000000"/>
                          </a:solidFill>
                          <a:effectLst/>
                          <a:latin typeface="+mn-ea"/>
                          <a:ea typeface="+mn-ea"/>
                        </a:rPr>
                        <a:t>デバイス管理者のコスト削減</a:t>
                      </a:r>
                    </a:p>
                    <a:p>
                      <a:pPr marL="0" indent="0" algn="ctr" fontAlgn="ctr">
                        <a:buFont typeface="Arial" panose="020B0604020202020204" pitchFamily="34" charset="0"/>
                        <a:buNone/>
                      </a:pPr>
                      <a:r>
                        <a:rPr lang="ja-JP" altLang="en-US" sz="1200" b="0" i="0" u="none" strike="noStrike" dirty="0">
                          <a:solidFill>
                            <a:srgbClr val="000000"/>
                          </a:solidFill>
                          <a:effectLst/>
                          <a:latin typeface="+mn-ea"/>
                          <a:ea typeface="+mn-ea"/>
                        </a:rPr>
                        <a:t>脆弱性の排除</a:t>
                      </a:r>
                      <a:endParaRPr lang="en-US" altLang="ja-JP" sz="1200" b="0" i="0" u="none" strike="noStrike" dirty="0">
                        <a:solidFill>
                          <a:srgbClr val="000000"/>
                        </a:solidFill>
                        <a:effectLst/>
                        <a:latin typeface="+mn-ea"/>
                        <a:ea typeface="+mn-ea"/>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indent="0" algn="ctr" fontAlgn="ctr">
                        <a:buFont typeface="Arial" panose="020B0604020202020204" pitchFamily="34" charset="0"/>
                        <a:buNone/>
                      </a:pPr>
                      <a:r>
                        <a:rPr lang="ja-JP" altLang="en-US" sz="1000" b="0" i="0" u="none" strike="noStrike" dirty="0">
                          <a:solidFill>
                            <a:schemeClr val="tx1"/>
                          </a:solidFill>
                          <a:effectLst/>
                          <a:latin typeface="+mn-ea"/>
                          <a:ea typeface="+mn-ea"/>
                        </a:rPr>
                        <a:t>東芝テック</a:t>
                      </a:r>
                      <a:endParaRPr lang="en-US" altLang="ja-JP" sz="1000" b="0" i="0" u="none" strike="noStrike" dirty="0">
                        <a:solidFill>
                          <a:schemeClr val="tx1"/>
                        </a:solidFill>
                        <a:effectLst/>
                        <a:latin typeface="+mn-ea"/>
                        <a:ea typeface="+mn-ea"/>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125880195"/>
                  </a:ext>
                </a:extLst>
              </a:tr>
              <a:tr h="410513">
                <a:tc>
                  <a:txBody>
                    <a:bodyPr/>
                    <a:lstStyle/>
                    <a:p>
                      <a:pPr algn="ctr" fontAlgn="ctr"/>
                      <a:r>
                        <a:rPr lang="ja-JP" altLang="en-US" sz="1200" b="1" i="0" u="none" strike="noStrike" dirty="0">
                          <a:solidFill>
                            <a:srgbClr val="000000"/>
                          </a:solidFill>
                          <a:effectLst/>
                          <a:latin typeface="+mn-ea"/>
                          <a:ea typeface="+mn-ea"/>
                        </a:rPr>
                        <a:t>モノ</a:t>
                      </a:r>
                      <a:endParaRPr lang="en-US" sz="1200" b="1" i="0" u="none" strike="noStrike" dirty="0">
                        <a:solidFill>
                          <a:srgbClr val="000000"/>
                        </a:solidFill>
                        <a:effectLst/>
                        <a:latin typeface="+mn-ea"/>
                        <a:ea typeface="+mn-ea"/>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ja-JP" altLang="en-US" sz="1200" b="1" i="0" u="none" strike="noStrike" dirty="0">
                          <a:solidFill>
                            <a:srgbClr val="000000"/>
                          </a:solidFill>
                          <a:effectLst/>
                          <a:latin typeface="+mn-ea"/>
                          <a:ea typeface="+mn-ea"/>
                        </a:rPr>
                        <a:t>・デバイスのルートオブトラストの確立</a:t>
                      </a:r>
                    </a:p>
                    <a:p>
                      <a:pPr algn="ctr" fontAlgn="ctr"/>
                      <a:r>
                        <a:rPr lang="ja-JP" altLang="en-US" sz="1200" b="1" i="0" u="none" strike="noStrike" dirty="0">
                          <a:solidFill>
                            <a:srgbClr val="000000"/>
                          </a:solidFill>
                          <a:effectLst/>
                          <a:latin typeface="+mn-ea"/>
                          <a:ea typeface="+mn-ea"/>
                        </a:rPr>
                        <a:t>・デバイスの暗号鍵管理</a:t>
                      </a:r>
                      <a:endParaRPr lang="en-US" sz="1200" b="1" i="0" u="none" strike="noStrike" dirty="0">
                        <a:solidFill>
                          <a:srgbClr val="000000"/>
                        </a:solidFill>
                        <a:effectLst/>
                        <a:latin typeface="+mn-ea"/>
                        <a:ea typeface="+mn-ea"/>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indent="0" algn="ctr" fontAlgn="ctr">
                        <a:buFont typeface="Arial" panose="020B0604020202020204" pitchFamily="34" charset="0"/>
                        <a:buNone/>
                      </a:pPr>
                      <a:r>
                        <a:rPr lang="ja-JP" altLang="en-US" sz="1200" b="0" i="0" u="none" strike="noStrike" dirty="0">
                          <a:solidFill>
                            <a:srgbClr val="000000"/>
                          </a:solidFill>
                          <a:effectLst/>
                          <a:latin typeface="+mn-ea"/>
                          <a:ea typeface="+mn-ea"/>
                        </a:rPr>
                        <a:t>暗号鍵管理の設計開発コストの削減</a:t>
                      </a:r>
                      <a:endParaRPr lang="en-US" altLang="ja-JP" sz="1200" b="0" i="0" u="none" strike="noStrike" dirty="0">
                        <a:solidFill>
                          <a:srgbClr val="000000"/>
                        </a:solidFill>
                        <a:effectLst/>
                        <a:latin typeface="+mn-ea"/>
                        <a:ea typeface="+mn-ea"/>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indent="0" algn="ctr" fontAlgn="ctr">
                        <a:buFont typeface="Arial" panose="020B0604020202020204" pitchFamily="34" charset="0"/>
                        <a:buNone/>
                      </a:pPr>
                      <a:r>
                        <a:rPr lang="ja-JP" altLang="en-US" sz="1000" b="0" i="0" u="none" strike="noStrike" dirty="0">
                          <a:solidFill>
                            <a:schemeClr val="tx1"/>
                          </a:solidFill>
                          <a:effectLst/>
                          <a:latin typeface="+mn-ea"/>
                          <a:ea typeface="+mn-ea"/>
                        </a:rPr>
                        <a:t>東芝テック</a:t>
                      </a:r>
                      <a:endParaRPr lang="en-US" altLang="ja-JP" sz="1000" b="0" i="0" u="none" strike="noStrike" dirty="0">
                        <a:solidFill>
                          <a:schemeClr val="tx1"/>
                        </a:solidFill>
                        <a:effectLst/>
                        <a:latin typeface="+mn-ea"/>
                        <a:ea typeface="+mn-ea"/>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12163469"/>
                  </a:ext>
                </a:extLst>
              </a:tr>
            </a:tbl>
          </a:graphicData>
        </a:graphic>
      </p:graphicFrame>
      <p:sp>
        <p:nvSpPr>
          <p:cNvPr id="7" name="テキスト ボックス 6"/>
          <p:cNvSpPr txBox="1"/>
          <p:nvPr/>
        </p:nvSpPr>
        <p:spPr>
          <a:xfrm>
            <a:off x="331490" y="555777"/>
            <a:ext cx="9397126" cy="1509243"/>
          </a:xfrm>
          <a:prstGeom prst="rect">
            <a:avLst/>
          </a:prstGeom>
          <a:noFill/>
        </p:spPr>
        <p:txBody>
          <a:bodyPr wrap="square" lIns="0" rIns="0" rtlCol="0">
            <a:noAutofit/>
          </a:bodyPr>
          <a:lstStyle/>
          <a:p>
            <a:pPr marL="285750" lvl="0" indent="-285750" defTabSz="288000">
              <a:buFont typeface="Arial" panose="020B0604020202020204" pitchFamily="34" charset="0"/>
              <a:buChar char="•"/>
            </a:pPr>
            <a:r>
              <a:rPr lang="ja-JP" altLang="en-US" sz="1600" dirty="0"/>
              <a:t>ユーザーによる</a:t>
            </a:r>
            <a:r>
              <a:rPr lang="ja-JP" altLang="en-US" sz="1600" b="1" u="sng" dirty="0">
                <a:solidFill>
                  <a:schemeClr val="accent2">
                    <a:lumMod val="75000"/>
                    <a:lumOff val="25000"/>
                  </a:schemeClr>
                </a:solidFill>
              </a:rPr>
              <a:t>データコントローラビリティの確保</a:t>
            </a:r>
            <a:r>
              <a:rPr lang="ja-JP" altLang="en-US" sz="1600" dirty="0"/>
              <a:t>や、</a:t>
            </a:r>
            <a:r>
              <a:rPr lang="ja-JP" altLang="en-US" sz="1600" b="1" u="sng" dirty="0">
                <a:solidFill>
                  <a:schemeClr val="accent2">
                    <a:lumMod val="75000"/>
                    <a:lumOff val="25000"/>
                  </a:schemeClr>
                </a:solidFill>
              </a:rPr>
              <a:t>データの検証性の確保</a:t>
            </a:r>
            <a:r>
              <a:rPr lang="ja-JP" altLang="en-US" sz="1600" dirty="0"/>
              <a:t>に関してはほとんどの事業者で共通して実現が目指されており、</a:t>
            </a:r>
            <a:r>
              <a:rPr lang="en-US" altLang="ja-JP" sz="1600" dirty="0"/>
              <a:t>Trusted Web</a:t>
            </a:r>
            <a:r>
              <a:rPr lang="ja-JP" altLang="en-US" sz="1600" dirty="0"/>
              <a:t>のシステムにおいて基本的な機能要件の一つであると</a:t>
            </a:r>
            <a:r>
              <a:rPr lang="ja-JP" altLang="en-US" sz="1600" dirty="0" smtClean="0"/>
              <a:t>考えられる</a:t>
            </a:r>
            <a:endParaRPr lang="en-US" altLang="ja-JP" sz="1600" dirty="0" smtClean="0"/>
          </a:p>
          <a:p>
            <a:pPr marL="285750" lvl="0" indent="-285750" defTabSz="288000">
              <a:buFont typeface="Arial" panose="020B0604020202020204" pitchFamily="34" charset="0"/>
              <a:buChar char="•"/>
            </a:pPr>
            <a:r>
              <a:rPr lang="ja-JP" altLang="en-US" sz="1600" dirty="0"/>
              <a:t>解決できること・実現できることの多くで、</a:t>
            </a:r>
            <a:r>
              <a:rPr lang="ja-JP" altLang="en-US" sz="1600" b="1" u="sng" dirty="0">
                <a:solidFill>
                  <a:schemeClr val="accent2">
                    <a:lumMod val="75000"/>
                    <a:lumOff val="25000"/>
                  </a:schemeClr>
                </a:solidFill>
              </a:rPr>
              <a:t>安心感の向上</a:t>
            </a:r>
            <a:r>
              <a:rPr lang="ja-JP" altLang="en-US" sz="1600" dirty="0"/>
              <a:t>や</a:t>
            </a:r>
            <a:r>
              <a:rPr lang="ja-JP" altLang="en-US" sz="1600" b="1" u="sng" dirty="0">
                <a:solidFill>
                  <a:schemeClr val="accent2">
                    <a:lumMod val="75000"/>
                    <a:lumOff val="25000"/>
                  </a:schemeClr>
                </a:solidFill>
              </a:rPr>
              <a:t>信頼性の確保</a:t>
            </a:r>
            <a:r>
              <a:rPr lang="ja-JP" altLang="en-US" sz="1600" dirty="0"/>
              <a:t>などが示されており、</a:t>
            </a:r>
            <a:r>
              <a:rPr lang="en-US" altLang="ja-JP" sz="1600" dirty="0"/>
              <a:t>Trusted Web</a:t>
            </a:r>
            <a:r>
              <a:rPr lang="ja-JP" altLang="en-US" sz="1600" dirty="0"/>
              <a:t>で目指す内容としては、</a:t>
            </a:r>
            <a:r>
              <a:rPr lang="ja-JP" altLang="en-US" sz="1600" b="1" u="sng" dirty="0">
                <a:solidFill>
                  <a:schemeClr val="accent2">
                    <a:lumMod val="75000"/>
                    <a:lumOff val="25000"/>
                  </a:schemeClr>
                </a:solidFill>
              </a:rPr>
              <a:t>直接的に経済的な効果が評価し</a:t>
            </a:r>
            <a:r>
              <a:rPr lang="ja-JP" altLang="en-US" sz="1600" b="1" u="sng" dirty="0" err="1">
                <a:solidFill>
                  <a:schemeClr val="accent2">
                    <a:lumMod val="75000"/>
                    <a:lumOff val="25000"/>
                  </a:schemeClr>
                </a:solidFill>
              </a:rPr>
              <a:t>づ</a:t>
            </a:r>
            <a:r>
              <a:rPr lang="ja-JP" altLang="en-US" sz="1600" b="1" u="sng" dirty="0">
                <a:solidFill>
                  <a:schemeClr val="accent2">
                    <a:lumMod val="75000"/>
                    <a:lumOff val="25000"/>
                  </a:schemeClr>
                </a:solidFill>
              </a:rPr>
              <a:t>いらい内容が多い</a:t>
            </a:r>
            <a:r>
              <a:rPr lang="ja-JP" altLang="en-US" sz="1600" dirty="0"/>
              <a:t>傾向に</a:t>
            </a:r>
            <a:r>
              <a:rPr lang="ja-JP" altLang="en-US" sz="1600" dirty="0" smtClean="0"/>
              <a:t>あると想定される</a:t>
            </a:r>
            <a:endParaRPr lang="en-US" altLang="ja-JP" sz="1600" dirty="0" smtClean="0"/>
          </a:p>
          <a:p>
            <a:pPr marL="285750" lvl="0" indent="-285750" defTabSz="288000">
              <a:buFont typeface="Arial" panose="020B0604020202020204" pitchFamily="34" charset="0"/>
              <a:buChar char="•"/>
            </a:pPr>
            <a:r>
              <a:rPr lang="ja-JP" altLang="en-US" sz="1600" dirty="0" smtClean="0"/>
              <a:t>一方</a:t>
            </a:r>
            <a:r>
              <a:rPr lang="ja-JP" altLang="en-US" sz="1600" dirty="0"/>
              <a:t>で、</a:t>
            </a:r>
            <a:r>
              <a:rPr lang="ja-JP" altLang="en-US" sz="1600" b="1" u="sng" dirty="0">
                <a:solidFill>
                  <a:schemeClr val="accent2">
                    <a:lumMod val="75000"/>
                    <a:lumOff val="25000"/>
                  </a:schemeClr>
                </a:solidFill>
              </a:rPr>
              <a:t>検証済みの証明書（</a:t>
            </a:r>
            <a:r>
              <a:rPr lang="en-US" altLang="ja-JP" sz="1600" b="1" u="sng" dirty="0">
                <a:solidFill>
                  <a:schemeClr val="accent2">
                    <a:lumMod val="75000"/>
                    <a:lumOff val="25000"/>
                  </a:schemeClr>
                </a:solidFill>
              </a:rPr>
              <a:t>VC</a:t>
            </a:r>
            <a:r>
              <a:rPr lang="ja-JP" altLang="en-US" sz="1600" b="1" u="sng" dirty="0">
                <a:solidFill>
                  <a:schemeClr val="accent2">
                    <a:lumMod val="75000"/>
                    <a:lumOff val="25000"/>
                  </a:schemeClr>
                </a:solidFill>
              </a:rPr>
              <a:t>）の</a:t>
            </a:r>
            <a:r>
              <a:rPr lang="ja-JP" altLang="en-US" sz="1600" b="1" u="sng" dirty="0" smtClean="0">
                <a:solidFill>
                  <a:schemeClr val="accent2">
                    <a:lumMod val="75000"/>
                    <a:lumOff val="25000"/>
                  </a:schemeClr>
                </a:solidFill>
              </a:rPr>
              <a:t>再利用</a:t>
            </a:r>
            <a:r>
              <a:rPr lang="ja-JP" altLang="en-US" sz="1600" dirty="0"/>
              <a:t>することに</a:t>
            </a:r>
            <a:r>
              <a:rPr lang="ja-JP" altLang="en-US" sz="1600" dirty="0" smtClean="0"/>
              <a:t>よる</a:t>
            </a:r>
            <a:r>
              <a:rPr lang="ja-JP" altLang="en-US" sz="1600" b="1" u="sng" dirty="0" smtClean="0">
                <a:solidFill>
                  <a:schemeClr val="accent2">
                    <a:lumMod val="75000"/>
                    <a:lumOff val="25000"/>
                  </a:schemeClr>
                </a:solidFill>
              </a:rPr>
              <a:t>申請</a:t>
            </a:r>
            <a:r>
              <a:rPr lang="ja-JP" altLang="en-US" sz="1600" b="1" u="sng" dirty="0">
                <a:solidFill>
                  <a:schemeClr val="accent2">
                    <a:lumMod val="75000"/>
                    <a:lumOff val="25000"/>
                  </a:schemeClr>
                </a:solidFill>
              </a:rPr>
              <a:t>・承認プロセスの簡素化</a:t>
            </a:r>
            <a:r>
              <a:rPr lang="ja-JP" altLang="en-US" sz="1600" dirty="0"/>
              <a:t>など、定量的に経済効果を把握可能な効果も一部では見られた</a:t>
            </a:r>
            <a:endParaRPr lang="en-US" altLang="ja-JP" sz="1600" dirty="0"/>
          </a:p>
        </p:txBody>
      </p:sp>
      <p:sp>
        <p:nvSpPr>
          <p:cNvPr id="6" name="ホームベース 5"/>
          <p:cNvSpPr/>
          <p:nvPr/>
        </p:nvSpPr>
        <p:spPr>
          <a:xfrm>
            <a:off x="6093501" y="42672"/>
            <a:ext cx="972000" cy="324000"/>
          </a:xfrm>
          <a:prstGeom prst="homePlate">
            <a:avLst/>
          </a:prstGeom>
          <a:solidFill>
            <a:schemeClr val="bg1">
              <a:lumMod val="85000"/>
            </a:schemeClr>
          </a:solid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kumimoji="1" lang="ja-JP" altLang="en-US" sz="1000" b="1" dirty="0">
                <a:solidFill>
                  <a:schemeClr val="bg1"/>
                </a:solidFill>
              </a:rPr>
              <a:t>基本情報</a:t>
            </a:r>
          </a:p>
        </p:txBody>
      </p:sp>
      <p:sp>
        <p:nvSpPr>
          <p:cNvPr id="9" name="山形 8"/>
          <p:cNvSpPr/>
          <p:nvPr/>
        </p:nvSpPr>
        <p:spPr>
          <a:xfrm>
            <a:off x="6889292" y="42672"/>
            <a:ext cx="972000" cy="324000"/>
          </a:xfrm>
          <a:prstGeom prst="chevron">
            <a:avLst/>
          </a:prstGeom>
          <a:solidFill>
            <a:schemeClr val="accent2">
              <a:lumMod val="75000"/>
              <a:lumOff val="25000"/>
            </a:schemeClr>
          </a:solid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kumimoji="1" lang="ja-JP" altLang="en-US" sz="1000" b="1" dirty="0">
                <a:solidFill>
                  <a:schemeClr val="bg1"/>
                </a:solidFill>
              </a:rPr>
              <a:t>実証結果</a:t>
            </a:r>
          </a:p>
        </p:txBody>
      </p:sp>
      <p:sp>
        <p:nvSpPr>
          <p:cNvPr id="10" name="山形 9"/>
          <p:cNvSpPr/>
          <p:nvPr/>
        </p:nvSpPr>
        <p:spPr>
          <a:xfrm>
            <a:off x="7685083" y="42672"/>
            <a:ext cx="972000" cy="324000"/>
          </a:xfrm>
          <a:prstGeom prst="chevron">
            <a:avLst/>
          </a:prstGeom>
          <a:solidFill>
            <a:schemeClr val="bg1">
              <a:lumMod val="85000"/>
            </a:schemeClr>
          </a:solid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kumimoji="1" lang="ja-JP" altLang="en-US" sz="1000" b="1" dirty="0">
                <a:solidFill>
                  <a:schemeClr val="bg1"/>
                </a:solidFill>
              </a:rPr>
              <a:t>社会実装の見通し</a:t>
            </a:r>
          </a:p>
        </p:txBody>
      </p:sp>
      <p:sp>
        <p:nvSpPr>
          <p:cNvPr id="11" name="山形 10"/>
          <p:cNvSpPr/>
          <p:nvPr/>
        </p:nvSpPr>
        <p:spPr>
          <a:xfrm>
            <a:off x="8480873" y="42672"/>
            <a:ext cx="972000" cy="324000"/>
          </a:xfrm>
          <a:prstGeom prst="chevron">
            <a:avLst/>
          </a:prstGeom>
          <a:solidFill>
            <a:schemeClr val="bg1">
              <a:lumMod val="85000"/>
            </a:schemeClr>
          </a:solid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kumimoji="1" lang="en-US" altLang="ja-JP" sz="1000" b="1" dirty="0">
                <a:solidFill>
                  <a:schemeClr val="bg1"/>
                </a:solidFill>
              </a:rPr>
              <a:t>TW</a:t>
            </a:r>
            <a:r>
              <a:rPr lang="ja-JP" altLang="en-US" sz="1000" b="1" dirty="0">
                <a:solidFill>
                  <a:schemeClr val="bg1"/>
                </a:solidFill>
              </a:rPr>
              <a:t>への</a:t>
            </a:r>
            <a:endParaRPr lang="en-US" altLang="ja-JP" sz="1000" b="1" dirty="0">
              <a:solidFill>
                <a:schemeClr val="bg1"/>
              </a:solidFill>
            </a:endParaRPr>
          </a:p>
          <a:p>
            <a:pPr algn="ctr"/>
            <a:r>
              <a:rPr kumimoji="1" lang="ja-JP" altLang="en-US" sz="1000" b="1" dirty="0">
                <a:solidFill>
                  <a:schemeClr val="bg1"/>
                </a:solidFill>
              </a:rPr>
              <a:t>示唆・提言</a:t>
            </a:r>
          </a:p>
        </p:txBody>
      </p:sp>
    </p:spTree>
    <p:extLst>
      <p:ext uri="{BB962C8B-B14F-4D97-AF65-F5344CB8AC3E}">
        <p14:creationId xmlns:p14="http://schemas.microsoft.com/office/powerpoint/2010/main" val="233482503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タイトル 7"/>
          <p:cNvSpPr>
            <a:spLocks noGrp="1"/>
          </p:cNvSpPr>
          <p:nvPr>
            <p:ph type="title"/>
          </p:nvPr>
        </p:nvSpPr>
        <p:spPr>
          <a:xfrm>
            <a:off x="331490" y="164693"/>
            <a:ext cx="9243021" cy="412538"/>
          </a:xfrm>
        </p:spPr>
        <p:txBody>
          <a:bodyPr>
            <a:normAutofit/>
          </a:bodyPr>
          <a:lstStyle/>
          <a:p>
            <a:r>
              <a:rPr lang="ja-JP" altLang="en-US" sz="1600" b="1" dirty="0">
                <a:solidFill>
                  <a:srgbClr val="002060"/>
                </a:solidFill>
              </a:rPr>
              <a:t>実装する機能・仕組み</a:t>
            </a:r>
            <a:endParaRPr lang="ja-JP" altLang="en-US" sz="2000" b="1" spc="0" dirty="0">
              <a:solidFill>
                <a:srgbClr val="002060"/>
              </a:solidFill>
            </a:endParaRPr>
          </a:p>
        </p:txBody>
      </p:sp>
      <p:graphicFrame>
        <p:nvGraphicFramePr>
          <p:cNvPr id="4" name="表 3"/>
          <p:cNvGraphicFramePr>
            <a:graphicFrameLocks noGrp="1"/>
          </p:cNvGraphicFramePr>
          <p:nvPr>
            <p:extLst>
              <p:ext uri="{D42A27DB-BD31-4B8C-83A1-F6EECF244321}">
                <p14:modId xmlns:p14="http://schemas.microsoft.com/office/powerpoint/2010/main" val="251520432"/>
              </p:ext>
            </p:extLst>
          </p:nvPr>
        </p:nvGraphicFramePr>
        <p:xfrm>
          <a:off x="331787" y="1514009"/>
          <a:ext cx="9235714" cy="4966917"/>
        </p:xfrm>
        <a:graphic>
          <a:graphicData uri="http://schemas.openxmlformats.org/drawingml/2006/table">
            <a:tbl>
              <a:tblPr>
                <a:tableStyleId>{5C22544A-7EE6-4342-B048-85BDC9FD1C3A}</a:tableStyleId>
              </a:tblPr>
              <a:tblGrid>
                <a:gridCol w="955993">
                  <a:extLst>
                    <a:ext uri="{9D8B030D-6E8A-4147-A177-3AD203B41FA5}">
                      <a16:colId xmlns:a16="http://schemas.microsoft.com/office/drawing/2014/main" val="1891845514"/>
                    </a:ext>
                  </a:extLst>
                </a:gridCol>
                <a:gridCol w="2781300">
                  <a:extLst>
                    <a:ext uri="{9D8B030D-6E8A-4147-A177-3AD203B41FA5}">
                      <a16:colId xmlns:a16="http://schemas.microsoft.com/office/drawing/2014/main" val="2198383193"/>
                    </a:ext>
                  </a:extLst>
                </a:gridCol>
                <a:gridCol w="3451860">
                  <a:extLst>
                    <a:ext uri="{9D8B030D-6E8A-4147-A177-3AD203B41FA5}">
                      <a16:colId xmlns:a16="http://schemas.microsoft.com/office/drawing/2014/main" val="2205683302"/>
                    </a:ext>
                  </a:extLst>
                </a:gridCol>
                <a:gridCol w="2046561">
                  <a:extLst>
                    <a:ext uri="{9D8B030D-6E8A-4147-A177-3AD203B41FA5}">
                      <a16:colId xmlns:a16="http://schemas.microsoft.com/office/drawing/2014/main" val="2321271356"/>
                    </a:ext>
                  </a:extLst>
                </a:gridCol>
              </a:tblGrid>
              <a:tr h="219600">
                <a:tc>
                  <a:txBody>
                    <a:bodyPr/>
                    <a:lstStyle/>
                    <a:p>
                      <a:pPr algn="ctr" fontAlgn="ctr"/>
                      <a:r>
                        <a:rPr lang="ja-JP" altLang="en-US" sz="1100" b="1" i="0" u="none" strike="noStrike" dirty="0">
                          <a:solidFill>
                            <a:schemeClr val="bg1"/>
                          </a:solidFill>
                          <a:effectLst/>
                          <a:latin typeface="+mn-ea"/>
                          <a:ea typeface="+mn-ea"/>
                        </a:rPr>
                        <a:t>機能・非機能</a:t>
                      </a:r>
                    </a:p>
                  </a:txBody>
                  <a:tcPr marL="0" marR="0" marT="0" marB="0" anchor="ctr">
                    <a:lnB w="12700" cap="flat" cmpd="sng" algn="ctr">
                      <a:solidFill>
                        <a:schemeClr val="tx1"/>
                      </a:solidFill>
                      <a:prstDash val="solid"/>
                      <a:round/>
                      <a:headEnd type="none" w="med" len="med"/>
                      <a:tailEnd type="none" w="med" len="med"/>
                    </a:lnB>
                    <a:solidFill>
                      <a:schemeClr val="accent2">
                        <a:lumMod val="75000"/>
                        <a:lumOff val="25000"/>
                      </a:schemeClr>
                    </a:solidFill>
                  </a:tcPr>
                </a:tc>
                <a:tc>
                  <a:txBody>
                    <a:bodyPr/>
                    <a:lstStyle/>
                    <a:p>
                      <a:pPr algn="ctr" fontAlgn="ctr"/>
                      <a:r>
                        <a:rPr lang="ja-JP" altLang="en-US" sz="1100" b="1" i="0" u="none" strike="noStrike" dirty="0">
                          <a:solidFill>
                            <a:schemeClr val="bg1"/>
                          </a:solidFill>
                          <a:effectLst/>
                          <a:latin typeface="+mn-ea"/>
                          <a:ea typeface="+mn-ea"/>
                        </a:rPr>
                        <a:t>概要</a:t>
                      </a:r>
                    </a:p>
                  </a:txBody>
                  <a:tcPr marL="0" marR="0" marT="0" marB="0" anchor="ctr">
                    <a:lnB w="12700" cap="flat" cmpd="sng" algn="ctr">
                      <a:solidFill>
                        <a:schemeClr val="tx1"/>
                      </a:solidFill>
                      <a:prstDash val="solid"/>
                      <a:round/>
                      <a:headEnd type="none" w="med" len="med"/>
                      <a:tailEnd type="none" w="med" len="med"/>
                    </a:lnB>
                    <a:solidFill>
                      <a:schemeClr val="accent2">
                        <a:lumMod val="75000"/>
                        <a:lumOff val="25000"/>
                      </a:schemeClr>
                    </a:solidFill>
                  </a:tcPr>
                </a:tc>
                <a:tc>
                  <a:txBody>
                    <a:bodyPr/>
                    <a:lstStyle/>
                    <a:p>
                      <a:pPr algn="ctr" fontAlgn="ctr"/>
                      <a:r>
                        <a:rPr lang="ja-JP" altLang="en-US" sz="1100" b="1" i="0" u="none" strike="noStrike" dirty="0">
                          <a:solidFill>
                            <a:schemeClr val="bg1"/>
                          </a:solidFill>
                          <a:effectLst/>
                          <a:latin typeface="+mn-ea"/>
                          <a:ea typeface="+mn-ea"/>
                        </a:rPr>
                        <a:t>主な実現手法・手段</a:t>
                      </a:r>
                    </a:p>
                  </a:txBody>
                  <a:tcPr marL="0" marR="0" marT="0" marB="0" anchor="ctr">
                    <a:lnB w="12700" cap="flat" cmpd="sng" algn="ctr">
                      <a:solidFill>
                        <a:schemeClr val="tx1"/>
                      </a:solidFill>
                      <a:prstDash val="solid"/>
                      <a:round/>
                      <a:headEnd type="none" w="med" len="med"/>
                      <a:tailEnd type="none" w="med" len="med"/>
                    </a:lnB>
                    <a:solidFill>
                      <a:schemeClr val="accent2">
                        <a:lumMod val="75000"/>
                        <a:lumOff val="25000"/>
                      </a:schemeClr>
                    </a:solidFill>
                  </a:tcPr>
                </a:tc>
                <a:tc>
                  <a:txBody>
                    <a:bodyPr/>
                    <a:lstStyle/>
                    <a:p>
                      <a:pPr algn="ctr" fontAlgn="ctr"/>
                      <a:r>
                        <a:rPr lang="ja-JP" altLang="en-US" sz="1100" b="1" i="0" u="none" strike="noStrike" dirty="0">
                          <a:solidFill>
                            <a:schemeClr val="bg1"/>
                          </a:solidFill>
                          <a:effectLst/>
                          <a:latin typeface="+mn-ea"/>
                          <a:ea typeface="+mn-ea"/>
                        </a:rPr>
                        <a:t>主な対象事業者</a:t>
                      </a:r>
                    </a:p>
                  </a:txBody>
                  <a:tcPr marL="0" marR="0" marT="0" marB="0" anchor="ctr">
                    <a:lnB w="12700" cap="flat" cmpd="sng" algn="ctr">
                      <a:solidFill>
                        <a:schemeClr val="tx1"/>
                      </a:solidFill>
                      <a:prstDash val="solid"/>
                      <a:round/>
                      <a:headEnd type="none" w="med" len="med"/>
                      <a:tailEnd type="none" w="med" len="med"/>
                    </a:lnB>
                    <a:solidFill>
                      <a:schemeClr val="accent2">
                        <a:lumMod val="75000"/>
                        <a:lumOff val="25000"/>
                      </a:schemeClr>
                    </a:solidFill>
                  </a:tcPr>
                </a:tc>
                <a:extLst>
                  <a:ext uri="{0D108BD9-81ED-4DB2-BD59-A6C34878D82A}">
                    <a16:rowId xmlns:a16="http://schemas.microsoft.com/office/drawing/2014/main" val="78677057"/>
                  </a:ext>
                </a:extLst>
              </a:tr>
              <a:tr h="396932">
                <a:tc>
                  <a:txBody>
                    <a:bodyPr/>
                    <a:lstStyle/>
                    <a:p>
                      <a:pPr algn="ctr" fontAlgn="ctr"/>
                      <a:r>
                        <a:rPr lang="ja-JP" altLang="en-US" sz="1100" b="1" i="0" u="none" strike="noStrike" dirty="0">
                          <a:solidFill>
                            <a:srgbClr val="000000"/>
                          </a:solidFill>
                          <a:effectLst/>
                          <a:latin typeface="+mn-ea"/>
                          <a:ea typeface="+mn-ea"/>
                        </a:rPr>
                        <a:t>機能</a:t>
                      </a:r>
                      <a:endParaRPr lang="en-US" sz="1100" b="1" i="0" u="none" strike="noStrike" dirty="0">
                        <a:solidFill>
                          <a:srgbClr val="000000"/>
                        </a:solidFill>
                        <a:effectLst/>
                        <a:latin typeface="+mn-ea"/>
                        <a:ea typeface="+mn-ea"/>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ja-JP" altLang="en-US" sz="1100" b="1" i="0" u="none" strike="noStrike" dirty="0">
                          <a:solidFill>
                            <a:srgbClr val="000000"/>
                          </a:solidFill>
                          <a:effectLst/>
                          <a:latin typeface="+mn-ea"/>
                          <a:ea typeface="+mn-ea"/>
                        </a:rPr>
                        <a:t>データの分散管理（データの登録・取得）</a:t>
                      </a:r>
                      <a:endParaRPr lang="en-US" sz="1100" b="1" i="0" u="none" strike="noStrike" dirty="0">
                        <a:solidFill>
                          <a:srgbClr val="000000"/>
                        </a:solidFill>
                        <a:effectLst/>
                        <a:latin typeface="+mn-ea"/>
                        <a:ea typeface="+mn-ea"/>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US" altLang="ja-JP" sz="1000" b="0" i="0" u="none" strike="noStrike" dirty="0">
                          <a:solidFill>
                            <a:srgbClr val="000000"/>
                          </a:solidFill>
                          <a:effectLst/>
                          <a:latin typeface="+mn-ea"/>
                          <a:ea typeface="+mn-ea"/>
                        </a:rPr>
                        <a:t>DWN</a:t>
                      </a:r>
                      <a:r>
                        <a:rPr lang="ja-JP" altLang="en-US" sz="1000" b="0" i="0" u="none" strike="noStrike" dirty="0" err="1">
                          <a:solidFill>
                            <a:srgbClr val="000000"/>
                          </a:solidFill>
                          <a:effectLst/>
                          <a:latin typeface="+mn-ea"/>
                          <a:ea typeface="+mn-ea"/>
                        </a:rPr>
                        <a:t>、</a:t>
                      </a:r>
                      <a:r>
                        <a:rPr lang="en-US" altLang="ja-JP" sz="1000" b="0" i="0" u="none" strike="noStrike" dirty="0">
                          <a:solidFill>
                            <a:srgbClr val="000000"/>
                          </a:solidFill>
                          <a:effectLst/>
                          <a:latin typeface="+mn-ea"/>
                          <a:ea typeface="+mn-ea"/>
                        </a:rPr>
                        <a:t>IPFS</a:t>
                      </a:r>
                      <a:r>
                        <a:rPr lang="ja-JP" altLang="en-US" sz="1000" b="0" i="0" u="none" strike="noStrike" dirty="0">
                          <a:solidFill>
                            <a:srgbClr val="000000"/>
                          </a:solidFill>
                          <a:effectLst/>
                          <a:latin typeface="+mn-ea"/>
                          <a:ea typeface="+mn-ea"/>
                        </a:rPr>
                        <a:t>などの分散ストレージでの管理、</a:t>
                      </a:r>
                      <a:endParaRPr lang="en-US" altLang="ja-JP" sz="1000" b="0" i="0" u="none" strike="noStrike" dirty="0">
                        <a:solidFill>
                          <a:srgbClr val="000000"/>
                        </a:solidFill>
                        <a:effectLst/>
                        <a:latin typeface="+mn-ea"/>
                        <a:ea typeface="+mn-ea"/>
                      </a:endParaRPr>
                    </a:p>
                    <a:p>
                      <a:pPr algn="ctr" fontAlgn="ctr"/>
                      <a:r>
                        <a:rPr lang="ja-JP" altLang="en-US" sz="1000" b="0" i="0" u="none" strike="noStrike" dirty="0">
                          <a:solidFill>
                            <a:srgbClr val="000000"/>
                          </a:solidFill>
                          <a:effectLst/>
                          <a:latin typeface="+mn-ea"/>
                          <a:ea typeface="+mn-ea"/>
                        </a:rPr>
                        <a:t>ウォレットアプリケーションによる管理</a:t>
                      </a:r>
                      <a:endParaRPr lang="en-US" sz="1000" b="0" i="0" u="none" strike="noStrike" dirty="0">
                        <a:solidFill>
                          <a:srgbClr val="000000"/>
                        </a:solidFill>
                        <a:effectLst/>
                        <a:latin typeface="+mn-ea"/>
                        <a:ea typeface="+mn-ea"/>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US" altLang="ja-JP" sz="1000" b="0" i="0" u="none" strike="noStrike" dirty="0">
                          <a:solidFill>
                            <a:schemeClr val="tx1"/>
                          </a:solidFill>
                          <a:effectLst/>
                          <a:latin typeface="+mn-ea"/>
                          <a:ea typeface="+mn-ea"/>
                        </a:rPr>
                        <a:t>Datasign</a:t>
                      </a:r>
                      <a:r>
                        <a:rPr lang="ja-JP" altLang="en-US" sz="1000" b="0" i="0" u="none" strike="noStrike" dirty="0" err="1">
                          <a:solidFill>
                            <a:schemeClr val="tx1"/>
                          </a:solidFill>
                          <a:effectLst/>
                          <a:latin typeface="+mn-ea"/>
                          <a:ea typeface="+mn-ea"/>
                        </a:rPr>
                        <a:t>、</a:t>
                      </a:r>
                      <a:r>
                        <a:rPr lang="en-US" altLang="ja-JP" sz="1000" b="0" i="0" u="none" strike="noStrike" dirty="0" err="1">
                          <a:solidFill>
                            <a:schemeClr val="tx1"/>
                          </a:solidFill>
                          <a:effectLst/>
                          <a:latin typeface="+mn-ea"/>
                          <a:ea typeface="+mn-ea"/>
                        </a:rPr>
                        <a:t>Datagateway</a:t>
                      </a:r>
                      <a:r>
                        <a:rPr lang="ja-JP" altLang="en-US" sz="1000" b="0" i="0" u="none" strike="noStrike" dirty="0" err="1">
                          <a:solidFill>
                            <a:schemeClr val="tx1"/>
                          </a:solidFill>
                          <a:effectLst/>
                          <a:latin typeface="+mn-ea"/>
                          <a:ea typeface="+mn-ea"/>
                        </a:rPr>
                        <a:t>、</a:t>
                      </a:r>
                      <a:r>
                        <a:rPr lang="ja-JP" altLang="en-US" sz="1000" b="0" i="0" u="none" strike="noStrike" dirty="0">
                          <a:solidFill>
                            <a:schemeClr val="tx1"/>
                          </a:solidFill>
                          <a:effectLst/>
                          <a:latin typeface="+mn-ea"/>
                          <a:ea typeface="+mn-ea"/>
                        </a:rPr>
                        <a:t>アラクサラ、</a:t>
                      </a:r>
                      <a:endParaRPr lang="en-US" altLang="ja-JP" sz="1000" b="0" i="0" u="none" strike="noStrike" dirty="0">
                        <a:solidFill>
                          <a:schemeClr val="tx1"/>
                        </a:solidFill>
                        <a:effectLst/>
                        <a:latin typeface="+mn-ea"/>
                        <a:ea typeface="+mn-ea"/>
                      </a:endParaRPr>
                    </a:p>
                    <a:p>
                      <a:pPr algn="ctr" fontAlgn="ctr"/>
                      <a:r>
                        <a:rPr lang="en-US" altLang="ja-JP" sz="1000" b="0" i="0" u="none" strike="noStrike" dirty="0">
                          <a:solidFill>
                            <a:schemeClr val="tx1"/>
                          </a:solidFill>
                          <a:effectLst/>
                          <a:latin typeface="+mn-ea"/>
                          <a:ea typeface="+mn-ea"/>
                        </a:rPr>
                        <a:t>NRI</a:t>
                      </a:r>
                      <a:r>
                        <a:rPr lang="ja-JP" altLang="en-US" sz="1000" b="0" i="0" u="none" strike="noStrike" dirty="0">
                          <a:solidFill>
                            <a:schemeClr val="tx1"/>
                          </a:solidFill>
                          <a:effectLst/>
                          <a:latin typeface="+mn-ea"/>
                          <a:ea typeface="+mn-ea"/>
                        </a:rPr>
                        <a:t>デジタル、</a:t>
                      </a:r>
                      <a:r>
                        <a:rPr lang="en-US" altLang="ja-JP" sz="1000" b="0" i="0" u="none" strike="noStrike" dirty="0">
                          <a:solidFill>
                            <a:schemeClr val="tx1"/>
                          </a:solidFill>
                          <a:effectLst/>
                          <a:latin typeface="+mn-ea"/>
                          <a:ea typeface="+mn-ea"/>
                        </a:rPr>
                        <a:t>ORPHE</a:t>
                      </a:r>
                      <a:r>
                        <a:rPr lang="ja-JP" altLang="en-US" sz="1000" b="0" i="0" u="none" strike="noStrike" dirty="0">
                          <a:solidFill>
                            <a:schemeClr val="tx1"/>
                          </a:solidFill>
                          <a:effectLst/>
                          <a:latin typeface="+mn-ea"/>
                          <a:ea typeface="+mn-ea"/>
                        </a:rPr>
                        <a:t>など</a:t>
                      </a:r>
                      <a:endParaRPr lang="en-US" sz="1000" b="0" i="0" u="none" strike="noStrike" dirty="0">
                        <a:solidFill>
                          <a:schemeClr val="tx1"/>
                        </a:solidFill>
                        <a:effectLst/>
                        <a:latin typeface="+mn-ea"/>
                        <a:ea typeface="+mn-ea"/>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562223151"/>
                  </a:ext>
                </a:extLst>
              </a:tr>
              <a:tr h="396932">
                <a:tc>
                  <a:txBody>
                    <a:bodyPr/>
                    <a:lstStyle/>
                    <a:p>
                      <a:pPr marL="0" marR="0" lvl="0" indent="0" algn="ctr" defTabSz="609559" rtl="0" eaLnBrk="1" fontAlgn="ctr" latinLnBrk="0" hangingPunct="1">
                        <a:lnSpc>
                          <a:spcPct val="100000"/>
                        </a:lnSpc>
                        <a:spcBef>
                          <a:spcPts val="0"/>
                        </a:spcBef>
                        <a:spcAft>
                          <a:spcPts val="0"/>
                        </a:spcAft>
                        <a:buClrTx/>
                        <a:buSzTx/>
                        <a:buFontTx/>
                        <a:buNone/>
                        <a:tabLst/>
                        <a:defRPr/>
                      </a:pPr>
                      <a:r>
                        <a:rPr kumimoji="1" lang="ja-JP" altLang="en-US" sz="1100" b="1" i="0" u="none" strike="noStrike" kern="1200" cap="none" spc="0" normalizeH="0" baseline="0" noProof="0" dirty="0">
                          <a:ln>
                            <a:noFill/>
                          </a:ln>
                          <a:solidFill>
                            <a:srgbClr val="000000"/>
                          </a:solidFill>
                          <a:effectLst/>
                          <a:uLnTx/>
                          <a:uFillTx/>
                          <a:latin typeface="Meiryo UI"/>
                          <a:ea typeface="Meiryo UI"/>
                          <a:cs typeface="+mn-cs"/>
                        </a:rPr>
                        <a:t>機能</a:t>
                      </a:r>
                      <a:endParaRPr kumimoji="1" lang="en-US" altLang="ja-JP" sz="1100" b="1" i="0" u="none" strike="noStrike" kern="1200" cap="none" spc="0" normalizeH="0" baseline="0" noProof="0" dirty="0">
                        <a:ln>
                          <a:noFill/>
                        </a:ln>
                        <a:solidFill>
                          <a:srgbClr val="000000"/>
                        </a:solidFill>
                        <a:effectLst/>
                        <a:uLnTx/>
                        <a:uFillTx/>
                        <a:latin typeface="Meiryo UI"/>
                        <a:ea typeface="Meiryo UI"/>
                        <a:cs typeface="+mn-cs"/>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609559" rtl="0" eaLnBrk="1" fontAlgn="ctr" latinLnBrk="0" hangingPunct="1">
                        <a:lnSpc>
                          <a:spcPct val="100000"/>
                        </a:lnSpc>
                        <a:spcBef>
                          <a:spcPts val="0"/>
                        </a:spcBef>
                        <a:spcAft>
                          <a:spcPts val="0"/>
                        </a:spcAft>
                        <a:buClrTx/>
                        <a:buSzTx/>
                        <a:buFontTx/>
                        <a:buNone/>
                        <a:tabLst/>
                        <a:defRPr/>
                      </a:pPr>
                      <a:r>
                        <a:rPr lang="ja-JP" altLang="en-US" sz="1100" b="1" i="0" u="none" strike="noStrike" dirty="0">
                          <a:solidFill>
                            <a:srgbClr val="000000"/>
                          </a:solidFill>
                          <a:effectLst/>
                          <a:latin typeface="+mn-ea"/>
                          <a:ea typeface="+mn-ea"/>
                        </a:rPr>
                        <a:t>分散型識別子（</a:t>
                      </a:r>
                      <a:r>
                        <a:rPr lang="en-US" altLang="ja-JP" sz="1100" b="1" i="0" u="none" strike="noStrike" dirty="0">
                          <a:solidFill>
                            <a:srgbClr val="000000"/>
                          </a:solidFill>
                          <a:effectLst/>
                          <a:latin typeface="+mn-ea"/>
                          <a:ea typeface="+mn-ea"/>
                        </a:rPr>
                        <a:t>DID</a:t>
                      </a:r>
                      <a:r>
                        <a:rPr lang="ja-JP" altLang="en-US" sz="1100" b="1" i="0" u="none" strike="noStrike" dirty="0">
                          <a:solidFill>
                            <a:srgbClr val="000000"/>
                          </a:solidFill>
                          <a:effectLst/>
                          <a:latin typeface="+mn-ea"/>
                          <a:ea typeface="+mn-ea"/>
                        </a:rPr>
                        <a:t>）の発行</a:t>
                      </a:r>
                      <a:endParaRPr lang="en-US" altLang="ja-JP" sz="1100" b="1" i="0" u="none" strike="noStrike" dirty="0">
                        <a:solidFill>
                          <a:srgbClr val="000000"/>
                        </a:solidFill>
                        <a:effectLst/>
                        <a:latin typeface="+mn-ea"/>
                        <a:ea typeface="+mn-ea"/>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609559" rtl="0" eaLnBrk="1" fontAlgn="ctr" latinLnBrk="0" hangingPunct="1">
                        <a:lnSpc>
                          <a:spcPct val="100000"/>
                        </a:lnSpc>
                        <a:spcBef>
                          <a:spcPts val="0"/>
                        </a:spcBef>
                        <a:spcAft>
                          <a:spcPts val="0"/>
                        </a:spcAft>
                        <a:buClrTx/>
                        <a:buSzTx/>
                        <a:buFontTx/>
                        <a:buNone/>
                        <a:tabLst/>
                        <a:defRPr/>
                      </a:pPr>
                      <a:r>
                        <a:rPr lang="ja-JP" altLang="en-US" sz="1000" b="0" i="0" u="none" strike="noStrike" dirty="0">
                          <a:solidFill>
                            <a:srgbClr val="000000"/>
                          </a:solidFill>
                          <a:effectLst/>
                          <a:latin typeface="+mn-ea"/>
                          <a:ea typeface="+mn-ea"/>
                        </a:rPr>
                        <a:t>ウォレットや各社ミドルウェア機能</a:t>
                      </a:r>
                      <a:endParaRPr lang="en-US" altLang="ja-JP" sz="1000" b="0" i="0" u="none" strike="noStrike" dirty="0">
                        <a:solidFill>
                          <a:srgbClr val="000000"/>
                        </a:solidFill>
                        <a:effectLst/>
                        <a:latin typeface="+mn-ea"/>
                        <a:ea typeface="+mn-ea"/>
                      </a:endParaRPr>
                    </a:p>
                    <a:p>
                      <a:pPr marL="0" marR="0" lvl="0" indent="0" algn="ctr" defTabSz="609559" rtl="0" eaLnBrk="1" fontAlgn="ctr" latinLnBrk="0" hangingPunct="1">
                        <a:lnSpc>
                          <a:spcPct val="100000"/>
                        </a:lnSpc>
                        <a:spcBef>
                          <a:spcPts val="0"/>
                        </a:spcBef>
                        <a:spcAft>
                          <a:spcPts val="0"/>
                        </a:spcAft>
                        <a:buClrTx/>
                        <a:buSzTx/>
                        <a:buFontTx/>
                        <a:buNone/>
                        <a:tabLst/>
                        <a:defRPr/>
                      </a:pPr>
                      <a:r>
                        <a:rPr lang="ja-JP" altLang="en-US" sz="1000" b="0" i="0" u="none" strike="noStrike" dirty="0">
                          <a:solidFill>
                            <a:srgbClr val="000000"/>
                          </a:solidFill>
                          <a:effectLst/>
                          <a:latin typeface="+mn-ea"/>
                          <a:ea typeface="+mn-ea"/>
                        </a:rPr>
                        <a:t>（</a:t>
                      </a:r>
                      <a:r>
                        <a:rPr lang="en-US" altLang="ja-JP" sz="1000" b="0" i="0" u="none" strike="noStrike" dirty="0">
                          <a:solidFill>
                            <a:srgbClr val="000000"/>
                          </a:solidFill>
                          <a:effectLst/>
                          <a:latin typeface="+mn-ea"/>
                          <a:ea typeface="+mn-ea"/>
                        </a:rPr>
                        <a:t>CG EDGE</a:t>
                      </a:r>
                      <a:r>
                        <a:rPr lang="ja-JP" altLang="en-US" sz="1000" b="0" i="0" u="none" strike="noStrike" dirty="0" err="1">
                          <a:solidFill>
                            <a:srgbClr val="000000"/>
                          </a:solidFill>
                          <a:effectLst/>
                          <a:latin typeface="+mn-ea"/>
                          <a:ea typeface="+mn-ea"/>
                        </a:rPr>
                        <a:t>、</a:t>
                      </a:r>
                      <a:r>
                        <a:rPr lang="en-US" altLang="ja-JP" sz="1000" b="0" i="0" u="none" strike="noStrike" dirty="0">
                          <a:solidFill>
                            <a:srgbClr val="000000"/>
                          </a:solidFill>
                          <a:effectLst/>
                          <a:latin typeface="+mn-ea"/>
                          <a:ea typeface="+mn-ea"/>
                        </a:rPr>
                        <a:t>IDYX</a:t>
                      </a:r>
                      <a:r>
                        <a:rPr lang="ja-JP" altLang="en-US" sz="1000" b="0" i="0" u="none" strike="noStrike" dirty="0" err="1">
                          <a:solidFill>
                            <a:srgbClr val="000000"/>
                          </a:solidFill>
                          <a:effectLst/>
                          <a:latin typeface="+mn-ea"/>
                          <a:ea typeface="+mn-ea"/>
                        </a:rPr>
                        <a:t>、</a:t>
                      </a:r>
                      <a:r>
                        <a:rPr lang="en-US" altLang="ja-JP" sz="1000" b="0" i="0" u="none" strike="noStrike" dirty="0">
                          <a:solidFill>
                            <a:srgbClr val="000000"/>
                          </a:solidFill>
                          <a:effectLst/>
                          <a:latin typeface="+mn-ea"/>
                          <a:ea typeface="+mn-ea"/>
                        </a:rPr>
                        <a:t>Woollet</a:t>
                      </a:r>
                      <a:r>
                        <a:rPr lang="ja-JP" altLang="en-US" sz="1000" b="0" i="0" u="none" strike="noStrike" dirty="0" err="1">
                          <a:solidFill>
                            <a:srgbClr val="000000"/>
                          </a:solidFill>
                          <a:effectLst/>
                          <a:latin typeface="+mn-ea"/>
                          <a:ea typeface="+mn-ea"/>
                        </a:rPr>
                        <a:t>、</a:t>
                      </a:r>
                      <a:r>
                        <a:rPr lang="en-US" altLang="ja-JP" sz="1000" b="0" i="0" u="none" strike="noStrike" dirty="0">
                          <a:solidFill>
                            <a:srgbClr val="000000"/>
                          </a:solidFill>
                          <a:effectLst/>
                          <a:latin typeface="+mn-ea"/>
                          <a:ea typeface="+mn-ea"/>
                        </a:rPr>
                        <a:t>Keychain</a:t>
                      </a:r>
                      <a:r>
                        <a:rPr lang="ja-JP" altLang="en-US" sz="1000" b="0" i="0" u="none" strike="noStrike" dirty="0">
                          <a:solidFill>
                            <a:srgbClr val="000000"/>
                          </a:solidFill>
                          <a:effectLst/>
                          <a:latin typeface="+mn-ea"/>
                          <a:ea typeface="+mn-ea"/>
                        </a:rPr>
                        <a:t>など）で実装</a:t>
                      </a:r>
                      <a:endParaRPr lang="en-US" altLang="ja-JP" sz="1000" b="0" i="0" u="none" strike="noStrike" dirty="0">
                        <a:solidFill>
                          <a:srgbClr val="000000"/>
                        </a:solidFill>
                        <a:effectLst/>
                        <a:latin typeface="+mn-ea"/>
                        <a:ea typeface="+mn-ea"/>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609559" rtl="0" eaLnBrk="1" fontAlgn="ctr" latinLnBrk="0" hangingPunct="1">
                        <a:lnSpc>
                          <a:spcPct val="100000"/>
                        </a:lnSpc>
                        <a:spcBef>
                          <a:spcPts val="0"/>
                        </a:spcBef>
                        <a:spcAft>
                          <a:spcPts val="0"/>
                        </a:spcAft>
                        <a:buClrTx/>
                        <a:buSzTx/>
                        <a:buFontTx/>
                        <a:buNone/>
                        <a:tabLst/>
                        <a:defRPr/>
                      </a:pPr>
                      <a:r>
                        <a:rPr lang="ja-JP" altLang="en-US" sz="1000" b="0" i="0" u="none" strike="noStrike" dirty="0">
                          <a:solidFill>
                            <a:schemeClr val="tx1"/>
                          </a:solidFill>
                          <a:effectLst/>
                          <a:latin typeface="+mn-ea"/>
                          <a:ea typeface="+mn-ea"/>
                        </a:rPr>
                        <a:t>東芝テック、富士通</a:t>
                      </a:r>
                      <a:r>
                        <a:rPr lang="en-US" altLang="ja-JP" sz="1000" b="0" i="0" u="none" strike="noStrike" dirty="0">
                          <a:solidFill>
                            <a:schemeClr val="tx1"/>
                          </a:solidFill>
                          <a:effectLst/>
                          <a:latin typeface="+mn-ea"/>
                          <a:ea typeface="+mn-ea"/>
                        </a:rPr>
                        <a:t>Japan</a:t>
                      </a:r>
                      <a:r>
                        <a:rPr lang="ja-JP" altLang="en-US" sz="1000" b="0" i="0" u="none" strike="noStrike" dirty="0" err="1">
                          <a:solidFill>
                            <a:schemeClr val="tx1"/>
                          </a:solidFill>
                          <a:effectLst/>
                          <a:latin typeface="+mn-ea"/>
                          <a:ea typeface="+mn-ea"/>
                        </a:rPr>
                        <a:t>、</a:t>
                      </a:r>
                      <a:r>
                        <a:rPr lang="ja-JP" altLang="en-US" sz="1000" b="0" i="0" u="none" strike="noStrike" dirty="0">
                          <a:solidFill>
                            <a:schemeClr val="tx1"/>
                          </a:solidFill>
                          <a:effectLst/>
                          <a:latin typeface="+mn-ea"/>
                          <a:ea typeface="+mn-ea"/>
                        </a:rPr>
                        <a:t>ヤンマー、シミック、</a:t>
                      </a:r>
                      <a:r>
                        <a:rPr lang="en-US" altLang="ja-JP" sz="1000" b="0" i="0" u="none" strike="noStrike" dirty="0">
                          <a:solidFill>
                            <a:schemeClr val="tx1"/>
                          </a:solidFill>
                          <a:effectLst/>
                          <a:latin typeface="+mn-ea"/>
                          <a:ea typeface="+mn-ea"/>
                        </a:rPr>
                        <a:t>ORPHE</a:t>
                      </a:r>
                      <a:r>
                        <a:rPr lang="ja-JP" altLang="en-US" sz="1000" b="0" i="0" u="none" strike="noStrike" dirty="0" err="1">
                          <a:solidFill>
                            <a:schemeClr val="tx1"/>
                          </a:solidFill>
                          <a:effectLst/>
                          <a:latin typeface="+mn-ea"/>
                          <a:ea typeface="+mn-ea"/>
                        </a:rPr>
                        <a:t>、</a:t>
                      </a:r>
                      <a:r>
                        <a:rPr lang="en-US" altLang="ja-JP" sz="1000" b="0" i="0" u="none" strike="noStrike" dirty="0" err="1">
                          <a:solidFill>
                            <a:schemeClr val="tx1"/>
                          </a:solidFill>
                          <a:effectLst/>
                          <a:latin typeface="+mn-ea"/>
                          <a:ea typeface="+mn-ea"/>
                        </a:rPr>
                        <a:t>Datagateway</a:t>
                      </a:r>
                      <a:r>
                        <a:rPr lang="ja-JP" altLang="en-US" sz="1000" b="0" i="0" u="none" strike="noStrike" dirty="0">
                          <a:solidFill>
                            <a:schemeClr val="tx1"/>
                          </a:solidFill>
                          <a:effectLst/>
                          <a:latin typeface="+mn-ea"/>
                          <a:ea typeface="+mn-ea"/>
                        </a:rPr>
                        <a:t>など</a:t>
                      </a:r>
                      <a:endParaRPr lang="en-US" altLang="ja-JP" sz="1000" b="0" i="0" u="none" strike="noStrike" dirty="0">
                        <a:solidFill>
                          <a:schemeClr val="tx1"/>
                        </a:solidFill>
                        <a:effectLst/>
                        <a:latin typeface="+mn-ea"/>
                        <a:ea typeface="+mn-ea"/>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54068192"/>
                  </a:ext>
                </a:extLst>
              </a:tr>
              <a:tr h="401993">
                <a:tc>
                  <a:txBody>
                    <a:bodyPr/>
                    <a:lstStyle/>
                    <a:p>
                      <a:pPr marL="0" marR="0" lvl="0" indent="0" algn="ctr" defTabSz="609559" rtl="0" eaLnBrk="1" fontAlgn="ctr" latinLnBrk="0" hangingPunct="1">
                        <a:lnSpc>
                          <a:spcPct val="100000"/>
                        </a:lnSpc>
                        <a:spcBef>
                          <a:spcPts val="0"/>
                        </a:spcBef>
                        <a:spcAft>
                          <a:spcPts val="0"/>
                        </a:spcAft>
                        <a:buClrTx/>
                        <a:buSzTx/>
                        <a:buFontTx/>
                        <a:buNone/>
                        <a:tabLst/>
                        <a:defRPr/>
                      </a:pPr>
                      <a:r>
                        <a:rPr kumimoji="1" lang="ja-JP" altLang="en-US" sz="1100" b="1" i="0" u="none" strike="noStrike" kern="1200" cap="none" spc="0" normalizeH="0" baseline="0" noProof="0" dirty="0">
                          <a:ln>
                            <a:noFill/>
                          </a:ln>
                          <a:solidFill>
                            <a:srgbClr val="000000"/>
                          </a:solidFill>
                          <a:effectLst/>
                          <a:uLnTx/>
                          <a:uFillTx/>
                          <a:latin typeface="Meiryo UI"/>
                          <a:ea typeface="Meiryo UI"/>
                          <a:cs typeface="+mn-cs"/>
                        </a:rPr>
                        <a:t>機能</a:t>
                      </a:r>
                      <a:endParaRPr kumimoji="1" lang="en-US" altLang="ja-JP" sz="1100" b="1" i="0" u="none" strike="noStrike" kern="1200" cap="none" spc="0" normalizeH="0" baseline="0" noProof="0" dirty="0">
                        <a:ln>
                          <a:noFill/>
                        </a:ln>
                        <a:solidFill>
                          <a:srgbClr val="000000"/>
                        </a:solidFill>
                        <a:effectLst/>
                        <a:uLnTx/>
                        <a:uFillTx/>
                        <a:latin typeface="Meiryo UI"/>
                        <a:ea typeface="Meiryo UI"/>
                        <a:cs typeface="+mn-cs"/>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ja-JP" altLang="en-US" sz="1100" b="1" i="0" u="none" strike="noStrike" dirty="0">
                          <a:solidFill>
                            <a:srgbClr val="000000"/>
                          </a:solidFill>
                          <a:effectLst/>
                          <a:latin typeface="+mn-ea"/>
                          <a:ea typeface="+mn-ea"/>
                        </a:rPr>
                        <a:t>検証可能な属性情報・証明書の</a:t>
                      </a:r>
                      <a:endParaRPr lang="en-US" altLang="ja-JP" sz="1100" b="1" i="0" u="none" strike="noStrike" dirty="0">
                        <a:solidFill>
                          <a:srgbClr val="000000"/>
                        </a:solidFill>
                        <a:effectLst/>
                        <a:latin typeface="+mn-ea"/>
                        <a:ea typeface="+mn-ea"/>
                      </a:endParaRPr>
                    </a:p>
                    <a:p>
                      <a:pPr algn="ctr" fontAlgn="ctr"/>
                      <a:r>
                        <a:rPr lang="ja-JP" altLang="en-US" sz="1100" b="1" i="0" u="none" strike="noStrike" dirty="0">
                          <a:solidFill>
                            <a:srgbClr val="000000"/>
                          </a:solidFill>
                          <a:effectLst/>
                          <a:latin typeface="+mn-ea"/>
                          <a:ea typeface="+mn-ea"/>
                        </a:rPr>
                        <a:t>発行・管理・検証</a:t>
                      </a:r>
                      <a:endParaRPr lang="en-US" sz="1100" b="1" i="0" u="none" strike="noStrike" dirty="0">
                        <a:solidFill>
                          <a:srgbClr val="000000"/>
                        </a:solidFill>
                        <a:effectLst/>
                        <a:latin typeface="+mn-ea"/>
                        <a:ea typeface="+mn-ea"/>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US" altLang="ja-JP" sz="1000" b="0" i="0" u="none" strike="noStrike" dirty="0">
                          <a:solidFill>
                            <a:srgbClr val="000000"/>
                          </a:solidFill>
                          <a:effectLst/>
                          <a:latin typeface="+mn-ea"/>
                          <a:ea typeface="+mn-ea"/>
                        </a:rPr>
                        <a:t>VC</a:t>
                      </a:r>
                      <a:r>
                        <a:rPr lang="ja-JP" altLang="en-US" sz="1000" b="0" i="0" u="none" strike="noStrike" dirty="0" err="1">
                          <a:solidFill>
                            <a:srgbClr val="000000"/>
                          </a:solidFill>
                          <a:effectLst/>
                          <a:latin typeface="+mn-ea"/>
                          <a:ea typeface="+mn-ea"/>
                        </a:rPr>
                        <a:t>、</a:t>
                      </a:r>
                      <a:r>
                        <a:rPr lang="en-US" altLang="ja-JP" sz="1000" b="0" i="0" u="none" strike="noStrike" dirty="0">
                          <a:solidFill>
                            <a:srgbClr val="000000"/>
                          </a:solidFill>
                          <a:effectLst/>
                          <a:latin typeface="+mn-ea"/>
                          <a:ea typeface="+mn-ea"/>
                        </a:rPr>
                        <a:t>OP</a:t>
                      </a:r>
                      <a:r>
                        <a:rPr lang="ja-JP" altLang="en-US" sz="1000" b="0" i="0" u="none" strike="noStrike" dirty="0">
                          <a:solidFill>
                            <a:srgbClr val="000000"/>
                          </a:solidFill>
                          <a:effectLst/>
                          <a:latin typeface="+mn-ea"/>
                          <a:ea typeface="+mn-ea"/>
                        </a:rPr>
                        <a:t>の実装</a:t>
                      </a:r>
                      <a:endParaRPr lang="en-US" sz="1000" b="0" i="0" u="none" strike="noStrike" dirty="0">
                        <a:solidFill>
                          <a:srgbClr val="000000"/>
                        </a:solidFill>
                        <a:effectLst/>
                        <a:latin typeface="+mn-ea"/>
                        <a:ea typeface="+mn-ea"/>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ja-JP" altLang="en-US" sz="1000" b="0" i="0" u="none" strike="noStrike" dirty="0">
                          <a:solidFill>
                            <a:schemeClr val="tx1"/>
                          </a:solidFill>
                          <a:effectLst/>
                          <a:latin typeface="+mn-ea"/>
                          <a:ea typeface="+mn-ea"/>
                        </a:rPr>
                        <a:t>電通、</a:t>
                      </a:r>
                      <a:r>
                        <a:rPr lang="en-US" altLang="ja-JP" sz="1000" b="0" i="0" u="none" strike="noStrike" dirty="0">
                          <a:solidFill>
                            <a:schemeClr val="tx1"/>
                          </a:solidFill>
                          <a:effectLst/>
                          <a:latin typeface="+mn-ea"/>
                          <a:ea typeface="+mn-ea"/>
                        </a:rPr>
                        <a:t>JISA</a:t>
                      </a:r>
                      <a:r>
                        <a:rPr lang="ja-JP" altLang="en-US" sz="1000" b="0" i="0" u="none" strike="noStrike" dirty="0" err="1">
                          <a:solidFill>
                            <a:schemeClr val="tx1"/>
                          </a:solidFill>
                          <a:effectLst/>
                          <a:latin typeface="+mn-ea"/>
                          <a:ea typeface="+mn-ea"/>
                        </a:rPr>
                        <a:t>、</a:t>
                      </a:r>
                      <a:r>
                        <a:rPr lang="en-US" altLang="ja-JP" sz="1000" b="0" i="0" u="none" strike="noStrike" dirty="0">
                          <a:solidFill>
                            <a:schemeClr val="tx1"/>
                          </a:solidFill>
                          <a:effectLst/>
                          <a:latin typeface="+mn-ea"/>
                          <a:ea typeface="+mn-ea"/>
                        </a:rPr>
                        <a:t>Datasign</a:t>
                      </a:r>
                      <a:r>
                        <a:rPr lang="ja-JP" altLang="en-US" sz="1000" b="0" i="0" u="none" strike="noStrike" dirty="0">
                          <a:solidFill>
                            <a:schemeClr val="tx1"/>
                          </a:solidFill>
                          <a:effectLst/>
                          <a:latin typeface="+mn-ea"/>
                          <a:ea typeface="+mn-ea"/>
                        </a:rPr>
                        <a:t>など</a:t>
                      </a:r>
                      <a:endParaRPr lang="en-US" sz="1000" b="0" i="0" u="none" strike="noStrike" dirty="0">
                        <a:solidFill>
                          <a:schemeClr val="tx1"/>
                        </a:solidFill>
                        <a:effectLst/>
                        <a:latin typeface="+mn-ea"/>
                        <a:ea typeface="+mn-ea"/>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682573914"/>
                  </a:ext>
                </a:extLst>
              </a:tr>
              <a:tr h="325531">
                <a:tc>
                  <a:txBody>
                    <a:bodyPr/>
                    <a:lstStyle/>
                    <a:p>
                      <a:pPr marL="0" marR="0" lvl="0" indent="0" algn="ctr" defTabSz="609559" rtl="0" eaLnBrk="1" fontAlgn="ctr" latinLnBrk="0" hangingPunct="1">
                        <a:lnSpc>
                          <a:spcPct val="100000"/>
                        </a:lnSpc>
                        <a:spcBef>
                          <a:spcPts val="0"/>
                        </a:spcBef>
                        <a:spcAft>
                          <a:spcPts val="0"/>
                        </a:spcAft>
                        <a:buClrTx/>
                        <a:buSzTx/>
                        <a:buFontTx/>
                        <a:buNone/>
                        <a:tabLst/>
                        <a:defRPr/>
                      </a:pPr>
                      <a:r>
                        <a:rPr kumimoji="1" lang="ja-JP" altLang="en-US" sz="1100" b="1" i="0" u="none" strike="noStrike" kern="1200" cap="none" spc="0" normalizeH="0" baseline="0" noProof="0" dirty="0">
                          <a:ln>
                            <a:noFill/>
                          </a:ln>
                          <a:solidFill>
                            <a:srgbClr val="000000"/>
                          </a:solidFill>
                          <a:effectLst/>
                          <a:uLnTx/>
                          <a:uFillTx/>
                          <a:latin typeface="Meiryo UI"/>
                          <a:ea typeface="Meiryo UI"/>
                          <a:cs typeface="+mn-cs"/>
                        </a:rPr>
                        <a:t>機能</a:t>
                      </a:r>
                      <a:endParaRPr kumimoji="1" lang="en-US" altLang="ja-JP" sz="1100" b="1" i="0" u="none" strike="noStrike" kern="1200" cap="none" spc="0" normalizeH="0" baseline="0" noProof="0" dirty="0">
                        <a:ln>
                          <a:noFill/>
                        </a:ln>
                        <a:solidFill>
                          <a:srgbClr val="000000"/>
                        </a:solidFill>
                        <a:effectLst/>
                        <a:uLnTx/>
                        <a:uFillTx/>
                        <a:latin typeface="Meiryo UI"/>
                        <a:ea typeface="Meiryo UI"/>
                        <a:cs typeface="+mn-cs"/>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609559" rtl="0" eaLnBrk="1" fontAlgn="ctr" latinLnBrk="0" hangingPunct="1">
                        <a:lnSpc>
                          <a:spcPct val="100000"/>
                        </a:lnSpc>
                        <a:spcBef>
                          <a:spcPts val="0"/>
                        </a:spcBef>
                        <a:spcAft>
                          <a:spcPts val="0"/>
                        </a:spcAft>
                        <a:buClrTx/>
                        <a:buSzTx/>
                        <a:buFontTx/>
                        <a:buNone/>
                        <a:tabLst/>
                        <a:defRPr/>
                      </a:pPr>
                      <a:r>
                        <a:rPr lang="ja-JP" altLang="en-US" sz="1100" b="1" i="0" u="none" strike="noStrike" dirty="0">
                          <a:solidFill>
                            <a:srgbClr val="000000"/>
                          </a:solidFill>
                          <a:effectLst/>
                          <a:latin typeface="+mn-ea"/>
                          <a:ea typeface="+mn-ea"/>
                        </a:rPr>
                        <a:t>データの選択的開示</a:t>
                      </a:r>
                      <a:endParaRPr lang="en-US" altLang="ja-JP" sz="1100" b="1" i="0" u="none" strike="noStrike" dirty="0">
                        <a:solidFill>
                          <a:srgbClr val="000000"/>
                        </a:solidFill>
                        <a:effectLst/>
                        <a:latin typeface="+mn-ea"/>
                        <a:ea typeface="+mn-ea"/>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609559" rtl="0" eaLnBrk="1" fontAlgn="ctr" latinLnBrk="0" hangingPunct="1">
                        <a:lnSpc>
                          <a:spcPct val="100000"/>
                        </a:lnSpc>
                        <a:spcBef>
                          <a:spcPts val="0"/>
                        </a:spcBef>
                        <a:spcAft>
                          <a:spcPts val="0"/>
                        </a:spcAft>
                        <a:buClrTx/>
                        <a:buSzTx/>
                        <a:buFontTx/>
                        <a:buNone/>
                        <a:tabLst/>
                        <a:defRPr/>
                      </a:pPr>
                      <a:r>
                        <a:rPr lang="en-US" altLang="ja-JP" sz="1000" b="0" i="0" u="none" strike="noStrike" dirty="0">
                          <a:solidFill>
                            <a:srgbClr val="000000"/>
                          </a:solidFill>
                          <a:effectLst/>
                          <a:latin typeface="+mn-ea"/>
                          <a:ea typeface="+mn-ea"/>
                        </a:rPr>
                        <a:t>BBS</a:t>
                      </a:r>
                      <a:r>
                        <a:rPr lang="ja-JP" altLang="en-US" sz="1000" b="0" i="0" u="none" strike="noStrike" dirty="0">
                          <a:solidFill>
                            <a:srgbClr val="000000"/>
                          </a:solidFill>
                          <a:effectLst/>
                          <a:latin typeface="+mn-ea"/>
                          <a:ea typeface="+mn-ea"/>
                        </a:rPr>
                        <a:t>＋署名など</a:t>
                      </a:r>
                      <a:endParaRPr lang="en-US" altLang="ja-JP" sz="1000" b="0" i="0" u="none" strike="noStrike" dirty="0">
                        <a:solidFill>
                          <a:srgbClr val="000000"/>
                        </a:solidFill>
                        <a:effectLst/>
                        <a:latin typeface="+mn-ea"/>
                        <a:ea typeface="+mn-ea"/>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609559" rtl="0" eaLnBrk="1" fontAlgn="ctr" latinLnBrk="0" hangingPunct="1">
                        <a:lnSpc>
                          <a:spcPct val="100000"/>
                        </a:lnSpc>
                        <a:spcBef>
                          <a:spcPts val="0"/>
                        </a:spcBef>
                        <a:spcAft>
                          <a:spcPts val="0"/>
                        </a:spcAft>
                        <a:buClrTx/>
                        <a:buSzTx/>
                        <a:buFontTx/>
                        <a:buNone/>
                        <a:tabLst/>
                        <a:defRPr/>
                      </a:pPr>
                      <a:r>
                        <a:rPr lang="ja-JP" altLang="en-US" sz="1000" b="0" i="0" u="none" strike="noStrike" dirty="0">
                          <a:solidFill>
                            <a:schemeClr val="tx1"/>
                          </a:solidFill>
                          <a:effectLst/>
                          <a:latin typeface="+mn-ea"/>
                          <a:ea typeface="+mn-ea"/>
                        </a:rPr>
                        <a:t>東大、富士通</a:t>
                      </a:r>
                      <a:r>
                        <a:rPr lang="en-US" altLang="ja-JP" sz="1000" b="0" i="0" u="none" strike="noStrike" dirty="0">
                          <a:solidFill>
                            <a:schemeClr val="tx1"/>
                          </a:solidFill>
                          <a:effectLst/>
                          <a:latin typeface="+mn-ea"/>
                          <a:ea typeface="+mn-ea"/>
                        </a:rPr>
                        <a:t>Japan</a:t>
                      </a:r>
                      <a:r>
                        <a:rPr lang="ja-JP" altLang="en-US" sz="1000" b="0" i="0" u="none" strike="noStrike" dirty="0" err="1">
                          <a:solidFill>
                            <a:schemeClr val="tx1"/>
                          </a:solidFill>
                          <a:effectLst/>
                          <a:latin typeface="+mn-ea"/>
                          <a:ea typeface="+mn-ea"/>
                        </a:rPr>
                        <a:t>、</a:t>
                      </a:r>
                      <a:r>
                        <a:rPr lang="en-US" altLang="ja-JP" sz="1000" b="0" i="0" u="none" strike="noStrike" dirty="0">
                          <a:solidFill>
                            <a:schemeClr val="tx1"/>
                          </a:solidFill>
                          <a:effectLst/>
                          <a:latin typeface="+mn-ea"/>
                          <a:ea typeface="+mn-ea"/>
                        </a:rPr>
                        <a:t>ORPHE</a:t>
                      </a:r>
                      <a:r>
                        <a:rPr lang="ja-JP" altLang="en-US" sz="1000" b="0" i="0" u="none" strike="noStrike" dirty="0" err="1">
                          <a:solidFill>
                            <a:schemeClr val="tx1"/>
                          </a:solidFill>
                          <a:effectLst/>
                          <a:latin typeface="+mn-ea"/>
                          <a:ea typeface="+mn-ea"/>
                        </a:rPr>
                        <a:t>、</a:t>
                      </a:r>
                      <a:r>
                        <a:rPr lang="en-US" altLang="ja-JP" sz="1000" b="0" i="0" u="none" strike="noStrike" dirty="0" err="1">
                          <a:solidFill>
                            <a:schemeClr val="tx1"/>
                          </a:solidFill>
                          <a:effectLst/>
                          <a:latin typeface="+mn-ea"/>
                          <a:ea typeface="+mn-ea"/>
                        </a:rPr>
                        <a:t>DataGateway</a:t>
                      </a:r>
                      <a:r>
                        <a:rPr lang="ja-JP" altLang="en-US" sz="1000" b="0" i="0" u="none" strike="noStrike" dirty="0">
                          <a:solidFill>
                            <a:schemeClr val="tx1"/>
                          </a:solidFill>
                          <a:effectLst/>
                          <a:latin typeface="+mn-ea"/>
                          <a:ea typeface="+mn-ea"/>
                        </a:rPr>
                        <a:t>など</a:t>
                      </a:r>
                      <a:endParaRPr lang="en-US" altLang="ja-JP" sz="1000" b="0" i="0" u="none" strike="noStrike" dirty="0">
                        <a:solidFill>
                          <a:schemeClr val="tx1"/>
                        </a:solidFill>
                        <a:effectLst/>
                        <a:latin typeface="+mn-ea"/>
                        <a:ea typeface="+mn-ea"/>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502330174"/>
                  </a:ext>
                </a:extLst>
              </a:tr>
              <a:tr h="325531">
                <a:tc>
                  <a:txBody>
                    <a:bodyPr/>
                    <a:lstStyle/>
                    <a:p>
                      <a:pPr marL="0" marR="0" lvl="0" indent="0" algn="ctr" defTabSz="609559" rtl="0" eaLnBrk="1" fontAlgn="ctr" latinLnBrk="0" hangingPunct="1">
                        <a:lnSpc>
                          <a:spcPct val="100000"/>
                        </a:lnSpc>
                        <a:spcBef>
                          <a:spcPts val="0"/>
                        </a:spcBef>
                        <a:spcAft>
                          <a:spcPts val="0"/>
                        </a:spcAft>
                        <a:buClrTx/>
                        <a:buSzTx/>
                        <a:buFontTx/>
                        <a:buNone/>
                        <a:tabLst/>
                        <a:defRPr/>
                      </a:pPr>
                      <a:r>
                        <a:rPr kumimoji="1" lang="ja-JP" altLang="en-US" sz="1100" b="1" i="0" u="none" strike="noStrike" kern="1200" cap="none" spc="0" normalizeH="0" baseline="0" noProof="0" dirty="0">
                          <a:ln>
                            <a:noFill/>
                          </a:ln>
                          <a:solidFill>
                            <a:srgbClr val="000000"/>
                          </a:solidFill>
                          <a:effectLst/>
                          <a:uLnTx/>
                          <a:uFillTx/>
                          <a:latin typeface="Meiryo UI"/>
                          <a:ea typeface="Meiryo UI"/>
                          <a:cs typeface="+mn-cs"/>
                        </a:rPr>
                        <a:t>機能</a:t>
                      </a:r>
                      <a:endParaRPr kumimoji="1" lang="en-US" altLang="ja-JP" sz="1100" b="1" i="0" u="none" strike="noStrike" kern="1200" cap="none" spc="0" normalizeH="0" baseline="0" noProof="0" dirty="0">
                        <a:ln>
                          <a:noFill/>
                        </a:ln>
                        <a:solidFill>
                          <a:srgbClr val="000000"/>
                        </a:solidFill>
                        <a:effectLst/>
                        <a:uLnTx/>
                        <a:uFillTx/>
                        <a:latin typeface="Meiryo UI"/>
                        <a:ea typeface="Meiryo UI"/>
                        <a:cs typeface="+mn-cs"/>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ja-JP" altLang="en-US" sz="1100" b="1" dirty="0"/>
                        <a:t>本人確認・実在性証明</a:t>
                      </a: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ja-JP" sz="1000" b="0" dirty="0"/>
                        <a:t>Microsoft Azure AD</a:t>
                      </a:r>
                      <a:r>
                        <a:rPr lang="ja-JP" altLang="en-US" sz="1000" b="0" dirty="0" err="1"/>
                        <a:t>、</a:t>
                      </a:r>
                      <a:r>
                        <a:rPr lang="ja-JP" altLang="en-US" sz="1000" b="0" dirty="0"/>
                        <a:t>生体認証など</a:t>
                      </a:r>
                      <a:endParaRPr lang="en-US" altLang="ja-JP" sz="1000" b="0" dirty="0"/>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ja-JP" altLang="en-US" sz="1000" b="0" dirty="0">
                          <a:solidFill>
                            <a:schemeClr val="tx1"/>
                          </a:solidFill>
                        </a:rPr>
                        <a:t>富士通</a:t>
                      </a:r>
                      <a:r>
                        <a:rPr lang="en-US" altLang="ja-JP" sz="1000" b="0" dirty="0">
                          <a:solidFill>
                            <a:schemeClr val="tx1"/>
                          </a:solidFill>
                        </a:rPr>
                        <a:t>japan</a:t>
                      </a:r>
                      <a:r>
                        <a:rPr lang="ja-JP" altLang="en-US" sz="1000" b="0" dirty="0" err="1">
                          <a:solidFill>
                            <a:schemeClr val="tx1"/>
                          </a:solidFill>
                        </a:rPr>
                        <a:t>、</a:t>
                      </a:r>
                      <a:r>
                        <a:rPr lang="en-US" altLang="ja-JP" sz="1000" b="0" dirty="0">
                          <a:solidFill>
                            <a:schemeClr val="tx1"/>
                          </a:solidFill>
                        </a:rPr>
                        <a:t>ORPHE</a:t>
                      </a:r>
                      <a:r>
                        <a:rPr lang="ja-JP" altLang="en-US" sz="1000" b="0" dirty="0">
                          <a:solidFill>
                            <a:schemeClr val="tx1"/>
                          </a:solidFill>
                        </a:rPr>
                        <a:t>など</a:t>
                      </a:r>
                      <a:endParaRPr lang="en-US" altLang="ja-JP" sz="1000" b="0" dirty="0">
                        <a:solidFill>
                          <a:schemeClr val="tx1"/>
                        </a:solidFill>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26300140"/>
                  </a:ext>
                </a:extLst>
              </a:tr>
              <a:tr h="396932">
                <a:tc>
                  <a:txBody>
                    <a:bodyPr/>
                    <a:lstStyle/>
                    <a:p>
                      <a:pPr marL="0" marR="0" lvl="0" indent="0" algn="ctr" defTabSz="609559" rtl="0" eaLnBrk="1" fontAlgn="ctr" latinLnBrk="0" hangingPunct="1">
                        <a:lnSpc>
                          <a:spcPct val="100000"/>
                        </a:lnSpc>
                        <a:spcBef>
                          <a:spcPts val="0"/>
                        </a:spcBef>
                        <a:spcAft>
                          <a:spcPts val="0"/>
                        </a:spcAft>
                        <a:buClrTx/>
                        <a:buSzTx/>
                        <a:buFontTx/>
                        <a:buNone/>
                        <a:tabLst/>
                        <a:defRPr/>
                      </a:pPr>
                      <a:r>
                        <a:rPr kumimoji="1" lang="ja-JP" altLang="en-US" sz="1100" b="1" i="0" u="none" strike="noStrike" kern="1200" cap="none" spc="0" normalizeH="0" baseline="0" noProof="0" dirty="0">
                          <a:ln>
                            <a:noFill/>
                          </a:ln>
                          <a:solidFill>
                            <a:srgbClr val="000000"/>
                          </a:solidFill>
                          <a:effectLst/>
                          <a:uLnTx/>
                          <a:uFillTx/>
                          <a:latin typeface="Meiryo UI"/>
                          <a:ea typeface="Meiryo UI"/>
                          <a:cs typeface="+mn-cs"/>
                        </a:rPr>
                        <a:t>機能</a:t>
                      </a:r>
                      <a:endParaRPr kumimoji="1" lang="en-US" altLang="ja-JP" sz="1100" b="1" i="0" u="none" strike="noStrike" kern="1200" cap="none" spc="0" normalizeH="0" baseline="0" noProof="0" dirty="0">
                        <a:ln>
                          <a:noFill/>
                        </a:ln>
                        <a:solidFill>
                          <a:srgbClr val="000000"/>
                        </a:solidFill>
                        <a:effectLst/>
                        <a:uLnTx/>
                        <a:uFillTx/>
                        <a:latin typeface="Meiryo UI"/>
                        <a:ea typeface="Meiryo UI"/>
                        <a:cs typeface="+mn-cs"/>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609559" rtl="0" eaLnBrk="1" fontAlgn="ctr" latinLnBrk="0" hangingPunct="1">
                        <a:lnSpc>
                          <a:spcPct val="100000"/>
                        </a:lnSpc>
                        <a:spcBef>
                          <a:spcPts val="0"/>
                        </a:spcBef>
                        <a:spcAft>
                          <a:spcPts val="0"/>
                        </a:spcAft>
                        <a:buClrTx/>
                        <a:buSzTx/>
                        <a:buFontTx/>
                        <a:buNone/>
                        <a:tabLst/>
                        <a:defRPr/>
                      </a:pPr>
                      <a:r>
                        <a:rPr lang="ja-JP" altLang="en-US" sz="1100" b="1" i="0" u="none" strike="noStrike" dirty="0">
                          <a:solidFill>
                            <a:srgbClr val="000000"/>
                          </a:solidFill>
                          <a:effectLst/>
                          <a:latin typeface="+mn-ea"/>
                          <a:ea typeface="+mn-ea"/>
                        </a:rPr>
                        <a:t>暗号鍵・検証鍵の生成・管理</a:t>
                      </a:r>
                      <a:endParaRPr lang="en-US" altLang="ja-JP" sz="1100" b="1" i="0" u="none" strike="noStrike" dirty="0">
                        <a:solidFill>
                          <a:srgbClr val="000000"/>
                        </a:solidFill>
                        <a:effectLst/>
                        <a:latin typeface="+mn-ea"/>
                        <a:ea typeface="+mn-ea"/>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609559" rtl="0" eaLnBrk="1" fontAlgn="ctr" latinLnBrk="0" hangingPunct="1">
                        <a:lnSpc>
                          <a:spcPct val="100000"/>
                        </a:lnSpc>
                        <a:spcBef>
                          <a:spcPts val="0"/>
                        </a:spcBef>
                        <a:spcAft>
                          <a:spcPts val="0"/>
                        </a:spcAft>
                        <a:buClrTx/>
                        <a:buSzTx/>
                        <a:buFontTx/>
                        <a:buNone/>
                        <a:tabLst/>
                        <a:defRPr/>
                      </a:pPr>
                      <a:r>
                        <a:rPr lang="ja-JP" altLang="en-US" sz="1000" b="0" i="0" u="none" strike="noStrike" dirty="0">
                          <a:solidFill>
                            <a:srgbClr val="000000"/>
                          </a:solidFill>
                          <a:effectLst/>
                          <a:latin typeface="+mn-ea"/>
                          <a:ea typeface="+mn-ea"/>
                        </a:rPr>
                        <a:t>ウォレットや各社ミドルウェア機能</a:t>
                      </a:r>
                      <a:endParaRPr lang="en-US" altLang="ja-JP" sz="1000" b="0" i="0" u="none" strike="noStrike" dirty="0">
                        <a:solidFill>
                          <a:srgbClr val="000000"/>
                        </a:solidFill>
                        <a:effectLst/>
                        <a:latin typeface="+mn-ea"/>
                        <a:ea typeface="+mn-ea"/>
                      </a:endParaRPr>
                    </a:p>
                    <a:p>
                      <a:pPr marL="0" marR="0" lvl="0" indent="0" algn="ctr" defTabSz="609559" rtl="0" eaLnBrk="1" fontAlgn="ctr" latinLnBrk="0" hangingPunct="1">
                        <a:lnSpc>
                          <a:spcPct val="100000"/>
                        </a:lnSpc>
                        <a:spcBef>
                          <a:spcPts val="0"/>
                        </a:spcBef>
                        <a:spcAft>
                          <a:spcPts val="0"/>
                        </a:spcAft>
                        <a:buClrTx/>
                        <a:buSzTx/>
                        <a:buFontTx/>
                        <a:buNone/>
                        <a:tabLst/>
                        <a:defRPr/>
                      </a:pPr>
                      <a:r>
                        <a:rPr lang="ja-JP" altLang="en-US" sz="1000" b="0" i="0" u="none" strike="noStrike" dirty="0">
                          <a:solidFill>
                            <a:srgbClr val="000000"/>
                          </a:solidFill>
                          <a:effectLst/>
                          <a:latin typeface="+mn-ea"/>
                          <a:ea typeface="+mn-ea"/>
                        </a:rPr>
                        <a:t>（</a:t>
                      </a:r>
                      <a:r>
                        <a:rPr lang="en-US" altLang="ja-JP" sz="1000" b="0" i="0" u="none" strike="noStrike" dirty="0">
                          <a:solidFill>
                            <a:srgbClr val="000000"/>
                          </a:solidFill>
                          <a:effectLst/>
                          <a:latin typeface="+mn-ea"/>
                          <a:ea typeface="+mn-ea"/>
                        </a:rPr>
                        <a:t>CG EDGE</a:t>
                      </a:r>
                      <a:r>
                        <a:rPr lang="ja-JP" altLang="en-US" sz="1000" b="0" i="0" u="none" strike="noStrike" dirty="0" err="1">
                          <a:solidFill>
                            <a:srgbClr val="000000"/>
                          </a:solidFill>
                          <a:effectLst/>
                          <a:latin typeface="+mn-ea"/>
                          <a:ea typeface="+mn-ea"/>
                        </a:rPr>
                        <a:t>、</a:t>
                      </a:r>
                      <a:r>
                        <a:rPr lang="en-US" altLang="ja-JP" sz="1000" b="0" i="0" u="none" strike="noStrike" dirty="0">
                          <a:solidFill>
                            <a:srgbClr val="000000"/>
                          </a:solidFill>
                          <a:effectLst/>
                          <a:latin typeface="+mn-ea"/>
                          <a:ea typeface="+mn-ea"/>
                        </a:rPr>
                        <a:t>IDYX</a:t>
                      </a:r>
                      <a:r>
                        <a:rPr lang="ja-JP" altLang="en-US" sz="1000" b="0" i="0" u="none" strike="noStrike" dirty="0" err="1">
                          <a:solidFill>
                            <a:srgbClr val="000000"/>
                          </a:solidFill>
                          <a:effectLst/>
                          <a:latin typeface="+mn-ea"/>
                          <a:ea typeface="+mn-ea"/>
                        </a:rPr>
                        <a:t>、</a:t>
                      </a:r>
                      <a:r>
                        <a:rPr lang="en-US" altLang="ja-JP" sz="1000" b="0" i="0" u="none" strike="noStrike" dirty="0">
                          <a:solidFill>
                            <a:srgbClr val="000000"/>
                          </a:solidFill>
                          <a:effectLst/>
                          <a:latin typeface="+mn-ea"/>
                          <a:ea typeface="+mn-ea"/>
                        </a:rPr>
                        <a:t>Woollet</a:t>
                      </a:r>
                      <a:r>
                        <a:rPr lang="ja-JP" altLang="en-US" sz="1000" b="0" i="0" u="none" strike="noStrike" dirty="0" err="1">
                          <a:solidFill>
                            <a:srgbClr val="000000"/>
                          </a:solidFill>
                          <a:effectLst/>
                          <a:latin typeface="+mn-ea"/>
                          <a:ea typeface="+mn-ea"/>
                        </a:rPr>
                        <a:t>、</a:t>
                      </a:r>
                      <a:r>
                        <a:rPr lang="en-US" altLang="ja-JP" sz="1000" b="0" i="0" u="none" strike="noStrike" dirty="0">
                          <a:solidFill>
                            <a:srgbClr val="000000"/>
                          </a:solidFill>
                          <a:effectLst/>
                          <a:latin typeface="+mn-ea"/>
                          <a:ea typeface="+mn-ea"/>
                        </a:rPr>
                        <a:t>Keychain</a:t>
                      </a:r>
                      <a:r>
                        <a:rPr lang="ja-JP" altLang="en-US" sz="1000" b="0" i="0" u="none" strike="noStrike" dirty="0">
                          <a:solidFill>
                            <a:srgbClr val="000000"/>
                          </a:solidFill>
                          <a:effectLst/>
                          <a:latin typeface="+mn-ea"/>
                          <a:ea typeface="+mn-ea"/>
                        </a:rPr>
                        <a:t>など）で実装</a:t>
                      </a:r>
                      <a:endParaRPr lang="en-US" altLang="ja-JP" sz="1000" b="0" i="0" u="none" strike="noStrike" dirty="0">
                        <a:solidFill>
                          <a:srgbClr val="000000"/>
                        </a:solidFill>
                        <a:effectLst/>
                        <a:latin typeface="+mn-ea"/>
                        <a:ea typeface="+mn-ea"/>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609559" rtl="0" eaLnBrk="1" fontAlgn="ctr" latinLnBrk="0" hangingPunct="1">
                        <a:lnSpc>
                          <a:spcPct val="100000"/>
                        </a:lnSpc>
                        <a:spcBef>
                          <a:spcPts val="0"/>
                        </a:spcBef>
                        <a:spcAft>
                          <a:spcPts val="0"/>
                        </a:spcAft>
                        <a:buClrTx/>
                        <a:buSzTx/>
                        <a:buFontTx/>
                        <a:buNone/>
                        <a:tabLst/>
                        <a:defRPr/>
                      </a:pPr>
                      <a:r>
                        <a:rPr lang="ja-JP" altLang="en-US" sz="1000" b="0" i="0" u="none" strike="noStrike" dirty="0">
                          <a:solidFill>
                            <a:schemeClr val="tx1"/>
                          </a:solidFill>
                          <a:effectLst/>
                          <a:latin typeface="+mn-ea"/>
                          <a:ea typeface="+mn-ea"/>
                        </a:rPr>
                        <a:t>東芝テック、</a:t>
                      </a:r>
                      <a:r>
                        <a:rPr lang="en-US" altLang="ja-JP" sz="1000" b="0" i="0" u="none" strike="noStrike" dirty="0" err="1">
                          <a:solidFill>
                            <a:schemeClr val="tx1"/>
                          </a:solidFill>
                          <a:effectLst/>
                          <a:latin typeface="+mn-ea"/>
                          <a:ea typeface="+mn-ea"/>
                        </a:rPr>
                        <a:t>Datagateway</a:t>
                      </a:r>
                      <a:r>
                        <a:rPr lang="ja-JP" altLang="en-US" sz="1000" b="0" i="0" u="none" strike="noStrike" dirty="0" err="1">
                          <a:solidFill>
                            <a:schemeClr val="tx1"/>
                          </a:solidFill>
                          <a:effectLst/>
                          <a:latin typeface="+mn-ea"/>
                          <a:ea typeface="+mn-ea"/>
                        </a:rPr>
                        <a:t>、</a:t>
                      </a:r>
                      <a:r>
                        <a:rPr lang="en-US" altLang="ja-JP" sz="1000" b="0" i="0" u="none" strike="noStrike" dirty="0">
                          <a:solidFill>
                            <a:schemeClr val="tx1"/>
                          </a:solidFill>
                          <a:effectLst/>
                          <a:latin typeface="+mn-ea"/>
                          <a:ea typeface="+mn-ea"/>
                        </a:rPr>
                        <a:t>ORPHE</a:t>
                      </a:r>
                      <a:r>
                        <a:rPr lang="ja-JP" altLang="en-US" sz="1000" b="0" i="0" u="none" strike="noStrike" dirty="0" err="1">
                          <a:solidFill>
                            <a:schemeClr val="tx1"/>
                          </a:solidFill>
                          <a:effectLst/>
                          <a:latin typeface="+mn-ea"/>
                          <a:ea typeface="+mn-ea"/>
                        </a:rPr>
                        <a:t>、</a:t>
                      </a:r>
                      <a:r>
                        <a:rPr lang="ja-JP" altLang="en-US" sz="1000" b="0" i="0" u="none" strike="noStrike" dirty="0">
                          <a:solidFill>
                            <a:schemeClr val="tx1"/>
                          </a:solidFill>
                          <a:effectLst/>
                          <a:latin typeface="+mn-ea"/>
                          <a:ea typeface="+mn-ea"/>
                        </a:rPr>
                        <a:t>ヤンマー、シミック、電通など</a:t>
                      </a:r>
                      <a:endParaRPr lang="en-US" altLang="ja-JP" sz="1000" b="0" i="0" u="none" strike="noStrike" dirty="0">
                        <a:solidFill>
                          <a:schemeClr val="tx1"/>
                        </a:solidFill>
                        <a:effectLst/>
                        <a:latin typeface="+mn-ea"/>
                        <a:ea typeface="+mn-ea"/>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804010705"/>
                  </a:ext>
                </a:extLst>
              </a:tr>
              <a:tr h="396932">
                <a:tc>
                  <a:txBody>
                    <a:bodyPr/>
                    <a:lstStyle/>
                    <a:p>
                      <a:pPr marL="0" marR="0" lvl="0" indent="0" algn="ctr" defTabSz="609559" rtl="0" eaLnBrk="1" fontAlgn="ctr" latinLnBrk="0" hangingPunct="1">
                        <a:lnSpc>
                          <a:spcPct val="100000"/>
                        </a:lnSpc>
                        <a:spcBef>
                          <a:spcPts val="0"/>
                        </a:spcBef>
                        <a:spcAft>
                          <a:spcPts val="0"/>
                        </a:spcAft>
                        <a:buClrTx/>
                        <a:buSzTx/>
                        <a:buFontTx/>
                        <a:buNone/>
                        <a:tabLst/>
                        <a:defRPr/>
                      </a:pPr>
                      <a:r>
                        <a:rPr kumimoji="1" lang="ja-JP" altLang="en-US" sz="1100" b="1" i="0" u="none" strike="noStrike" kern="1200" cap="none" spc="0" normalizeH="0" baseline="0" noProof="0" dirty="0">
                          <a:ln>
                            <a:noFill/>
                          </a:ln>
                          <a:solidFill>
                            <a:srgbClr val="000000"/>
                          </a:solidFill>
                          <a:effectLst/>
                          <a:uLnTx/>
                          <a:uFillTx/>
                          <a:latin typeface="Meiryo UI"/>
                          <a:ea typeface="Meiryo UI"/>
                          <a:cs typeface="+mn-cs"/>
                        </a:rPr>
                        <a:t>機能</a:t>
                      </a:r>
                      <a:endParaRPr kumimoji="1" lang="en-US" altLang="ja-JP" sz="1100" b="1" i="0" u="none" strike="noStrike" kern="1200" cap="none" spc="0" normalizeH="0" baseline="0" noProof="0" dirty="0">
                        <a:ln>
                          <a:noFill/>
                        </a:ln>
                        <a:solidFill>
                          <a:srgbClr val="000000"/>
                        </a:solidFill>
                        <a:effectLst/>
                        <a:uLnTx/>
                        <a:uFillTx/>
                        <a:latin typeface="Meiryo UI"/>
                        <a:ea typeface="Meiryo UI"/>
                        <a:cs typeface="+mn-cs"/>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609559" rtl="0" eaLnBrk="1" fontAlgn="ctr" latinLnBrk="0" hangingPunct="1">
                        <a:lnSpc>
                          <a:spcPct val="100000"/>
                        </a:lnSpc>
                        <a:spcBef>
                          <a:spcPts val="0"/>
                        </a:spcBef>
                        <a:spcAft>
                          <a:spcPts val="0"/>
                        </a:spcAft>
                        <a:buClrTx/>
                        <a:buSzTx/>
                        <a:buFontTx/>
                        <a:buNone/>
                        <a:tabLst/>
                        <a:defRPr/>
                      </a:pPr>
                      <a:r>
                        <a:rPr lang="ja-JP" altLang="en-US" sz="1100" b="1" i="0" u="none" strike="noStrike" dirty="0">
                          <a:solidFill>
                            <a:srgbClr val="000000"/>
                          </a:solidFill>
                          <a:effectLst/>
                          <a:latin typeface="+mn-ea"/>
                          <a:ea typeface="+mn-ea"/>
                        </a:rPr>
                        <a:t>メッセージ・トランザクションの記録</a:t>
                      </a:r>
                      <a:endParaRPr lang="en-US" altLang="ja-JP" sz="1100" b="1" i="0" u="none" strike="noStrike" dirty="0">
                        <a:solidFill>
                          <a:srgbClr val="000000"/>
                        </a:solidFill>
                        <a:effectLst/>
                        <a:latin typeface="+mn-ea"/>
                        <a:ea typeface="+mn-ea"/>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609559" rtl="0" eaLnBrk="1" fontAlgn="ctr" latinLnBrk="0" hangingPunct="1">
                        <a:lnSpc>
                          <a:spcPct val="100000"/>
                        </a:lnSpc>
                        <a:spcBef>
                          <a:spcPts val="0"/>
                        </a:spcBef>
                        <a:spcAft>
                          <a:spcPts val="0"/>
                        </a:spcAft>
                        <a:buClrTx/>
                        <a:buSzTx/>
                        <a:buFontTx/>
                        <a:buNone/>
                        <a:tabLst/>
                        <a:defRPr/>
                      </a:pPr>
                      <a:r>
                        <a:rPr lang="ja-JP" altLang="en-US" sz="1000" b="0" i="0" u="none" strike="noStrike" dirty="0">
                          <a:solidFill>
                            <a:srgbClr val="000000"/>
                          </a:solidFill>
                          <a:effectLst/>
                          <a:latin typeface="+mn-ea"/>
                          <a:ea typeface="+mn-ea"/>
                        </a:rPr>
                        <a:t>ブロックチェーンへの</a:t>
                      </a:r>
                      <a:r>
                        <a:rPr lang="en-US" altLang="ja-JP" sz="1000" b="0" i="0" u="none" strike="noStrike" dirty="0">
                          <a:solidFill>
                            <a:srgbClr val="000000"/>
                          </a:solidFill>
                          <a:effectLst/>
                          <a:latin typeface="+mn-ea"/>
                          <a:ea typeface="+mn-ea"/>
                        </a:rPr>
                        <a:t>DID(Document</a:t>
                      </a:r>
                      <a:r>
                        <a:rPr lang="ja-JP" altLang="en-US" sz="1000" b="0" i="0" u="none" strike="noStrike" dirty="0">
                          <a:solidFill>
                            <a:srgbClr val="000000"/>
                          </a:solidFill>
                          <a:effectLst/>
                          <a:latin typeface="+mn-ea"/>
                          <a:ea typeface="+mn-ea"/>
                        </a:rPr>
                        <a:t>）の登録</a:t>
                      </a:r>
                      <a:endParaRPr lang="en-US" altLang="ja-JP" sz="1000" b="0" i="0" u="none" strike="noStrike" dirty="0">
                        <a:solidFill>
                          <a:srgbClr val="000000"/>
                        </a:solidFill>
                        <a:effectLst/>
                        <a:latin typeface="+mn-ea"/>
                        <a:ea typeface="+mn-ea"/>
                      </a:endParaRPr>
                    </a:p>
                    <a:p>
                      <a:pPr marL="0" marR="0" lvl="0" indent="0" algn="ctr" defTabSz="609559" rtl="0" eaLnBrk="1" fontAlgn="ctr" latinLnBrk="0" hangingPunct="1">
                        <a:lnSpc>
                          <a:spcPct val="100000"/>
                        </a:lnSpc>
                        <a:spcBef>
                          <a:spcPts val="0"/>
                        </a:spcBef>
                        <a:spcAft>
                          <a:spcPts val="0"/>
                        </a:spcAft>
                        <a:buClrTx/>
                        <a:buSzTx/>
                        <a:buFontTx/>
                        <a:buNone/>
                        <a:tabLst/>
                        <a:defRPr/>
                      </a:pPr>
                      <a:r>
                        <a:rPr lang="ja-JP" altLang="en-US" sz="1000" b="0" i="0" u="none" strike="noStrike" dirty="0">
                          <a:solidFill>
                            <a:srgbClr val="000000"/>
                          </a:solidFill>
                          <a:effectLst/>
                          <a:latin typeface="+mn-ea"/>
                          <a:ea typeface="+mn-ea"/>
                        </a:rPr>
                        <a:t>ウォレットのストレージへのメッセージ・トランザクションデータの格納</a:t>
                      </a:r>
                      <a:endParaRPr lang="en-US" altLang="ja-JP" sz="1000" b="0" i="0" u="none" strike="noStrike" dirty="0">
                        <a:solidFill>
                          <a:srgbClr val="000000"/>
                        </a:solidFill>
                        <a:effectLst/>
                        <a:latin typeface="+mn-ea"/>
                        <a:ea typeface="+mn-ea"/>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609559" rtl="0" eaLnBrk="1" fontAlgn="ctr" latinLnBrk="0" hangingPunct="1">
                        <a:lnSpc>
                          <a:spcPct val="100000"/>
                        </a:lnSpc>
                        <a:spcBef>
                          <a:spcPts val="0"/>
                        </a:spcBef>
                        <a:spcAft>
                          <a:spcPts val="0"/>
                        </a:spcAft>
                        <a:buClrTx/>
                        <a:buSzTx/>
                        <a:buFontTx/>
                        <a:buNone/>
                        <a:tabLst/>
                        <a:defRPr/>
                      </a:pPr>
                      <a:r>
                        <a:rPr lang="ja-JP" altLang="en-US" sz="1000" b="0" i="0" u="none" strike="noStrike" dirty="0">
                          <a:solidFill>
                            <a:schemeClr val="tx1"/>
                          </a:solidFill>
                          <a:effectLst/>
                          <a:latin typeface="+mn-ea"/>
                          <a:ea typeface="+mn-ea"/>
                        </a:rPr>
                        <a:t>電通、アラクサラ、</a:t>
                      </a:r>
                      <a:r>
                        <a:rPr lang="en-US" altLang="ja-JP" sz="1000" b="0" i="0" u="none" strike="noStrike" dirty="0" err="1">
                          <a:solidFill>
                            <a:schemeClr val="tx1"/>
                          </a:solidFill>
                          <a:effectLst/>
                          <a:latin typeface="+mn-ea"/>
                          <a:ea typeface="+mn-ea"/>
                        </a:rPr>
                        <a:t>Datagateway</a:t>
                      </a:r>
                      <a:r>
                        <a:rPr lang="ja-JP" altLang="en-US" sz="1000" b="0" i="0" u="none" strike="noStrike" dirty="0" err="1">
                          <a:solidFill>
                            <a:schemeClr val="tx1"/>
                          </a:solidFill>
                          <a:effectLst/>
                          <a:latin typeface="+mn-ea"/>
                          <a:ea typeface="+mn-ea"/>
                        </a:rPr>
                        <a:t>、</a:t>
                      </a:r>
                      <a:r>
                        <a:rPr lang="en-US" altLang="ja-JP" sz="1000" b="0" i="0" u="none" strike="noStrike" dirty="0">
                          <a:solidFill>
                            <a:schemeClr val="tx1"/>
                          </a:solidFill>
                          <a:effectLst/>
                          <a:latin typeface="+mn-ea"/>
                          <a:ea typeface="+mn-ea"/>
                        </a:rPr>
                        <a:t>ORPHE</a:t>
                      </a:r>
                      <a:r>
                        <a:rPr lang="ja-JP" altLang="en-US" sz="1000" b="0" i="0" u="none" strike="noStrike" dirty="0" err="1">
                          <a:solidFill>
                            <a:schemeClr val="tx1"/>
                          </a:solidFill>
                          <a:effectLst/>
                          <a:latin typeface="+mn-ea"/>
                          <a:ea typeface="+mn-ea"/>
                        </a:rPr>
                        <a:t>、</a:t>
                      </a:r>
                      <a:r>
                        <a:rPr lang="en-US" altLang="ja-JP" sz="1000" b="0" i="0" u="none" strike="noStrike" dirty="0">
                          <a:solidFill>
                            <a:schemeClr val="tx1"/>
                          </a:solidFill>
                          <a:effectLst/>
                          <a:latin typeface="+mn-ea"/>
                          <a:ea typeface="+mn-ea"/>
                        </a:rPr>
                        <a:t>DNP</a:t>
                      </a:r>
                      <a:r>
                        <a:rPr lang="ja-JP" altLang="en-US" sz="1000" b="0" i="0" u="none" strike="noStrike" dirty="0">
                          <a:solidFill>
                            <a:schemeClr val="tx1"/>
                          </a:solidFill>
                          <a:effectLst/>
                          <a:latin typeface="+mn-ea"/>
                          <a:ea typeface="+mn-ea"/>
                        </a:rPr>
                        <a:t>など</a:t>
                      </a:r>
                      <a:endParaRPr lang="en-US" altLang="ja-JP" sz="1000" b="0" i="0" u="none" strike="noStrike" dirty="0">
                        <a:solidFill>
                          <a:schemeClr val="tx1"/>
                        </a:solidFill>
                        <a:effectLst/>
                        <a:latin typeface="+mn-ea"/>
                        <a:ea typeface="+mn-ea"/>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125880195"/>
                  </a:ext>
                </a:extLst>
              </a:tr>
              <a:tr h="325531">
                <a:tc>
                  <a:txBody>
                    <a:bodyPr/>
                    <a:lstStyle/>
                    <a:p>
                      <a:pPr marL="0" marR="0" lvl="0" indent="0" algn="ctr" defTabSz="609559" rtl="0" eaLnBrk="1" fontAlgn="ctr" latinLnBrk="0" hangingPunct="1">
                        <a:lnSpc>
                          <a:spcPct val="100000"/>
                        </a:lnSpc>
                        <a:spcBef>
                          <a:spcPts val="0"/>
                        </a:spcBef>
                        <a:spcAft>
                          <a:spcPts val="0"/>
                        </a:spcAft>
                        <a:buClrTx/>
                        <a:buSzTx/>
                        <a:buFontTx/>
                        <a:buNone/>
                        <a:tabLst/>
                        <a:defRPr/>
                      </a:pPr>
                      <a:r>
                        <a:rPr kumimoji="1" lang="ja-JP" altLang="en-US" sz="1100" b="1" i="0" u="none" strike="noStrike" kern="1200" cap="none" spc="0" normalizeH="0" baseline="0" noProof="0" dirty="0">
                          <a:ln>
                            <a:noFill/>
                          </a:ln>
                          <a:solidFill>
                            <a:srgbClr val="000000"/>
                          </a:solidFill>
                          <a:effectLst/>
                          <a:uLnTx/>
                          <a:uFillTx/>
                          <a:latin typeface="Meiryo UI"/>
                          <a:ea typeface="Meiryo UI"/>
                          <a:cs typeface="+mn-cs"/>
                        </a:rPr>
                        <a:t>機能</a:t>
                      </a:r>
                      <a:endParaRPr kumimoji="1" lang="en-US" altLang="ja-JP" sz="1100" b="1" i="0" u="none" strike="noStrike" kern="1200" cap="none" spc="0" normalizeH="0" baseline="0" noProof="0" dirty="0">
                        <a:ln>
                          <a:noFill/>
                        </a:ln>
                        <a:solidFill>
                          <a:srgbClr val="000000"/>
                        </a:solidFill>
                        <a:effectLst/>
                        <a:uLnTx/>
                        <a:uFillTx/>
                        <a:latin typeface="Meiryo UI"/>
                        <a:ea typeface="Meiryo UI"/>
                        <a:cs typeface="+mn-cs"/>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609559" rtl="0" eaLnBrk="1" fontAlgn="ctr" latinLnBrk="0" hangingPunct="1">
                        <a:lnSpc>
                          <a:spcPct val="100000"/>
                        </a:lnSpc>
                        <a:spcBef>
                          <a:spcPts val="0"/>
                        </a:spcBef>
                        <a:spcAft>
                          <a:spcPts val="0"/>
                        </a:spcAft>
                        <a:buClrTx/>
                        <a:buSzTx/>
                        <a:buFontTx/>
                        <a:buNone/>
                        <a:tabLst/>
                        <a:defRPr/>
                      </a:pPr>
                      <a:r>
                        <a:rPr lang="ja-JP" altLang="en-US" sz="1100" b="1" i="0" u="none" strike="noStrike" dirty="0">
                          <a:solidFill>
                            <a:srgbClr val="000000"/>
                          </a:solidFill>
                          <a:effectLst/>
                          <a:latin typeface="+mn-ea"/>
                          <a:ea typeface="+mn-ea"/>
                        </a:rPr>
                        <a:t>メッセージ・トランザクションのトレース</a:t>
                      </a:r>
                      <a:endParaRPr lang="en-US" altLang="ja-JP" sz="1100" b="1" i="0" u="none" strike="noStrike" dirty="0">
                        <a:solidFill>
                          <a:srgbClr val="000000"/>
                        </a:solidFill>
                        <a:effectLst/>
                        <a:latin typeface="+mn-ea"/>
                        <a:ea typeface="+mn-ea"/>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609559" rtl="0" eaLnBrk="1" fontAlgn="ctr" latinLnBrk="0" hangingPunct="1">
                        <a:lnSpc>
                          <a:spcPct val="100000"/>
                        </a:lnSpc>
                        <a:spcBef>
                          <a:spcPts val="0"/>
                        </a:spcBef>
                        <a:spcAft>
                          <a:spcPts val="0"/>
                        </a:spcAft>
                        <a:buClrTx/>
                        <a:buSzTx/>
                        <a:buFontTx/>
                        <a:buNone/>
                        <a:tabLst/>
                        <a:defRPr/>
                      </a:pPr>
                      <a:r>
                        <a:rPr lang="ja-JP" altLang="en-US" sz="1000" b="0" i="0" u="none" strike="noStrike" dirty="0">
                          <a:solidFill>
                            <a:srgbClr val="000000"/>
                          </a:solidFill>
                          <a:effectLst/>
                          <a:latin typeface="+mn-ea"/>
                          <a:ea typeface="+mn-ea"/>
                        </a:rPr>
                        <a:t>メッセージ・トランザクション記録の検証・確認</a:t>
                      </a:r>
                      <a:endParaRPr lang="en-US" altLang="ja-JP" sz="1000" b="0" i="0" u="none" strike="noStrike" dirty="0">
                        <a:solidFill>
                          <a:srgbClr val="000000"/>
                        </a:solidFill>
                        <a:effectLst/>
                        <a:latin typeface="+mn-ea"/>
                        <a:ea typeface="+mn-ea"/>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609559" rtl="0" eaLnBrk="1" fontAlgn="ctr" latinLnBrk="0" hangingPunct="1">
                        <a:lnSpc>
                          <a:spcPct val="100000"/>
                        </a:lnSpc>
                        <a:spcBef>
                          <a:spcPts val="0"/>
                        </a:spcBef>
                        <a:spcAft>
                          <a:spcPts val="0"/>
                        </a:spcAft>
                        <a:buClrTx/>
                        <a:buSzTx/>
                        <a:buFontTx/>
                        <a:buNone/>
                        <a:tabLst/>
                        <a:defRPr/>
                      </a:pPr>
                      <a:r>
                        <a:rPr lang="ja-JP" altLang="en-US" sz="1000" b="0" i="0" u="none" strike="noStrike" dirty="0">
                          <a:solidFill>
                            <a:schemeClr val="tx1"/>
                          </a:solidFill>
                          <a:effectLst/>
                          <a:latin typeface="+mn-ea"/>
                          <a:ea typeface="+mn-ea"/>
                        </a:rPr>
                        <a:t>電通、富士通</a:t>
                      </a:r>
                      <a:r>
                        <a:rPr lang="en-US" altLang="ja-JP" sz="1000" b="0" i="0" u="none" strike="noStrike" dirty="0">
                          <a:solidFill>
                            <a:schemeClr val="tx1"/>
                          </a:solidFill>
                          <a:effectLst/>
                          <a:latin typeface="+mn-ea"/>
                          <a:ea typeface="+mn-ea"/>
                        </a:rPr>
                        <a:t>Japan</a:t>
                      </a:r>
                      <a:r>
                        <a:rPr lang="ja-JP" altLang="en-US" sz="1000" b="0" i="0" u="none" strike="noStrike" dirty="0">
                          <a:solidFill>
                            <a:schemeClr val="tx1"/>
                          </a:solidFill>
                          <a:effectLst/>
                          <a:latin typeface="+mn-ea"/>
                          <a:ea typeface="+mn-ea"/>
                        </a:rPr>
                        <a:t>など</a:t>
                      </a:r>
                      <a:endParaRPr lang="en-US" altLang="ja-JP" sz="1000" b="0" i="0" u="none" strike="noStrike" dirty="0">
                        <a:solidFill>
                          <a:schemeClr val="tx1"/>
                        </a:solidFill>
                        <a:effectLst/>
                        <a:latin typeface="+mn-ea"/>
                        <a:ea typeface="+mn-ea"/>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12163469"/>
                  </a:ext>
                </a:extLst>
              </a:tr>
              <a:tr h="363974">
                <a:tc>
                  <a:txBody>
                    <a:bodyPr/>
                    <a:lstStyle/>
                    <a:p>
                      <a:pPr marL="0" marR="0" lvl="0" indent="0" algn="ctr" defTabSz="609559" rtl="0" eaLnBrk="1" fontAlgn="ctr" latinLnBrk="0" hangingPunct="1">
                        <a:lnSpc>
                          <a:spcPct val="100000"/>
                        </a:lnSpc>
                        <a:spcBef>
                          <a:spcPts val="0"/>
                        </a:spcBef>
                        <a:spcAft>
                          <a:spcPts val="0"/>
                        </a:spcAft>
                        <a:buClrTx/>
                        <a:buSzTx/>
                        <a:buFontTx/>
                        <a:buNone/>
                        <a:tabLst/>
                        <a:defRPr/>
                      </a:pPr>
                      <a:r>
                        <a:rPr kumimoji="1" lang="ja-JP" altLang="en-US" sz="1100" b="1" i="0" u="none" strike="noStrike" kern="1200" cap="none" spc="0" normalizeH="0" baseline="0" noProof="0" dirty="0">
                          <a:ln>
                            <a:noFill/>
                          </a:ln>
                          <a:solidFill>
                            <a:srgbClr val="000000"/>
                          </a:solidFill>
                          <a:effectLst/>
                          <a:uLnTx/>
                          <a:uFillTx/>
                          <a:latin typeface="Meiryo UI"/>
                          <a:ea typeface="Meiryo UI"/>
                          <a:cs typeface="+mn-cs"/>
                        </a:rPr>
                        <a:t>機能</a:t>
                      </a:r>
                      <a:endParaRPr kumimoji="1" lang="en-US" altLang="ja-JP" sz="1100" b="1" i="0" u="none" strike="noStrike" kern="1200" cap="none" spc="0" normalizeH="0" baseline="0" noProof="0" dirty="0">
                        <a:ln>
                          <a:noFill/>
                        </a:ln>
                        <a:solidFill>
                          <a:srgbClr val="000000"/>
                        </a:solidFill>
                        <a:effectLst/>
                        <a:uLnTx/>
                        <a:uFillTx/>
                        <a:latin typeface="Meiryo UI"/>
                        <a:ea typeface="Meiryo UI"/>
                        <a:cs typeface="+mn-cs"/>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ja-JP" altLang="en-US" sz="1100" b="1" i="0" u="none" strike="noStrike" dirty="0">
                          <a:solidFill>
                            <a:srgbClr val="000000"/>
                          </a:solidFill>
                          <a:effectLst/>
                          <a:latin typeface="+mn-ea"/>
                          <a:ea typeface="+mn-ea"/>
                        </a:rPr>
                        <a:t>データのやり取りに関する合意の形成</a:t>
                      </a:r>
                      <a:endParaRPr lang="en-US" sz="1100" b="1" i="0" u="none" strike="noStrike" dirty="0">
                        <a:solidFill>
                          <a:srgbClr val="000000"/>
                        </a:solidFill>
                        <a:effectLst/>
                        <a:latin typeface="+mn-ea"/>
                        <a:ea typeface="+mn-ea"/>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ja-JP" altLang="en-US" sz="1000" b="0" i="0" u="none" strike="noStrike" dirty="0">
                          <a:solidFill>
                            <a:srgbClr val="000000"/>
                          </a:solidFill>
                          <a:effectLst/>
                          <a:latin typeface="+mn-ea"/>
                          <a:ea typeface="+mn-ea"/>
                        </a:rPr>
                        <a:t>システム・アプリケーションの</a:t>
                      </a:r>
                      <a:r>
                        <a:rPr lang="en-US" altLang="ja-JP" sz="1000" b="0" i="0" u="none" strike="noStrike" dirty="0">
                          <a:solidFill>
                            <a:srgbClr val="000000"/>
                          </a:solidFill>
                          <a:effectLst/>
                          <a:latin typeface="+mn-ea"/>
                          <a:ea typeface="+mn-ea"/>
                        </a:rPr>
                        <a:t>UI</a:t>
                      </a:r>
                      <a:r>
                        <a:rPr lang="ja-JP" altLang="en-US" sz="1000" b="0" i="0" u="none" strike="noStrike" dirty="0">
                          <a:solidFill>
                            <a:srgbClr val="000000"/>
                          </a:solidFill>
                          <a:effectLst/>
                          <a:latin typeface="+mn-ea"/>
                          <a:ea typeface="+mn-ea"/>
                        </a:rPr>
                        <a:t>（承認依頼・承認）で実装</a:t>
                      </a:r>
                      <a:endParaRPr lang="en-US" sz="1000" b="0" i="0" u="none" strike="noStrike" dirty="0">
                        <a:solidFill>
                          <a:srgbClr val="000000"/>
                        </a:solidFill>
                        <a:effectLst/>
                        <a:latin typeface="+mn-ea"/>
                        <a:ea typeface="+mn-ea"/>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ja-JP" altLang="en-US" sz="1000" b="0" i="0" u="none" strike="noStrike" dirty="0">
                          <a:solidFill>
                            <a:schemeClr val="tx1"/>
                          </a:solidFill>
                          <a:effectLst/>
                          <a:latin typeface="+mn-ea"/>
                          <a:ea typeface="+mn-ea"/>
                        </a:rPr>
                        <a:t>富士通</a:t>
                      </a:r>
                      <a:r>
                        <a:rPr lang="en-US" altLang="ja-JP" sz="1000" b="0" i="0" u="none" strike="noStrike" dirty="0">
                          <a:solidFill>
                            <a:schemeClr val="tx1"/>
                          </a:solidFill>
                          <a:effectLst/>
                          <a:latin typeface="+mn-ea"/>
                          <a:ea typeface="+mn-ea"/>
                        </a:rPr>
                        <a:t>japan</a:t>
                      </a:r>
                      <a:r>
                        <a:rPr lang="ja-JP" altLang="en-US" sz="1000" b="0" i="0" u="none" strike="noStrike" dirty="0" err="1">
                          <a:solidFill>
                            <a:schemeClr val="tx1"/>
                          </a:solidFill>
                          <a:effectLst/>
                          <a:latin typeface="+mn-ea"/>
                          <a:ea typeface="+mn-ea"/>
                        </a:rPr>
                        <a:t>、</a:t>
                      </a:r>
                      <a:r>
                        <a:rPr lang="ja-JP" altLang="en-US" sz="1000" b="0" i="0" u="none" strike="noStrike" dirty="0">
                          <a:solidFill>
                            <a:schemeClr val="tx1"/>
                          </a:solidFill>
                          <a:effectLst/>
                          <a:latin typeface="+mn-ea"/>
                          <a:ea typeface="+mn-ea"/>
                        </a:rPr>
                        <a:t>東大、</a:t>
                      </a:r>
                      <a:r>
                        <a:rPr lang="en-US" altLang="ja-JP" sz="1000" b="0" i="0" u="none" strike="noStrike" dirty="0">
                          <a:solidFill>
                            <a:schemeClr val="tx1"/>
                          </a:solidFill>
                          <a:effectLst/>
                          <a:latin typeface="+mn-ea"/>
                          <a:ea typeface="+mn-ea"/>
                        </a:rPr>
                        <a:t>ORPHE</a:t>
                      </a:r>
                      <a:r>
                        <a:rPr lang="ja-JP" altLang="en-US" sz="1000" b="0" i="0" u="none" strike="noStrike" dirty="0" err="1">
                          <a:solidFill>
                            <a:schemeClr val="tx1"/>
                          </a:solidFill>
                          <a:effectLst/>
                          <a:latin typeface="+mn-ea"/>
                          <a:ea typeface="+mn-ea"/>
                        </a:rPr>
                        <a:t>、</a:t>
                      </a:r>
                      <a:endParaRPr lang="en-US" altLang="ja-JP" sz="1000" b="0" i="0" u="none" strike="noStrike" dirty="0">
                        <a:solidFill>
                          <a:schemeClr val="tx1"/>
                        </a:solidFill>
                        <a:effectLst/>
                        <a:latin typeface="+mn-ea"/>
                        <a:ea typeface="+mn-ea"/>
                      </a:endParaRPr>
                    </a:p>
                    <a:p>
                      <a:pPr algn="ctr" fontAlgn="ctr"/>
                      <a:r>
                        <a:rPr lang="en-US" altLang="ja-JP" sz="1000" b="0" i="0" u="none" strike="noStrike" dirty="0" err="1">
                          <a:solidFill>
                            <a:schemeClr val="tx1"/>
                          </a:solidFill>
                          <a:effectLst/>
                          <a:latin typeface="+mn-ea"/>
                          <a:ea typeface="+mn-ea"/>
                        </a:rPr>
                        <a:t>DataGateway</a:t>
                      </a:r>
                      <a:r>
                        <a:rPr lang="ja-JP" altLang="en-US" sz="1000" b="0" i="0" u="none" strike="noStrike" dirty="0" err="1">
                          <a:solidFill>
                            <a:schemeClr val="tx1"/>
                          </a:solidFill>
                          <a:effectLst/>
                          <a:latin typeface="+mn-ea"/>
                          <a:ea typeface="+mn-ea"/>
                        </a:rPr>
                        <a:t>、</a:t>
                      </a:r>
                      <a:r>
                        <a:rPr lang="ja-JP" altLang="en-US" sz="1000" b="0" i="0" u="none" strike="noStrike" dirty="0">
                          <a:solidFill>
                            <a:schemeClr val="tx1"/>
                          </a:solidFill>
                          <a:effectLst/>
                          <a:latin typeface="+mn-ea"/>
                          <a:ea typeface="+mn-ea"/>
                        </a:rPr>
                        <a:t>ヤンマーなど</a:t>
                      </a:r>
                      <a:endParaRPr lang="en-US" sz="1000" b="0" i="0" u="none" strike="noStrike" dirty="0">
                        <a:solidFill>
                          <a:schemeClr val="tx1"/>
                        </a:solidFill>
                        <a:effectLst/>
                        <a:latin typeface="+mn-ea"/>
                        <a:ea typeface="+mn-ea"/>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843451631"/>
                  </a:ext>
                </a:extLst>
              </a:tr>
              <a:tr h="325531">
                <a:tc>
                  <a:txBody>
                    <a:bodyPr/>
                    <a:lstStyle/>
                    <a:p>
                      <a:pPr marL="0" marR="0" lvl="0" indent="0" algn="ctr" defTabSz="609559" rtl="0" eaLnBrk="1" fontAlgn="ctr" latinLnBrk="0" hangingPunct="1">
                        <a:lnSpc>
                          <a:spcPct val="100000"/>
                        </a:lnSpc>
                        <a:spcBef>
                          <a:spcPts val="0"/>
                        </a:spcBef>
                        <a:spcAft>
                          <a:spcPts val="0"/>
                        </a:spcAft>
                        <a:buClrTx/>
                        <a:buSzTx/>
                        <a:buFontTx/>
                        <a:buNone/>
                        <a:tabLst/>
                        <a:defRPr/>
                      </a:pPr>
                      <a:r>
                        <a:rPr kumimoji="1" lang="ja-JP" altLang="en-US" sz="1100" b="1" i="0" u="none" strike="noStrike" kern="1200" cap="none" spc="0" normalizeH="0" baseline="0" noProof="0" dirty="0">
                          <a:ln>
                            <a:noFill/>
                          </a:ln>
                          <a:solidFill>
                            <a:srgbClr val="000000"/>
                          </a:solidFill>
                          <a:effectLst/>
                          <a:uLnTx/>
                          <a:uFillTx/>
                          <a:latin typeface="Meiryo UI"/>
                          <a:ea typeface="Meiryo UI"/>
                          <a:cs typeface="+mn-cs"/>
                        </a:rPr>
                        <a:t>機能</a:t>
                      </a:r>
                      <a:endParaRPr kumimoji="1" lang="en-US" altLang="ja-JP" sz="1100" b="1" i="0" u="none" strike="noStrike" kern="1200" cap="none" spc="0" normalizeH="0" baseline="0" noProof="0" dirty="0">
                        <a:ln>
                          <a:noFill/>
                        </a:ln>
                        <a:solidFill>
                          <a:srgbClr val="000000"/>
                        </a:solidFill>
                        <a:effectLst/>
                        <a:uLnTx/>
                        <a:uFillTx/>
                        <a:latin typeface="Meiryo UI"/>
                        <a:ea typeface="Meiryo UI"/>
                        <a:cs typeface="+mn-cs"/>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609559" rtl="0" eaLnBrk="1" fontAlgn="ctr" latinLnBrk="0" hangingPunct="1">
                        <a:lnSpc>
                          <a:spcPct val="100000"/>
                        </a:lnSpc>
                        <a:spcBef>
                          <a:spcPts val="0"/>
                        </a:spcBef>
                        <a:spcAft>
                          <a:spcPts val="0"/>
                        </a:spcAft>
                        <a:buClrTx/>
                        <a:buSzTx/>
                        <a:buFontTx/>
                        <a:buNone/>
                        <a:tabLst/>
                        <a:defRPr/>
                      </a:pPr>
                      <a:r>
                        <a:rPr lang="ja-JP" altLang="en-US" sz="1100" b="1" i="0" u="none" strike="noStrike" dirty="0">
                          <a:solidFill>
                            <a:srgbClr val="000000"/>
                          </a:solidFill>
                          <a:effectLst/>
                          <a:latin typeface="+mn-ea"/>
                          <a:ea typeface="+mn-ea"/>
                        </a:rPr>
                        <a:t>データのやり取りに関する合意の取消</a:t>
                      </a:r>
                      <a:endParaRPr lang="en-US" altLang="ja-JP" sz="1100" b="1" i="0" u="none" strike="noStrike" dirty="0">
                        <a:solidFill>
                          <a:srgbClr val="000000"/>
                        </a:solidFill>
                        <a:effectLst/>
                        <a:latin typeface="+mn-ea"/>
                        <a:ea typeface="+mn-ea"/>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609559" rtl="0" eaLnBrk="1" fontAlgn="ctr" latinLnBrk="0" hangingPunct="1">
                        <a:lnSpc>
                          <a:spcPct val="100000"/>
                        </a:lnSpc>
                        <a:spcBef>
                          <a:spcPts val="0"/>
                        </a:spcBef>
                        <a:spcAft>
                          <a:spcPts val="0"/>
                        </a:spcAft>
                        <a:buClrTx/>
                        <a:buSzTx/>
                        <a:buFontTx/>
                        <a:buNone/>
                        <a:tabLst/>
                        <a:defRPr/>
                      </a:pPr>
                      <a:r>
                        <a:rPr lang="ja-JP" altLang="en-US" sz="1000" b="0" i="0" u="none" strike="noStrike" dirty="0">
                          <a:solidFill>
                            <a:srgbClr val="000000"/>
                          </a:solidFill>
                          <a:effectLst/>
                          <a:latin typeface="+mn-ea"/>
                          <a:ea typeface="+mn-ea"/>
                        </a:rPr>
                        <a:t>スマートコントラクト</a:t>
                      </a:r>
                      <a:endParaRPr lang="en-US" altLang="ja-JP" sz="1000" b="0" i="0" u="none" strike="noStrike" dirty="0">
                        <a:solidFill>
                          <a:srgbClr val="000000"/>
                        </a:solidFill>
                        <a:effectLst/>
                        <a:latin typeface="+mn-ea"/>
                        <a:ea typeface="+mn-ea"/>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609559" rtl="0" eaLnBrk="1" fontAlgn="ctr" latinLnBrk="0" hangingPunct="1">
                        <a:lnSpc>
                          <a:spcPct val="100000"/>
                        </a:lnSpc>
                        <a:spcBef>
                          <a:spcPts val="0"/>
                        </a:spcBef>
                        <a:spcAft>
                          <a:spcPts val="0"/>
                        </a:spcAft>
                        <a:buClrTx/>
                        <a:buSzTx/>
                        <a:buFontTx/>
                        <a:buNone/>
                        <a:tabLst/>
                        <a:defRPr/>
                      </a:pPr>
                      <a:r>
                        <a:rPr lang="en-US" altLang="ja-JP" sz="1000" b="0" i="0" u="none" strike="noStrike" dirty="0">
                          <a:solidFill>
                            <a:schemeClr val="tx1"/>
                          </a:solidFill>
                          <a:effectLst/>
                          <a:latin typeface="+mn-ea"/>
                          <a:ea typeface="+mn-ea"/>
                        </a:rPr>
                        <a:t>DataSign</a:t>
                      </a:r>
                      <a:r>
                        <a:rPr lang="ja-JP" altLang="en-US" sz="1000" b="0" i="0" u="none" strike="noStrike" dirty="0" err="1">
                          <a:solidFill>
                            <a:schemeClr val="tx1"/>
                          </a:solidFill>
                          <a:effectLst/>
                          <a:latin typeface="+mn-ea"/>
                          <a:ea typeface="+mn-ea"/>
                        </a:rPr>
                        <a:t>、</a:t>
                      </a:r>
                      <a:r>
                        <a:rPr lang="ja-JP" altLang="en-US" sz="1000" b="0" i="0" u="none" strike="noStrike" dirty="0">
                          <a:solidFill>
                            <a:schemeClr val="tx1"/>
                          </a:solidFill>
                          <a:effectLst/>
                          <a:latin typeface="+mn-ea"/>
                          <a:ea typeface="+mn-ea"/>
                        </a:rPr>
                        <a:t>電通、東大、シミック、</a:t>
                      </a:r>
                      <a:r>
                        <a:rPr lang="en-US" altLang="ja-JP" sz="1000" b="0" i="0" u="none" strike="noStrike" dirty="0">
                          <a:solidFill>
                            <a:schemeClr val="tx1"/>
                          </a:solidFill>
                          <a:effectLst/>
                          <a:latin typeface="+mn-ea"/>
                          <a:ea typeface="+mn-ea"/>
                        </a:rPr>
                        <a:t>ORPHE</a:t>
                      </a:r>
                      <a:r>
                        <a:rPr lang="ja-JP" altLang="en-US" sz="1000" b="0" i="0" u="none" strike="noStrike" dirty="0">
                          <a:solidFill>
                            <a:schemeClr val="tx1"/>
                          </a:solidFill>
                          <a:effectLst/>
                          <a:latin typeface="+mn-ea"/>
                          <a:ea typeface="+mn-ea"/>
                        </a:rPr>
                        <a:t>など</a:t>
                      </a:r>
                      <a:endParaRPr lang="en-US" altLang="ja-JP" sz="1000" b="0" i="0" u="none" strike="noStrike" dirty="0">
                        <a:solidFill>
                          <a:schemeClr val="tx1"/>
                        </a:solidFill>
                        <a:effectLst/>
                        <a:latin typeface="+mn-ea"/>
                        <a:ea typeface="+mn-ea"/>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898047499"/>
                  </a:ext>
                </a:extLst>
              </a:tr>
              <a:tr h="363974">
                <a:tc>
                  <a:txBody>
                    <a:bodyPr/>
                    <a:lstStyle/>
                    <a:p>
                      <a:pPr algn="ctr" fontAlgn="ctr"/>
                      <a:r>
                        <a:rPr lang="ja-JP" altLang="en-US" sz="1100" b="1" i="0" u="none" strike="noStrike" dirty="0">
                          <a:solidFill>
                            <a:srgbClr val="000000"/>
                          </a:solidFill>
                          <a:effectLst/>
                          <a:latin typeface="+mn-ea"/>
                          <a:ea typeface="+mn-ea"/>
                        </a:rPr>
                        <a:t>非機能</a:t>
                      </a:r>
                      <a:endParaRPr lang="en-US" sz="1100" b="1" i="0" u="none" strike="noStrike" dirty="0">
                        <a:solidFill>
                          <a:srgbClr val="000000"/>
                        </a:solidFill>
                        <a:effectLst/>
                        <a:latin typeface="+mn-ea"/>
                        <a:ea typeface="+mn-ea"/>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609559" rtl="0" eaLnBrk="1" fontAlgn="ctr" latinLnBrk="0" hangingPunct="1">
                        <a:lnSpc>
                          <a:spcPct val="100000"/>
                        </a:lnSpc>
                        <a:spcBef>
                          <a:spcPts val="0"/>
                        </a:spcBef>
                        <a:spcAft>
                          <a:spcPts val="0"/>
                        </a:spcAft>
                        <a:buClrTx/>
                        <a:buSzTx/>
                        <a:buFontTx/>
                        <a:buNone/>
                        <a:tabLst/>
                        <a:defRPr/>
                      </a:pPr>
                      <a:r>
                        <a:rPr lang="ja-JP" altLang="en-US" sz="1100" b="1" i="0" u="none" strike="noStrike" dirty="0">
                          <a:solidFill>
                            <a:srgbClr val="000000"/>
                          </a:solidFill>
                          <a:effectLst/>
                          <a:latin typeface="+mn-ea"/>
                          <a:ea typeface="+mn-ea"/>
                        </a:rPr>
                        <a:t>可用性</a:t>
                      </a:r>
                      <a:endParaRPr lang="en-US" altLang="ja-JP" sz="1100" b="1" i="0" u="none" strike="noStrike" dirty="0">
                        <a:solidFill>
                          <a:srgbClr val="000000"/>
                        </a:solidFill>
                        <a:effectLst/>
                        <a:latin typeface="+mn-ea"/>
                        <a:ea typeface="+mn-ea"/>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609559" rtl="0" eaLnBrk="1" fontAlgn="ctr" latinLnBrk="0" hangingPunct="1">
                        <a:lnSpc>
                          <a:spcPct val="100000"/>
                        </a:lnSpc>
                        <a:spcBef>
                          <a:spcPts val="0"/>
                        </a:spcBef>
                        <a:spcAft>
                          <a:spcPts val="0"/>
                        </a:spcAft>
                        <a:buClrTx/>
                        <a:buSzTx/>
                        <a:buFontTx/>
                        <a:buNone/>
                        <a:tabLst/>
                        <a:defRPr/>
                      </a:pPr>
                      <a:r>
                        <a:rPr lang="ja-JP" altLang="en-US" sz="1000" b="0" i="0" u="none" strike="noStrike" dirty="0">
                          <a:solidFill>
                            <a:srgbClr val="000000"/>
                          </a:solidFill>
                          <a:effectLst/>
                          <a:latin typeface="+mn-ea"/>
                          <a:ea typeface="+mn-ea"/>
                        </a:rPr>
                        <a:t>オフラインでも自身の属性情報や開示履歴にアクセス可能な構成、</a:t>
                      </a:r>
                      <a:endParaRPr lang="en-US" altLang="ja-JP" sz="1000" b="0" i="0" u="none" strike="noStrike" dirty="0">
                        <a:solidFill>
                          <a:srgbClr val="000000"/>
                        </a:solidFill>
                        <a:effectLst/>
                        <a:latin typeface="+mn-ea"/>
                        <a:ea typeface="+mn-ea"/>
                      </a:endParaRPr>
                    </a:p>
                    <a:p>
                      <a:pPr marL="0" marR="0" lvl="0" indent="0" algn="ctr" defTabSz="609559" rtl="0" eaLnBrk="1" fontAlgn="ctr" latinLnBrk="0" hangingPunct="1">
                        <a:lnSpc>
                          <a:spcPct val="100000"/>
                        </a:lnSpc>
                        <a:spcBef>
                          <a:spcPts val="0"/>
                        </a:spcBef>
                        <a:spcAft>
                          <a:spcPts val="0"/>
                        </a:spcAft>
                        <a:buClrTx/>
                        <a:buSzTx/>
                        <a:buFontTx/>
                        <a:buNone/>
                        <a:tabLst/>
                        <a:defRPr/>
                      </a:pPr>
                      <a:r>
                        <a:rPr lang="ja-JP" altLang="en-US" sz="1000" b="0" i="0" u="none" strike="noStrike" dirty="0">
                          <a:solidFill>
                            <a:srgbClr val="000000"/>
                          </a:solidFill>
                          <a:effectLst/>
                          <a:latin typeface="+mn-ea"/>
                          <a:ea typeface="+mn-ea"/>
                        </a:rPr>
                        <a:t>システム稼働率の確保など</a:t>
                      </a:r>
                      <a:endParaRPr lang="en-US" altLang="ja-JP" sz="1000" b="0" i="0" u="none" strike="noStrike" dirty="0">
                        <a:solidFill>
                          <a:srgbClr val="000000"/>
                        </a:solidFill>
                        <a:effectLst/>
                        <a:latin typeface="+mn-ea"/>
                        <a:ea typeface="+mn-ea"/>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609559" rtl="0" eaLnBrk="1" fontAlgn="ctr" latinLnBrk="0" hangingPunct="1">
                        <a:lnSpc>
                          <a:spcPct val="100000"/>
                        </a:lnSpc>
                        <a:spcBef>
                          <a:spcPts val="0"/>
                        </a:spcBef>
                        <a:spcAft>
                          <a:spcPts val="0"/>
                        </a:spcAft>
                        <a:buClrTx/>
                        <a:buSzTx/>
                        <a:buFontTx/>
                        <a:buNone/>
                        <a:tabLst/>
                        <a:defRPr/>
                      </a:pPr>
                      <a:r>
                        <a:rPr lang="en-US" altLang="ja-JP" sz="1000" b="0" i="0" u="none" strike="noStrike" dirty="0">
                          <a:solidFill>
                            <a:schemeClr val="tx1"/>
                          </a:solidFill>
                          <a:effectLst/>
                          <a:latin typeface="+mn-ea"/>
                          <a:ea typeface="+mn-ea"/>
                        </a:rPr>
                        <a:t>JISA</a:t>
                      </a:r>
                      <a:r>
                        <a:rPr lang="ja-JP" altLang="en-US" sz="1000" b="0" i="0" u="none" strike="noStrike" dirty="0" err="1">
                          <a:solidFill>
                            <a:schemeClr val="tx1"/>
                          </a:solidFill>
                          <a:effectLst/>
                          <a:latin typeface="+mn-ea"/>
                          <a:ea typeface="+mn-ea"/>
                        </a:rPr>
                        <a:t>、</a:t>
                      </a:r>
                      <a:r>
                        <a:rPr lang="ja-JP" altLang="en-US" sz="1000" b="0" i="0" u="none" strike="noStrike" dirty="0">
                          <a:solidFill>
                            <a:schemeClr val="tx1"/>
                          </a:solidFill>
                          <a:effectLst/>
                          <a:latin typeface="+mn-ea"/>
                          <a:ea typeface="+mn-ea"/>
                        </a:rPr>
                        <a:t>東大</a:t>
                      </a:r>
                      <a:endParaRPr lang="en-US" altLang="ja-JP" sz="1000" b="0" i="0" u="none" strike="noStrike" dirty="0">
                        <a:solidFill>
                          <a:schemeClr val="tx1"/>
                        </a:solidFill>
                        <a:effectLst/>
                        <a:latin typeface="+mn-ea"/>
                        <a:ea typeface="+mn-ea"/>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672934800"/>
                  </a:ext>
                </a:extLst>
              </a:tr>
              <a:tr h="325531">
                <a:tc>
                  <a:txBody>
                    <a:bodyPr/>
                    <a:lstStyle/>
                    <a:p>
                      <a:pPr algn="ctr" fontAlgn="ctr"/>
                      <a:r>
                        <a:rPr lang="ja-JP" altLang="en-US" sz="1100" b="1" i="0" u="none" strike="noStrike" dirty="0">
                          <a:solidFill>
                            <a:srgbClr val="000000"/>
                          </a:solidFill>
                          <a:effectLst/>
                          <a:latin typeface="+mn-ea"/>
                          <a:ea typeface="+mn-ea"/>
                        </a:rPr>
                        <a:t>非機能</a:t>
                      </a:r>
                      <a:endParaRPr lang="en-US" sz="1100" b="1" i="0" u="none" strike="noStrike" dirty="0">
                        <a:solidFill>
                          <a:srgbClr val="000000"/>
                        </a:solidFill>
                        <a:effectLst/>
                        <a:latin typeface="+mn-ea"/>
                        <a:ea typeface="+mn-ea"/>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ja-JP" altLang="en-US" sz="1100" b="1" dirty="0"/>
                        <a:t>拡張性</a:t>
                      </a: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ja-JP" altLang="en-US" sz="1000" b="0" dirty="0"/>
                        <a:t>エンティティ数に応じたスケータビリティ確保など</a:t>
                      </a: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ja-JP" altLang="en-US" sz="1000" b="0" dirty="0">
                          <a:solidFill>
                            <a:schemeClr val="tx1"/>
                          </a:solidFill>
                        </a:rPr>
                        <a:t>東大、ヤンマー、</a:t>
                      </a:r>
                      <a:r>
                        <a:rPr lang="en-US" altLang="ja-JP" sz="1000" b="0" i="0" u="none" strike="noStrike" dirty="0" err="1">
                          <a:solidFill>
                            <a:schemeClr val="tx1"/>
                          </a:solidFill>
                          <a:effectLst/>
                          <a:latin typeface="+mn-ea"/>
                          <a:ea typeface="+mn-ea"/>
                        </a:rPr>
                        <a:t>DataGateway</a:t>
                      </a:r>
                      <a:endParaRPr lang="ja-JP" altLang="en-US" sz="1000" b="0" dirty="0">
                        <a:solidFill>
                          <a:schemeClr val="tx1"/>
                        </a:solidFill>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8550168"/>
                  </a:ext>
                </a:extLst>
              </a:tr>
              <a:tr h="401993">
                <a:tc>
                  <a:txBody>
                    <a:bodyPr/>
                    <a:lstStyle/>
                    <a:p>
                      <a:pPr algn="ctr" fontAlgn="ctr"/>
                      <a:r>
                        <a:rPr lang="ja-JP" altLang="en-US" sz="1100" b="1" i="0" u="none" strike="noStrike" dirty="0">
                          <a:solidFill>
                            <a:srgbClr val="000000"/>
                          </a:solidFill>
                          <a:effectLst/>
                          <a:latin typeface="+mn-ea"/>
                          <a:ea typeface="+mn-ea"/>
                        </a:rPr>
                        <a:t>非機能</a:t>
                      </a:r>
                      <a:endParaRPr lang="en-US" sz="1100" b="1" i="0" u="none" strike="noStrike" dirty="0">
                        <a:solidFill>
                          <a:srgbClr val="000000"/>
                        </a:solidFill>
                        <a:effectLst/>
                        <a:latin typeface="+mn-ea"/>
                        <a:ea typeface="+mn-ea"/>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ja-JP" altLang="en-US" sz="1100" b="1" dirty="0"/>
                        <a:t>セキュリティ</a:t>
                      </a: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ja-JP" altLang="en-US" sz="1000" b="0" dirty="0"/>
                        <a:t>データの秘匿性確保など</a:t>
                      </a: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ja-JP" altLang="en-US" sz="1000" b="0" dirty="0">
                          <a:solidFill>
                            <a:schemeClr val="tx1"/>
                          </a:solidFill>
                        </a:rPr>
                        <a:t>ヤンマー、</a:t>
                      </a:r>
                      <a:r>
                        <a:rPr lang="en-US" altLang="ja-JP" sz="1000" b="0" i="0" u="none" strike="noStrike" dirty="0" err="1">
                          <a:solidFill>
                            <a:schemeClr val="tx1"/>
                          </a:solidFill>
                          <a:effectLst/>
                          <a:latin typeface="+mn-ea"/>
                          <a:ea typeface="+mn-ea"/>
                        </a:rPr>
                        <a:t>DataGateway</a:t>
                      </a:r>
                      <a:endParaRPr lang="ja-JP" altLang="en-US" sz="1000" b="0" dirty="0">
                        <a:solidFill>
                          <a:schemeClr val="tx1"/>
                        </a:solidFill>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681797387"/>
                  </a:ext>
                </a:extLst>
              </a:tr>
            </a:tbl>
          </a:graphicData>
        </a:graphic>
      </p:graphicFrame>
      <p:sp>
        <p:nvSpPr>
          <p:cNvPr id="7" name="テキスト ボックス 6"/>
          <p:cNvSpPr txBox="1"/>
          <p:nvPr/>
        </p:nvSpPr>
        <p:spPr>
          <a:xfrm>
            <a:off x="331490" y="555777"/>
            <a:ext cx="9397126" cy="604686"/>
          </a:xfrm>
          <a:prstGeom prst="rect">
            <a:avLst/>
          </a:prstGeom>
          <a:noFill/>
        </p:spPr>
        <p:txBody>
          <a:bodyPr wrap="square" lIns="0" rIns="0" rtlCol="0">
            <a:noAutofit/>
          </a:bodyPr>
          <a:lstStyle/>
          <a:p>
            <a:pPr marL="285750" lvl="0" indent="-285750" defTabSz="288000">
              <a:buFont typeface="Arial" panose="020B0604020202020204" pitchFamily="34" charset="0"/>
              <a:buChar char="•"/>
            </a:pPr>
            <a:r>
              <a:rPr lang="ja-JP" altLang="en-US" sz="1600" dirty="0"/>
              <a:t>分散型ストレージやウォレットを用いて、</a:t>
            </a:r>
            <a:r>
              <a:rPr lang="ja-JP" altLang="en-US" sz="1600" b="1" u="sng" dirty="0">
                <a:solidFill>
                  <a:schemeClr val="accent2">
                    <a:lumMod val="75000"/>
                    <a:lumOff val="25000"/>
                  </a:schemeClr>
                </a:solidFill>
              </a:rPr>
              <a:t>データの分散管理</a:t>
            </a:r>
            <a:r>
              <a:rPr lang="ja-JP" altLang="en-US" sz="1600" b="1" u="sng" dirty="0" smtClean="0">
                <a:solidFill>
                  <a:schemeClr val="accent2">
                    <a:lumMod val="75000"/>
                    <a:lumOff val="25000"/>
                  </a:schemeClr>
                </a:solidFill>
              </a:rPr>
              <a:t>を採用</a:t>
            </a:r>
            <a:r>
              <a:rPr lang="ja-JP" altLang="en-US" sz="1600" dirty="0"/>
              <a:t>して</a:t>
            </a:r>
            <a:r>
              <a:rPr lang="ja-JP" altLang="en-US" sz="1600" dirty="0" smtClean="0"/>
              <a:t>いる事業者多い</a:t>
            </a:r>
            <a:endParaRPr lang="en-US" altLang="ja-JP" sz="1600" dirty="0"/>
          </a:p>
          <a:p>
            <a:pPr marL="285750" lvl="0" indent="-285750" defTabSz="288000">
              <a:buFont typeface="Arial" panose="020B0604020202020204" pitchFamily="34" charset="0"/>
              <a:buChar char="•"/>
            </a:pPr>
            <a:r>
              <a:rPr lang="ja-JP" altLang="en-US" sz="1600" b="1" u="sng" dirty="0">
                <a:solidFill>
                  <a:schemeClr val="accent2">
                    <a:lumMod val="75000"/>
                    <a:lumOff val="25000"/>
                  </a:schemeClr>
                </a:solidFill>
              </a:rPr>
              <a:t>分散型識別子（</a:t>
            </a:r>
            <a:r>
              <a:rPr lang="en-US" altLang="ja-JP" sz="1600" b="1" u="sng" dirty="0">
                <a:solidFill>
                  <a:schemeClr val="accent2">
                    <a:lumMod val="75000"/>
                    <a:lumOff val="25000"/>
                  </a:schemeClr>
                </a:solidFill>
              </a:rPr>
              <a:t>DID</a:t>
            </a:r>
            <a:r>
              <a:rPr lang="ja-JP" altLang="en-US" sz="1600" b="1" u="sng" dirty="0" smtClean="0">
                <a:solidFill>
                  <a:schemeClr val="accent2">
                    <a:lumMod val="75000"/>
                    <a:lumOff val="25000"/>
                  </a:schemeClr>
                </a:solidFill>
              </a:rPr>
              <a:t>）</a:t>
            </a:r>
            <a:r>
              <a:rPr lang="ja-JP" altLang="en-US" sz="1600" dirty="0" smtClean="0"/>
              <a:t>を発行する機能</a:t>
            </a:r>
            <a:r>
              <a:rPr lang="ja-JP" altLang="en-US" sz="1600" dirty="0"/>
              <a:t>についてもほとんどの事業者が実装しており、データの分散管理と合わせて、</a:t>
            </a:r>
            <a:r>
              <a:rPr lang="ja-JP" altLang="en-US" sz="1600" b="1" u="sng" dirty="0">
                <a:solidFill>
                  <a:schemeClr val="accent2">
                    <a:lumMod val="75000"/>
                    <a:lumOff val="25000"/>
                  </a:schemeClr>
                </a:solidFill>
              </a:rPr>
              <a:t>データの自己コントロールの実現</a:t>
            </a:r>
            <a:r>
              <a:rPr lang="ja-JP" altLang="en-US" sz="1600" dirty="0"/>
              <a:t>を目指したユースケースが多い</a:t>
            </a:r>
            <a:endParaRPr lang="en-US" altLang="ja-JP" sz="1600" dirty="0"/>
          </a:p>
        </p:txBody>
      </p:sp>
      <p:sp>
        <p:nvSpPr>
          <p:cNvPr id="6" name="ホームベース 5"/>
          <p:cNvSpPr/>
          <p:nvPr/>
        </p:nvSpPr>
        <p:spPr>
          <a:xfrm>
            <a:off x="6093501" y="42672"/>
            <a:ext cx="972000" cy="324000"/>
          </a:xfrm>
          <a:prstGeom prst="homePlate">
            <a:avLst/>
          </a:prstGeom>
          <a:solidFill>
            <a:schemeClr val="bg1">
              <a:lumMod val="85000"/>
            </a:schemeClr>
          </a:solid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kumimoji="1" lang="ja-JP" altLang="en-US" sz="1000" b="1" dirty="0">
                <a:solidFill>
                  <a:schemeClr val="bg1"/>
                </a:solidFill>
              </a:rPr>
              <a:t>基本情報</a:t>
            </a:r>
          </a:p>
        </p:txBody>
      </p:sp>
      <p:sp>
        <p:nvSpPr>
          <p:cNvPr id="8" name="山形 7"/>
          <p:cNvSpPr/>
          <p:nvPr/>
        </p:nvSpPr>
        <p:spPr>
          <a:xfrm>
            <a:off x="6889292" y="42672"/>
            <a:ext cx="972000" cy="324000"/>
          </a:xfrm>
          <a:prstGeom prst="chevron">
            <a:avLst/>
          </a:prstGeom>
          <a:solidFill>
            <a:schemeClr val="accent2">
              <a:lumMod val="75000"/>
              <a:lumOff val="25000"/>
            </a:schemeClr>
          </a:solid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kumimoji="1" lang="ja-JP" altLang="en-US" sz="1000" b="1" dirty="0">
                <a:solidFill>
                  <a:schemeClr val="bg1"/>
                </a:solidFill>
              </a:rPr>
              <a:t>実証結果</a:t>
            </a:r>
          </a:p>
        </p:txBody>
      </p:sp>
      <p:sp>
        <p:nvSpPr>
          <p:cNvPr id="9" name="山形 8"/>
          <p:cNvSpPr/>
          <p:nvPr/>
        </p:nvSpPr>
        <p:spPr>
          <a:xfrm>
            <a:off x="7685083" y="42672"/>
            <a:ext cx="972000" cy="324000"/>
          </a:xfrm>
          <a:prstGeom prst="chevron">
            <a:avLst/>
          </a:prstGeom>
          <a:solidFill>
            <a:schemeClr val="bg1">
              <a:lumMod val="85000"/>
            </a:schemeClr>
          </a:solid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kumimoji="1" lang="ja-JP" altLang="en-US" sz="1000" b="1" dirty="0">
                <a:solidFill>
                  <a:schemeClr val="bg1"/>
                </a:solidFill>
              </a:rPr>
              <a:t>社会実装の見通し</a:t>
            </a:r>
          </a:p>
        </p:txBody>
      </p:sp>
      <p:sp>
        <p:nvSpPr>
          <p:cNvPr id="10" name="山形 9"/>
          <p:cNvSpPr/>
          <p:nvPr/>
        </p:nvSpPr>
        <p:spPr>
          <a:xfrm>
            <a:off x="8480873" y="42672"/>
            <a:ext cx="972000" cy="324000"/>
          </a:xfrm>
          <a:prstGeom prst="chevron">
            <a:avLst/>
          </a:prstGeom>
          <a:solidFill>
            <a:schemeClr val="bg1">
              <a:lumMod val="85000"/>
            </a:schemeClr>
          </a:solid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kumimoji="1" lang="en-US" altLang="ja-JP" sz="1000" b="1" dirty="0">
                <a:solidFill>
                  <a:schemeClr val="bg1"/>
                </a:solidFill>
              </a:rPr>
              <a:t>TW</a:t>
            </a:r>
            <a:r>
              <a:rPr lang="ja-JP" altLang="en-US" sz="1000" b="1" dirty="0">
                <a:solidFill>
                  <a:schemeClr val="bg1"/>
                </a:solidFill>
              </a:rPr>
              <a:t>への</a:t>
            </a:r>
            <a:endParaRPr lang="en-US" altLang="ja-JP" sz="1000" b="1" dirty="0">
              <a:solidFill>
                <a:schemeClr val="bg1"/>
              </a:solidFill>
            </a:endParaRPr>
          </a:p>
          <a:p>
            <a:pPr algn="ctr"/>
            <a:r>
              <a:rPr kumimoji="1" lang="ja-JP" altLang="en-US" sz="1000" b="1" dirty="0">
                <a:solidFill>
                  <a:schemeClr val="bg1"/>
                </a:solidFill>
              </a:rPr>
              <a:t>示唆・提言</a:t>
            </a:r>
          </a:p>
        </p:txBody>
      </p:sp>
    </p:spTree>
    <p:extLst>
      <p:ext uri="{BB962C8B-B14F-4D97-AF65-F5344CB8AC3E}">
        <p14:creationId xmlns:p14="http://schemas.microsoft.com/office/powerpoint/2010/main" val="406770451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タイトル 7"/>
          <p:cNvSpPr>
            <a:spLocks noGrp="1"/>
          </p:cNvSpPr>
          <p:nvPr>
            <p:ph type="title"/>
          </p:nvPr>
        </p:nvSpPr>
        <p:spPr>
          <a:xfrm>
            <a:off x="331490" y="164693"/>
            <a:ext cx="9243021" cy="412538"/>
          </a:xfrm>
        </p:spPr>
        <p:txBody>
          <a:bodyPr>
            <a:normAutofit/>
          </a:bodyPr>
          <a:lstStyle/>
          <a:p>
            <a:r>
              <a:rPr lang="ja-JP" altLang="en-US" sz="1600" b="1" dirty="0">
                <a:solidFill>
                  <a:srgbClr val="002060"/>
                </a:solidFill>
              </a:rPr>
              <a:t>データコントロール・ガバナンスの考え方</a:t>
            </a:r>
            <a:endParaRPr lang="ja-JP" altLang="en-US" sz="2000" b="1" spc="0" dirty="0">
              <a:solidFill>
                <a:srgbClr val="002060"/>
              </a:solidFill>
            </a:endParaRPr>
          </a:p>
        </p:txBody>
      </p:sp>
      <p:graphicFrame>
        <p:nvGraphicFramePr>
          <p:cNvPr id="7" name="表 6"/>
          <p:cNvGraphicFramePr>
            <a:graphicFrameLocks noGrp="1"/>
          </p:cNvGraphicFramePr>
          <p:nvPr>
            <p:extLst>
              <p:ext uri="{D42A27DB-BD31-4B8C-83A1-F6EECF244321}">
                <p14:modId xmlns:p14="http://schemas.microsoft.com/office/powerpoint/2010/main" val="3824070918"/>
              </p:ext>
            </p:extLst>
          </p:nvPr>
        </p:nvGraphicFramePr>
        <p:xfrm>
          <a:off x="331488" y="1460633"/>
          <a:ext cx="9242724" cy="5199248"/>
        </p:xfrm>
        <a:graphic>
          <a:graphicData uri="http://schemas.openxmlformats.org/drawingml/2006/table">
            <a:tbl>
              <a:tblPr>
                <a:tableStyleId>{5C22544A-7EE6-4342-B048-85BDC9FD1C3A}</a:tableStyleId>
              </a:tblPr>
              <a:tblGrid>
                <a:gridCol w="451275">
                  <a:extLst>
                    <a:ext uri="{9D8B030D-6E8A-4147-A177-3AD203B41FA5}">
                      <a16:colId xmlns:a16="http://schemas.microsoft.com/office/drawing/2014/main" val="3873141146"/>
                    </a:ext>
                  </a:extLst>
                </a:gridCol>
                <a:gridCol w="1342734">
                  <a:extLst>
                    <a:ext uri="{9D8B030D-6E8A-4147-A177-3AD203B41FA5}">
                      <a16:colId xmlns:a16="http://schemas.microsoft.com/office/drawing/2014/main" val="2198383193"/>
                    </a:ext>
                  </a:extLst>
                </a:gridCol>
                <a:gridCol w="2814029">
                  <a:extLst>
                    <a:ext uri="{9D8B030D-6E8A-4147-A177-3AD203B41FA5}">
                      <a16:colId xmlns:a16="http://schemas.microsoft.com/office/drawing/2014/main" val="3050444302"/>
                    </a:ext>
                  </a:extLst>
                </a:gridCol>
                <a:gridCol w="2466617">
                  <a:extLst>
                    <a:ext uri="{9D8B030D-6E8A-4147-A177-3AD203B41FA5}">
                      <a16:colId xmlns:a16="http://schemas.microsoft.com/office/drawing/2014/main" val="578421330"/>
                    </a:ext>
                  </a:extLst>
                </a:gridCol>
                <a:gridCol w="2168069">
                  <a:extLst>
                    <a:ext uri="{9D8B030D-6E8A-4147-A177-3AD203B41FA5}">
                      <a16:colId xmlns:a16="http://schemas.microsoft.com/office/drawing/2014/main" val="33554105"/>
                    </a:ext>
                  </a:extLst>
                </a:gridCol>
              </a:tblGrid>
              <a:tr h="138282">
                <a:tc>
                  <a:txBody>
                    <a:bodyPr/>
                    <a:lstStyle/>
                    <a:p>
                      <a:pPr algn="ctr" fontAlgn="ctr"/>
                      <a:r>
                        <a:rPr lang="en-US" altLang="ja-JP" sz="1000" b="1" i="0" u="none" strike="noStrike" dirty="0">
                          <a:solidFill>
                            <a:schemeClr val="bg1"/>
                          </a:solidFill>
                          <a:effectLst/>
                          <a:latin typeface="+mn-ea"/>
                          <a:ea typeface="+mn-ea"/>
                        </a:rPr>
                        <a:t>No.</a:t>
                      </a:r>
                      <a:endParaRPr lang="ja-JP" altLang="en-US" sz="1000" b="1" i="0" u="none" strike="noStrike" dirty="0">
                        <a:solidFill>
                          <a:schemeClr val="bg1"/>
                        </a:solidFill>
                        <a:effectLst/>
                        <a:latin typeface="+mn-ea"/>
                        <a:ea typeface="+mn-ea"/>
                      </a:endParaRPr>
                    </a:p>
                  </a:txBody>
                  <a:tcPr marL="0" marR="0" marT="0" marB="0" anchor="ctr">
                    <a:lnB w="12700" cap="flat" cmpd="sng" algn="ctr">
                      <a:solidFill>
                        <a:schemeClr val="tx1"/>
                      </a:solidFill>
                      <a:prstDash val="solid"/>
                      <a:round/>
                      <a:headEnd type="none" w="med" len="med"/>
                      <a:tailEnd type="none" w="med" len="med"/>
                    </a:lnB>
                    <a:solidFill>
                      <a:schemeClr val="accent2">
                        <a:lumMod val="75000"/>
                        <a:lumOff val="25000"/>
                      </a:schemeClr>
                    </a:solidFill>
                  </a:tcPr>
                </a:tc>
                <a:tc>
                  <a:txBody>
                    <a:bodyPr/>
                    <a:lstStyle/>
                    <a:p>
                      <a:pPr algn="ctr" fontAlgn="ctr"/>
                      <a:r>
                        <a:rPr lang="ja-JP" altLang="en-US" sz="1000" b="1" u="none" strike="noStrike" dirty="0">
                          <a:solidFill>
                            <a:schemeClr val="bg1"/>
                          </a:solidFill>
                          <a:effectLst/>
                          <a:latin typeface="+mn-ea"/>
                          <a:ea typeface="+mn-ea"/>
                        </a:rPr>
                        <a:t>代表機関</a:t>
                      </a:r>
                      <a:endParaRPr lang="ja-JP" altLang="en-US" sz="1000" b="1" i="0" u="none" strike="noStrike" dirty="0">
                        <a:solidFill>
                          <a:schemeClr val="bg1"/>
                        </a:solidFill>
                        <a:effectLst/>
                        <a:latin typeface="+mn-ea"/>
                        <a:ea typeface="+mn-ea"/>
                      </a:endParaRPr>
                    </a:p>
                  </a:txBody>
                  <a:tcPr marL="0" marR="0" marT="0" marB="0" anchor="ctr">
                    <a:lnB w="12700" cap="flat" cmpd="sng" algn="ctr">
                      <a:solidFill>
                        <a:schemeClr val="tx1"/>
                      </a:solidFill>
                      <a:prstDash val="solid"/>
                      <a:round/>
                      <a:headEnd type="none" w="med" len="med"/>
                      <a:tailEnd type="none" w="med" len="med"/>
                    </a:lnB>
                    <a:solidFill>
                      <a:schemeClr val="accent2">
                        <a:lumMod val="75000"/>
                        <a:lumOff val="25000"/>
                      </a:schemeClr>
                    </a:solidFill>
                  </a:tcPr>
                </a:tc>
                <a:tc>
                  <a:txBody>
                    <a:bodyPr/>
                    <a:lstStyle/>
                    <a:p>
                      <a:pPr algn="ctr" fontAlgn="ctr"/>
                      <a:r>
                        <a:rPr lang="ja-JP" altLang="en-US" sz="1000" b="1" i="0" u="none" strike="noStrike" dirty="0">
                          <a:solidFill>
                            <a:schemeClr val="bg1"/>
                          </a:solidFill>
                          <a:effectLst/>
                          <a:latin typeface="+mn-ea"/>
                          <a:ea typeface="+mn-ea"/>
                        </a:rPr>
                        <a:t>データの管理形態（分散・集中）</a:t>
                      </a:r>
                    </a:p>
                  </a:txBody>
                  <a:tcPr marL="0" marR="0" marT="0" marB="0" anchor="ctr">
                    <a:lnB w="12700" cap="flat" cmpd="sng" algn="ctr">
                      <a:solidFill>
                        <a:schemeClr val="tx1"/>
                      </a:solidFill>
                      <a:prstDash val="solid"/>
                      <a:round/>
                      <a:headEnd type="none" w="med" len="med"/>
                      <a:tailEnd type="none" w="med" len="med"/>
                    </a:lnB>
                    <a:solidFill>
                      <a:schemeClr val="accent2">
                        <a:lumMod val="75000"/>
                        <a:lumOff val="25000"/>
                      </a:schemeClr>
                    </a:solidFill>
                  </a:tcPr>
                </a:tc>
                <a:tc>
                  <a:txBody>
                    <a:bodyPr/>
                    <a:lstStyle/>
                    <a:p>
                      <a:pPr algn="ctr" fontAlgn="ctr"/>
                      <a:r>
                        <a:rPr lang="ja-JP" altLang="en-US" sz="1000" b="1" i="0" u="none" strike="noStrike" dirty="0">
                          <a:solidFill>
                            <a:schemeClr val="bg1"/>
                          </a:solidFill>
                          <a:effectLst/>
                          <a:latin typeface="+mn-ea"/>
                          <a:ea typeface="+mn-ea"/>
                        </a:rPr>
                        <a:t>選択的開示の実装</a:t>
                      </a:r>
                    </a:p>
                  </a:txBody>
                  <a:tcPr marL="0" marR="0" marT="0" marB="0" anchor="ctr">
                    <a:lnB w="12700" cap="flat" cmpd="sng" algn="ctr">
                      <a:solidFill>
                        <a:schemeClr val="tx1"/>
                      </a:solidFill>
                      <a:prstDash val="solid"/>
                      <a:round/>
                      <a:headEnd type="none" w="med" len="med"/>
                      <a:tailEnd type="none" w="med" len="med"/>
                    </a:lnB>
                    <a:solidFill>
                      <a:schemeClr val="accent2">
                        <a:lumMod val="75000"/>
                        <a:lumOff val="25000"/>
                      </a:schemeClr>
                    </a:solidFill>
                  </a:tcPr>
                </a:tc>
                <a:tc>
                  <a:txBody>
                    <a:bodyPr/>
                    <a:lstStyle/>
                    <a:p>
                      <a:pPr algn="ctr" fontAlgn="ctr"/>
                      <a:r>
                        <a:rPr lang="ja-JP" altLang="en-US" sz="1000" b="1" i="0" u="none" strike="noStrike" dirty="0">
                          <a:solidFill>
                            <a:schemeClr val="bg1"/>
                          </a:solidFill>
                          <a:effectLst/>
                          <a:latin typeface="+mn-ea"/>
                          <a:ea typeface="+mn-ea"/>
                        </a:rPr>
                        <a:t>データガバナンス</a:t>
                      </a:r>
                    </a:p>
                  </a:txBody>
                  <a:tcPr marL="0" marR="0" marT="0" marB="0" anchor="ctr">
                    <a:lnB w="12700" cap="flat" cmpd="sng" algn="ctr">
                      <a:solidFill>
                        <a:schemeClr val="tx1"/>
                      </a:solidFill>
                      <a:prstDash val="solid"/>
                      <a:round/>
                      <a:headEnd type="none" w="med" len="med"/>
                      <a:tailEnd type="none" w="med" len="med"/>
                    </a:lnB>
                    <a:solidFill>
                      <a:schemeClr val="accent2">
                        <a:lumMod val="75000"/>
                        <a:lumOff val="25000"/>
                      </a:schemeClr>
                    </a:solidFill>
                  </a:tcPr>
                </a:tc>
                <a:extLst>
                  <a:ext uri="{0D108BD9-81ED-4DB2-BD59-A6C34878D82A}">
                    <a16:rowId xmlns:a16="http://schemas.microsoft.com/office/drawing/2014/main" val="78677057"/>
                  </a:ext>
                </a:extLst>
              </a:tr>
              <a:tr h="442502">
                <a:tc>
                  <a:txBody>
                    <a:bodyPr/>
                    <a:lstStyle/>
                    <a:p>
                      <a:pPr algn="ctr" fontAlgn="ctr"/>
                      <a:r>
                        <a:rPr lang="en-US" altLang="ja-JP" sz="1000" b="1" i="0" u="none" strike="noStrike" dirty="0">
                          <a:solidFill>
                            <a:srgbClr val="000000"/>
                          </a:solidFill>
                          <a:effectLst/>
                          <a:latin typeface="+mn-ea"/>
                          <a:ea typeface="+mn-ea"/>
                        </a:rPr>
                        <a:t>1</a:t>
                      </a:r>
                      <a:endParaRPr lang="en-US" sz="1000" b="1" i="0" u="none" strike="noStrike" dirty="0">
                        <a:solidFill>
                          <a:srgbClr val="000000"/>
                        </a:solidFill>
                        <a:effectLst/>
                        <a:latin typeface="+mn-ea"/>
                        <a:ea typeface="+mn-ea"/>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000" b="1" u="none" strike="noStrike" dirty="0">
                          <a:effectLst/>
                          <a:latin typeface="+mn-ea"/>
                          <a:ea typeface="+mn-ea"/>
                        </a:rPr>
                        <a:t>DataSign</a:t>
                      </a:r>
                      <a:endParaRPr lang="en-US" sz="1000" b="1" i="0" u="none" strike="noStrike" dirty="0">
                        <a:solidFill>
                          <a:srgbClr val="000000"/>
                        </a:solidFill>
                        <a:effectLst/>
                        <a:latin typeface="+mn-ea"/>
                        <a:ea typeface="+mn-ea"/>
                      </a:endParaRPr>
                    </a:p>
                  </a:txBody>
                  <a:tcPr marL="0" marR="0" marT="0" marB="0" anchor="ctr">
                    <a:lnR w="12700" cap="flat" cmpd="sng" algn="ctr">
                      <a:solidFill>
                        <a:schemeClr val="tx1"/>
                      </a:solidFill>
                      <a:prstDash val="sys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indent="0" algn="ctr" fontAlgn="ctr">
                        <a:buFont typeface="Arial" panose="020B0604020202020204" pitchFamily="34" charset="0"/>
                        <a:buNone/>
                      </a:pPr>
                      <a:r>
                        <a:rPr lang="ja-JP" altLang="en-US" sz="1000" b="1" i="0" u="none" strike="noStrike" dirty="0">
                          <a:solidFill>
                            <a:srgbClr val="000000"/>
                          </a:solidFill>
                          <a:effectLst/>
                          <a:latin typeface="+mn-ea"/>
                          <a:ea typeface="+mn-ea"/>
                        </a:rPr>
                        <a:t>分散的に個人が管理</a:t>
                      </a:r>
                      <a:endParaRPr lang="en-US" altLang="ja-JP" sz="1000" b="1" i="0" u="none" strike="noStrike" dirty="0">
                        <a:solidFill>
                          <a:srgbClr val="000000"/>
                        </a:solidFill>
                        <a:effectLst/>
                        <a:latin typeface="+mn-ea"/>
                        <a:ea typeface="+mn-ea"/>
                      </a:endParaRPr>
                    </a:p>
                    <a:p>
                      <a:pPr marL="0" indent="0" algn="ctr" fontAlgn="ctr">
                        <a:buFont typeface="Arial" panose="020B0604020202020204" pitchFamily="34" charset="0"/>
                        <a:buNone/>
                      </a:pPr>
                      <a:r>
                        <a:rPr lang="ja-JP" altLang="en-US" sz="800" b="0" i="0" u="none" strike="noStrike" dirty="0">
                          <a:solidFill>
                            <a:srgbClr val="000000"/>
                          </a:solidFill>
                          <a:effectLst/>
                          <a:latin typeface="+mn-ea"/>
                          <a:ea typeface="+mn-ea"/>
                        </a:rPr>
                        <a:t>（発行された非</a:t>
                      </a:r>
                      <a:r>
                        <a:rPr lang="en-US" altLang="ja-JP" sz="800" b="0" i="0" u="none" strike="noStrike" dirty="0">
                          <a:solidFill>
                            <a:srgbClr val="000000"/>
                          </a:solidFill>
                          <a:effectLst/>
                          <a:latin typeface="+mn-ea"/>
                          <a:ea typeface="+mn-ea"/>
                        </a:rPr>
                        <a:t>Bot</a:t>
                      </a:r>
                      <a:r>
                        <a:rPr lang="ja-JP" altLang="en-US" sz="800" b="0" i="0" u="none" strike="noStrike" dirty="0">
                          <a:solidFill>
                            <a:srgbClr val="000000"/>
                          </a:solidFill>
                          <a:effectLst/>
                          <a:latin typeface="+mn-ea"/>
                          <a:ea typeface="+mn-ea"/>
                        </a:rPr>
                        <a:t>証明</a:t>
                      </a:r>
                      <a:r>
                        <a:rPr lang="en-US" altLang="ja-JP" sz="800" b="0" i="0" u="none" strike="noStrike" dirty="0">
                          <a:solidFill>
                            <a:srgbClr val="000000"/>
                          </a:solidFill>
                          <a:effectLst/>
                          <a:latin typeface="+mn-ea"/>
                          <a:ea typeface="+mn-ea"/>
                        </a:rPr>
                        <a:t>VC</a:t>
                      </a:r>
                      <a:r>
                        <a:rPr lang="ja-JP" altLang="en-US" sz="800" b="0" i="0" u="none" strike="noStrike" dirty="0">
                          <a:solidFill>
                            <a:srgbClr val="000000"/>
                          </a:solidFill>
                          <a:effectLst/>
                          <a:latin typeface="+mn-ea"/>
                          <a:ea typeface="+mn-ea"/>
                        </a:rPr>
                        <a:t>や自身のパーソナルデータを</a:t>
                      </a:r>
                      <a:r>
                        <a:rPr lang="en-US" altLang="ja-JP" sz="800" b="0" i="0" u="none" strike="noStrike" dirty="0">
                          <a:solidFill>
                            <a:srgbClr val="000000"/>
                          </a:solidFill>
                          <a:effectLst/>
                          <a:latin typeface="+mn-ea"/>
                          <a:ea typeface="+mn-ea"/>
                        </a:rPr>
                        <a:t>DWN</a:t>
                      </a:r>
                      <a:r>
                        <a:rPr lang="ja-JP" altLang="en-US" sz="800" b="0" i="0" u="none" strike="noStrike" dirty="0">
                          <a:solidFill>
                            <a:srgbClr val="000000"/>
                          </a:solidFill>
                          <a:effectLst/>
                          <a:latin typeface="+mn-ea"/>
                          <a:ea typeface="+mn-ea"/>
                        </a:rPr>
                        <a:t>及びブラウザのエクステンションに保存し管理）</a:t>
                      </a:r>
                    </a:p>
                  </a:txBody>
                  <a:tcPr marL="0" marR="0" marT="0" marB="0" anchor="ct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indent="0" algn="ctr" fontAlgn="ctr">
                        <a:buFont typeface="Arial" panose="020B0604020202020204" pitchFamily="34" charset="0"/>
                        <a:buNone/>
                      </a:pPr>
                      <a:r>
                        <a:rPr lang="ja-JP" altLang="en-US" sz="800" b="0" i="0" u="none" strike="noStrike" dirty="0">
                          <a:solidFill>
                            <a:srgbClr val="000000"/>
                          </a:solidFill>
                          <a:effectLst/>
                          <a:latin typeface="+mn-ea"/>
                          <a:ea typeface="+mn-ea"/>
                        </a:rPr>
                        <a:t>サイト閲覧者は、識別子と紐づいた属性を管理し、開示するパーソナルデータと開示先、利用目的の範囲を選択して開示</a:t>
                      </a:r>
                    </a:p>
                  </a:txBody>
                  <a:tcPr marL="0" marR="0" marT="0" marB="0" anchor="ct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indent="0" algn="ctr" fontAlgn="ctr">
                        <a:buFont typeface="Arial" panose="020B0604020202020204" pitchFamily="34" charset="0"/>
                        <a:buNone/>
                      </a:pPr>
                      <a:r>
                        <a:rPr lang="ja-JP" altLang="en-US" sz="800" b="0" i="0" u="none" strike="noStrike" dirty="0">
                          <a:solidFill>
                            <a:srgbClr val="000000"/>
                          </a:solidFill>
                          <a:effectLst/>
                          <a:latin typeface="+mn-ea"/>
                          <a:ea typeface="+mn-ea"/>
                        </a:rPr>
                        <a:t>組織審査機関（</a:t>
                      </a:r>
                      <a:r>
                        <a:rPr lang="en-US" altLang="ja-JP" sz="800" b="0" i="0" u="none" strike="noStrike" dirty="0">
                          <a:solidFill>
                            <a:srgbClr val="000000"/>
                          </a:solidFill>
                          <a:effectLst/>
                          <a:latin typeface="+mn-ea"/>
                          <a:ea typeface="+mn-ea"/>
                        </a:rPr>
                        <a:t>JICDAQ</a:t>
                      </a:r>
                      <a:r>
                        <a:rPr lang="ja-JP" altLang="en-US" sz="800" b="0" i="0" u="none" strike="noStrike" dirty="0">
                          <a:solidFill>
                            <a:srgbClr val="000000"/>
                          </a:solidFill>
                          <a:effectLst/>
                          <a:latin typeface="+mn-ea"/>
                          <a:ea typeface="+mn-ea"/>
                        </a:rPr>
                        <a:t>等）がサイト運営者、アドテク事業者の正当性について審査</a:t>
                      </a:r>
                      <a:endParaRPr lang="en-US" altLang="ja-JP" sz="800" b="0" i="0" u="none" strike="noStrike" dirty="0">
                        <a:solidFill>
                          <a:srgbClr val="000000"/>
                        </a:solidFill>
                        <a:effectLst/>
                        <a:latin typeface="+mn-ea"/>
                        <a:ea typeface="+mn-ea"/>
                      </a:endParaRPr>
                    </a:p>
                    <a:p>
                      <a:pPr marL="0" indent="0" algn="ctr" fontAlgn="ctr">
                        <a:buFont typeface="Arial" panose="020B0604020202020204" pitchFamily="34" charset="0"/>
                        <a:buNone/>
                      </a:pPr>
                      <a:r>
                        <a:rPr lang="en-US" altLang="ja-JP" sz="800" b="0" i="0" u="none" strike="noStrike" dirty="0">
                          <a:solidFill>
                            <a:srgbClr val="000000"/>
                          </a:solidFill>
                          <a:effectLst/>
                          <a:latin typeface="+mn-ea"/>
                          <a:ea typeface="+mn-ea"/>
                        </a:rPr>
                        <a:t>OP</a:t>
                      </a:r>
                      <a:r>
                        <a:rPr lang="ja-JP" altLang="en-US" sz="800" b="0" i="0" u="none" strike="noStrike" dirty="0" err="1">
                          <a:solidFill>
                            <a:srgbClr val="000000"/>
                          </a:solidFill>
                          <a:effectLst/>
                          <a:latin typeface="+mn-ea"/>
                          <a:ea typeface="+mn-ea"/>
                        </a:rPr>
                        <a:t>が検</a:t>
                      </a:r>
                      <a:r>
                        <a:rPr lang="ja-JP" altLang="en-US" sz="800" b="0" i="0" u="none" strike="noStrike" dirty="0">
                          <a:solidFill>
                            <a:srgbClr val="000000"/>
                          </a:solidFill>
                          <a:effectLst/>
                          <a:latin typeface="+mn-ea"/>
                          <a:ea typeface="+mn-ea"/>
                        </a:rPr>
                        <a:t>証された正当なウェブサイト運営者のみに</a:t>
                      </a:r>
                      <a:r>
                        <a:rPr lang="en-US" altLang="ja-JP" sz="800" b="0" i="0" u="none" strike="noStrike" dirty="0">
                          <a:solidFill>
                            <a:srgbClr val="000000"/>
                          </a:solidFill>
                          <a:effectLst/>
                          <a:latin typeface="+mn-ea"/>
                          <a:ea typeface="+mn-ea"/>
                        </a:rPr>
                        <a:t/>
                      </a:r>
                      <a:br>
                        <a:rPr lang="en-US" altLang="ja-JP" sz="800" b="0" i="0" u="none" strike="noStrike" dirty="0">
                          <a:solidFill>
                            <a:srgbClr val="000000"/>
                          </a:solidFill>
                          <a:effectLst/>
                          <a:latin typeface="+mn-ea"/>
                          <a:ea typeface="+mn-ea"/>
                        </a:rPr>
                      </a:br>
                      <a:r>
                        <a:rPr lang="ja-JP" altLang="en-US" sz="800" b="0" i="0" u="none" strike="noStrike" dirty="0">
                          <a:solidFill>
                            <a:srgbClr val="000000"/>
                          </a:solidFill>
                          <a:effectLst/>
                          <a:latin typeface="+mn-ea"/>
                          <a:ea typeface="+mn-ea"/>
                        </a:rPr>
                        <a:t>アクセス権限を付与</a:t>
                      </a:r>
                    </a:p>
                  </a:txBody>
                  <a:tcPr marL="0" marR="0" marT="0" marB="0" anchor="ctr">
                    <a:lnL w="12700" cap="flat" cmpd="sng" algn="ctr">
                      <a:solidFill>
                        <a:schemeClr val="tx1"/>
                      </a:solidFill>
                      <a:prstDash val="sysDot"/>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562223151"/>
                  </a:ext>
                </a:extLst>
              </a:tr>
              <a:tr h="359533">
                <a:tc>
                  <a:txBody>
                    <a:bodyPr/>
                    <a:lstStyle/>
                    <a:p>
                      <a:pPr algn="ctr" fontAlgn="ctr"/>
                      <a:r>
                        <a:rPr lang="en-US" altLang="ja-JP" sz="1000" b="1" i="0" u="none" strike="noStrike" dirty="0">
                          <a:solidFill>
                            <a:srgbClr val="000000"/>
                          </a:solidFill>
                          <a:effectLst/>
                          <a:latin typeface="+mn-ea"/>
                          <a:ea typeface="+mn-ea"/>
                        </a:rPr>
                        <a:t>2</a:t>
                      </a:r>
                      <a:endParaRPr lang="ja-JP" altLang="en-US" sz="1000" b="1" i="0" u="none" strike="noStrike" dirty="0">
                        <a:solidFill>
                          <a:srgbClr val="000000"/>
                        </a:solidFill>
                        <a:effectLst/>
                        <a:latin typeface="+mn-ea"/>
                        <a:ea typeface="+mn-ea"/>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000" b="1" u="none" strike="noStrike" dirty="0">
                          <a:effectLst/>
                          <a:latin typeface="+mn-ea"/>
                          <a:ea typeface="+mn-ea"/>
                        </a:rPr>
                        <a:t>NRI</a:t>
                      </a:r>
                      <a:r>
                        <a:rPr lang="ja-JP" altLang="en-US" sz="1000" b="1" u="none" strike="noStrike" dirty="0">
                          <a:effectLst/>
                          <a:latin typeface="+mn-ea"/>
                          <a:ea typeface="+mn-ea"/>
                        </a:rPr>
                        <a:t>デジタル</a:t>
                      </a:r>
                      <a:endParaRPr lang="ja-JP" altLang="en-US" sz="1000" b="1" i="0" u="none" strike="noStrike" dirty="0">
                        <a:solidFill>
                          <a:srgbClr val="000000"/>
                        </a:solidFill>
                        <a:effectLst/>
                        <a:latin typeface="+mn-ea"/>
                        <a:ea typeface="+mn-ea"/>
                      </a:endParaRPr>
                    </a:p>
                  </a:txBody>
                  <a:tcPr marL="0" marR="0" marT="0" marB="0" anchor="ctr">
                    <a:lnR w="12700" cap="flat" cmpd="sng" algn="ctr">
                      <a:solidFill>
                        <a:schemeClr val="tx1"/>
                      </a:solidFill>
                      <a:prstDash val="sys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indent="0" algn="ctr" fontAlgn="ctr">
                        <a:buFont typeface="Arial" panose="020B0604020202020204" pitchFamily="34" charset="0"/>
                        <a:buNone/>
                      </a:pPr>
                      <a:r>
                        <a:rPr lang="ja-JP" altLang="en-US" sz="1000" b="1" i="0" u="none" strike="noStrike" dirty="0">
                          <a:solidFill>
                            <a:srgbClr val="000000"/>
                          </a:solidFill>
                          <a:effectLst/>
                          <a:latin typeface="+mn-ea"/>
                          <a:ea typeface="+mn-ea"/>
                        </a:rPr>
                        <a:t>一部分散的に個人で管理</a:t>
                      </a:r>
                      <a:endParaRPr lang="en-US" altLang="ja-JP" sz="1000" b="1" i="0" u="none" strike="noStrike" dirty="0">
                        <a:solidFill>
                          <a:srgbClr val="000000"/>
                        </a:solidFill>
                        <a:effectLst/>
                        <a:latin typeface="+mn-ea"/>
                        <a:ea typeface="+mn-ea"/>
                      </a:endParaRPr>
                    </a:p>
                    <a:p>
                      <a:pPr marL="0" indent="0" algn="ctr" fontAlgn="ctr">
                        <a:buFont typeface="Arial" panose="020B0604020202020204" pitchFamily="34" charset="0"/>
                        <a:buNone/>
                      </a:pPr>
                      <a:r>
                        <a:rPr lang="ja-JP" altLang="en-US" sz="800" b="0" i="0" u="none" strike="noStrike" dirty="0">
                          <a:solidFill>
                            <a:srgbClr val="000000"/>
                          </a:solidFill>
                          <a:effectLst/>
                          <a:latin typeface="+mn-ea"/>
                          <a:ea typeface="+mn-ea"/>
                        </a:rPr>
                        <a:t>（暗号鍵等の一部のデータについてはユーザ同意の下、バックアップサービス事業者で管理する）</a:t>
                      </a:r>
                    </a:p>
                  </a:txBody>
                  <a:tcPr marL="0" marR="0" marT="0" marB="0" anchor="ct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indent="0" algn="ctr" fontAlgn="ctr">
                        <a:buFont typeface="Arial" panose="020B0604020202020204" pitchFamily="34" charset="0"/>
                        <a:buNone/>
                      </a:pPr>
                      <a:r>
                        <a:rPr lang="ja-JP" altLang="en-US" sz="800" b="0" i="0" u="none" strike="noStrike" dirty="0">
                          <a:solidFill>
                            <a:srgbClr val="000000"/>
                          </a:solidFill>
                          <a:effectLst/>
                          <a:latin typeface="+mn-ea"/>
                          <a:ea typeface="+mn-ea"/>
                        </a:rPr>
                        <a:t>構想外</a:t>
                      </a:r>
                      <a:endParaRPr lang="en-US" altLang="ja-JP" sz="800" b="0" i="0" u="none" strike="noStrike" dirty="0">
                        <a:solidFill>
                          <a:srgbClr val="000000"/>
                        </a:solidFill>
                        <a:effectLst/>
                        <a:latin typeface="+mn-ea"/>
                        <a:ea typeface="+mn-ea"/>
                      </a:endParaRPr>
                    </a:p>
                  </a:txBody>
                  <a:tcPr marL="0" marR="0" marT="0" marB="0" anchor="ct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indent="0" algn="ctr" fontAlgn="ctr">
                        <a:buFont typeface="Arial" panose="020B0604020202020204" pitchFamily="34" charset="0"/>
                        <a:buNone/>
                      </a:pPr>
                      <a:r>
                        <a:rPr lang="ja-JP" altLang="en-US" sz="800" b="0" i="0" u="none" strike="noStrike" dirty="0">
                          <a:solidFill>
                            <a:srgbClr val="000000"/>
                          </a:solidFill>
                          <a:effectLst/>
                          <a:latin typeface="+mn-ea"/>
                          <a:ea typeface="+mn-ea"/>
                        </a:rPr>
                        <a:t>情報無し</a:t>
                      </a:r>
                      <a:endParaRPr lang="en-US" altLang="ja-JP" sz="800" b="0" i="0" u="none" strike="noStrike" dirty="0">
                        <a:solidFill>
                          <a:srgbClr val="000000"/>
                        </a:solidFill>
                        <a:effectLst/>
                        <a:latin typeface="+mn-ea"/>
                        <a:ea typeface="+mn-ea"/>
                      </a:endParaRPr>
                    </a:p>
                    <a:p>
                      <a:pPr marL="0" indent="0" algn="ctr" fontAlgn="ctr">
                        <a:buFont typeface="Arial" panose="020B0604020202020204" pitchFamily="34" charset="0"/>
                        <a:buNone/>
                      </a:pPr>
                      <a:r>
                        <a:rPr lang="ja-JP" altLang="en-US" sz="800" b="0" i="0" u="none" strike="noStrike" dirty="0">
                          <a:solidFill>
                            <a:srgbClr val="000000"/>
                          </a:solidFill>
                          <a:effectLst/>
                          <a:latin typeface="+mn-ea"/>
                          <a:ea typeface="+mn-ea"/>
                        </a:rPr>
                        <a:t>（仮想空間サービス事業者のガバナンスが存在するものと想定される）</a:t>
                      </a:r>
                      <a:endParaRPr lang="en-US" altLang="ja-JP" sz="800" b="0" i="0" u="none" strike="noStrike" dirty="0">
                        <a:solidFill>
                          <a:srgbClr val="000000"/>
                        </a:solidFill>
                        <a:effectLst/>
                        <a:latin typeface="+mn-ea"/>
                        <a:ea typeface="+mn-ea"/>
                      </a:endParaRPr>
                    </a:p>
                  </a:txBody>
                  <a:tcPr marL="0" marR="0" marT="0" marB="0" anchor="ctr">
                    <a:lnL w="12700" cap="flat" cmpd="sng" algn="ctr">
                      <a:solidFill>
                        <a:schemeClr val="tx1"/>
                      </a:solidFill>
                      <a:prstDash val="sysDot"/>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682573914"/>
                  </a:ext>
                </a:extLst>
              </a:tr>
              <a:tr h="295827">
                <a:tc>
                  <a:txBody>
                    <a:bodyPr/>
                    <a:lstStyle/>
                    <a:p>
                      <a:pPr algn="ctr" fontAlgn="ctr"/>
                      <a:r>
                        <a:rPr lang="en-US" altLang="ja-JP" sz="1000" b="1" i="0" u="none" strike="noStrike" dirty="0">
                          <a:solidFill>
                            <a:srgbClr val="000000"/>
                          </a:solidFill>
                          <a:effectLst/>
                          <a:latin typeface="+mn-ea"/>
                          <a:ea typeface="+mn-ea"/>
                        </a:rPr>
                        <a:t>3</a:t>
                      </a:r>
                      <a:endParaRPr lang="ja-JP" altLang="en-US" sz="1000" b="1" i="0" u="none" strike="noStrike" dirty="0">
                        <a:solidFill>
                          <a:srgbClr val="000000"/>
                        </a:solidFill>
                        <a:effectLst/>
                        <a:latin typeface="+mn-ea"/>
                        <a:ea typeface="+mn-ea"/>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ja-JP" altLang="en-US" sz="1000" b="1" u="none" strike="noStrike" dirty="0">
                          <a:effectLst/>
                          <a:latin typeface="+mn-ea"/>
                          <a:ea typeface="+mn-ea"/>
                        </a:rPr>
                        <a:t>東大</a:t>
                      </a:r>
                      <a:endParaRPr lang="ja-JP" altLang="en-US" sz="1000" b="1" i="0" u="none" strike="noStrike" dirty="0">
                        <a:solidFill>
                          <a:srgbClr val="000000"/>
                        </a:solidFill>
                        <a:effectLst/>
                        <a:latin typeface="+mn-ea"/>
                        <a:ea typeface="+mn-ea"/>
                      </a:endParaRPr>
                    </a:p>
                  </a:txBody>
                  <a:tcPr marL="0" marR="0" marT="0" marB="0" anchor="ctr">
                    <a:lnR w="12700" cap="flat" cmpd="sng" algn="ctr">
                      <a:solidFill>
                        <a:schemeClr val="tx1"/>
                      </a:solidFill>
                      <a:prstDash val="sys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indent="0" algn="ctr" fontAlgn="ctr">
                        <a:buFont typeface="Arial" panose="020B0604020202020204" pitchFamily="34" charset="0"/>
                        <a:buNone/>
                      </a:pPr>
                      <a:r>
                        <a:rPr lang="ja-JP" altLang="en-US" sz="1000" b="1" i="0" u="none" strike="noStrike" dirty="0">
                          <a:solidFill>
                            <a:srgbClr val="000000"/>
                          </a:solidFill>
                          <a:effectLst/>
                          <a:latin typeface="+mn-ea"/>
                          <a:ea typeface="+mn-ea"/>
                        </a:rPr>
                        <a:t>分散的に個人が管理</a:t>
                      </a:r>
                      <a:endParaRPr lang="en-US" altLang="ja-JP" sz="1000" b="1" i="0" u="none" strike="noStrike" dirty="0">
                        <a:solidFill>
                          <a:srgbClr val="000000"/>
                        </a:solidFill>
                        <a:effectLst/>
                        <a:latin typeface="+mn-ea"/>
                        <a:ea typeface="+mn-ea"/>
                      </a:endParaRPr>
                    </a:p>
                    <a:p>
                      <a:pPr marL="0" indent="0" algn="ctr" fontAlgn="ctr">
                        <a:buFont typeface="Arial" panose="020B0604020202020204" pitchFamily="34" charset="0"/>
                        <a:buNone/>
                      </a:pPr>
                      <a:r>
                        <a:rPr lang="ja-JP" altLang="en-US" sz="800" b="0" i="0" u="none" strike="noStrike" dirty="0">
                          <a:solidFill>
                            <a:srgbClr val="000000"/>
                          </a:solidFill>
                          <a:effectLst/>
                          <a:latin typeface="+mn-ea"/>
                          <a:ea typeface="+mn-ea"/>
                        </a:rPr>
                        <a:t>（学習者が自身の学修データを</a:t>
                      </a:r>
                      <a:r>
                        <a:rPr lang="en-US" altLang="ja-JP" sz="800" b="0" i="0" u="none" strike="noStrike" dirty="0">
                          <a:solidFill>
                            <a:srgbClr val="000000"/>
                          </a:solidFill>
                          <a:effectLst/>
                          <a:latin typeface="+mn-ea"/>
                          <a:ea typeface="+mn-ea"/>
                        </a:rPr>
                        <a:t>PLR</a:t>
                      </a:r>
                      <a:r>
                        <a:rPr lang="ja-JP" altLang="en-US" sz="800" b="0" i="0" u="none" strike="noStrike" dirty="0">
                          <a:solidFill>
                            <a:srgbClr val="000000"/>
                          </a:solidFill>
                          <a:effectLst/>
                          <a:latin typeface="+mn-ea"/>
                          <a:ea typeface="+mn-ea"/>
                        </a:rPr>
                        <a:t>アプリで管理）</a:t>
                      </a:r>
                    </a:p>
                  </a:txBody>
                  <a:tcPr marL="0" marR="0" marT="0" marB="0" anchor="ct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indent="0" algn="ctr" fontAlgn="ctr">
                        <a:buFont typeface="Arial" panose="020B0604020202020204" pitchFamily="34" charset="0"/>
                        <a:buNone/>
                      </a:pPr>
                      <a:r>
                        <a:rPr lang="en-US" altLang="ja-JP" sz="800" b="0" i="0" u="none" strike="noStrike" dirty="0">
                          <a:solidFill>
                            <a:srgbClr val="000000"/>
                          </a:solidFill>
                          <a:effectLst/>
                          <a:latin typeface="+mn-ea"/>
                          <a:ea typeface="+mn-ea"/>
                        </a:rPr>
                        <a:t>PLR</a:t>
                      </a:r>
                      <a:r>
                        <a:rPr lang="ja-JP" altLang="en-US" sz="800" b="0" i="0" u="none" strike="noStrike" dirty="0">
                          <a:solidFill>
                            <a:srgbClr val="000000"/>
                          </a:solidFill>
                          <a:effectLst/>
                          <a:latin typeface="+mn-ea"/>
                          <a:ea typeface="+mn-ea"/>
                        </a:rPr>
                        <a:t>アプリを拡張して複数の</a:t>
                      </a:r>
                      <a:r>
                        <a:rPr lang="en-US" altLang="ja-JP" sz="800" b="0" i="0" u="none" strike="noStrike" dirty="0">
                          <a:solidFill>
                            <a:srgbClr val="000000"/>
                          </a:solidFill>
                          <a:effectLst/>
                          <a:latin typeface="+mn-ea"/>
                          <a:ea typeface="+mn-ea"/>
                        </a:rPr>
                        <a:t>DID</a:t>
                      </a:r>
                      <a:r>
                        <a:rPr lang="ja-JP" altLang="en-US" sz="800" b="0" i="0" u="none" strike="noStrike" dirty="0">
                          <a:solidFill>
                            <a:srgbClr val="000000"/>
                          </a:solidFill>
                          <a:effectLst/>
                          <a:latin typeface="+mn-ea"/>
                          <a:ea typeface="+mn-ea"/>
                        </a:rPr>
                        <a:t>を管理可能とすることで、学習者が</a:t>
                      </a:r>
                      <a:r>
                        <a:rPr lang="en-US" altLang="ja-JP" sz="800" b="0" i="0" u="none" strike="noStrike" dirty="0">
                          <a:solidFill>
                            <a:srgbClr val="000000"/>
                          </a:solidFill>
                          <a:effectLst/>
                          <a:latin typeface="+mn-ea"/>
                          <a:ea typeface="+mn-ea"/>
                        </a:rPr>
                        <a:t>DID</a:t>
                      </a:r>
                      <a:r>
                        <a:rPr lang="ja-JP" altLang="en-US" sz="800" b="0" i="0" u="none" strike="noStrike" dirty="0">
                          <a:solidFill>
                            <a:srgbClr val="000000"/>
                          </a:solidFill>
                          <a:effectLst/>
                          <a:latin typeface="+mn-ea"/>
                          <a:ea typeface="+mn-ea"/>
                        </a:rPr>
                        <a:t>や</a:t>
                      </a:r>
                      <a:r>
                        <a:rPr lang="en-US" altLang="ja-JP" sz="800" b="0" i="0" u="none" strike="noStrike" dirty="0">
                          <a:solidFill>
                            <a:srgbClr val="000000"/>
                          </a:solidFill>
                          <a:effectLst/>
                          <a:latin typeface="+mn-ea"/>
                          <a:ea typeface="+mn-ea"/>
                        </a:rPr>
                        <a:t>VC</a:t>
                      </a:r>
                      <a:r>
                        <a:rPr lang="ja-JP" altLang="en-US" sz="800" b="0" i="0" u="none" strike="noStrike" dirty="0">
                          <a:solidFill>
                            <a:srgbClr val="000000"/>
                          </a:solidFill>
                          <a:effectLst/>
                          <a:latin typeface="+mn-ea"/>
                          <a:ea typeface="+mn-ea"/>
                        </a:rPr>
                        <a:t>を含むデータの範囲等を選択して開示</a:t>
                      </a:r>
                      <a:endParaRPr lang="en-US" altLang="ja-JP" sz="800" b="0" i="0" u="none" strike="noStrike" dirty="0">
                        <a:solidFill>
                          <a:srgbClr val="000000"/>
                        </a:solidFill>
                        <a:effectLst/>
                        <a:latin typeface="+mn-ea"/>
                        <a:ea typeface="+mn-ea"/>
                      </a:endParaRPr>
                    </a:p>
                  </a:txBody>
                  <a:tcPr marL="0" marR="0" marT="0" marB="0" anchor="ct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indent="0" algn="ctr" fontAlgn="ctr">
                        <a:buFont typeface="Arial" panose="020B0604020202020204" pitchFamily="34" charset="0"/>
                        <a:buNone/>
                      </a:pPr>
                      <a:r>
                        <a:rPr lang="ja-JP" altLang="en-US" sz="800" b="0" i="0" u="none" strike="noStrike" dirty="0">
                          <a:solidFill>
                            <a:srgbClr val="000000"/>
                          </a:solidFill>
                          <a:effectLst/>
                          <a:latin typeface="+mn-ea"/>
                          <a:ea typeface="+mn-ea"/>
                        </a:rPr>
                        <a:t>情報無し</a:t>
                      </a:r>
                      <a:endParaRPr lang="en-US" altLang="ja-JP" sz="800" b="0" i="0" u="none" strike="noStrike" dirty="0">
                        <a:solidFill>
                          <a:srgbClr val="000000"/>
                        </a:solidFill>
                        <a:effectLst/>
                        <a:latin typeface="+mn-ea"/>
                        <a:ea typeface="+mn-ea"/>
                      </a:endParaRPr>
                    </a:p>
                  </a:txBody>
                  <a:tcPr marL="0" marR="0" marT="0" marB="0" anchor="ctr">
                    <a:lnL w="12700" cap="flat" cmpd="sng" algn="ctr">
                      <a:solidFill>
                        <a:schemeClr val="tx1"/>
                      </a:solidFill>
                      <a:prstDash val="sysDot"/>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155036761"/>
                  </a:ext>
                </a:extLst>
              </a:tr>
              <a:tr h="281740">
                <a:tc>
                  <a:txBody>
                    <a:bodyPr/>
                    <a:lstStyle/>
                    <a:p>
                      <a:pPr algn="ctr" fontAlgn="ctr"/>
                      <a:r>
                        <a:rPr lang="en-US" altLang="ja-JP" sz="1000" b="1" i="0" u="none" strike="noStrike" dirty="0">
                          <a:solidFill>
                            <a:srgbClr val="000000"/>
                          </a:solidFill>
                          <a:effectLst/>
                          <a:latin typeface="+mn-ea"/>
                          <a:ea typeface="+mn-ea"/>
                        </a:rPr>
                        <a:t>4</a:t>
                      </a:r>
                      <a:endParaRPr lang="en-US" sz="1000" b="1" i="0" u="none" strike="noStrike" dirty="0">
                        <a:solidFill>
                          <a:srgbClr val="000000"/>
                        </a:solidFill>
                        <a:effectLst/>
                        <a:latin typeface="+mn-ea"/>
                        <a:ea typeface="+mn-ea"/>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ja-JP" altLang="en-US" sz="1000" b="1" u="none" strike="noStrike" dirty="0">
                          <a:effectLst/>
                          <a:latin typeface="+mn-ea"/>
                          <a:ea typeface="+mn-ea"/>
                        </a:rPr>
                        <a:t>富士通</a:t>
                      </a:r>
                      <a:r>
                        <a:rPr lang="en-US" sz="1000" b="1" u="none" strike="noStrike" dirty="0">
                          <a:effectLst/>
                          <a:latin typeface="+mn-ea"/>
                          <a:ea typeface="+mn-ea"/>
                        </a:rPr>
                        <a:t>Japan</a:t>
                      </a:r>
                      <a:endParaRPr lang="en-US" sz="1000" b="1" i="0" u="none" strike="noStrike" dirty="0">
                        <a:solidFill>
                          <a:srgbClr val="000000"/>
                        </a:solidFill>
                        <a:effectLst/>
                        <a:latin typeface="+mn-ea"/>
                        <a:ea typeface="+mn-ea"/>
                      </a:endParaRPr>
                    </a:p>
                  </a:txBody>
                  <a:tcPr marL="0" marR="0" marT="0" marB="0" anchor="ctr">
                    <a:lnR w="12700" cap="flat" cmpd="sng" algn="ctr">
                      <a:solidFill>
                        <a:schemeClr val="tx1"/>
                      </a:solidFill>
                      <a:prstDash val="sys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indent="0" algn="ctr" fontAlgn="ctr">
                        <a:buFont typeface="Arial" panose="020B0604020202020204" pitchFamily="34" charset="0"/>
                        <a:buNone/>
                      </a:pPr>
                      <a:r>
                        <a:rPr lang="ja-JP" altLang="en-US" sz="1000" b="1" i="0" u="none" strike="noStrike" dirty="0">
                          <a:solidFill>
                            <a:srgbClr val="000000"/>
                          </a:solidFill>
                          <a:effectLst/>
                          <a:latin typeface="+mn-ea"/>
                          <a:ea typeface="+mn-ea"/>
                        </a:rPr>
                        <a:t>分散的に個人が管理</a:t>
                      </a:r>
                      <a:endParaRPr lang="en-US" altLang="ja-JP" sz="1000" b="1" i="0" u="none" strike="noStrike" dirty="0">
                        <a:solidFill>
                          <a:srgbClr val="000000"/>
                        </a:solidFill>
                        <a:effectLst/>
                        <a:latin typeface="+mn-ea"/>
                        <a:ea typeface="+mn-ea"/>
                      </a:endParaRPr>
                    </a:p>
                    <a:p>
                      <a:pPr marL="0" indent="0" algn="ctr" fontAlgn="ctr">
                        <a:buFont typeface="Arial" panose="020B0604020202020204" pitchFamily="34" charset="0"/>
                        <a:buNone/>
                      </a:pPr>
                      <a:r>
                        <a:rPr lang="ja-JP" altLang="en-US" sz="800" b="0" i="0" u="none" strike="noStrike" dirty="0">
                          <a:solidFill>
                            <a:srgbClr val="000000"/>
                          </a:solidFill>
                          <a:effectLst/>
                          <a:latin typeface="+mn-ea"/>
                          <a:ea typeface="+mn-ea"/>
                        </a:rPr>
                        <a:t>（</a:t>
                      </a:r>
                      <a:r>
                        <a:rPr lang="en-US" altLang="ja-JP" sz="800" b="0" i="0" u="none" strike="noStrike" dirty="0">
                          <a:solidFill>
                            <a:srgbClr val="000000"/>
                          </a:solidFill>
                          <a:effectLst/>
                          <a:latin typeface="+mn-ea"/>
                          <a:ea typeface="+mn-ea"/>
                        </a:rPr>
                        <a:t>IDYX</a:t>
                      </a:r>
                      <a:r>
                        <a:rPr lang="ja-JP" altLang="en-US" sz="800" b="0" i="0" u="none" strike="noStrike" dirty="0">
                          <a:solidFill>
                            <a:srgbClr val="000000"/>
                          </a:solidFill>
                          <a:effectLst/>
                          <a:latin typeface="+mn-ea"/>
                          <a:ea typeface="+mn-ea"/>
                        </a:rPr>
                        <a:t>内の</a:t>
                      </a:r>
                      <a:r>
                        <a:rPr lang="en-US" altLang="ja-JP" sz="800" b="0" i="0" u="none" strike="noStrike" dirty="0">
                          <a:solidFill>
                            <a:srgbClr val="000000"/>
                          </a:solidFill>
                          <a:effectLst/>
                          <a:latin typeface="+mn-ea"/>
                          <a:ea typeface="+mn-ea"/>
                        </a:rPr>
                        <a:t>Wallet</a:t>
                      </a:r>
                      <a:r>
                        <a:rPr lang="ja-JP" altLang="en-US" sz="800" b="0" i="0" u="none" strike="noStrike" dirty="0" err="1">
                          <a:solidFill>
                            <a:srgbClr val="000000"/>
                          </a:solidFill>
                          <a:effectLst/>
                          <a:latin typeface="+mn-ea"/>
                          <a:ea typeface="+mn-ea"/>
                        </a:rPr>
                        <a:t>にて</a:t>
                      </a:r>
                      <a:r>
                        <a:rPr lang="ja-JP" altLang="en-US" sz="800" b="0" i="0" u="none" strike="noStrike" dirty="0">
                          <a:solidFill>
                            <a:srgbClr val="000000"/>
                          </a:solidFill>
                          <a:effectLst/>
                          <a:latin typeface="+mn-ea"/>
                          <a:ea typeface="+mn-ea"/>
                        </a:rPr>
                        <a:t>管理）</a:t>
                      </a:r>
                      <a:endParaRPr lang="en-US" altLang="ja-JP" sz="800" b="0" i="0" u="none" strike="noStrike" dirty="0">
                        <a:solidFill>
                          <a:srgbClr val="000000"/>
                        </a:solidFill>
                        <a:effectLst/>
                        <a:latin typeface="+mn-ea"/>
                        <a:ea typeface="+mn-ea"/>
                      </a:endParaRPr>
                    </a:p>
                  </a:txBody>
                  <a:tcPr marL="0" marR="0" marT="0" marB="0" anchor="ct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indent="0" algn="ctr" fontAlgn="ctr">
                        <a:buFont typeface="Arial" panose="020B0604020202020204" pitchFamily="34" charset="0"/>
                        <a:buNone/>
                      </a:pPr>
                      <a:r>
                        <a:rPr lang="ja-JP" altLang="en-US" sz="800" b="0" i="0" u="none" strike="noStrike" dirty="0">
                          <a:solidFill>
                            <a:srgbClr val="000000"/>
                          </a:solidFill>
                          <a:effectLst/>
                          <a:latin typeface="+mn-ea"/>
                          <a:ea typeface="+mn-ea"/>
                        </a:rPr>
                        <a:t>データの選択的開示は部分的に可能／特定のスキル・活動内の情報非開示のコントロールは不可となるようにプロト実装</a:t>
                      </a:r>
                    </a:p>
                  </a:txBody>
                  <a:tcPr marL="0" marR="0" marT="0" marB="0" anchor="ct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indent="0" algn="ctr" fontAlgn="ctr">
                        <a:buFont typeface="Arial" panose="020B0604020202020204" pitchFamily="34" charset="0"/>
                        <a:buNone/>
                      </a:pPr>
                      <a:r>
                        <a:rPr lang="ja-JP" altLang="en-US" sz="800" b="0" i="0" u="none" strike="noStrike" dirty="0">
                          <a:solidFill>
                            <a:srgbClr val="000000"/>
                          </a:solidFill>
                          <a:effectLst/>
                          <a:latin typeface="+mn-ea"/>
                          <a:ea typeface="+mn-ea"/>
                        </a:rPr>
                        <a:t>情報無し</a:t>
                      </a:r>
                      <a:endParaRPr lang="en-US" altLang="ja-JP" sz="800" b="0" i="0" u="none" strike="noStrike" dirty="0">
                        <a:solidFill>
                          <a:srgbClr val="000000"/>
                        </a:solidFill>
                        <a:effectLst/>
                        <a:latin typeface="+mn-ea"/>
                        <a:ea typeface="+mn-ea"/>
                      </a:endParaRPr>
                    </a:p>
                  </a:txBody>
                  <a:tcPr marL="0" marR="0" marT="0" marB="0" anchor="ctr">
                    <a:lnL w="12700" cap="flat" cmpd="sng" algn="ctr">
                      <a:solidFill>
                        <a:schemeClr val="tx1"/>
                      </a:solidFill>
                      <a:prstDash val="sysDot"/>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502330174"/>
                  </a:ext>
                </a:extLst>
              </a:tr>
              <a:tr h="442502">
                <a:tc>
                  <a:txBody>
                    <a:bodyPr/>
                    <a:lstStyle/>
                    <a:p>
                      <a:pPr algn="ctr" fontAlgn="ctr"/>
                      <a:r>
                        <a:rPr lang="en-US" altLang="ja-JP" sz="1000" b="1" i="0" u="none" strike="noStrike" dirty="0">
                          <a:solidFill>
                            <a:srgbClr val="000000"/>
                          </a:solidFill>
                          <a:effectLst/>
                          <a:latin typeface="+mn-ea"/>
                          <a:ea typeface="+mn-ea"/>
                        </a:rPr>
                        <a:t>5</a:t>
                      </a:r>
                      <a:endParaRPr lang="ja-JP" altLang="en-US" sz="1000" b="1" i="0" u="none" strike="noStrike" dirty="0">
                        <a:solidFill>
                          <a:srgbClr val="000000"/>
                        </a:solidFill>
                        <a:effectLst/>
                        <a:latin typeface="+mn-ea"/>
                        <a:ea typeface="+mn-ea"/>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ja-JP" altLang="en-US" sz="1000" b="1" u="none" strike="noStrike" dirty="0">
                          <a:effectLst/>
                          <a:latin typeface="+mn-ea"/>
                          <a:ea typeface="+mn-ea"/>
                        </a:rPr>
                        <a:t>シミック</a:t>
                      </a:r>
                      <a:endParaRPr lang="ja-JP" altLang="en-US" sz="1000" b="1" i="0" u="none" strike="noStrike" dirty="0">
                        <a:solidFill>
                          <a:srgbClr val="000000"/>
                        </a:solidFill>
                        <a:effectLst/>
                        <a:latin typeface="+mn-ea"/>
                        <a:ea typeface="+mn-ea"/>
                      </a:endParaRPr>
                    </a:p>
                  </a:txBody>
                  <a:tcPr marL="0" marR="0" marT="0" marB="0" anchor="ctr">
                    <a:lnR w="12700" cap="flat" cmpd="sng" algn="ctr">
                      <a:solidFill>
                        <a:schemeClr val="tx1"/>
                      </a:solidFill>
                      <a:prstDash val="sys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indent="0" algn="ctr" fontAlgn="ctr">
                        <a:buFont typeface="Arial" panose="020B0604020202020204" pitchFamily="34" charset="0"/>
                        <a:buNone/>
                      </a:pPr>
                      <a:r>
                        <a:rPr lang="ja-JP" altLang="en-US" sz="1000" b="1" i="0" u="none" strike="noStrike" dirty="0" smtClean="0">
                          <a:solidFill>
                            <a:srgbClr val="000000"/>
                          </a:solidFill>
                          <a:effectLst/>
                          <a:latin typeface="+mn-ea"/>
                          <a:ea typeface="+mn-ea"/>
                        </a:rPr>
                        <a:t>一部分散管理</a:t>
                      </a:r>
                      <a:endParaRPr lang="en-US" altLang="ja-JP" sz="1000" b="1" i="0" u="none" strike="noStrike" dirty="0">
                        <a:solidFill>
                          <a:srgbClr val="000000"/>
                        </a:solidFill>
                        <a:effectLst/>
                        <a:latin typeface="+mn-ea"/>
                        <a:ea typeface="+mn-ea"/>
                      </a:endParaRPr>
                    </a:p>
                    <a:p>
                      <a:pPr marL="0" indent="0" algn="ctr" fontAlgn="ctr">
                        <a:buFont typeface="Arial" panose="020B0604020202020204" pitchFamily="34" charset="0"/>
                        <a:buNone/>
                      </a:pPr>
                      <a:r>
                        <a:rPr lang="ja-JP" altLang="en-US" sz="800" b="0" i="0" u="none" strike="noStrike" dirty="0" smtClean="0">
                          <a:solidFill>
                            <a:srgbClr val="000000"/>
                          </a:solidFill>
                          <a:effectLst/>
                          <a:latin typeface="+mn-ea"/>
                          <a:ea typeface="+mn-ea"/>
                        </a:rPr>
                        <a:t>（データの送受信が可能な病院スタッフと製薬会社</a:t>
                      </a:r>
                      <a:r>
                        <a:rPr lang="en-US" altLang="ja-JP" sz="800" b="0" i="0" u="none" strike="noStrike" dirty="0" smtClean="0">
                          <a:solidFill>
                            <a:srgbClr val="000000"/>
                          </a:solidFill>
                          <a:effectLst/>
                          <a:latin typeface="+mn-ea"/>
                          <a:ea typeface="+mn-ea"/>
                        </a:rPr>
                        <a:t>/CRO</a:t>
                      </a:r>
                      <a:r>
                        <a:rPr lang="ja-JP" altLang="en-US" sz="800" b="0" i="0" u="none" strike="noStrike" dirty="0" smtClean="0">
                          <a:solidFill>
                            <a:srgbClr val="000000"/>
                          </a:solidFill>
                          <a:effectLst/>
                          <a:latin typeface="+mn-ea"/>
                          <a:ea typeface="+mn-ea"/>
                        </a:rPr>
                        <a:t>スタッフの組み合わせ情報は</a:t>
                      </a:r>
                      <a:r>
                        <a:rPr lang="en-US" altLang="ja-JP" sz="800" b="0" i="0" u="none" strike="noStrike" dirty="0" smtClean="0">
                          <a:solidFill>
                            <a:srgbClr val="000000"/>
                          </a:solidFill>
                          <a:effectLst/>
                          <a:latin typeface="+mn-ea"/>
                          <a:ea typeface="+mn-ea"/>
                        </a:rPr>
                        <a:t>Trusted Directory</a:t>
                      </a:r>
                      <a:r>
                        <a:rPr lang="ja-JP" altLang="en-US" sz="800" b="0" i="0" u="none" strike="noStrike" dirty="0" smtClean="0">
                          <a:solidFill>
                            <a:srgbClr val="000000"/>
                          </a:solidFill>
                          <a:effectLst/>
                          <a:latin typeface="+mn-ea"/>
                          <a:ea typeface="+mn-ea"/>
                        </a:rPr>
                        <a:t>で集中的に管理される）</a:t>
                      </a:r>
                      <a:endParaRPr lang="ja-JP" altLang="en-US" sz="800" b="0" i="0" u="none" strike="noStrike" dirty="0">
                        <a:solidFill>
                          <a:srgbClr val="000000"/>
                        </a:solidFill>
                        <a:effectLst/>
                        <a:latin typeface="+mn-ea"/>
                        <a:ea typeface="+mn-ea"/>
                      </a:endParaRPr>
                    </a:p>
                  </a:txBody>
                  <a:tcPr marL="0" marR="0" marT="0" marB="0" anchor="ct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indent="0" algn="ctr" fontAlgn="ctr">
                        <a:buFont typeface="Arial" panose="020B0604020202020204" pitchFamily="34" charset="0"/>
                        <a:buNone/>
                      </a:pPr>
                      <a:r>
                        <a:rPr lang="ja-JP" altLang="en-US" sz="800" b="0" i="0" u="none" strike="noStrike" dirty="0" smtClean="0">
                          <a:solidFill>
                            <a:srgbClr val="000000"/>
                          </a:solidFill>
                          <a:effectLst/>
                          <a:latin typeface="+mn-ea"/>
                          <a:ea typeface="+mn-ea"/>
                        </a:rPr>
                        <a:t>送信するファイルにどのデータを入れるかは病院スタッフが自ら選択可能であり、かつどのファイルを送信するかも選択可能</a:t>
                      </a:r>
                      <a:endParaRPr lang="en-US" altLang="ja-JP" sz="800" b="0" i="0" u="none" strike="noStrike" dirty="0">
                        <a:solidFill>
                          <a:srgbClr val="000000"/>
                        </a:solidFill>
                        <a:effectLst/>
                        <a:latin typeface="+mn-ea"/>
                        <a:ea typeface="+mn-ea"/>
                      </a:endParaRPr>
                    </a:p>
                  </a:txBody>
                  <a:tcPr marL="0" marR="0" marT="0" marB="0" anchor="ct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indent="0" algn="ctr" fontAlgn="ctr">
                        <a:buFont typeface="Arial" panose="020B0604020202020204" pitchFamily="34" charset="0"/>
                        <a:buNone/>
                      </a:pPr>
                      <a:r>
                        <a:rPr lang="en-US" altLang="ja-JP" sz="800" b="0" i="0" u="none" strike="noStrike" dirty="0">
                          <a:solidFill>
                            <a:srgbClr val="000000"/>
                          </a:solidFill>
                          <a:effectLst/>
                          <a:latin typeface="+mn-ea"/>
                          <a:ea typeface="+mn-ea"/>
                        </a:rPr>
                        <a:t>GAMP</a:t>
                      </a:r>
                      <a:r>
                        <a:rPr lang="ja-JP" altLang="en-US" sz="800" b="0" i="0" u="none" strike="noStrike" dirty="0">
                          <a:solidFill>
                            <a:srgbClr val="000000"/>
                          </a:solidFill>
                          <a:effectLst/>
                          <a:latin typeface="+mn-ea"/>
                          <a:ea typeface="+mn-ea"/>
                        </a:rPr>
                        <a:t>（</a:t>
                      </a:r>
                      <a:r>
                        <a:rPr lang="en-US" altLang="ja-JP" sz="800" b="0" i="0" u="none" strike="noStrike" dirty="0">
                          <a:solidFill>
                            <a:srgbClr val="000000"/>
                          </a:solidFill>
                          <a:effectLst/>
                          <a:latin typeface="+mn-ea"/>
                          <a:ea typeface="+mn-ea"/>
                        </a:rPr>
                        <a:t>Good Automated Manufacturing Practice</a:t>
                      </a:r>
                      <a:r>
                        <a:rPr lang="ja-JP" altLang="en-US" sz="800" b="0" i="0" u="none" strike="noStrike" dirty="0">
                          <a:solidFill>
                            <a:srgbClr val="000000"/>
                          </a:solidFill>
                          <a:effectLst/>
                          <a:latin typeface="+mn-ea"/>
                          <a:ea typeface="+mn-ea"/>
                        </a:rPr>
                        <a:t>）などの臨床試験におけるデータマネジメント及びシステム設計に関する国際規格及びレギュレーションによる全体的なガバナンスの影響が示唆</a:t>
                      </a:r>
                      <a:endParaRPr lang="en-US" altLang="ja-JP" sz="800" b="0" i="0" u="none" strike="noStrike" dirty="0">
                        <a:solidFill>
                          <a:srgbClr val="000000"/>
                        </a:solidFill>
                        <a:effectLst/>
                        <a:latin typeface="+mn-ea"/>
                        <a:ea typeface="+mn-ea"/>
                      </a:endParaRPr>
                    </a:p>
                  </a:txBody>
                  <a:tcPr marL="0" marR="0" marT="0" marB="0" anchor="ctr">
                    <a:lnL w="12700" cap="flat" cmpd="sng" algn="ctr">
                      <a:solidFill>
                        <a:schemeClr val="tx1"/>
                      </a:solidFill>
                      <a:prstDash val="sysDot"/>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26300140"/>
                  </a:ext>
                </a:extLst>
              </a:tr>
              <a:tr h="359533">
                <a:tc>
                  <a:txBody>
                    <a:bodyPr/>
                    <a:lstStyle/>
                    <a:p>
                      <a:pPr algn="ctr" fontAlgn="ctr"/>
                      <a:r>
                        <a:rPr lang="en-US" altLang="ja-JP" sz="1000" b="1" i="0" u="none" strike="noStrike" dirty="0">
                          <a:solidFill>
                            <a:srgbClr val="000000"/>
                          </a:solidFill>
                          <a:effectLst/>
                          <a:latin typeface="+mn-ea"/>
                          <a:ea typeface="+mn-ea"/>
                        </a:rPr>
                        <a:t>6</a:t>
                      </a:r>
                      <a:endParaRPr lang="en-US" sz="1000" b="1" i="0" u="none" strike="noStrike" dirty="0">
                        <a:solidFill>
                          <a:srgbClr val="000000"/>
                        </a:solidFill>
                        <a:effectLst/>
                        <a:latin typeface="+mn-ea"/>
                        <a:ea typeface="+mn-ea"/>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000" b="1" u="none" strike="noStrike" dirty="0">
                          <a:effectLst/>
                          <a:latin typeface="+mn-ea"/>
                          <a:ea typeface="+mn-ea"/>
                        </a:rPr>
                        <a:t>ORPHE</a:t>
                      </a:r>
                      <a:endParaRPr lang="en-US" sz="1000" b="1" i="0" u="none" strike="noStrike" dirty="0">
                        <a:solidFill>
                          <a:srgbClr val="000000"/>
                        </a:solidFill>
                        <a:effectLst/>
                        <a:latin typeface="+mn-ea"/>
                        <a:ea typeface="+mn-ea"/>
                      </a:endParaRPr>
                    </a:p>
                  </a:txBody>
                  <a:tcPr marL="0" marR="0" marT="0" marB="0" anchor="ctr">
                    <a:lnR w="12700" cap="flat" cmpd="sng" algn="ctr">
                      <a:solidFill>
                        <a:schemeClr val="tx1"/>
                      </a:solidFill>
                      <a:prstDash val="sys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indent="0" algn="ctr" fontAlgn="ctr">
                        <a:buFont typeface="Arial" panose="020B0604020202020204" pitchFamily="34" charset="0"/>
                        <a:buNone/>
                      </a:pPr>
                      <a:r>
                        <a:rPr lang="ja-JP" altLang="en-US" sz="1000" b="1" i="0" u="none" strike="noStrike" dirty="0">
                          <a:solidFill>
                            <a:schemeClr val="tx1"/>
                          </a:solidFill>
                          <a:effectLst/>
                          <a:latin typeface="+mn-ea"/>
                          <a:ea typeface="+mn-ea"/>
                        </a:rPr>
                        <a:t>一部分散的に個人で管理</a:t>
                      </a:r>
                      <a:endParaRPr lang="en-US" altLang="ja-JP" sz="1000" b="1" i="0" u="none" strike="noStrike" dirty="0">
                        <a:solidFill>
                          <a:schemeClr val="tx1"/>
                        </a:solidFill>
                        <a:effectLst/>
                        <a:latin typeface="+mn-ea"/>
                        <a:ea typeface="+mn-ea"/>
                      </a:endParaRPr>
                    </a:p>
                    <a:p>
                      <a:pPr marL="0" indent="0" algn="ctr" fontAlgn="ctr">
                        <a:buFont typeface="Arial" panose="020B0604020202020204" pitchFamily="34" charset="0"/>
                        <a:buNone/>
                      </a:pPr>
                      <a:r>
                        <a:rPr lang="ja-JP" altLang="en-US" sz="800" b="0" i="0" u="none" strike="noStrike" dirty="0">
                          <a:solidFill>
                            <a:schemeClr val="tx1"/>
                          </a:solidFill>
                          <a:effectLst/>
                          <a:latin typeface="+mn-ea"/>
                          <a:ea typeface="+mn-ea"/>
                        </a:rPr>
                        <a:t>（患者が自身の歩行データをウォレットで管理するとともに、</a:t>
                      </a:r>
                      <a:r>
                        <a:rPr lang="en-US" altLang="ja-JP" sz="800" b="0" i="0" u="none" strike="noStrike" dirty="0">
                          <a:solidFill>
                            <a:schemeClr val="tx1"/>
                          </a:solidFill>
                          <a:effectLst/>
                          <a:latin typeface="+mn-ea"/>
                          <a:ea typeface="+mn-ea"/>
                        </a:rPr>
                        <a:t>ORPHE</a:t>
                      </a:r>
                      <a:r>
                        <a:rPr lang="ja-JP" altLang="en-US" sz="800" b="0" i="0" u="none" strike="noStrike" dirty="0">
                          <a:solidFill>
                            <a:schemeClr val="tx1"/>
                          </a:solidFill>
                          <a:effectLst/>
                          <a:latin typeface="+mn-ea"/>
                          <a:ea typeface="+mn-ea"/>
                        </a:rPr>
                        <a:t>が管理者システムの中でデータのログを記録）</a:t>
                      </a:r>
                      <a:endParaRPr lang="en-US" altLang="ja-JP" sz="800" b="0" i="0" u="none" strike="noStrike" dirty="0">
                        <a:solidFill>
                          <a:schemeClr val="tx1"/>
                        </a:solidFill>
                        <a:effectLst/>
                        <a:latin typeface="+mn-ea"/>
                        <a:ea typeface="+mn-ea"/>
                      </a:endParaRPr>
                    </a:p>
                  </a:txBody>
                  <a:tcPr marL="0" marR="0" marT="0" marB="0" anchor="ct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indent="0" algn="ctr" fontAlgn="ctr">
                        <a:buFont typeface="Arial" panose="020B0604020202020204" pitchFamily="34" charset="0"/>
                        <a:buNone/>
                      </a:pPr>
                      <a:r>
                        <a:rPr lang="ja-JP" altLang="en-US" sz="800" b="0" i="0" u="none" strike="noStrike" dirty="0">
                          <a:solidFill>
                            <a:schemeClr val="tx1"/>
                          </a:solidFill>
                          <a:effectLst/>
                          <a:latin typeface="+mn-ea"/>
                          <a:ea typeface="+mn-ea"/>
                        </a:rPr>
                        <a:t>患者は（</a:t>
                      </a:r>
                      <a:r>
                        <a:rPr lang="en-US" altLang="ja-JP" sz="800" b="0" i="0" u="none" strike="noStrike" dirty="0">
                          <a:solidFill>
                            <a:schemeClr val="tx1"/>
                          </a:solidFill>
                          <a:effectLst/>
                          <a:latin typeface="+mn-ea"/>
                          <a:ea typeface="+mn-ea"/>
                        </a:rPr>
                        <a:t>ORPHE</a:t>
                      </a:r>
                      <a:r>
                        <a:rPr lang="ja-JP" altLang="en-US" sz="800" b="0" i="0" u="none" strike="noStrike" dirty="0">
                          <a:solidFill>
                            <a:schemeClr val="tx1"/>
                          </a:solidFill>
                          <a:effectLst/>
                          <a:latin typeface="+mn-ea"/>
                          <a:ea typeface="+mn-ea"/>
                        </a:rPr>
                        <a:t>経由で）医師等からデータの要求を受け、データの公開、拒否、部分公開をウォレットで選択可能</a:t>
                      </a:r>
                      <a:endParaRPr lang="en-US" altLang="ja-JP" sz="800" b="0" i="0" u="none" strike="noStrike" dirty="0">
                        <a:solidFill>
                          <a:schemeClr val="tx1"/>
                        </a:solidFill>
                        <a:effectLst/>
                        <a:latin typeface="+mn-ea"/>
                        <a:ea typeface="+mn-ea"/>
                      </a:endParaRPr>
                    </a:p>
                  </a:txBody>
                  <a:tcPr marL="0" marR="0" marT="0" marB="0" anchor="ct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indent="0" algn="ctr" fontAlgn="ctr">
                        <a:buFont typeface="Arial" panose="020B0604020202020204" pitchFamily="34" charset="0"/>
                        <a:buNone/>
                      </a:pPr>
                      <a:r>
                        <a:rPr lang="ja-JP" altLang="en-US" sz="800" b="0" i="0" u="none" strike="noStrike" dirty="0">
                          <a:solidFill>
                            <a:schemeClr val="tx1"/>
                          </a:solidFill>
                          <a:effectLst/>
                          <a:latin typeface="+mn-ea"/>
                          <a:ea typeface="+mn-ea"/>
                        </a:rPr>
                        <a:t>システム全体のデータ授受を</a:t>
                      </a:r>
                      <a:r>
                        <a:rPr lang="en-US" altLang="ja-JP" sz="800" b="0" i="0" u="none" strike="noStrike" dirty="0">
                          <a:solidFill>
                            <a:schemeClr val="tx1"/>
                          </a:solidFill>
                          <a:effectLst/>
                          <a:latin typeface="+mn-ea"/>
                          <a:ea typeface="+mn-ea"/>
                        </a:rPr>
                        <a:t>ORPHE</a:t>
                      </a:r>
                      <a:r>
                        <a:rPr lang="ja-JP" altLang="en-US" sz="800" b="0" i="0" u="none" strike="noStrike" dirty="0">
                          <a:solidFill>
                            <a:schemeClr val="tx1"/>
                          </a:solidFill>
                          <a:effectLst/>
                          <a:latin typeface="+mn-ea"/>
                          <a:ea typeface="+mn-ea"/>
                        </a:rPr>
                        <a:t>が担っており、一定のガバナンスが存在すると想定</a:t>
                      </a:r>
                      <a:endParaRPr lang="en-US" altLang="ja-JP" sz="800" b="0" i="0" u="none" strike="noStrike" dirty="0">
                        <a:solidFill>
                          <a:schemeClr val="tx1"/>
                        </a:solidFill>
                        <a:effectLst/>
                        <a:latin typeface="+mn-ea"/>
                        <a:ea typeface="+mn-ea"/>
                      </a:endParaRPr>
                    </a:p>
                  </a:txBody>
                  <a:tcPr marL="0" marR="0" marT="0" marB="0" anchor="ctr">
                    <a:lnL w="12700" cap="flat" cmpd="sng" algn="ctr">
                      <a:solidFill>
                        <a:schemeClr val="tx1"/>
                      </a:solidFill>
                      <a:prstDash val="sysDot"/>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125880195"/>
                  </a:ext>
                </a:extLst>
              </a:tr>
              <a:tr h="359533">
                <a:tc>
                  <a:txBody>
                    <a:bodyPr/>
                    <a:lstStyle/>
                    <a:p>
                      <a:pPr algn="ctr" fontAlgn="ctr"/>
                      <a:r>
                        <a:rPr lang="en-US" altLang="ja-JP" sz="1000" b="1" i="0" u="none" strike="noStrike" dirty="0">
                          <a:solidFill>
                            <a:srgbClr val="000000"/>
                          </a:solidFill>
                          <a:effectLst/>
                          <a:latin typeface="+mn-ea"/>
                          <a:ea typeface="+mn-ea"/>
                        </a:rPr>
                        <a:t>7</a:t>
                      </a:r>
                      <a:endParaRPr lang="en-US" sz="1000" b="1" i="0" u="none" strike="noStrike" dirty="0">
                        <a:solidFill>
                          <a:srgbClr val="000000"/>
                        </a:solidFill>
                        <a:effectLst/>
                        <a:latin typeface="+mn-ea"/>
                        <a:ea typeface="+mn-ea"/>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000" b="1" u="none" strike="noStrike" dirty="0">
                          <a:effectLst/>
                          <a:latin typeface="+mn-ea"/>
                          <a:ea typeface="+mn-ea"/>
                        </a:rPr>
                        <a:t>DataGateway</a:t>
                      </a:r>
                      <a:endParaRPr lang="en-US" sz="1000" b="1" i="0" u="none" strike="noStrike" dirty="0">
                        <a:solidFill>
                          <a:srgbClr val="000000"/>
                        </a:solidFill>
                        <a:effectLst/>
                        <a:latin typeface="+mn-ea"/>
                        <a:ea typeface="+mn-ea"/>
                      </a:endParaRPr>
                    </a:p>
                  </a:txBody>
                  <a:tcPr marL="0" marR="0" marT="0" marB="0" anchor="ctr">
                    <a:lnR w="12700" cap="flat" cmpd="sng" algn="ctr">
                      <a:solidFill>
                        <a:schemeClr val="tx1"/>
                      </a:solidFill>
                      <a:prstDash val="sys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indent="0" algn="ctr" fontAlgn="ctr">
                        <a:buFont typeface="Arial" panose="020B0604020202020204" pitchFamily="34" charset="0"/>
                        <a:buNone/>
                      </a:pPr>
                      <a:r>
                        <a:rPr lang="ja-JP" altLang="en-US" sz="1000" b="1" i="0" u="none" strike="noStrike" dirty="0">
                          <a:solidFill>
                            <a:schemeClr val="tx1"/>
                          </a:solidFill>
                          <a:effectLst/>
                          <a:latin typeface="+mn-ea"/>
                          <a:ea typeface="+mn-ea"/>
                        </a:rPr>
                        <a:t>分散的に法人で管理</a:t>
                      </a:r>
                      <a:endParaRPr lang="en-US" altLang="ja-JP" sz="1000" b="1" i="0" u="none" strike="noStrike" dirty="0">
                        <a:solidFill>
                          <a:schemeClr val="tx1"/>
                        </a:solidFill>
                        <a:effectLst/>
                        <a:latin typeface="+mn-ea"/>
                        <a:ea typeface="+mn-ea"/>
                      </a:endParaRPr>
                    </a:p>
                    <a:p>
                      <a:pPr marL="0" indent="0" algn="ctr" fontAlgn="ctr">
                        <a:buFont typeface="Arial" panose="020B0604020202020204" pitchFamily="34" charset="0"/>
                        <a:buNone/>
                      </a:pPr>
                      <a:r>
                        <a:rPr lang="ja-JP" altLang="en-US" sz="800" b="0" i="0" u="none" strike="noStrike" dirty="0">
                          <a:solidFill>
                            <a:schemeClr val="tx1"/>
                          </a:solidFill>
                          <a:effectLst/>
                          <a:latin typeface="+mn-ea"/>
                          <a:ea typeface="+mn-ea"/>
                        </a:rPr>
                        <a:t>（クライアントのエージェントサーバー（ウォレット：</a:t>
                      </a:r>
                      <a:r>
                        <a:rPr lang="en-US" altLang="ja-JP" sz="800" b="0" i="0" u="none" strike="noStrike" dirty="0">
                          <a:solidFill>
                            <a:schemeClr val="tx1"/>
                          </a:solidFill>
                          <a:effectLst/>
                          <a:latin typeface="+mn-ea"/>
                          <a:ea typeface="+mn-ea"/>
                        </a:rPr>
                        <a:t>Woollet</a:t>
                      </a:r>
                      <a:r>
                        <a:rPr lang="ja-JP" altLang="en-US" sz="800" b="0" i="0" u="none" strike="noStrike" dirty="0">
                          <a:solidFill>
                            <a:schemeClr val="tx1"/>
                          </a:solidFill>
                          <a:effectLst/>
                          <a:latin typeface="+mn-ea"/>
                          <a:ea typeface="+mn-ea"/>
                        </a:rPr>
                        <a:t>）の中でクライアントにより、</a:t>
                      </a:r>
                      <a:r>
                        <a:rPr lang="en-US" altLang="ja-JP" sz="800" b="0" i="0" u="none" strike="noStrike" dirty="0">
                          <a:solidFill>
                            <a:schemeClr val="tx1"/>
                          </a:solidFill>
                          <a:effectLst/>
                          <a:latin typeface="+mn-ea"/>
                          <a:ea typeface="+mn-ea"/>
                        </a:rPr>
                        <a:t>IPFS</a:t>
                      </a:r>
                      <a:r>
                        <a:rPr lang="ja-JP" altLang="en-US" sz="800" b="0" i="0" u="none" strike="noStrike" dirty="0">
                          <a:solidFill>
                            <a:schemeClr val="tx1"/>
                          </a:solidFill>
                          <a:effectLst/>
                          <a:latin typeface="+mn-ea"/>
                          <a:ea typeface="+mn-ea"/>
                        </a:rPr>
                        <a:t>に保管されているデータのハッシュを管理）</a:t>
                      </a:r>
                      <a:endParaRPr lang="en-US" altLang="ja-JP" sz="800" b="0" i="0" u="none" strike="noStrike" dirty="0">
                        <a:solidFill>
                          <a:schemeClr val="tx1"/>
                        </a:solidFill>
                        <a:effectLst/>
                        <a:latin typeface="+mn-ea"/>
                        <a:ea typeface="+mn-ea"/>
                      </a:endParaRPr>
                    </a:p>
                  </a:txBody>
                  <a:tcPr marL="0" marR="0" marT="0" marB="0" anchor="ct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indent="0" algn="ctr" fontAlgn="ctr">
                        <a:buFont typeface="Arial" panose="020B0604020202020204" pitchFamily="34" charset="0"/>
                        <a:buNone/>
                      </a:pPr>
                      <a:r>
                        <a:rPr lang="ja-JP" altLang="en-US" sz="800" b="0" i="0" u="none" strike="noStrike" dirty="0">
                          <a:solidFill>
                            <a:schemeClr val="tx1"/>
                          </a:solidFill>
                          <a:effectLst/>
                          <a:latin typeface="+mn-ea"/>
                          <a:ea typeface="+mn-ea"/>
                        </a:rPr>
                        <a:t>選択的開示はウォレット（</a:t>
                      </a:r>
                      <a:r>
                        <a:rPr lang="en-US" altLang="ja-JP" sz="800" b="0" i="0" u="none" strike="noStrike" dirty="0" err="1">
                          <a:solidFill>
                            <a:schemeClr val="tx1"/>
                          </a:solidFill>
                          <a:effectLst/>
                          <a:latin typeface="+mn-ea"/>
                          <a:ea typeface="+mn-ea"/>
                        </a:rPr>
                        <a:t>Woollet</a:t>
                      </a:r>
                      <a:r>
                        <a:rPr lang="ja-JP" altLang="en-US" sz="800" b="0" i="0" u="none" strike="noStrike" dirty="0">
                          <a:solidFill>
                            <a:schemeClr val="tx1"/>
                          </a:solidFill>
                          <a:effectLst/>
                          <a:latin typeface="+mn-ea"/>
                          <a:ea typeface="+mn-ea"/>
                        </a:rPr>
                        <a:t>）の機能として具備</a:t>
                      </a:r>
                      <a:endParaRPr lang="en-US" altLang="ja-JP" sz="800" b="0" i="0" u="none" strike="noStrike" dirty="0">
                        <a:solidFill>
                          <a:schemeClr val="tx1"/>
                        </a:solidFill>
                        <a:effectLst/>
                        <a:latin typeface="+mn-ea"/>
                        <a:ea typeface="+mn-ea"/>
                      </a:endParaRPr>
                    </a:p>
                  </a:txBody>
                  <a:tcPr marL="0" marR="0" marT="0" marB="0" anchor="ct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indent="0" algn="ctr" fontAlgn="ctr">
                        <a:buFont typeface="Arial" panose="020B0604020202020204" pitchFamily="34" charset="0"/>
                        <a:buNone/>
                      </a:pPr>
                      <a:r>
                        <a:rPr lang="ja-JP" altLang="en-US" sz="800" b="0" i="0" u="none" strike="noStrike" dirty="0">
                          <a:solidFill>
                            <a:schemeClr val="tx1"/>
                          </a:solidFill>
                          <a:effectLst/>
                          <a:latin typeface="+mn-ea"/>
                          <a:ea typeface="+mn-ea"/>
                        </a:rPr>
                        <a:t>データ所有者とデータ要求者との炭素排出量開示に関する契約によるガバナンスに基づくと想定</a:t>
                      </a:r>
                      <a:endParaRPr lang="en-US" altLang="ja-JP" sz="800" b="0" i="0" u="none" strike="noStrike" dirty="0">
                        <a:solidFill>
                          <a:schemeClr val="tx1"/>
                        </a:solidFill>
                        <a:effectLst/>
                        <a:latin typeface="+mn-ea"/>
                        <a:ea typeface="+mn-ea"/>
                      </a:endParaRPr>
                    </a:p>
                  </a:txBody>
                  <a:tcPr marL="0" marR="0" marT="0" marB="0" anchor="ctr">
                    <a:lnL w="12700" cap="flat" cmpd="sng" algn="ctr">
                      <a:solidFill>
                        <a:schemeClr val="tx1"/>
                      </a:solidFill>
                      <a:prstDash val="sysDot"/>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12163469"/>
                  </a:ext>
                </a:extLst>
              </a:tr>
              <a:tr h="359533">
                <a:tc>
                  <a:txBody>
                    <a:bodyPr/>
                    <a:lstStyle/>
                    <a:p>
                      <a:pPr algn="ctr" fontAlgn="ctr"/>
                      <a:r>
                        <a:rPr lang="en-US" altLang="ja-JP" sz="1000" b="1" i="0" u="none" strike="noStrike" dirty="0">
                          <a:solidFill>
                            <a:srgbClr val="000000"/>
                          </a:solidFill>
                          <a:effectLst/>
                          <a:latin typeface="+mn-ea"/>
                          <a:ea typeface="+mn-ea"/>
                        </a:rPr>
                        <a:t>8</a:t>
                      </a:r>
                      <a:endParaRPr lang="ja-JP" altLang="en-US" sz="1000" b="1" i="0" u="none" strike="noStrike" dirty="0">
                        <a:solidFill>
                          <a:srgbClr val="000000"/>
                        </a:solidFill>
                        <a:effectLst/>
                        <a:latin typeface="+mn-ea"/>
                        <a:ea typeface="+mn-ea"/>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ja-JP" altLang="en-US" sz="1000" b="1" u="none" strike="noStrike" dirty="0">
                          <a:effectLst/>
                          <a:latin typeface="+mn-ea"/>
                          <a:ea typeface="+mn-ea"/>
                        </a:rPr>
                        <a:t>ヤンマー</a:t>
                      </a:r>
                      <a:endParaRPr lang="ja-JP" altLang="en-US" sz="1000" b="1" i="0" u="none" strike="noStrike" dirty="0">
                        <a:solidFill>
                          <a:srgbClr val="000000"/>
                        </a:solidFill>
                        <a:effectLst/>
                        <a:latin typeface="+mn-ea"/>
                        <a:ea typeface="+mn-ea"/>
                      </a:endParaRPr>
                    </a:p>
                  </a:txBody>
                  <a:tcPr marL="0" marR="0" marT="0" marB="0" anchor="ctr">
                    <a:lnR w="12700" cap="flat" cmpd="sng" algn="ctr">
                      <a:solidFill>
                        <a:schemeClr val="tx1"/>
                      </a:solidFill>
                      <a:prstDash val="sys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indent="0" algn="ctr" fontAlgn="ctr">
                        <a:buFont typeface="Arial" panose="020B0604020202020204" pitchFamily="34" charset="0"/>
                        <a:buNone/>
                      </a:pPr>
                      <a:r>
                        <a:rPr lang="ja-JP" altLang="en-US" sz="1000" b="1" i="0" u="none" strike="noStrike" dirty="0">
                          <a:solidFill>
                            <a:schemeClr val="tx1"/>
                          </a:solidFill>
                          <a:effectLst/>
                          <a:latin typeface="+mn-ea"/>
                          <a:ea typeface="+mn-ea"/>
                        </a:rPr>
                        <a:t>分散管理</a:t>
                      </a:r>
                      <a:endParaRPr lang="en-US" altLang="ja-JP" sz="1000" b="1" i="0" u="none" strike="noStrike" dirty="0">
                        <a:solidFill>
                          <a:schemeClr val="tx1"/>
                        </a:solidFill>
                        <a:effectLst/>
                        <a:latin typeface="+mn-ea"/>
                        <a:ea typeface="+mn-ea"/>
                      </a:endParaRPr>
                    </a:p>
                    <a:p>
                      <a:pPr marL="0" indent="0" algn="ctr" fontAlgn="ctr">
                        <a:buFont typeface="Arial" panose="020B0604020202020204" pitchFamily="34" charset="0"/>
                        <a:buNone/>
                      </a:pPr>
                      <a:r>
                        <a:rPr lang="ja-JP" altLang="en-US" sz="800" b="0" i="0" u="none" strike="noStrike" dirty="0">
                          <a:solidFill>
                            <a:schemeClr val="tx1"/>
                          </a:solidFill>
                          <a:effectLst/>
                          <a:latin typeface="+mn-ea"/>
                          <a:ea typeface="+mn-ea"/>
                        </a:rPr>
                        <a:t>（各エンティティのデータは各エンティティが保管し、必要な場合に直接開示依頼を受ける）</a:t>
                      </a:r>
                    </a:p>
                  </a:txBody>
                  <a:tcPr marL="0" marR="0" marT="0" marB="0" anchor="ct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indent="0" algn="ctr" fontAlgn="ctr">
                        <a:buFont typeface="Arial" panose="020B0604020202020204" pitchFamily="34" charset="0"/>
                        <a:buNone/>
                      </a:pPr>
                      <a:r>
                        <a:rPr lang="ja-JP" altLang="en-US" sz="800" b="0" i="0" u="none" strike="noStrike" dirty="0">
                          <a:solidFill>
                            <a:schemeClr val="tx1"/>
                          </a:solidFill>
                          <a:effectLst/>
                          <a:latin typeface="+mn-ea"/>
                          <a:ea typeface="+mn-ea"/>
                        </a:rPr>
                        <a:t>アプリ（ウォレット）の</a:t>
                      </a:r>
                      <a:r>
                        <a:rPr lang="en-US" altLang="ja-JP" sz="800" b="0" i="0" u="none" strike="noStrike" dirty="0">
                          <a:solidFill>
                            <a:schemeClr val="tx1"/>
                          </a:solidFill>
                          <a:effectLst/>
                          <a:latin typeface="+mn-ea"/>
                          <a:ea typeface="+mn-ea"/>
                        </a:rPr>
                        <a:t>UI</a:t>
                      </a:r>
                      <a:r>
                        <a:rPr lang="ja-JP" altLang="en-US" sz="800" b="0" i="0" u="none" strike="noStrike" dirty="0">
                          <a:solidFill>
                            <a:schemeClr val="tx1"/>
                          </a:solidFill>
                          <a:effectLst/>
                          <a:latin typeface="+mn-ea"/>
                          <a:ea typeface="+mn-ea"/>
                        </a:rPr>
                        <a:t>から開示先や開示期間を選択可能</a:t>
                      </a:r>
                      <a:endParaRPr lang="en-US" altLang="ja-JP" sz="800" b="0" i="0" u="none" strike="noStrike" dirty="0">
                        <a:solidFill>
                          <a:schemeClr val="tx1"/>
                        </a:solidFill>
                        <a:effectLst/>
                        <a:latin typeface="+mn-ea"/>
                        <a:ea typeface="+mn-ea"/>
                      </a:endParaRPr>
                    </a:p>
                  </a:txBody>
                  <a:tcPr marL="0" marR="0" marT="0" marB="0" anchor="ct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indent="0" algn="ctr" fontAlgn="ctr">
                        <a:buFont typeface="Arial" panose="020B0604020202020204" pitchFamily="34" charset="0"/>
                        <a:buNone/>
                      </a:pPr>
                      <a:r>
                        <a:rPr lang="ja-JP" altLang="en-US" sz="800" b="0" i="0" u="none" strike="noStrike" dirty="0">
                          <a:solidFill>
                            <a:schemeClr val="tx1"/>
                          </a:solidFill>
                          <a:effectLst/>
                          <a:latin typeface="+mn-ea"/>
                          <a:ea typeface="+mn-ea"/>
                        </a:rPr>
                        <a:t>機械ユーザの本人確認は機械製品の購入時に販売会社によって実施すると想定</a:t>
                      </a:r>
                      <a:endParaRPr lang="en-US" altLang="ja-JP" sz="800" b="0" i="0" u="none" strike="noStrike" dirty="0">
                        <a:solidFill>
                          <a:schemeClr val="tx1"/>
                        </a:solidFill>
                        <a:effectLst/>
                        <a:latin typeface="+mn-ea"/>
                        <a:ea typeface="+mn-ea"/>
                      </a:endParaRPr>
                    </a:p>
                    <a:p>
                      <a:pPr marL="0" indent="0" algn="ctr" fontAlgn="ctr">
                        <a:buFont typeface="Arial" panose="020B0604020202020204" pitchFamily="34" charset="0"/>
                        <a:buNone/>
                      </a:pPr>
                      <a:r>
                        <a:rPr lang="ja-JP" altLang="en-US" sz="800" b="0" i="0" u="none" strike="noStrike" dirty="0">
                          <a:solidFill>
                            <a:schemeClr val="tx1"/>
                          </a:solidFill>
                          <a:effectLst/>
                          <a:latin typeface="+mn-ea"/>
                          <a:ea typeface="+mn-ea"/>
                        </a:rPr>
                        <a:t>その際に機械製品とのペアリングも実施する想定</a:t>
                      </a:r>
                      <a:endParaRPr lang="en-US" altLang="ja-JP" sz="800" b="0" i="0" u="none" strike="noStrike" dirty="0">
                        <a:solidFill>
                          <a:schemeClr val="tx1"/>
                        </a:solidFill>
                        <a:effectLst/>
                        <a:latin typeface="+mn-ea"/>
                        <a:ea typeface="+mn-ea"/>
                      </a:endParaRPr>
                    </a:p>
                  </a:txBody>
                  <a:tcPr marL="0" marR="0" marT="0" marB="0" anchor="ctr">
                    <a:lnL w="12700" cap="flat" cmpd="sng" algn="ctr">
                      <a:solidFill>
                        <a:schemeClr val="tx1"/>
                      </a:solidFill>
                      <a:prstDash val="sysDot"/>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15636840"/>
                  </a:ext>
                </a:extLst>
              </a:tr>
              <a:tr h="359533">
                <a:tc>
                  <a:txBody>
                    <a:bodyPr/>
                    <a:lstStyle/>
                    <a:p>
                      <a:pPr algn="ctr" fontAlgn="ctr"/>
                      <a:r>
                        <a:rPr lang="en-US" altLang="ja-JP" sz="1000" b="1" u="none" strike="noStrike" dirty="0">
                          <a:effectLst/>
                          <a:latin typeface="+mn-ea"/>
                          <a:ea typeface="+mn-ea"/>
                        </a:rPr>
                        <a:t>9</a:t>
                      </a: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ja-JP" altLang="en-US" sz="1000" b="1" u="none" strike="noStrike" dirty="0">
                          <a:effectLst/>
                          <a:latin typeface="+mn-ea"/>
                          <a:ea typeface="+mn-ea"/>
                        </a:rPr>
                        <a:t>アラクサラ</a:t>
                      </a:r>
                      <a:endParaRPr lang="en-US" altLang="ja-JP" sz="1000" b="1" u="none" strike="noStrike" dirty="0">
                        <a:effectLst/>
                        <a:latin typeface="+mn-ea"/>
                        <a:ea typeface="+mn-ea"/>
                      </a:endParaRPr>
                    </a:p>
                  </a:txBody>
                  <a:tcPr marL="0" marR="0" marT="0" marB="0" anchor="ctr">
                    <a:lnR w="12700" cap="flat" cmpd="sng" algn="ctr">
                      <a:solidFill>
                        <a:schemeClr val="tx1"/>
                      </a:solidFill>
                      <a:prstDash val="sys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indent="0" algn="ctr" fontAlgn="ctr">
                        <a:buFont typeface="Arial" panose="020B0604020202020204" pitchFamily="34" charset="0"/>
                        <a:buNone/>
                      </a:pPr>
                      <a:r>
                        <a:rPr lang="ja-JP" altLang="en-US" sz="1000" b="1" i="0" u="none" strike="noStrike" dirty="0">
                          <a:solidFill>
                            <a:schemeClr val="tx1"/>
                          </a:solidFill>
                          <a:effectLst/>
                          <a:latin typeface="+mn-ea"/>
                          <a:ea typeface="+mn-ea"/>
                        </a:rPr>
                        <a:t>分散管理</a:t>
                      </a:r>
                      <a:endParaRPr lang="en-US" altLang="ja-JP" sz="1000" b="1" i="0" u="none" strike="noStrike" dirty="0">
                        <a:solidFill>
                          <a:schemeClr val="tx1"/>
                        </a:solidFill>
                        <a:effectLst/>
                        <a:latin typeface="+mn-ea"/>
                        <a:ea typeface="+mn-ea"/>
                      </a:endParaRPr>
                    </a:p>
                    <a:p>
                      <a:pPr marL="0" indent="0" algn="ctr" fontAlgn="ctr">
                        <a:buFont typeface="Arial" panose="020B0604020202020204" pitchFamily="34" charset="0"/>
                        <a:buNone/>
                      </a:pPr>
                      <a:r>
                        <a:rPr lang="ja-JP" altLang="en-US" sz="800" b="0" i="0" u="none" strike="noStrike" dirty="0">
                          <a:solidFill>
                            <a:schemeClr val="tx1"/>
                          </a:solidFill>
                          <a:effectLst/>
                          <a:latin typeface="+mn-ea"/>
                          <a:ea typeface="+mn-ea"/>
                        </a:rPr>
                        <a:t>（サプライチェーンの中で各エンティティがセキュアストレージ（</a:t>
                      </a:r>
                      <a:r>
                        <a:rPr lang="en-US" altLang="ja-JP" sz="800" b="0" i="0" u="none" strike="noStrike" dirty="0">
                          <a:solidFill>
                            <a:schemeClr val="tx1"/>
                          </a:solidFill>
                          <a:effectLst/>
                          <a:latin typeface="+mn-ea"/>
                          <a:ea typeface="+mn-ea"/>
                        </a:rPr>
                        <a:t>IPFS</a:t>
                      </a:r>
                      <a:r>
                        <a:rPr lang="ja-JP" altLang="en-US" sz="800" b="0" i="0" u="none" strike="noStrike" dirty="0">
                          <a:solidFill>
                            <a:schemeClr val="tx1"/>
                          </a:solidFill>
                          <a:effectLst/>
                          <a:latin typeface="+mn-ea"/>
                          <a:ea typeface="+mn-ea"/>
                        </a:rPr>
                        <a:t>）で分散的に管理）</a:t>
                      </a:r>
                    </a:p>
                  </a:txBody>
                  <a:tcPr marL="0" marR="0" marT="0" marB="0" anchor="ct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indent="0" algn="ctr" fontAlgn="ctr">
                        <a:buFont typeface="Arial" panose="020B0604020202020204" pitchFamily="34" charset="0"/>
                        <a:buNone/>
                      </a:pPr>
                      <a:r>
                        <a:rPr lang="ja-JP" altLang="en-US" sz="800" b="0" i="0" u="none" strike="noStrike" dirty="0" smtClean="0">
                          <a:solidFill>
                            <a:schemeClr val="tx1"/>
                          </a:solidFill>
                          <a:effectLst/>
                          <a:latin typeface="+mn-ea"/>
                          <a:ea typeface="+mn-ea"/>
                        </a:rPr>
                        <a:t>機器を調達した事業者のみに選択的に開示。</a:t>
                      </a:r>
                    </a:p>
                    <a:p>
                      <a:pPr marL="0" indent="0" algn="ctr" fontAlgn="ctr">
                        <a:buFont typeface="Arial" panose="020B0604020202020204" pitchFamily="34" charset="0"/>
                        <a:buNone/>
                      </a:pPr>
                      <a:r>
                        <a:rPr lang="ja-JP" altLang="en-US" sz="800" b="0" i="0" u="none" strike="noStrike" dirty="0" smtClean="0">
                          <a:solidFill>
                            <a:schemeClr val="tx1"/>
                          </a:solidFill>
                          <a:effectLst/>
                          <a:latin typeface="+mn-ea"/>
                          <a:ea typeface="+mn-ea"/>
                        </a:rPr>
                        <a:t>（権限管理の仕組みは独自実装）</a:t>
                      </a:r>
                      <a:endParaRPr lang="ja-JP" altLang="en-US" sz="800" b="0" i="0" u="none" strike="noStrike" dirty="0">
                        <a:solidFill>
                          <a:schemeClr val="tx1"/>
                        </a:solidFill>
                        <a:effectLst/>
                        <a:latin typeface="+mn-ea"/>
                        <a:ea typeface="+mn-ea"/>
                      </a:endParaRPr>
                    </a:p>
                  </a:txBody>
                  <a:tcPr marL="0" marR="0" marT="0" marB="0" anchor="ct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indent="0" algn="ctr" fontAlgn="ctr">
                        <a:buFont typeface="Arial" panose="020B0604020202020204" pitchFamily="34" charset="0"/>
                        <a:buNone/>
                      </a:pPr>
                      <a:r>
                        <a:rPr lang="ja-JP" altLang="en-US" sz="800" b="0" i="0" u="none" strike="noStrike" dirty="0">
                          <a:solidFill>
                            <a:schemeClr val="tx1"/>
                          </a:solidFill>
                          <a:effectLst/>
                          <a:latin typeface="+mn-ea"/>
                          <a:ea typeface="+mn-ea"/>
                        </a:rPr>
                        <a:t>データの取扱い等は</a:t>
                      </a:r>
                      <a:r>
                        <a:rPr lang="en-US" altLang="ja-JP" sz="800" b="0" i="0" u="none" strike="noStrike" dirty="0">
                          <a:solidFill>
                            <a:schemeClr val="tx1"/>
                          </a:solidFill>
                          <a:effectLst/>
                          <a:latin typeface="+mn-ea"/>
                          <a:ea typeface="+mn-ea"/>
                        </a:rPr>
                        <a:t>TNP</a:t>
                      </a:r>
                      <a:r>
                        <a:rPr lang="ja-JP" altLang="en-US" sz="800" b="0" i="0" u="none" strike="noStrike" dirty="0">
                          <a:solidFill>
                            <a:schemeClr val="tx1"/>
                          </a:solidFill>
                          <a:effectLst/>
                          <a:latin typeface="+mn-ea"/>
                          <a:ea typeface="+mn-ea"/>
                        </a:rPr>
                        <a:t>運用者と利用者との間の契約により規定されると想定</a:t>
                      </a:r>
                      <a:endParaRPr lang="en-US" altLang="ja-JP" sz="800" b="0" i="0" u="none" strike="noStrike" dirty="0">
                        <a:solidFill>
                          <a:schemeClr val="tx1"/>
                        </a:solidFill>
                        <a:effectLst/>
                        <a:latin typeface="+mn-ea"/>
                        <a:ea typeface="+mn-ea"/>
                      </a:endParaRPr>
                    </a:p>
                  </a:txBody>
                  <a:tcPr marL="0" marR="0" marT="0" marB="0" anchor="ctr">
                    <a:lnL w="12700" cap="flat" cmpd="sng" algn="ctr">
                      <a:solidFill>
                        <a:schemeClr val="tx1"/>
                      </a:solidFill>
                      <a:prstDash val="sysDot"/>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056989274"/>
                  </a:ext>
                </a:extLst>
              </a:tr>
              <a:tr h="374256">
                <a:tc>
                  <a:txBody>
                    <a:bodyPr/>
                    <a:lstStyle/>
                    <a:p>
                      <a:pPr algn="ctr" fontAlgn="ctr"/>
                      <a:r>
                        <a:rPr lang="en-US" altLang="ja-JP" sz="1000" b="1" i="0" u="none" strike="noStrike" dirty="0">
                          <a:solidFill>
                            <a:srgbClr val="000000"/>
                          </a:solidFill>
                          <a:effectLst/>
                          <a:latin typeface="+mn-ea"/>
                          <a:ea typeface="+mn-ea"/>
                        </a:rPr>
                        <a:t>10</a:t>
                      </a:r>
                      <a:endParaRPr lang="ja-JP" altLang="en-US" sz="1000" b="1" i="0" u="none" strike="noStrike" dirty="0">
                        <a:solidFill>
                          <a:srgbClr val="000000"/>
                        </a:solidFill>
                        <a:effectLst/>
                        <a:latin typeface="+mn-ea"/>
                        <a:ea typeface="+mn-ea"/>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ja-JP" altLang="en-US" sz="1000" b="1" u="none" strike="noStrike" dirty="0">
                          <a:effectLst/>
                          <a:latin typeface="+mn-ea"/>
                          <a:ea typeface="+mn-ea"/>
                        </a:rPr>
                        <a:t>東芝テック</a:t>
                      </a:r>
                      <a:endParaRPr lang="ja-JP" altLang="en-US" sz="1000" b="1" i="0" u="none" strike="noStrike" dirty="0">
                        <a:solidFill>
                          <a:srgbClr val="000000"/>
                        </a:solidFill>
                        <a:effectLst/>
                        <a:latin typeface="+mn-ea"/>
                        <a:ea typeface="+mn-ea"/>
                      </a:endParaRPr>
                    </a:p>
                  </a:txBody>
                  <a:tcPr marL="0" marR="0" marT="0" marB="0" anchor="ctr">
                    <a:lnR w="12700" cap="flat" cmpd="sng" algn="ctr">
                      <a:solidFill>
                        <a:schemeClr val="tx1"/>
                      </a:solidFill>
                      <a:prstDash val="sys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indent="0" algn="ctr" fontAlgn="ctr">
                        <a:buFont typeface="Arial" panose="020B0604020202020204" pitchFamily="34" charset="0"/>
                        <a:buNone/>
                      </a:pPr>
                      <a:r>
                        <a:rPr lang="ja-JP" altLang="en-US" sz="1000" b="1" i="0" u="none" strike="noStrike" dirty="0">
                          <a:solidFill>
                            <a:schemeClr val="tx1"/>
                          </a:solidFill>
                          <a:effectLst/>
                          <a:latin typeface="+mn-ea"/>
                          <a:ea typeface="+mn-ea"/>
                        </a:rPr>
                        <a:t>集中管理</a:t>
                      </a:r>
                      <a:endParaRPr lang="en-US" altLang="ja-JP" sz="1000" b="1" i="0" u="none" strike="noStrike" dirty="0">
                        <a:solidFill>
                          <a:schemeClr val="tx1"/>
                        </a:solidFill>
                        <a:effectLst/>
                        <a:latin typeface="+mn-ea"/>
                        <a:ea typeface="+mn-ea"/>
                      </a:endParaRPr>
                    </a:p>
                    <a:p>
                      <a:pPr marL="0" indent="0" algn="ctr" fontAlgn="ctr">
                        <a:buFont typeface="Arial" panose="020B0604020202020204" pitchFamily="34" charset="0"/>
                        <a:buNone/>
                      </a:pPr>
                      <a:r>
                        <a:rPr lang="ja-JP" altLang="en-US" sz="800" b="0" i="0" u="none" strike="noStrike" dirty="0">
                          <a:solidFill>
                            <a:schemeClr val="tx1"/>
                          </a:solidFill>
                          <a:effectLst/>
                          <a:latin typeface="+mn-ea"/>
                          <a:ea typeface="+mn-ea"/>
                        </a:rPr>
                        <a:t>（文書管理システムの中で管理。</a:t>
                      </a:r>
                      <a:r>
                        <a:rPr lang="en-US" altLang="ja-JP" sz="800" b="0" i="0" u="none" strike="noStrike" dirty="0">
                          <a:solidFill>
                            <a:schemeClr val="tx1"/>
                          </a:solidFill>
                          <a:effectLst/>
                          <a:latin typeface="+mn-ea"/>
                          <a:ea typeface="+mn-ea"/>
                        </a:rPr>
                        <a:t>MFP </a:t>
                      </a:r>
                      <a:r>
                        <a:rPr lang="ja-JP" altLang="en-US" sz="800" b="0" i="0" u="none" strike="noStrike" dirty="0">
                          <a:solidFill>
                            <a:schemeClr val="tx1"/>
                          </a:solidFill>
                          <a:effectLst/>
                          <a:latin typeface="+mn-ea"/>
                          <a:ea typeface="+mn-ea"/>
                        </a:rPr>
                        <a:t>デバイスが識別子（</a:t>
                      </a:r>
                      <a:r>
                        <a:rPr lang="en-US" altLang="ja-JP" sz="800" b="0" i="0" u="none" strike="noStrike" dirty="0">
                          <a:solidFill>
                            <a:schemeClr val="tx1"/>
                          </a:solidFill>
                          <a:effectLst/>
                          <a:latin typeface="+mn-ea"/>
                          <a:ea typeface="+mn-ea"/>
                        </a:rPr>
                        <a:t>DIDs</a:t>
                      </a:r>
                      <a:r>
                        <a:rPr lang="ja-JP" altLang="en-US" sz="800" b="0" i="0" u="none" strike="noStrike" dirty="0">
                          <a:solidFill>
                            <a:schemeClr val="tx1"/>
                          </a:solidFill>
                          <a:effectLst/>
                          <a:latin typeface="+mn-ea"/>
                          <a:ea typeface="+mn-ea"/>
                        </a:rPr>
                        <a:t>）を発行し、電子化文書などの属性（データ）として管理）</a:t>
                      </a:r>
                      <a:endParaRPr lang="en-US" altLang="ja-JP" sz="800" b="0" i="0" u="none" strike="noStrike" dirty="0">
                        <a:solidFill>
                          <a:schemeClr val="tx1"/>
                        </a:solidFill>
                        <a:effectLst/>
                        <a:latin typeface="+mn-ea"/>
                        <a:ea typeface="+mn-ea"/>
                      </a:endParaRPr>
                    </a:p>
                  </a:txBody>
                  <a:tcPr marL="0" marR="0" marT="0" marB="0" anchor="ct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indent="0" algn="ctr" fontAlgn="ctr">
                        <a:buFont typeface="Arial" panose="020B0604020202020204" pitchFamily="34" charset="0"/>
                        <a:buNone/>
                      </a:pPr>
                      <a:r>
                        <a:rPr lang="ja-JP" altLang="en-US" sz="800" b="0" i="0" u="none" strike="noStrike" dirty="0" smtClean="0">
                          <a:solidFill>
                            <a:schemeClr val="tx1"/>
                          </a:solidFill>
                          <a:effectLst/>
                          <a:latin typeface="+mn-ea"/>
                          <a:ea typeface="+mn-ea"/>
                        </a:rPr>
                        <a:t>構想外</a:t>
                      </a:r>
                      <a:endParaRPr lang="en-US" altLang="ja-JP" sz="800" b="0" i="0" u="none" strike="noStrike" dirty="0">
                        <a:solidFill>
                          <a:schemeClr val="tx1"/>
                        </a:solidFill>
                        <a:effectLst/>
                        <a:latin typeface="+mn-ea"/>
                        <a:ea typeface="+mn-ea"/>
                      </a:endParaRPr>
                    </a:p>
                  </a:txBody>
                  <a:tcPr marL="0" marR="0" marT="0" marB="0" anchor="ct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indent="0" algn="ctr" fontAlgn="ctr">
                        <a:buFont typeface="Arial" panose="020B0604020202020204" pitchFamily="34" charset="0"/>
                        <a:buNone/>
                      </a:pPr>
                      <a:r>
                        <a:rPr lang="ja-JP" altLang="en-US" sz="800" b="0" i="0" u="none" strike="noStrike" dirty="0">
                          <a:solidFill>
                            <a:schemeClr val="tx1"/>
                          </a:solidFill>
                          <a:effectLst/>
                          <a:latin typeface="+mn-ea"/>
                          <a:ea typeface="+mn-ea"/>
                        </a:rPr>
                        <a:t>データの取り扱いは、</a:t>
                      </a:r>
                      <a:r>
                        <a:rPr lang="en-US" altLang="ja-JP" sz="800" b="0" i="0" u="none" strike="noStrike" dirty="0">
                          <a:solidFill>
                            <a:schemeClr val="tx1"/>
                          </a:solidFill>
                          <a:effectLst/>
                          <a:latin typeface="+mn-ea"/>
                          <a:ea typeface="+mn-ea"/>
                        </a:rPr>
                        <a:t>MFP</a:t>
                      </a:r>
                      <a:r>
                        <a:rPr lang="ja-JP" altLang="en-US" sz="800" b="0" i="0" u="none" strike="noStrike" dirty="0">
                          <a:solidFill>
                            <a:schemeClr val="tx1"/>
                          </a:solidFill>
                          <a:effectLst/>
                          <a:latin typeface="+mn-ea"/>
                          <a:ea typeface="+mn-ea"/>
                        </a:rPr>
                        <a:t>機器の導入企業（管理者）とサービス提供者（東芝テック）との間の契約書などで合意</a:t>
                      </a:r>
                      <a:endParaRPr lang="en-US" altLang="ja-JP" sz="800" b="0" i="0" u="none" strike="noStrike" dirty="0">
                        <a:solidFill>
                          <a:schemeClr val="tx1"/>
                        </a:solidFill>
                        <a:effectLst/>
                        <a:latin typeface="+mn-ea"/>
                        <a:ea typeface="+mn-ea"/>
                      </a:endParaRPr>
                    </a:p>
                  </a:txBody>
                  <a:tcPr marL="0" marR="0" marT="0" marB="0" anchor="ctr">
                    <a:lnL w="12700" cap="flat" cmpd="sng" algn="ctr">
                      <a:solidFill>
                        <a:schemeClr val="tx1"/>
                      </a:solidFill>
                      <a:prstDash val="sysDot"/>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6850230"/>
                  </a:ext>
                </a:extLst>
              </a:tr>
              <a:tr h="324001">
                <a:tc>
                  <a:txBody>
                    <a:bodyPr/>
                    <a:lstStyle/>
                    <a:p>
                      <a:pPr algn="ctr" fontAlgn="ctr"/>
                      <a:r>
                        <a:rPr lang="en-US" altLang="ja-JP" sz="1000" b="1" i="0" u="none" strike="noStrike" dirty="0">
                          <a:solidFill>
                            <a:srgbClr val="000000"/>
                          </a:solidFill>
                          <a:effectLst/>
                          <a:latin typeface="+mn-ea"/>
                          <a:ea typeface="+mn-ea"/>
                        </a:rPr>
                        <a:t>11</a:t>
                      </a:r>
                      <a:endParaRPr lang="en-US" sz="1000" b="1" i="0" u="none" strike="noStrike" dirty="0">
                        <a:solidFill>
                          <a:srgbClr val="000000"/>
                        </a:solidFill>
                        <a:effectLst/>
                        <a:latin typeface="+mn-ea"/>
                        <a:ea typeface="+mn-ea"/>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000" b="1" u="none" strike="noStrike" dirty="0">
                          <a:effectLst/>
                          <a:latin typeface="+mn-ea"/>
                          <a:ea typeface="+mn-ea"/>
                        </a:rPr>
                        <a:t>JISA</a:t>
                      </a:r>
                      <a:endParaRPr lang="en-US" sz="1000" b="1" i="0" u="none" strike="noStrike" dirty="0">
                        <a:solidFill>
                          <a:srgbClr val="000000"/>
                        </a:solidFill>
                        <a:effectLst/>
                        <a:latin typeface="+mn-ea"/>
                        <a:ea typeface="+mn-ea"/>
                      </a:endParaRPr>
                    </a:p>
                  </a:txBody>
                  <a:tcPr marL="0" marR="0" marT="0" marB="0" anchor="ctr">
                    <a:lnR w="12700" cap="flat" cmpd="sng" algn="ctr">
                      <a:solidFill>
                        <a:schemeClr val="tx1"/>
                      </a:solidFill>
                      <a:prstDash val="sys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indent="0" algn="ctr" fontAlgn="ctr">
                        <a:buFont typeface="Arial" panose="020B0604020202020204" pitchFamily="34" charset="0"/>
                        <a:buNone/>
                      </a:pPr>
                      <a:r>
                        <a:rPr lang="ja-JP" altLang="en-US" sz="1000" b="1" i="0" u="none" strike="noStrike" dirty="0">
                          <a:solidFill>
                            <a:schemeClr val="tx1"/>
                          </a:solidFill>
                          <a:effectLst/>
                          <a:latin typeface="+mn-ea"/>
                          <a:ea typeface="+mn-ea"/>
                        </a:rPr>
                        <a:t>分散管理</a:t>
                      </a:r>
                      <a:endParaRPr lang="en-US" altLang="ja-JP" sz="1000" b="1" i="0" u="none" strike="noStrike" dirty="0">
                        <a:solidFill>
                          <a:schemeClr val="tx1"/>
                        </a:solidFill>
                        <a:effectLst/>
                        <a:latin typeface="+mn-ea"/>
                        <a:ea typeface="+mn-ea"/>
                      </a:endParaRPr>
                    </a:p>
                    <a:p>
                      <a:pPr marL="0" indent="0" algn="ctr" fontAlgn="ctr">
                        <a:buFont typeface="Arial" panose="020B0604020202020204" pitchFamily="34" charset="0"/>
                        <a:buNone/>
                      </a:pPr>
                      <a:r>
                        <a:rPr lang="ja-JP" altLang="en-US" sz="800" b="0" i="0" u="none" strike="noStrike" dirty="0">
                          <a:solidFill>
                            <a:schemeClr val="tx1"/>
                          </a:solidFill>
                          <a:effectLst/>
                          <a:latin typeface="+mn-ea"/>
                          <a:ea typeface="+mn-ea"/>
                        </a:rPr>
                        <a:t>（法人・従業員のウォレットで</a:t>
                      </a:r>
                      <a:r>
                        <a:rPr lang="en-US" altLang="ja-JP" sz="800" b="0" i="0" u="none" strike="noStrike" dirty="0">
                          <a:solidFill>
                            <a:schemeClr val="tx1"/>
                          </a:solidFill>
                          <a:effectLst/>
                          <a:latin typeface="+mn-ea"/>
                          <a:ea typeface="+mn-ea"/>
                        </a:rPr>
                        <a:t>VC</a:t>
                      </a:r>
                      <a:r>
                        <a:rPr lang="ja-JP" altLang="en-US" sz="800" b="0" i="0" u="none" strike="noStrike" dirty="0">
                          <a:solidFill>
                            <a:schemeClr val="tx1"/>
                          </a:solidFill>
                          <a:effectLst/>
                          <a:latin typeface="+mn-ea"/>
                          <a:ea typeface="+mn-ea"/>
                        </a:rPr>
                        <a:t>を管理）</a:t>
                      </a:r>
                    </a:p>
                  </a:txBody>
                  <a:tcPr marL="0" marR="0" marT="0" marB="0" anchor="ct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indent="0" algn="ctr" fontAlgn="ctr">
                        <a:buFont typeface="Arial" panose="020B0604020202020204" pitchFamily="34" charset="0"/>
                        <a:buNone/>
                      </a:pPr>
                      <a:r>
                        <a:rPr lang="ja-JP" altLang="en-US" sz="800" b="0" i="0" u="none" strike="noStrike" dirty="0">
                          <a:solidFill>
                            <a:schemeClr val="tx1"/>
                          </a:solidFill>
                          <a:effectLst/>
                          <a:latin typeface="+mn-ea"/>
                          <a:ea typeface="+mn-ea"/>
                        </a:rPr>
                        <a:t>構想外</a:t>
                      </a:r>
                      <a:endParaRPr lang="en-US" altLang="ja-JP" sz="800" b="0" i="0" u="none" strike="noStrike" dirty="0">
                        <a:solidFill>
                          <a:schemeClr val="tx1"/>
                        </a:solidFill>
                        <a:effectLst/>
                        <a:latin typeface="+mn-ea"/>
                        <a:ea typeface="+mn-ea"/>
                      </a:endParaRPr>
                    </a:p>
                  </a:txBody>
                  <a:tcPr marL="0" marR="0" marT="0" marB="0" anchor="ct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indent="0" algn="ctr" fontAlgn="ctr">
                        <a:buFont typeface="Arial" panose="020B0604020202020204" pitchFamily="34" charset="0"/>
                        <a:buNone/>
                      </a:pPr>
                      <a:r>
                        <a:rPr lang="ja-JP" altLang="en-US" sz="800" b="0" i="0" u="none" strike="noStrike" dirty="0">
                          <a:solidFill>
                            <a:schemeClr val="tx1"/>
                          </a:solidFill>
                          <a:effectLst/>
                          <a:latin typeface="+mn-ea"/>
                          <a:ea typeface="+mn-ea"/>
                        </a:rPr>
                        <a:t>政府プロジェクトとの連携の必要性を提起しており、将来的には政府によるガバナンスも想定</a:t>
                      </a:r>
                      <a:endParaRPr lang="en-US" altLang="ja-JP" sz="800" b="0" i="0" u="none" strike="noStrike" dirty="0">
                        <a:solidFill>
                          <a:schemeClr val="tx1"/>
                        </a:solidFill>
                        <a:effectLst/>
                        <a:latin typeface="+mn-ea"/>
                        <a:ea typeface="+mn-ea"/>
                      </a:endParaRPr>
                    </a:p>
                  </a:txBody>
                  <a:tcPr marL="0" marR="0" marT="0" marB="0" anchor="ctr">
                    <a:lnL w="12700" cap="flat" cmpd="sng" algn="ctr">
                      <a:solidFill>
                        <a:schemeClr val="tx1"/>
                      </a:solidFill>
                      <a:prstDash val="sysDot"/>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95677366"/>
                  </a:ext>
                </a:extLst>
              </a:tr>
              <a:tr h="359533">
                <a:tc>
                  <a:txBody>
                    <a:bodyPr/>
                    <a:lstStyle/>
                    <a:p>
                      <a:pPr algn="ctr" fontAlgn="ctr"/>
                      <a:r>
                        <a:rPr lang="en-US" altLang="ja-JP" sz="1000" b="1" i="0" u="none" strike="noStrike" dirty="0">
                          <a:solidFill>
                            <a:srgbClr val="000000"/>
                          </a:solidFill>
                          <a:effectLst/>
                          <a:latin typeface="+mn-ea"/>
                          <a:ea typeface="+mn-ea"/>
                        </a:rPr>
                        <a:t>12</a:t>
                      </a:r>
                      <a:endParaRPr lang="ja-JP" altLang="en-US" sz="1000" b="1" i="0" u="none" strike="noStrike" dirty="0">
                        <a:solidFill>
                          <a:srgbClr val="000000"/>
                        </a:solidFill>
                        <a:effectLst/>
                        <a:latin typeface="+mn-ea"/>
                        <a:ea typeface="+mn-ea"/>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ja-JP" altLang="en-US" sz="1000" b="1" u="none" strike="noStrike" dirty="0">
                          <a:effectLst/>
                          <a:latin typeface="+mn-ea"/>
                          <a:ea typeface="+mn-ea"/>
                        </a:rPr>
                        <a:t>電通</a:t>
                      </a:r>
                      <a:endParaRPr lang="ja-JP" altLang="en-US" sz="1000" b="1" i="0" u="none" strike="noStrike" dirty="0">
                        <a:solidFill>
                          <a:srgbClr val="000000"/>
                        </a:solidFill>
                        <a:effectLst/>
                        <a:latin typeface="+mn-ea"/>
                        <a:ea typeface="+mn-ea"/>
                      </a:endParaRPr>
                    </a:p>
                  </a:txBody>
                  <a:tcPr marL="0" marR="0" marT="0" marB="0" anchor="ctr">
                    <a:lnR w="12700" cap="flat" cmpd="sng" algn="ctr">
                      <a:solidFill>
                        <a:schemeClr val="tx1"/>
                      </a:solidFill>
                      <a:prstDash val="sys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indent="0" algn="ctr" fontAlgn="ctr">
                        <a:buFont typeface="Arial" panose="020B0604020202020204" pitchFamily="34" charset="0"/>
                        <a:buNone/>
                      </a:pPr>
                      <a:r>
                        <a:rPr lang="ja-JP" altLang="en-US" sz="1000" b="1" i="0" u="none" strike="noStrike" dirty="0">
                          <a:solidFill>
                            <a:schemeClr val="tx1"/>
                          </a:solidFill>
                          <a:effectLst/>
                          <a:latin typeface="+mn-ea"/>
                          <a:ea typeface="+mn-ea"/>
                        </a:rPr>
                        <a:t>集中管理</a:t>
                      </a:r>
                      <a:endParaRPr lang="en-US" altLang="ja-JP" sz="1000" b="1" i="0" u="none" strike="noStrike" dirty="0">
                        <a:solidFill>
                          <a:schemeClr val="tx1"/>
                        </a:solidFill>
                        <a:effectLst/>
                        <a:latin typeface="+mn-ea"/>
                        <a:ea typeface="+mn-ea"/>
                      </a:endParaRPr>
                    </a:p>
                    <a:p>
                      <a:pPr marL="0" indent="0" algn="ctr" fontAlgn="ctr">
                        <a:buFont typeface="Arial" panose="020B0604020202020204" pitchFamily="34" charset="0"/>
                        <a:buNone/>
                      </a:pPr>
                      <a:r>
                        <a:rPr lang="ja-JP" altLang="en-US" sz="800" b="0" i="0" u="none" strike="noStrike" dirty="0">
                          <a:solidFill>
                            <a:schemeClr val="tx1"/>
                          </a:solidFill>
                          <a:effectLst/>
                          <a:latin typeface="+mn-ea"/>
                          <a:ea typeface="+mn-ea"/>
                        </a:rPr>
                        <a:t>（申請者が収集した証明書等（</a:t>
                      </a:r>
                      <a:r>
                        <a:rPr lang="en-US" altLang="ja-JP" sz="800" b="0" i="0" u="none" strike="noStrike" dirty="0">
                          <a:solidFill>
                            <a:schemeClr val="tx1"/>
                          </a:solidFill>
                          <a:effectLst/>
                          <a:latin typeface="+mn-ea"/>
                          <a:ea typeface="+mn-ea"/>
                        </a:rPr>
                        <a:t>VC</a:t>
                      </a:r>
                      <a:r>
                        <a:rPr lang="ja-JP" altLang="en-US" sz="800" b="0" i="0" u="none" strike="noStrike" dirty="0">
                          <a:solidFill>
                            <a:schemeClr val="tx1"/>
                          </a:solidFill>
                          <a:effectLst/>
                          <a:latin typeface="+mn-ea"/>
                          <a:ea typeface="+mn-ea"/>
                        </a:rPr>
                        <a:t>）は共通のローカルストレージで管理）</a:t>
                      </a:r>
                    </a:p>
                  </a:txBody>
                  <a:tcPr marL="0" marR="0" marT="0" marB="0" anchor="ct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indent="0" algn="ctr" fontAlgn="ctr">
                        <a:buFont typeface="Arial" panose="020B0604020202020204" pitchFamily="34" charset="0"/>
                        <a:buNone/>
                      </a:pPr>
                      <a:r>
                        <a:rPr lang="ja-JP" altLang="en-US" sz="800" b="0" i="0" u="none" strike="noStrike" dirty="0">
                          <a:solidFill>
                            <a:schemeClr val="tx1"/>
                          </a:solidFill>
                          <a:effectLst/>
                          <a:latin typeface="+mn-ea"/>
                          <a:ea typeface="+mn-ea"/>
                        </a:rPr>
                        <a:t>申請者自身の選択的開示は今後検討予定</a:t>
                      </a:r>
                    </a:p>
                  </a:txBody>
                  <a:tcPr marL="0" marR="0" marT="0" marB="0" anchor="ct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indent="0" algn="ctr" fontAlgn="ctr">
                        <a:buFont typeface="Arial" panose="020B0604020202020204" pitchFamily="34" charset="0"/>
                        <a:buNone/>
                      </a:pPr>
                      <a:r>
                        <a:rPr lang="ja-JP" altLang="en-US" sz="800" b="0" i="0" u="none" strike="noStrike" dirty="0">
                          <a:solidFill>
                            <a:schemeClr val="tx1"/>
                          </a:solidFill>
                          <a:effectLst/>
                          <a:latin typeface="+mn-ea"/>
                          <a:ea typeface="+mn-ea"/>
                        </a:rPr>
                        <a:t>言及なし。共通のローカルストレージの管理者によるガバナンスが想定される</a:t>
                      </a:r>
                      <a:endParaRPr lang="en-US" altLang="ja-JP" sz="800" b="0" i="0" u="none" strike="noStrike" dirty="0">
                        <a:solidFill>
                          <a:schemeClr val="tx1"/>
                        </a:solidFill>
                        <a:effectLst/>
                        <a:latin typeface="+mn-ea"/>
                        <a:ea typeface="+mn-ea"/>
                      </a:endParaRPr>
                    </a:p>
                  </a:txBody>
                  <a:tcPr marL="0" marR="0" marT="0" marB="0" anchor="ctr">
                    <a:lnL w="12700" cap="flat" cmpd="sng" algn="ctr">
                      <a:solidFill>
                        <a:schemeClr val="tx1"/>
                      </a:solidFill>
                      <a:prstDash val="sysDot"/>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865213538"/>
                  </a:ext>
                </a:extLst>
              </a:tr>
              <a:tr h="359533">
                <a:tc>
                  <a:txBody>
                    <a:bodyPr/>
                    <a:lstStyle/>
                    <a:p>
                      <a:pPr algn="ctr" fontAlgn="ctr"/>
                      <a:r>
                        <a:rPr lang="en-US" altLang="ja-JP" sz="1000" b="1" i="0" u="none" strike="noStrike" dirty="0">
                          <a:solidFill>
                            <a:srgbClr val="000000"/>
                          </a:solidFill>
                          <a:effectLst/>
                          <a:latin typeface="+mn-ea"/>
                          <a:ea typeface="+mn-ea"/>
                        </a:rPr>
                        <a:t>13</a:t>
                      </a:r>
                      <a:endParaRPr lang="zh-CN" altLang="en-US" sz="1000" b="1" i="0" u="none" strike="noStrike" dirty="0">
                        <a:solidFill>
                          <a:srgbClr val="000000"/>
                        </a:solidFill>
                        <a:effectLst/>
                        <a:latin typeface="+mn-ea"/>
                        <a:ea typeface="+mn-ea"/>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zh-CN" altLang="en-US" sz="1000" b="1" u="none" strike="noStrike" dirty="0">
                          <a:effectLst/>
                          <a:latin typeface="+mn-ea"/>
                          <a:ea typeface="+mn-ea"/>
                        </a:rPr>
                        <a:t>大日本印刷</a:t>
                      </a:r>
                      <a:endParaRPr lang="zh-CN" altLang="en-US" sz="1000" b="1" i="0" u="none" strike="noStrike" dirty="0">
                        <a:solidFill>
                          <a:srgbClr val="000000"/>
                        </a:solidFill>
                        <a:effectLst/>
                        <a:latin typeface="+mn-ea"/>
                        <a:ea typeface="+mn-ea"/>
                      </a:endParaRPr>
                    </a:p>
                  </a:txBody>
                  <a:tcPr marL="0" marR="0" marT="0" marB="0" anchor="ctr">
                    <a:lnR w="12700" cap="flat" cmpd="sng" algn="ctr">
                      <a:solidFill>
                        <a:schemeClr val="tx1"/>
                      </a:solidFill>
                      <a:prstDash val="sys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indent="0" algn="ctr" fontAlgn="ctr">
                        <a:buFont typeface="Arial" panose="020B0604020202020204" pitchFamily="34" charset="0"/>
                        <a:buNone/>
                      </a:pPr>
                      <a:r>
                        <a:rPr lang="ja-JP" altLang="en-US" sz="1000" b="1" i="0" u="none" strike="noStrike" dirty="0">
                          <a:solidFill>
                            <a:schemeClr val="tx1"/>
                          </a:solidFill>
                          <a:effectLst/>
                          <a:latin typeface="+mn-ea"/>
                          <a:ea typeface="+mn-ea"/>
                        </a:rPr>
                        <a:t>分散的に法人で管理</a:t>
                      </a:r>
                      <a:endParaRPr lang="en-US" altLang="ja-JP" sz="1000" b="1" i="0" u="none" strike="noStrike" dirty="0">
                        <a:solidFill>
                          <a:schemeClr val="tx1"/>
                        </a:solidFill>
                        <a:effectLst/>
                        <a:latin typeface="+mn-ea"/>
                        <a:ea typeface="+mn-ea"/>
                      </a:endParaRPr>
                    </a:p>
                    <a:p>
                      <a:pPr marL="0" indent="0" algn="ctr" fontAlgn="ctr">
                        <a:buFont typeface="Arial" panose="020B0604020202020204" pitchFamily="34" charset="0"/>
                        <a:buNone/>
                      </a:pPr>
                      <a:r>
                        <a:rPr lang="ja-JP" altLang="en-US" sz="800" b="0" i="0" u="none" strike="noStrike" dirty="0">
                          <a:solidFill>
                            <a:schemeClr val="tx1"/>
                          </a:solidFill>
                          <a:effectLst/>
                          <a:latin typeface="+mn-ea"/>
                          <a:ea typeface="+mn-ea"/>
                        </a:rPr>
                        <a:t>（クライアントのエージェントサーバー（ウォレット：</a:t>
                      </a:r>
                      <a:r>
                        <a:rPr lang="en-US" altLang="ja-JP" sz="800" b="0" i="0" u="none" strike="noStrike" dirty="0">
                          <a:solidFill>
                            <a:schemeClr val="tx1"/>
                          </a:solidFill>
                          <a:effectLst/>
                          <a:latin typeface="+mn-ea"/>
                          <a:ea typeface="+mn-ea"/>
                        </a:rPr>
                        <a:t>Woollet</a:t>
                      </a:r>
                      <a:r>
                        <a:rPr lang="ja-JP" altLang="en-US" sz="800" b="0" i="0" u="none" strike="noStrike" dirty="0">
                          <a:solidFill>
                            <a:schemeClr val="tx1"/>
                          </a:solidFill>
                          <a:effectLst/>
                          <a:latin typeface="+mn-ea"/>
                          <a:ea typeface="+mn-ea"/>
                        </a:rPr>
                        <a:t>）の中でクライアントにより管理）</a:t>
                      </a:r>
                      <a:endParaRPr lang="en-US" altLang="ja-JP" sz="800" b="0" i="0" u="none" strike="noStrike" dirty="0">
                        <a:solidFill>
                          <a:schemeClr val="tx1"/>
                        </a:solidFill>
                        <a:effectLst/>
                        <a:latin typeface="+mn-ea"/>
                        <a:ea typeface="+mn-ea"/>
                      </a:endParaRPr>
                    </a:p>
                  </a:txBody>
                  <a:tcPr marL="0" marR="0" marT="0" marB="0" anchor="ct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indent="0" algn="ctr" fontAlgn="ctr">
                        <a:buFont typeface="Arial" panose="020B0604020202020204" pitchFamily="34" charset="0"/>
                        <a:buNone/>
                      </a:pPr>
                      <a:r>
                        <a:rPr lang="ja-JP" altLang="en-US" sz="800" b="0" i="0" u="none" strike="noStrike" dirty="0">
                          <a:solidFill>
                            <a:schemeClr val="tx1"/>
                          </a:solidFill>
                          <a:effectLst/>
                          <a:latin typeface="+mn-ea"/>
                          <a:ea typeface="+mn-ea"/>
                        </a:rPr>
                        <a:t>ゼロ知識証明で必要な情報のみを選択開示することを想定</a:t>
                      </a:r>
                    </a:p>
                  </a:txBody>
                  <a:tcPr marL="0" marR="0" marT="0" marB="0" anchor="ct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indent="0" algn="ctr" fontAlgn="ctr">
                        <a:buFont typeface="Arial" panose="020B0604020202020204" pitchFamily="34" charset="0"/>
                        <a:buNone/>
                      </a:pPr>
                      <a:r>
                        <a:rPr lang="ja-JP" altLang="en-US" sz="800" b="0" i="0" u="none" strike="noStrike" dirty="0">
                          <a:solidFill>
                            <a:schemeClr val="tx1"/>
                          </a:solidFill>
                          <a:effectLst/>
                          <a:latin typeface="+mn-ea"/>
                          <a:ea typeface="+mn-ea"/>
                        </a:rPr>
                        <a:t>共助版のトラストフレームワークによるガバナンスの必要性を提起</a:t>
                      </a:r>
                      <a:endParaRPr lang="en-US" altLang="ja-JP" sz="800" b="0" i="0" u="none" strike="noStrike" dirty="0">
                        <a:solidFill>
                          <a:schemeClr val="tx1"/>
                        </a:solidFill>
                        <a:effectLst/>
                        <a:latin typeface="+mn-ea"/>
                        <a:ea typeface="+mn-ea"/>
                      </a:endParaRPr>
                    </a:p>
                  </a:txBody>
                  <a:tcPr marL="0" marR="0" marT="0" marB="0" anchor="ctr">
                    <a:lnL w="12700" cap="flat" cmpd="sng" algn="ctr">
                      <a:solidFill>
                        <a:schemeClr val="tx1"/>
                      </a:solidFill>
                      <a:prstDash val="sysDot"/>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761794016"/>
                  </a:ext>
                </a:extLst>
              </a:tr>
            </a:tbl>
          </a:graphicData>
        </a:graphic>
      </p:graphicFrame>
      <p:sp>
        <p:nvSpPr>
          <p:cNvPr id="5" name="ホームベース 4"/>
          <p:cNvSpPr/>
          <p:nvPr/>
        </p:nvSpPr>
        <p:spPr>
          <a:xfrm>
            <a:off x="6093501" y="42672"/>
            <a:ext cx="972000" cy="324000"/>
          </a:xfrm>
          <a:prstGeom prst="homePlate">
            <a:avLst/>
          </a:prstGeom>
          <a:solidFill>
            <a:schemeClr val="bg1">
              <a:lumMod val="85000"/>
            </a:schemeClr>
          </a:solid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kumimoji="1" lang="ja-JP" altLang="en-US" sz="1000" b="1" dirty="0">
                <a:solidFill>
                  <a:schemeClr val="bg1"/>
                </a:solidFill>
              </a:rPr>
              <a:t>基本情報</a:t>
            </a:r>
          </a:p>
        </p:txBody>
      </p:sp>
      <p:sp>
        <p:nvSpPr>
          <p:cNvPr id="8" name="山形 7"/>
          <p:cNvSpPr/>
          <p:nvPr/>
        </p:nvSpPr>
        <p:spPr>
          <a:xfrm>
            <a:off x="6889292" y="42672"/>
            <a:ext cx="972000" cy="324000"/>
          </a:xfrm>
          <a:prstGeom prst="chevron">
            <a:avLst/>
          </a:prstGeom>
          <a:solidFill>
            <a:schemeClr val="accent2">
              <a:lumMod val="75000"/>
              <a:lumOff val="25000"/>
            </a:schemeClr>
          </a:solid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kumimoji="1" lang="ja-JP" altLang="en-US" sz="1000" b="1" dirty="0">
                <a:solidFill>
                  <a:schemeClr val="bg1"/>
                </a:solidFill>
              </a:rPr>
              <a:t>実証結果</a:t>
            </a:r>
          </a:p>
        </p:txBody>
      </p:sp>
      <p:sp>
        <p:nvSpPr>
          <p:cNvPr id="9" name="山形 8"/>
          <p:cNvSpPr/>
          <p:nvPr/>
        </p:nvSpPr>
        <p:spPr>
          <a:xfrm>
            <a:off x="7685083" y="42672"/>
            <a:ext cx="972000" cy="324000"/>
          </a:xfrm>
          <a:prstGeom prst="chevron">
            <a:avLst/>
          </a:prstGeom>
          <a:solidFill>
            <a:schemeClr val="bg1">
              <a:lumMod val="85000"/>
            </a:schemeClr>
          </a:solid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kumimoji="1" lang="ja-JP" altLang="en-US" sz="1000" b="1" dirty="0">
                <a:solidFill>
                  <a:schemeClr val="bg1"/>
                </a:solidFill>
              </a:rPr>
              <a:t>社会実装の見通し</a:t>
            </a:r>
          </a:p>
        </p:txBody>
      </p:sp>
      <p:sp>
        <p:nvSpPr>
          <p:cNvPr id="10" name="山形 9"/>
          <p:cNvSpPr/>
          <p:nvPr/>
        </p:nvSpPr>
        <p:spPr>
          <a:xfrm>
            <a:off x="8480873" y="42672"/>
            <a:ext cx="972000" cy="324000"/>
          </a:xfrm>
          <a:prstGeom prst="chevron">
            <a:avLst/>
          </a:prstGeom>
          <a:solidFill>
            <a:schemeClr val="bg1">
              <a:lumMod val="85000"/>
            </a:schemeClr>
          </a:solid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kumimoji="1" lang="en-US" altLang="ja-JP" sz="1000" b="1" dirty="0">
                <a:solidFill>
                  <a:schemeClr val="bg1"/>
                </a:solidFill>
              </a:rPr>
              <a:t>TW</a:t>
            </a:r>
            <a:r>
              <a:rPr lang="ja-JP" altLang="en-US" sz="1000" b="1" dirty="0">
                <a:solidFill>
                  <a:schemeClr val="bg1"/>
                </a:solidFill>
              </a:rPr>
              <a:t>への</a:t>
            </a:r>
            <a:endParaRPr lang="en-US" altLang="ja-JP" sz="1000" b="1" dirty="0">
              <a:solidFill>
                <a:schemeClr val="bg1"/>
              </a:solidFill>
            </a:endParaRPr>
          </a:p>
          <a:p>
            <a:pPr algn="ctr"/>
            <a:r>
              <a:rPr kumimoji="1" lang="ja-JP" altLang="en-US" sz="1000" b="1" dirty="0">
                <a:solidFill>
                  <a:schemeClr val="bg1"/>
                </a:solidFill>
              </a:rPr>
              <a:t>示唆・提言</a:t>
            </a:r>
          </a:p>
        </p:txBody>
      </p:sp>
      <p:sp>
        <p:nvSpPr>
          <p:cNvPr id="11" name="テキスト ボックス 10"/>
          <p:cNvSpPr txBox="1"/>
          <p:nvPr/>
        </p:nvSpPr>
        <p:spPr>
          <a:xfrm>
            <a:off x="331490" y="555777"/>
            <a:ext cx="9397126" cy="496733"/>
          </a:xfrm>
          <a:prstGeom prst="rect">
            <a:avLst/>
          </a:prstGeom>
          <a:noFill/>
        </p:spPr>
        <p:txBody>
          <a:bodyPr wrap="square" lIns="0" rIns="0" rtlCol="0">
            <a:noAutofit/>
          </a:bodyPr>
          <a:lstStyle/>
          <a:p>
            <a:pPr marL="285750" lvl="0" indent="-285750" defTabSz="288000">
              <a:buFont typeface="Arial" panose="020B0604020202020204" pitchFamily="34" charset="0"/>
              <a:buChar char="•"/>
            </a:pPr>
            <a:r>
              <a:rPr lang="ja-JP" altLang="en-US" sz="1600" dirty="0"/>
              <a:t>ほとんどの事業者（</a:t>
            </a:r>
            <a:r>
              <a:rPr lang="en-US" altLang="ja-JP" sz="1600" dirty="0" smtClean="0"/>
              <a:t>11/13</a:t>
            </a:r>
            <a:r>
              <a:rPr lang="ja-JP" altLang="en-US" sz="1600" dirty="0"/>
              <a:t>）で</a:t>
            </a:r>
            <a:r>
              <a:rPr lang="ja-JP" altLang="en-US" sz="1600" b="1" u="sng" dirty="0">
                <a:solidFill>
                  <a:schemeClr val="accent2">
                    <a:lumMod val="75000"/>
                    <a:lumOff val="25000"/>
                  </a:schemeClr>
                </a:solidFill>
              </a:rPr>
              <a:t>データを分散管理または一部分散管理する形態を採用</a:t>
            </a:r>
            <a:r>
              <a:rPr lang="ja-JP" altLang="en-US" sz="1600" dirty="0"/>
              <a:t>している</a:t>
            </a:r>
            <a:endParaRPr lang="en-US" altLang="ja-JP" sz="1600" dirty="0"/>
          </a:p>
          <a:p>
            <a:pPr marL="285750" lvl="0" indent="-285750" defTabSz="288000">
              <a:buFont typeface="Arial" panose="020B0604020202020204" pitchFamily="34" charset="0"/>
              <a:buChar char="•"/>
            </a:pPr>
            <a:r>
              <a:rPr lang="ja-JP" altLang="en-US" sz="1600" dirty="0"/>
              <a:t>半数以上の事業者で</a:t>
            </a:r>
            <a:r>
              <a:rPr lang="ja-JP" altLang="en-US" sz="1600" b="1" u="sng" dirty="0">
                <a:solidFill>
                  <a:schemeClr val="accent2">
                    <a:lumMod val="75000"/>
                    <a:lumOff val="25000"/>
                  </a:schemeClr>
                </a:solidFill>
              </a:rPr>
              <a:t>データホルダーによる選択的開示を実装</a:t>
            </a:r>
            <a:r>
              <a:rPr lang="ja-JP" altLang="en-US" sz="1600" dirty="0"/>
              <a:t>しており、また構想外・検討中とした事業者についても直近のニーズがないためとしており、実装に向けた技術的なハードルは大きくないと考えられる</a:t>
            </a:r>
            <a:endParaRPr lang="en-US" altLang="ja-JP" sz="1600" dirty="0"/>
          </a:p>
        </p:txBody>
      </p:sp>
    </p:spTree>
    <p:extLst>
      <p:ext uri="{BB962C8B-B14F-4D97-AF65-F5344CB8AC3E}">
        <p14:creationId xmlns:p14="http://schemas.microsoft.com/office/powerpoint/2010/main" val="383473305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タイトル 7"/>
          <p:cNvSpPr>
            <a:spLocks noGrp="1"/>
          </p:cNvSpPr>
          <p:nvPr>
            <p:ph type="title"/>
          </p:nvPr>
        </p:nvSpPr>
        <p:spPr>
          <a:xfrm>
            <a:off x="331490" y="164693"/>
            <a:ext cx="9243021" cy="412538"/>
          </a:xfrm>
        </p:spPr>
        <p:txBody>
          <a:bodyPr>
            <a:normAutofit/>
          </a:bodyPr>
          <a:lstStyle/>
          <a:p>
            <a:r>
              <a:rPr lang="ja-JP" altLang="en-US" sz="1600" b="1" dirty="0">
                <a:solidFill>
                  <a:srgbClr val="002060"/>
                </a:solidFill>
              </a:rPr>
              <a:t>合意形成・トレースの考え方①</a:t>
            </a:r>
            <a:endParaRPr lang="ja-JP" altLang="en-US" sz="2000" b="1" spc="0" dirty="0">
              <a:solidFill>
                <a:srgbClr val="002060"/>
              </a:solidFill>
            </a:endParaRPr>
          </a:p>
        </p:txBody>
      </p:sp>
      <p:graphicFrame>
        <p:nvGraphicFramePr>
          <p:cNvPr id="5" name="表 4"/>
          <p:cNvGraphicFramePr>
            <a:graphicFrameLocks noGrp="1"/>
          </p:cNvGraphicFramePr>
          <p:nvPr>
            <p:extLst>
              <p:ext uri="{D42A27DB-BD31-4B8C-83A1-F6EECF244321}">
                <p14:modId xmlns:p14="http://schemas.microsoft.com/office/powerpoint/2010/main" val="2986185370"/>
              </p:ext>
            </p:extLst>
          </p:nvPr>
        </p:nvGraphicFramePr>
        <p:xfrm>
          <a:off x="331786" y="1661162"/>
          <a:ext cx="9242724" cy="4989283"/>
        </p:xfrm>
        <a:graphic>
          <a:graphicData uri="http://schemas.openxmlformats.org/drawingml/2006/table">
            <a:tbl>
              <a:tblPr>
                <a:tableStyleId>{5C22544A-7EE6-4342-B048-85BDC9FD1C3A}</a:tableStyleId>
              </a:tblPr>
              <a:tblGrid>
                <a:gridCol w="421352">
                  <a:extLst>
                    <a:ext uri="{9D8B030D-6E8A-4147-A177-3AD203B41FA5}">
                      <a16:colId xmlns:a16="http://schemas.microsoft.com/office/drawing/2014/main" val="2285314628"/>
                    </a:ext>
                  </a:extLst>
                </a:gridCol>
                <a:gridCol w="1089165">
                  <a:extLst>
                    <a:ext uri="{9D8B030D-6E8A-4147-A177-3AD203B41FA5}">
                      <a16:colId xmlns:a16="http://schemas.microsoft.com/office/drawing/2014/main" val="2198383193"/>
                    </a:ext>
                  </a:extLst>
                </a:gridCol>
                <a:gridCol w="1546441">
                  <a:extLst>
                    <a:ext uri="{9D8B030D-6E8A-4147-A177-3AD203B41FA5}">
                      <a16:colId xmlns:a16="http://schemas.microsoft.com/office/drawing/2014/main" val="3050444302"/>
                    </a:ext>
                  </a:extLst>
                </a:gridCol>
                <a:gridCol w="1546441">
                  <a:extLst>
                    <a:ext uri="{9D8B030D-6E8A-4147-A177-3AD203B41FA5}">
                      <a16:colId xmlns:a16="http://schemas.microsoft.com/office/drawing/2014/main" val="217247273"/>
                    </a:ext>
                  </a:extLst>
                </a:gridCol>
                <a:gridCol w="1546442">
                  <a:extLst>
                    <a:ext uri="{9D8B030D-6E8A-4147-A177-3AD203B41FA5}">
                      <a16:colId xmlns:a16="http://schemas.microsoft.com/office/drawing/2014/main" val="3654299738"/>
                    </a:ext>
                  </a:extLst>
                </a:gridCol>
                <a:gridCol w="1546442">
                  <a:extLst>
                    <a:ext uri="{9D8B030D-6E8A-4147-A177-3AD203B41FA5}">
                      <a16:colId xmlns:a16="http://schemas.microsoft.com/office/drawing/2014/main" val="2141297974"/>
                    </a:ext>
                  </a:extLst>
                </a:gridCol>
                <a:gridCol w="1546441">
                  <a:extLst>
                    <a:ext uri="{9D8B030D-6E8A-4147-A177-3AD203B41FA5}">
                      <a16:colId xmlns:a16="http://schemas.microsoft.com/office/drawing/2014/main" val="10189191"/>
                    </a:ext>
                  </a:extLst>
                </a:gridCol>
              </a:tblGrid>
              <a:tr h="207316">
                <a:tc>
                  <a:txBody>
                    <a:bodyPr/>
                    <a:lstStyle/>
                    <a:p>
                      <a:pPr algn="ctr" fontAlgn="ctr"/>
                      <a:r>
                        <a:rPr lang="en-US" altLang="ja-JP" sz="1000" b="1" i="0" u="none" strike="noStrike" dirty="0">
                          <a:solidFill>
                            <a:schemeClr val="bg1"/>
                          </a:solidFill>
                          <a:effectLst/>
                          <a:latin typeface="メイリオ" panose="020B0604030504040204" pitchFamily="50" charset="-128"/>
                          <a:ea typeface="メイリオ" panose="020B0604030504040204" pitchFamily="50" charset="-128"/>
                        </a:rPr>
                        <a:t>No.</a:t>
                      </a:r>
                      <a:endParaRPr lang="ja-JP" altLang="en-US" sz="1000" b="1" i="0" u="none" strike="noStrike" dirty="0">
                        <a:solidFill>
                          <a:schemeClr val="bg1"/>
                        </a:solidFill>
                        <a:effectLst/>
                        <a:latin typeface="メイリオ" panose="020B0604030504040204" pitchFamily="50" charset="-128"/>
                        <a:ea typeface="メイリオ" panose="020B0604030504040204" pitchFamily="50" charset="-128"/>
                      </a:endParaRPr>
                    </a:p>
                  </a:txBody>
                  <a:tcPr marL="0" marR="0" marT="0" marB="0" anchor="ctr">
                    <a:lnB w="12700" cap="flat" cmpd="sng" algn="ctr">
                      <a:solidFill>
                        <a:schemeClr val="tx1"/>
                      </a:solidFill>
                      <a:prstDash val="solid"/>
                      <a:round/>
                      <a:headEnd type="none" w="med" len="med"/>
                      <a:tailEnd type="none" w="med" len="med"/>
                    </a:lnB>
                    <a:solidFill>
                      <a:schemeClr val="accent2">
                        <a:lumMod val="75000"/>
                        <a:lumOff val="25000"/>
                      </a:schemeClr>
                    </a:solidFill>
                  </a:tcPr>
                </a:tc>
                <a:tc>
                  <a:txBody>
                    <a:bodyPr/>
                    <a:lstStyle/>
                    <a:p>
                      <a:pPr algn="ctr" fontAlgn="ctr"/>
                      <a:r>
                        <a:rPr lang="ja-JP" altLang="en-US" sz="1000" b="1" u="none" strike="noStrike" dirty="0">
                          <a:solidFill>
                            <a:schemeClr val="bg1"/>
                          </a:solidFill>
                          <a:effectLst/>
                        </a:rPr>
                        <a:t>代表機関</a:t>
                      </a:r>
                      <a:endParaRPr lang="ja-JP" altLang="en-US" sz="1000" b="1" i="0" u="none" strike="noStrike" dirty="0">
                        <a:solidFill>
                          <a:schemeClr val="bg1"/>
                        </a:solidFill>
                        <a:effectLst/>
                        <a:latin typeface="メイリオ" panose="020B0604030504040204" pitchFamily="50" charset="-128"/>
                        <a:ea typeface="メイリオ" panose="020B0604030504040204" pitchFamily="50" charset="-128"/>
                      </a:endParaRPr>
                    </a:p>
                  </a:txBody>
                  <a:tcPr marL="0" marR="0" marT="0" marB="0" anchor="ctr">
                    <a:lnB w="12700" cap="flat" cmpd="sng" algn="ctr">
                      <a:solidFill>
                        <a:schemeClr val="tx1"/>
                      </a:solidFill>
                      <a:prstDash val="solid"/>
                      <a:round/>
                      <a:headEnd type="none" w="med" len="med"/>
                      <a:tailEnd type="none" w="med" len="med"/>
                    </a:lnB>
                    <a:solidFill>
                      <a:schemeClr val="accent2">
                        <a:lumMod val="75000"/>
                        <a:lumOff val="25000"/>
                      </a:schemeClr>
                    </a:solidFill>
                  </a:tcPr>
                </a:tc>
                <a:tc>
                  <a:txBody>
                    <a:bodyPr/>
                    <a:lstStyle/>
                    <a:p>
                      <a:pPr algn="ctr" fontAlgn="ctr"/>
                      <a:r>
                        <a:rPr lang="ja-JP" altLang="en-US" sz="1000" b="1" i="0" u="none" strike="noStrike" dirty="0">
                          <a:solidFill>
                            <a:schemeClr val="bg1"/>
                          </a:solidFill>
                          <a:effectLst/>
                          <a:latin typeface="メイリオ" panose="020B0604030504040204" pitchFamily="50" charset="-128"/>
                          <a:ea typeface="メイリオ" panose="020B0604030504040204" pitchFamily="50" charset="-128"/>
                        </a:rPr>
                        <a:t>合意の主体</a:t>
                      </a:r>
                    </a:p>
                  </a:txBody>
                  <a:tcPr marL="0" marR="0" marT="0" marB="0" anchor="ctr">
                    <a:lnB w="12700" cap="flat" cmpd="sng" algn="ctr">
                      <a:solidFill>
                        <a:schemeClr val="tx1"/>
                      </a:solidFill>
                      <a:prstDash val="solid"/>
                      <a:round/>
                      <a:headEnd type="none" w="med" len="med"/>
                      <a:tailEnd type="none" w="med" len="med"/>
                    </a:lnB>
                    <a:solidFill>
                      <a:schemeClr val="accent2">
                        <a:lumMod val="75000"/>
                        <a:lumOff val="25000"/>
                      </a:schemeClr>
                    </a:solidFill>
                  </a:tcPr>
                </a:tc>
                <a:tc>
                  <a:txBody>
                    <a:bodyPr/>
                    <a:lstStyle/>
                    <a:p>
                      <a:pPr algn="ctr" fontAlgn="ctr"/>
                      <a:r>
                        <a:rPr lang="ja-JP" altLang="en-US" sz="1000" b="1" i="0" u="none" strike="noStrike" dirty="0">
                          <a:solidFill>
                            <a:schemeClr val="bg1"/>
                          </a:solidFill>
                          <a:effectLst/>
                          <a:latin typeface="メイリオ" panose="020B0604030504040204" pitchFamily="50" charset="-128"/>
                          <a:ea typeface="メイリオ" panose="020B0604030504040204" pitchFamily="50" charset="-128"/>
                        </a:rPr>
                        <a:t>合意の対象</a:t>
                      </a:r>
                    </a:p>
                  </a:txBody>
                  <a:tcPr marL="0" marR="0" marT="0" marB="0" anchor="ctr">
                    <a:lnB w="12700" cap="flat" cmpd="sng" algn="ctr">
                      <a:solidFill>
                        <a:schemeClr val="tx1"/>
                      </a:solidFill>
                      <a:prstDash val="solid"/>
                      <a:round/>
                      <a:headEnd type="none" w="med" len="med"/>
                      <a:tailEnd type="none" w="med" len="med"/>
                    </a:lnB>
                    <a:solidFill>
                      <a:schemeClr val="accent2">
                        <a:lumMod val="75000"/>
                        <a:lumOff val="25000"/>
                      </a:schemeClr>
                    </a:solidFill>
                  </a:tcPr>
                </a:tc>
                <a:tc>
                  <a:txBody>
                    <a:bodyPr/>
                    <a:lstStyle/>
                    <a:p>
                      <a:pPr algn="ctr" fontAlgn="ctr"/>
                      <a:r>
                        <a:rPr lang="ja-JP" altLang="en-US" sz="1000" b="1" i="0" u="none" strike="noStrike" dirty="0">
                          <a:solidFill>
                            <a:schemeClr val="bg1"/>
                          </a:solidFill>
                          <a:effectLst/>
                          <a:latin typeface="メイリオ" panose="020B0604030504040204" pitchFamily="50" charset="-128"/>
                          <a:ea typeface="メイリオ" panose="020B0604030504040204" pitchFamily="50" charset="-128"/>
                        </a:rPr>
                        <a:t>合意の取消</a:t>
                      </a:r>
                    </a:p>
                  </a:txBody>
                  <a:tcPr marL="0" marR="0" marT="0" marB="0" anchor="ctr">
                    <a:lnB w="12700" cap="flat" cmpd="sng" algn="ctr">
                      <a:solidFill>
                        <a:schemeClr val="tx1"/>
                      </a:solidFill>
                      <a:prstDash val="solid"/>
                      <a:round/>
                      <a:headEnd type="none" w="med" len="med"/>
                      <a:tailEnd type="none" w="med" len="med"/>
                    </a:lnB>
                    <a:solidFill>
                      <a:schemeClr val="accent2">
                        <a:lumMod val="75000"/>
                        <a:lumOff val="25000"/>
                      </a:schemeClr>
                    </a:solidFill>
                  </a:tcPr>
                </a:tc>
                <a:tc>
                  <a:txBody>
                    <a:bodyPr/>
                    <a:lstStyle/>
                    <a:p>
                      <a:pPr algn="ctr" fontAlgn="ctr"/>
                      <a:r>
                        <a:rPr lang="ja-JP" altLang="en-US" sz="1000" b="1" i="0" u="none" strike="noStrike" dirty="0">
                          <a:solidFill>
                            <a:schemeClr val="bg1"/>
                          </a:solidFill>
                          <a:effectLst/>
                          <a:latin typeface="メイリオ" panose="020B0604030504040204" pitchFamily="50" charset="-128"/>
                          <a:ea typeface="メイリオ" panose="020B0604030504040204" pitchFamily="50" charset="-128"/>
                        </a:rPr>
                        <a:t>トレースの対象</a:t>
                      </a:r>
                    </a:p>
                  </a:txBody>
                  <a:tcPr marL="0" marR="0" marT="0" marB="0" anchor="ctr">
                    <a:lnB w="12700" cap="flat" cmpd="sng" algn="ctr">
                      <a:solidFill>
                        <a:schemeClr val="tx1"/>
                      </a:solidFill>
                      <a:prstDash val="solid"/>
                      <a:round/>
                      <a:headEnd type="none" w="med" len="med"/>
                      <a:tailEnd type="none" w="med" len="med"/>
                    </a:lnB>
                    <a:solidFill>
                      <a:schemeClr val="accent2">
                        <a:lumMod val="75000"/>
                        <a:lumOff val="25000"/>
                      </a:schemeClr>
                    </a:solidFill>
                  </a:tcPr>
                </a:tc>
                <a:tc>
                  <a:txBody>
                    <a:bodyPr/>
                    <a:lstStyle/>
                    <a:p>
                      <a:pPr algn="ctr" fontAlgn="ctr"/>
                      <a:r>
                        <a:rPr lang="ja-JP" altLang="en-US" sz="1000" b="1" i="0" u="none" strike="noStrike" dirty="0">
                          <a:solidFill>
                            <a:schemeClr val="bg1"/>
                          </a:solidFill>
                          <a:effectLst/>
                          <a:latin typeface="メイリオ" panose="020B0604030504040204" pitchFamily="50" charset="-128"/>
                          <a:ea typeface="メイリオ" panose="020B0604030504040204" pitchFamily="50" charset="-128"/>
                        </a:rPr>
                        <a:t>トレースの方法</a:t>
                      </a:r>
                    </a:p>
                  </a:txBody>
                  <a:tcPr marL="0" marR="0" marT="0" marB="0" anchor="ctr">
                    <a:lnB w="12700" cap="flat" cmpd="sng" algn="ctr">
                      <a:solidFill>
                        <a:schemeClr val="tx1"/>
                      </a:solidFill>
                      <a:prstDash val="solid"/>
                      <a:round/>
                      <a:headEnd type="none" w="med" len="med"/>
                      <a:tailEnd type="none" w="med" len="med"/>
                    </a:lnB>
                    <a:solidFill>
                      <a:schemeClr val="accent2">
                        <a:lumMod val="75000"/>
                        <a:lumOff val="25000"/>
                      </a:schemeClr>
                    </a:solidFill>
                  </a:tcPr>
                </a:tc>
                <a:extLst>
                  <a:ext uri="{0D108BD9-81ED-4DB2-BD59-A6C34878D82A}">
                    <a16:rowId xmlns:a16="http://schemas.microsoft.com/office/drawing/2014/main" val="78677057"/>
                  </a:ext>
                </a:extLst>
              </a:tr>
              <a:tr h="739371">
                <a:tc>
                  <a:txBody>
                    <a:bodyPr/>
                    <a:lstStyle/>
                    <a:p>
                      <a:pPr algn="ctr" fontAlgn="ctr"/>
                      <a:r>
                        <a:rPr lang="en-US" sz="1000" b="1" i="0" u="none" strike="noStrike" dirty="0">
                          <a:solidFill>
                            <a:srgbClr val="000000"/>
                          </a:solidFill>
                          <a:effectLst/>
                          <a:latin typeface="メイリオ" panose="020B0604030504040204" pitchFamily="50" charset="-128"/>
                          <a:ea typeface="メイリオ" panose="020B0604030504040204" pitchFamily="50" charset="-128"/>
                        </a:rPr>
                        <a:t>1</a:t>
                      </a: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000" b="1" u="none" strike="noStrike" dirty="0">
                          <a:effectLst/>
                        </a:rPr>
                        <a:t>DataSign</a:t>
                      </a:r>
                      <a:endParaRPr lang="en-US" sz="1000" b="1" i="0" u="none" strike="noStrike" dirty="0">
                        <a:solidFill>
                          <a:srgbClr val="000000"/>
                        </a:solidFill>
                        <a:effectLst/>
                        <a:latin typeface="メイリオ" panose="020B0604030504040204" pitchFamily="50" charset="-128"/>
                        <a:ea typeface="メイリオ" panose="020B0604030504040204" pitchFamily="50" charset="-128"/>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altLang="ja-JP" sz="1000" b="0" i="0" u="none" strike="noStrike" dirty="0">
                          <a:solidFill>
                            <a:srgbClr val="000000"/>
                          </a:solidFill>
                          <a:effectLst/>
                          <a:latin typeface="メイリオ" panose="020B0604030504040204" pitchFamily="50" charset="-128"/>
                          <a:ea typeface="メイリオ" panose="020B0604030504040204" pitchFamily="50" charset="-128"/>
                        </a:rPr>
                        <a:t>Web</a:t>
                      </a:r>
                      <a:r>
                        <a:rPr lang="ja-JP" altLang="en-US" sz="1000" b="0" i="0" u="none" strike="noStrike" dirty="0">
                          <a:solidFill>
                            <a:srgbClr val="000000"/>
                          </a:solidFill>
                          <a:effectLst/>
                          <a:latin typeface="メイリオ" panose="020B0604030504040204" pitchFamily="50" charset="-128"/>
                          <a:ea typeface="メイリオ" panose="020B0604030504040204" pitchFamily="50" charset="-128"/>
                        </a:rPr>
                        <a:t>サイト閲覧者と</a:t>
                      </a:r>
                      <a:endParaRPr lang="en-US" altLang="ja-JP" sz="1000" b="0" i="0" u="none" strike="noStrike" dirty="0">
                        <a:solidFill>
                          <a:srgbClr val="000000"/>
                        </a:solidFill>
                        <a:effectLst/>
                        <a:latin typeface="メイリオ" panose="020B0604030504040204" pitchFamily="50" charset="-128"/>
                        <a:ea typeface="メイリオ" panose="020B0604030504040204" pitchFamily="50" charset="-128"/>
                      </a:endParaRPr>
                    </a:p>
                    <a:p>
                      <a:pPr algn="ctr" fontAlgn="ctr"/>
                      <a:r>
                        <a:rPr lang="ja-JP" altLang="en-US" sz="1000" b="0" i="0" u="none" strike="noStrike" dirty="0">
                          <a:solidFill>
                            <a:srgbClr val="000000"/>
                          </a:solidFill>
                          <a:effectLst/>
                          <a:latin typeface="メイリオ" panose="020B0604030504040204" pitchFamily="50" charset="-128"/>
                          <a:ea typeface="メイリオ" panose="020B0604030504040204" pitchFamily="50" charset="-128"/>
                        </a:rPr>
                        <a:t>サイト運営者・アドテク事業者の間</a:t>
                      </a:r>
                    </a:p>
                  </a:txBody>
                  <a:tcPr marL="0" marR="0" marT="0" marB="0" anchor="ctr">
                    <a:lnR w="12700" cap="flat" cmpd="sng" algn="ctr">
                      <a:solidFill>
                        <a:schemeClr val="tx1"/>
                      </a:solidFill>
                      <a:prstDash val="sys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US" altLang="ja-JP" sz="1000" b="0" i="0" u="none" strike="noStrike" dirty="0">
                          <a:solidFill>
                            <a:srgbClr val="000000"/>
                          </a:solidFill>
                          <a:effectLst/>
                          <a:latin typeface="メイリオ" panose="020B0604030504040204" pitchFamily="50" charset="-128"/>
                          <a:ea typeface="メイリオ" panose="020B0604030504040204" pitchFamily="50" charset="-128"/>
                        </a:rPr>
                        <a:t>Web</a:t>
                      </a:r>
                      <a:r>
                        <a:rPr lang="ja-JP" altLang="en-US" sz="1000" b="0" i="0" u="none" strike="noStrike" dirty="0">
                          <a:solidFill>
                            <a:srgbClr val="000000"/>
                          </a:solidFill>
                          <a:effectLst/>
                          <a:latin typeface="メイリオ" panose="020B0604030504040204" pitchFamily="50" charset="-128"/>
                          <a:ea typeface="メイリオ" panose="020B0604030504040204" pitchFamily="50" charset="-128"/>
                        </a:rPr>
                        <a:t>サイト閲覧者の</a:t>
                      </a:r>
                      <a:r>
                        <a:rPr lang="en-US" altLang="ja-JP" sz="1000" b="0" i="0" u="none" strike="noStrike" dirty="0">
                          <a:solidFill>
                            <a:srgbClr val="000000"/>
                          </a:solidFill>
                          <a:effectLst/>
                          <a:latin typeface="メイリオ" panose="020B0604030504040204" pitchFamily="50" charset="-128"/>
                          <a:ea typeface="メイリオ" panose="020B0604030504040204" pitchFamily="50" charset="-128"/>
                        </a:rPr>
                        <a:t/>
                      </a:r>
                      <a:br>
                        <a:rPr lang="en-US" altLang="ja-JP" sz="1000" b="0" i="0" u="none" strike="noStrike" dirty="0">
                          <a:solidFill>
                            <a:srgbClr val="000000"/>
                          </a:solidFill>
                          <a:effectLst/>
                          <a:latin typeface="メイリオ" panose="020B0604030504040204" pitchFamily="50" charset="-128"/>
                          <a:ea typeface="メイリオ" panose="020B0604030504040204" pitchFamily="50" charset="-128"/>
                        </a:rPr>
                      </a:br>
                      <a:r>
                        <a:rPr lang="ja-JP" altLang="en-US" sz="1000" b="0" i="0" u="none" strike="noStrike" dirty="0">
                          <a:solidFill>
                            <a:srgbClr val="000000"/>
                          </a:solidFill>
                          <a:effectLst/>
                          <a:latin typeface="メイリオ" panose="020B0604030504040204" pitchFamily="50" charset="-128"/>
                          <a:ea typeface="メイリオ" panose="020B0604030504040204" pitchFamily="50" charset="-128"/>
                        </a:rPr>
                        <a:t>パーソナルデータ</a:t>
                      </a:r>
                      <a:r>
                        <a:rPr lang="en-US" altLang="ja-JP" sz="1000" b="0" i="0" u="none" strike="noStrike" dirty="0">
                          <a:solidFill>
                            <a:srgbClr val="000000"/>
                          </a:solidFill>
                          <a:effectLst/>
                          <a:latin typeface="メイリオ" panose="020B0604030504040204" pitchFamily="50" charset="-128"/>
                          <a:ea typeface="メイリオ" panose="020B0604030504040204" pitchFamily="50" charset="-128"/>
                        </a:rPr>
                        <a:t/>
                      </a:r>
                      <a:br>
                        <a:rPr lang="en-US" altLang="ja-JP" sz="1000" b="0" i="0" u="none" strike="noStrike" dirty="0">
                          <a:solidFill>
                            <a:srgbClr val="000000"/>
                          </a:solidFill>
                          <a:effectLst/>
                          <a:latin typeface="メイリオ" panose="020B0604030504040204" pitchFamily="50" charset="-128"/>
                          <a:ea typeface="メイリオ" panose="020B0604030504040204" pitchFamily="50" charset="-128"/>
                        </a:rPr>
                      </a:br>
                      <a:r>
                        <a:rPr lang="ja-JP" altLang="en-US" sz="1000" b="0" i="0" u="none" strike="noStrike" dirty="0">
                          <a:solidFill>
                            <a:srgbClr val="000000"/>
                          </a:solidFill>
                          <a:effectLst/>
                          <a:latin typeface="メイリオ" panose="020B0604030504040204" pitchFamily="50" charset="-128"/>
                          <a:ea typeface="メイリオ" panose="020B0604030504040204" pitchFamily="50" charset="-128"/>
                        </a:rPr>
                        <a:t>（広告識別子、メールアドレス）の利用範囲</a:t>
                      </a:r>
                    </a:p>
                  </a:txBody>
                  <a:tcPr marL="0" marR="0" marT="0" marB="0" anchor="ct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ja-JP" altLang="en-US" sz="1000" b="0" i="0" u="none" strike="noStrike" dirty="0">
                          <a:solidFill>
                            <a:srgbClr val="000000"/>
                          </a:solidFill>
                          <a:effectLst/>
                          <a:latin typeface="メイリオ" panose="020B0604030504040204" pitchFamily="50" charset="-128"/>
                          <a:ea typeface="メイリオ" panose="020B0604030504040204" pitchFamily="50" charset="-128"/>
                        </a:rPr>
                        <a:t>可能</a:t>
                      </a:r>
                      <a:endParaRPr lang="en-US" altLang="ja-JP" sz="1000" b="0" i="0" u="none" strike="noStrike" dirty="0">
                        <a:solidFill>
                          <a:srgbClr val="000000"/>
                        </a:solidFill>
                        <a:effectLst/>
                        <a:latin typeface="メイリオ" panose="020B0604030504040204" pitchFamily="50" charset="-128"/>
                        <a:ea typeface="メイリオ" panose="020B0604030504040204" pitchFamily="50" charset="-128"/>
                      </a:endParaRPr>
                    </a:p>
                    <a:p>
                      <a:pPr algn="ctr" fontAlgn="ctr"/>
                      <a:r>
                        <a:rPr lang="en-US" altLang="ja-JP" sz="1000" b="0" i="0" u="none" strike="noStrike" dirty="0">
                          <a:solidFill>
                            <a:srgbClr val="000000"/>
                          </a:solidFill>
                          <a:effectLst/>
                          <a:latin typeface="メイリオ" panose="020B0604030504040204" pitchFamily="50" charset="-128"/>
                          <a:ea typeface="メイリオ" panose="020B0604030504040204" pitchFamily="50" charset="-128"/>
                        </a:rPr>
                        <a:t>※</a:t>
                      </a:r>
                      <a:r>
                        <a:rPr lang="ja-JP" altLang="en-US" sz="1000" b="0" i="0" u="none" strike="noStrike" dirty="0">
                          <a:solidFill>
                            <a:srgbClr val="000000"/>
                          </a:solidFill>
                          <a:effectLst/>
                          <a:latin typeface="メイリオ" panose="020B0604030504040204" pitchFamily="50" charset="-128"/>
                          <a:ea typeface="メイリオ" panose="020B0604030504040204" pitchFamily="50" charset="-128"/>
                        </a:rPr>
                        <a:t>情報提供の撤回を行うことで</a:t>
                      </a:r>
                      <a:r>
                        <a:rPr lang="en-US" altLang="ja-JP" sz="1000" b="0" i="0" u="none" strike="noStrike" dirty="0">
                          <a:solidFill>
                            <a:srgbClr val="000000"/>
                          </a:solidFill>
                          <a:effectLst/>
                          <a:latin typeface="メイリオ" panose="020B0604030504040204" pitchFamily="50" charset="-128"/>
                          <a:ea typeface="メイリオ" panose="020B0604030504040204" pitchFamily="50" charset="-128"/>
                        </a:rPr>
                        <a:t>DWN</a:t>
                      </a:r>
                      <a:r>
                        <a:rPr lang="ja-JP" altLang="en-US" sz="1000" b="0" i="0" u="none" strike="noStrike" dirty="0">
                          <a:solidFill>
                            <a:srgbClr val="000000"/>
                          </a:solidFill>
                          <a:effectLst/>
                          <a:latin typeface="メイリオ" panose="020B0604030504040204" pitchFamily="50" charset="-128"/>
                          <a:ea typeface="メイリオ" panose="020B0604030504040204" pitchFamily="50" charset="-128"/>
                        </a:rPr>
                        <a:t>上の</a:t>
                      </a:r>
                      <a:r>
                        <a:rPr lang="en-US" altLang="ja-JP" sz="1000" b="0" i="0" u="none" strike="noStrike" dirty="0">
                          <a:solidFill>
                            <a:srgbClr val="000000"/>
                          </a:solidFill>
                          <a:effectLst/>
                          <a:latin typeface="メイリオ" panose="020B0604030504040204" pitchFamily="50" charset="-128"/>
                          <a:ea typeface="メイリオ" panose="020B0604030504040204" pitchFamily="50" charset="-128"/>
                        </a:rPr>
                        <a:t>VC</a:t>
                      </a:r>
                      <a:r>
                        <a:rPr lang="ja-JP" altLang="en-US" sz="1000" b="0" i="0" u="none" strike="noStrike" dirty="0">
                          <a:solidFill>
                            <a:srgbClr val="000000"/>
                          </a:solidFill>
                          <a:effectLst/>
                          <a:latin typeface="メイリオ" panose="020B0604030504040204" pitchFamily="50" charset="-128"/>
                          <a:ea typeface="メイリオ" panose="020B0604030504040204" pitchFamily="50" charset="-128"/>
                        </a:rPr>
                        <a:t>を削除</a:t>
                      </a:r>
                      <a:endParaRPr lang="en-US" altLang="ja-JP" sz="1000" b="0" i="0" u="none" strike="noStrike" dirty="0">
                        <a:solidFill>
                          <a:srgbClr val="000000"/>
                        </a:solidFill>
                        <a:effectLst/>
                        <a:latin typeface="メイリオ" panose="020B0604030504040204" pitchFamily="50" charset="-128"/>
                        <a:ea typeface="メイリオ" panose="020B0604030504040204" pitchFamily="50" charset="-128"/>
                      </a:endParaRPr>
                    </a:p>
                  </a:txBody>
                  <a:tcPr marL="0" marR="0" marT="0" marB="0" anchor="ct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US" altLang="ja-JP" sz="1000" b="0" i="0" u="none" strike="noStrike" dirty="0">
                          <a:solidFill>
                            <a:srgbClr val="000000"/>
                          </a:solidFill>
                          <a:effectLst/>
                          <a:latin typeface="メイリオ" panose="020B0604030504040204" pitchFamily="50" charset="-128"/>
                          <a:ea typeface="メイリオ" panose="020B0604030504040204" pitchFamily="50" charset="-128"/>
                        </a:rPr>
                        <a:t>DWN</a:t>
                      </a:r>
                      <a:r>
                        <a:rPr lang="ja-JP" altLang="en-US" sz="1000" b="0" i="0" u="none" strike="noStrike" dirty="0">
                          <a:solidFill>
                            <a:srgbClr val="000000"/>
                          </a:solidFill>
                          <a:effectLst/>
                          <a:latin typeface="メイリオ" panose="020B0604030504040204" pitchFamily="50" charset="-128"/>
                          <a:ea typeface="メイリオ" panose="020B0604030504040204" pitchFamily="50" charset="-128"/>
                        </a:rPr>
                        <a:t>に格納された</a:t>
                      </a:r>
                      <a:r>
                        <a:rPr lang="en-US" altLang="ja-JP" sz="1000" b="0" i="0" u="none" strike="noStrike" dirty="0">
                          <a:solidFill>
                            <a:srgbClr val="000000"/>
                          </a:solidFill>
                          <a:effectLst/>
                          <a:latin typeface="メイリオ" panose="020B0604030504040204" pitchFamily="50" charset="-128"/>
                          <a:ea typeface="メイリオ" panose="020B0604030504040204" pitchFamily="50" charset="-128"/>
                        </a:rPr>
                        <a:t>Web</a:t>
                      </a:r>
                      <a:r>
                        <a:rPr lang="ja-JP" altLang="en-US" sz="1000" b="0" i="0" u="none" strike="noStrike" dirty="0">
                          <a:solidFill>
                            <a:srgbClr val="000000"/>
                          </a:solidFill>
                          <a:effectLst/>
                          <a:latin typeface="メイリオ" panose="020B0604030504040204" pitchFamily="50" charset="-128"/>
                          <a:ea typeface="メイリオ" panose="020B0604030504040204" pitchFamily="50" charset="-128"/>
                        </a:rPr>
                        <a:t>サイト閲覧者のパーソナルデータ取得履歴</a:t>
                      </a:r>
                      <a:endParaRPr lang="en-US" altLang="ja-JP" sz="1000" b="0" i="0" u="none" strike="noStrike" dirty="0">
                        <a:solidFill>
                          <a:srgbClr val="000000"/>
                        </a:solidFill>
                        <a:effectLst/>
                        <a:latin typeface="メイリオ" panose="020B0604030504040204" pitchFamily="50" charset="-128"/>
                        <a:ea typeface="メイリオ" panose="020B0604030504040204" pitchFamily="50" charset="-128"/>
                      </a:endParaRPr>
                    </a:p>
                    <a:p>
                      <a:pPr algn="ctr" fontAlgn="ctr"/>
                      <a:r>
                        <a:rPr lang="en-US" altLang="ja-JP" sz="800" b="0" i="0" u="none" strike="noStrike" dirty="0">
                          <a:solidFill>
                            <a:srgbClr val="000000"/>
                          </a:solidFill>
                          <a:effectLst/>
                          <a:latin typeface="メイリオ" panose="020B0604030504040204" pitchFamily="50" charset="-128"/>
                          <a:ea typeface="メイリオ" panose="020B0604030504040204" pitchFamily="50" charset="-128"/>
                        </a:rPr>
                        <a:t>※</a:t>
                      </a:r>
                      <a:r>
                        <a:rPr lang="ja-JP" altLang="en-US" sz="800" b="0" i="0" u="none" strike="noStrike" dirty="0">
                          <a:solidFill>
                            <a:srgbClr val="000000"/>
                          </a:solidFill>
                          <a:effectLst/>
                          <a:latin typeface="メイリオ" panose="020B0604030504040204" pitchFamily="50" charset="-128"/>
                          <a:ea typeface="メイリオ" panose="020B0604030504040204" pitchFamily="50" charset="-128"/>
                        </a:rPr>
                        <a:t>履歴閲覧のみで実際の利用有無はトレース不可</a:t>
                      </a:r>
                      <a:endParaRPr lang="en-US" altLang="ja-JP" sz="800" b="0" i="0" u="none" strike="noStrike" dirty="0">
                        <a:solidFill>
                          <a:srgbClr val="000000"/>
                        </a:solidFill>
                        <a:effectLst/>
                        <a:latin typeface="メイリオ" panose="020B0604030504040204" pitchFamily="50" charset="-128"/>
                        <a:ea typeface="メイリオ" panose="020B0604030504040204" pitchFamily="50" charset="-128"/>
                      </a:endParaRPr>
                    </a:p>
                  </a:txBody>
                  <a:tcPr marL="0" marR="0" marT="0" marB="0" anchor="ct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US" altLang="ja-JP" sz="1000" b="0" i="0" u="none" strike="noStrike" dirty="0">
                          <a:solidFill>
                            <a:srgbClr val="000000"/>
                          </a:solidFill>
                          <a:effectLst/>
                          <a:latin typeface="メイリオ" panose="020B0604030504040204" pitchFamily="50" charset="-128"/>
                          <a:ea typeface="メイリオ" panose="020B0604030504040204" pitchFamily="50" charset="-128"/>
                        </a:rPr>
                        <a:t>DWN</a:t>
                      </a:r>
                      <a:r>
                        <a:rPr lang="ja-JP" altLang="en-US" sz="1000" b="0" i="0" u="none" strike="noStrike" dirty="0" err="1">
                          <a:solidFill>
                            <a:srgbClr val="000000"/>
                          </a:solidFill>
                          <a:effectLst/>
                          <a:latin typeface="メイリオ" panose="020B0604030504040204" pitchFamily="50" charset="-128"/>
                          <a:ea typeface="メイリオ" panose="020B0604030504040204" pitchFamily="50" charset="-128"/>
                        </a:rPr>
                        <a:t>への</a:t>
                      </a:r>
                      <a:r>
                        <a:rPr lang="ja-JP" altLang="en-US" sz="1000" b="0" i="0" u="none" strike="noStrike" dirty="0">
                          <a:solidFill>
                            <a:srgbClr val="000000"/>
                          </a:solidFill>
                          <a:effectLst/>
                          <a:latin typeface="メイリオ" panose="020B0604030504040204" pitchFamily="50" charset="-128"/>
                          <a:ea typeface="メイリオ" panose="020B0604030504040204" pitchFamily="50" charset="-128"/>
                        </a:rPr>
                        <a:t>アクセス履歴の確認</a:t>
                      </a:r>
                      <a:endParaRPr lang="en-US" altLang="ja-JP" sz="1000" b="0" i="0" u="none" strike="noStrike" dirty="0">
                        <a:solidFill>
                          <a:srgbClr val="000000"/>
                        </a:solidFill>
                        <a:effectLst/>
                        <a:latin typeface="メイリオ" panose="020B0604030504040204" pitchFamily="50" charset="-128"/>
                        <a:ea typeface="メイリオ" panose="020B0604030504040204" pitchFamily="50" charset="-128"/>
                      </a:endParaRPr>
                    </a:p>
                  </a:txBody>
                  <a:tcPr marL="0" marR="0" marT="0" marB="0" anchor="ctr">
                    <a:lnL w="12700" cap="flat" cmpd="sng" algn="ctr">
                      <a:solidFill>
                        <a:schemeClr val="tx1"/>
                      </a:solidFill>
                      <a:prstDash val="sysDot"/>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562223151"/>
                  </a:ext>
                </a:extLst>
              </a:tr>
              <a:tr h="685326">
                <a:tc>
                  <a:txBody>
                    <a:bodyPr/>
                    <a:lstStyle/>
                    <a:p>
                      <a:pPr algn="ctr" fontAlgn="ctr"/>
                      <a:r>
                        <a:rPr lang="en-US" altLang="ja-JP" sz="1000" b="1" i="0" u="none" strike="noStrike" dirty="0">
                          <a:solidFill>
                            <a:srgbClr val="000000"/>
                          </a:solidFill>
                          <a:effectLst/>
                          <a:latin typeface="メイリオ" panose="020B0604030504040204" pitchFamily="50" charset="-128"/>
                          <a:ea typeface="メイリオ" panose="020B0604030504040204" pitchFamily="50" charset="-128"/>
                        </a:rPr>
                        <a:t>2</a:t>
                      </a:r>
                      <a:endParaRPr lang="ja-JP" altLang="en-US" sz="1000" b="1" i="0" u="none" strike="noStrike" dirty="0">
                        <a:solidFill>
                          <a:srgbClr val="000000"/>
                        </a:solidFill>
                        <a:effectLst/>
                        <a:latin typeface="メイリオ" panose="020B0604030504040204" pitchFamily="50" charset="-128"/>
                        <a:ea typeface="メイリオ" panose="020B0604030504040204" pitchFamily="50" charset="-128"/>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000" b="1" u="none" strike="noStrike" dirty="0">
                          <a:effectLst/>
                        </a:rPr>
                        <a:t>NRI</a:t>
                      </a:r>
                      <a:r>
                        <a:rPr lang="ja-JP" altLang="en-US" sz="1000" b="1" u="none" strike="noStrike" dirty="0">
                          <a:effectLst/>
                        </a:rPr>
                        <a:t>デジタル</a:t>
                      </a:r>
                      <a:endParaRPr lang="ja-JP" altLang="en-US" sz="1000" b="1" i="0" u="none" strike="noStrike" dirty="0">
                        <a:solidFill>
                          <a:srgbClr val="000000"/>
                        </a:solidFill>
                        <a:effectLst/>
                        <a:latin typeface="メイリオ" panose="020B0604030504040204" pitchFamily="50" charset="-128"/>
                        <a:ea typeface="メイリオ" panose="020B0604030504040204" pitchFamily="50" charset="-128"/>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ja-JP" altLang="en-US" sz="1000" b="0" i="0" u="none" strike="noStrike" dirty="0">
                          <a:solidFill>
                            <a:srgbClr val="000000"/>
                          </a:solidFill>
                          <a:effectLst/>
                          <a:latin typeface="メイリオ" panose="020B0604030504040204" pitchFamily="50" charset="-128"/>
                          <a:ea typeface="メイリオ" panose="020B0604030504040204" pitchFamily="50" charset="-128"/>
                        </a:rPr>
                        <a:t>①ウォレット（メタバースユーザ）と</a:t>
                      </a:r>
                      <a:r>
                        <a:rPr lang="en-US" altLang="ja-JP" sz="1000" b="0" i="0" u="none" strike="noStrike" dirty="0">
                          <a:solidFill>
                            <a:srgbClr val="000000"/>
                          </a:solidFill>
                          <a:effectLst/>
                          <a:latin typeface="メイリオ" panose="020B0604030504040204" pitchFamily="50" charset="-128"/>
                          <a:ea typeface="メイリオ" panose="020B0604030504040204" pitchFamily="50" charset="-128"/>
                        </a:rPr>
                        <a:t>Issuer</a:t>
                      </a:r>
                    </a:p>
                    <a:p>
                      <a:pPr algn="ctr" fontAlgn="ctr"/>
                      <a:r>
                        <a:rPr lang="ja-JP" altLang="en-US" sz="1000" b="0" i="0" u="none" strike="noStrike" dirty="0">
                          <a:solidFill>
                            <a:srgbClr val="000000"/>
                          </a:solidFill>
                          <a:effectLst/>
                          <a:latin typeface="メイリオ" panose="020B0604030504040204" pitchFamily="50" charset="-128"/>
                          <a:ea typeface="メイリオ" panose="020B0604030504040204" pitchFamily="50" charset="-128"/>
                        </a:rPr>
                        <a:t>②ウォレットと仮想空間サービス（事業者）</a:t>
                      </a:r>
                    </a:p>
                  </a:txBody>
                  <a:tcPr marL="0" marR="0" marT="0" marB="0" anchor="ctr">
                    <a:lnR w="12700" cap="flat" cmpd="sng" algn="ctr">
                      <a:solidFill>
                        <a:schemeClr val="tx1"/>
                      </a:solidFill>
                      <a:prstDash val="sys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ja-JP" altLang="en-US" sz="1000" b="0" i="0" u="none" strike="noStrike" dirty="0">
                          <a:solidFill>
                            <a:srgbClr val="000000"/>
                          </a:solidFill>
                          <a:effectLst/>
                          <a:latin typeface="メイリオ" panose="020B0604030504040204" pitchFamily="50" charset="-128"/>
                          <a:ea typeface="メイリオ" panose="020B0604030504040204" pitchFamily="50" charset="-128"/>
                        </a:rPr>
                        <a:t>①</a:t>
                      </a:r>
                      <a:r>
                        <a:rPr lang="en-US" altLang="ja-JP" sz="1000" b="0" i="0" u="none" strike="noStrike" dirty="0">
                          <a:solidFill>
                            <a:srgbClr val="000000"/>
                          </a:solidFill>
                          <a:effectLst/>
                          <a:latin typeface="メイリオ" panose="020B0604030504040204" pitchFamily="50" charset="-128"/>
                          <a:ea typeface="メイリオ" panose="020B0604030504040204" pitchFamily="50" charset="-128"/>
                        </a:rPr>
                        <a:t>VC</a:t>
                      </a:r>
                      <a:r>
                        <a:rPr lang="ja-JP" altLang="en-US" sz="1000" b="0" i="0" u="none" strike="noStrike" dirty="0">
                          <a:solidFill>
                            <a:srgbClr val="000000"/>
                          </a:solidFill>
                          <a:effectLst/>
                          <a:latin typeface="メイリオ" panose="020B0604030504040204" pitchFamily="50" charset="-128"/>
                          <a:ea typeface="メイリオ" panose="020B0604030504040204" pitchFamily="50" charset="-128"/>
                        </a:rPr>
                        <a:t>として発行する本人資格情報の内容</a:t>
                      </a:r>
                      <a:endParaRPr lang="en-US" altLang="ja-JP" sz="1000" b="0" i="0" u="none" strike="noStrike" dirty="0">
                        <a:solidFill>
                          <a:srgbClr val="000000"/>
                        </a:solidFill>
                        <a:effectLst/>
                        <a:latin typeface="メイリオ" panose="020B0604030504040204" pitchFamily="50" charset="-128"/>
                        <a:ea typeface="メイリオ" panose="020B0604030504040204" pitchFamily="50" charset="-128"/>
                      </a:endParaRPr>
                    </a:p>
                    <a:p>
                      <a:pPr algn="ctr" fontAlgn="ctr"/>
                      <a:r>
                        <a:rPr lang="ja-JP" altLang="en-US" sz="1000" b="0" i="0" u="none" strike="noStrike" dirty="0">
                          <a:solidFill>
                            <a:srgbClr val="000000"/>
                          </a:solidFill>
                          <a:effectLst/>
                          <a:latin typeface="メイリオ" panose="020B0604030504040204" pitchFamily="50" charset="-128"/>
                          <a:ea typeface="メイリオ" panose="020B0604030504040204" pitchFamily="50" charset="-128"/>
                        </a:rPr>
                        <a:t>②要求する本人資格情報の内容および利用用途</a:t>
                      </a:r>
                    </a:p>
                  </a:txBody>
                  <a:tcPr marL="0" marR="0" marT="0" marB="0" anchor="ct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ja-JP" altLang="en-US" sz="1000" b="0" i="0" u="none" strike="noStrike" dirty="0">
                          <a:solidFill>
                            <a:srgbClr val="000000"/>
                          </a:solidFill>
                          <a:effectLst/>
                          <a:latin typeface="メイリオ" panose="020B0604030504040204" pitchFamily="50" charset="-128"/>
                          <a:ea typeface="メイリオ" panose="020B0604030504040204" pitchFamily="50" charset="-128"/>
                        </a:rPr>
                        <a:t>構想外</a:t>
                      </a:r>
                      <a:endParaRPr lang="en-US" altLang="ja-JP" sz="1000" b="0" i="0" u="none" strike="noStrike" dirty="0">
                        <a:solidFill>
                          <a:srgbClr val="000000"/>
                        </a:solidFill>
                        <a:effectLst/>
                        <a:latin typeface="メイリオ" panose="020B0604030504040204" pitchFamily="50" charset="-128"/>
                        <a:ea typeface="メイリオ" panose="020B0604030504040204" pitchFamily="50" charset="-128"/>
                      </a:endParaRPr>
                    </a:p>
                    <a:p>
                      <a:pPr algn="l" fontAlgn="ctr"/>
                      <a:r>
                        <a:rPr lang="en-US" altLang="ja-JP" sz="800" b="0" i="0" u="none" strike="noStrike" dirty="0">
                          <a:solidFill>
                            <a:srgbClr val="000000"/>
                          </a:solidFill>
                          <a:effectLst/>
                          <a:latin typeface="メイリオ" panose="020B0604030504040204" pitchFamily="50" charset="-128"/>
                          <a:ea typeface="メイリオ" panose="020B0604030504040204" pitchFamily="50" charset="-128"/>
                        </a:rPr>
                        <a:t>※</a:t>
                      </a:r>
                      <a:r>
                        <a:rPr lang="ja-JP" altLang="en-US" sz="800" b="0" i="0" u="none" strike="noStrike" dirty="0">
                          <a:solidFill>
                            <a:srgbClr val="000000"/>
                          </a:solidFill>
                          <a:effectLst/>
                          <a:latin typeface="メイリオ" panose="020B0604030504040204" pitchFamily="50" charset="-128"/>
                          <a:ea typeface="メイリオ" panose="020B0604030504040204" pitchFamily="50" charset="-128"/>
                        </a:rPr>
                        <a:t>①</a:t>
                      </a:r>
                      <a:r>
                        <a:rPr lang="en-US" altLang="ja-JP" sz="800" b="0" i="0" u="none" strike="noStrike" dirty="0">
                          <a:solidFill>
                            <a:srgbClr val="000000"/>
                          </a:solidFill>
                          <a:effectLst/>
                          <a:latin typeface="メイリオ" panose="020B0604030504040204" pitchFamily="50" charset="-128"/>
                          <a:ea typeface="メイリオ" panose="020B0604030504040204" pitchFamily="50" charset="-128"/>
                        </a:rPr>
                        <a:t>UC</a:t>
                      </a:r>
                      <a:r>
                        <a:rPr lang="ja-JP" altLang="en-US" sz="800" b="0" i="0" u="none" strike="noStrike" dirty="0" err="1">
                          <a:solidFill>
                            <a:srgbClr val="000000"/>
                          </a:solidFill>
                          <a:effectLst/>
                          <a:latin typeface="メイリオ" panose="020B0604030504040204" pitchFamily="50" charset="-128"/>
                          <a:ea typeface="メイリオ" panose="020B0604030504040204" pitchFamily="50" charset="-128"/>
                        </a:rPr>
                        <a:t>には</a:t>
                      </a:r>
                      <a:r>
                        <a:rPr lang="ja-JP" altLang="en-US" sz="800" b="0" i="0" u="none" strike="noStrike" dirty="0">
                          <a:solidFill>
                            <a:srgbClr val="000000"/>
                          </a:solidFill>
                          <a:effectLst/>
                          <a:latin typeface="メイリオ" panose="020B0604030504040204" pitchFamily="50" charset="-128"/>
                          <a:ea typeface="メイリオ" panose="020B0604030504040204" pitchFamily="50" charset="-128"/>
                        </a:rPr>
                        <a:t>不要と判断</a:t>
                      </a:r>
                      <a:endParaRPr lang="en-US" altLang="ja-JP" sz="800" b="0" i="0" u="none" strike="noStrike" dirty="0">
                        <a:solidFill>
                          <a:srgbClr val="000000"/>
                        </a:solidFill>
                        <a:effectLst/>
                        <a:latin typeface="メイリオ" panose="020B0604030504040204" pitchFamily="50" charset="-128"/>
                        <a:ea typeface="メイリオ" panose="020B0604030504040204" pitchFamily="50" charset="-128"/>
                      </a:endParaRPr>
                    </a:p>
                    <a:p>
                      <a:pPr algn="l" fontAlgn="ctr"/>
                      <a:r>
                        <a:rPr lang="en-US" altLang="ja-JP" sz="800" b="0" i="0" u="none" strike="noStrike" dirty="0">
                          <a:solidFill>
                            <a:srgbClr val="000000"/>
                          </a:solidFill>
                          <a:effectLst/>
                          <a:latin typeface="メイリオ" panose="020B0604030504040204" pitchFamily="50" charset="-128"/>
                          <a:ea typeface="メイリオ" panose="020B0604030504040204" pitchFamily="50" charset="-128"/>
                        </a:rPr>
                        <a:t>※</a:t>
                      </a:r>
                      <a:r>
                        <a:rPr lang="ja-JP" altLang="en-US" sz="800" b="0" i="0" u="none" strike="noStrike" dirty="0">
                          <a:solidFill>
                            <a:srgbClr val="000000"/>
                          </a:solidFill>
                          <a:effectLst/>
                          <a:latin typeface="メイリオ" panose="020B0604030504040204" pitchFamily="50" charset="-128"/>
                          <a:ea typeface="メイリオ" panose="020B0604030504040204" pitchFamily="50" charset="-128"/>
                        </a:rPr>
                        <a:t>②廃棄依頼しても本当に廃棄したが確認不可なため）</a:t>
                      </a:r>
                    </a:p>
                  </a:txBody>
                  <a:tcPr marL="0" marR="0" marT="0" marB="0" anchor="ct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609559" rtl="0" eaLnBrk="1" fontAlgn="ctr" latinLnBrk="0" hangingPunct="1">
                        <a:lnSpc>
                          <a:spcPct val="100000"/>
                        </a:lnSpc>
                        <a:spcBef>
                          <a:spcPts val="0"/>
                        </a:spcBef>
                        <a:spcAft>
                          <a:spcPts val="0"/>
                        </a:spcAft>
                        <a:buClrTx/>
                        <a:buSzTx/>
                        <a:buFontTx/>
                        <a:buNone/>
                        <a:tabLst/>
                        <a:defRPr/>
                      </a:pPr>
                      <a:r>
                        <a:rPr lang="ja-JP" altLang="en-US" sz="1000" b="0" i="0" u="none" strike="noStrike" dirty="0">
                          <a:solidFill>
                            <a:srgbClr val="000000"/>
                          </a:solidFill>
                          <a:effectLst/>
                          <a:latin typeface="メイリオ" panose="020B0604030504040204" pitchFamily="50" charset="-128"/>
                          <a:ea typeface="メイリオ" panose="020B0604030504040204" pitchFamily="50" charset="-128"/>
                        </a:rPr>
                        <a:t>合意の事実</a:t>
                      </a:r>
                    </a:p>
                  </a:txBody>
                  <a:tcPr marL="0" marR="0" marT="0" marB="0" anchor="ct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ja-JP" altLang="en-US" sz="1000" b="0" i="0" u="none" strike="noStrike" dirty="0">
                          <a:solidFill>
                            <a:srgbClr val="000000"/>
                          </a:solidFill>
                          <a:effectLst/>
                          <a:latin typeface="メイリオ" panose="020B0604030504040204" pitchFamily="50" charset="-128"/>
                          <a:ea typeface="メイリオ" panose="020B0604030504040204" pitchFamily="50" charset="-128"/>
                        </a:rPr>
                        <a:t>①②履行された合意をウォレットで確認し、</a:t>
                      </a:r>
                      <a:r>
                        <a:rPr lang="en-US" altLang="ja-JP" sz="1000" b="0" i="0" u="none" strike="noStrike" dirty="0">
                          <a:solidFill>
                            <a:srgbClr val="000000"/>
                          </a:solidFill>
                          <a:effectLst/>
                          <a:latin typeface="メイリオ" panose="020B0604030504040204" pitchFamily="50" charset="-128"/>
                          <a:ea typeface="メイリオ" panose="020B0604030504040204" pitchFamily="50" charset="-128"/>
                        </a:rPr>
                        <a:t>VC</a:t>
                      </a:r>
                      <a:r>
                        <a:rPr lang="ja-JP" altLang="en-US" sz="1000" b="0" i="0" u="none" strike="noStrike" dirty="0">
                          <a:solidFill>
                            <a:srgbClr val="000000"/>
                          </a:solidFill>
                          <a:effectLst/>
                          <a:latin typeface="メイリオ" panose="020B0604030504040204" pitchFamily="50" charset="-128"/>
                          <a:ea typeface="メイリオ" panose="020B0604030504040204" pitchFamily="50" charset="-128"/>
                        </a:rPr>
                        <a:t>発行</a:t>
                      </a:r>
                      <a:r>
                        <a:rPr lang="en-US" altLang="ja-JP" sz="1000" b="0" i="0" u="none" strike="noStrike" dirty="0">
                          <a:solidFill>
                            <a:srgbClr val="000000"/>
                          </a:solidFill>
                          <a:effectLst/>
                          <a:latin typeface="メイリオ" panose="020B0604030504040204" pitchFamily="50" charset="-128"/>
                          <a:ea typeface="メイリオ" panose="020B0604030504040204" pitchFamily="50" charset="-128"/>
                        </a:rPr>
                        <a:t>/</a:t>
                      </a:r>
                      <a:r>
                        <a:rPr lang="ja-JP" altLang="en-US" sz="1000" b="0" i="0" u="none" strike="noStrike" dirty="0">
                          <a:solidFill>
                            <a:srgbClr val="000000"/>
                          </a:solidFill>
                          <a:effectLst/>
                          <a:latin typeface="メイリオ" panose="020B0604030504040204" pitchFamily="50" charset="-128"/>
                          <a:ea typeface="メイリオ" panose="020B0604030504040204" pitchFamily="50" charset="-128"/>
                        </a:rPr>
                        <a:t>提示履歴としてウォレット内に表示</a:t>
                      </a:r>
                    </a:p>
                  </a:txBody>
                  <a:tcPr marL="0" marR="0" marT="0" marB="0" anchor="ctr">
                    <a:lnL w="12700" cap="flat" cmpd="sng" algn="ctr">
                      <a:solidFill>
                        <a:schemeClr val="tx1"/>
                      </a:solidFill>
                      <a:prstDash val="sysDot"/>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682573914"/>
                  </a:ext>
                </a:extLst>
              </a:tr>
              <a:tr h="650646">
                <a:tc>
                  <a:txBody>
                    <a:bodyPr/>
                    <a:lstStyle/>
                    <a:p>
                      <a:pPr algn="ctr" fontAlgn="ctr"/>
                      <a:r>
                        <a:rPr lang="en-US" altLang="ja-JP" sz="1000" b="1" i="0" u="none" strike="noStrike" dirty="0">
                          <a:solidFill>
                            <a:srgbClr val="000000"/>
                          </a:solidFill>
                          <a:effectLst/>
                          <a:latin typeface="メイリオ" panose="020B0604030504040204" pitchFamily="50" charset="-128"/>
                          <a:ea typeface="メイリオ" panose="020B0604030504040204" pitchFamily="50" charset="-128"/>
                        </a:rPr>
                        <a:t>3</a:t>
                      </a:r>
                      <a:endParaRPr lang="ja-JP" altLang="en-US" sz="1000" b="1" i="0" u="none" strike="noStrike" dirty="0">
                        <a:solidFill>
                          <a:srgbClr val="000000"/>
                        </a:solidFill>
                        <a:effectLst/>
                        <a:latin typeface="メイリオ" panose="020B0604030504040204" pitchFamily="50" charset="-128"/>
                        <a:ea typeface="メイリオ" panose="020B0604030504040204" pitchFamily="50" charset="-128"/>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ja-JP" altLang="en-US" sz="1000" b="1" u="none" strike="noStrike" dirty="0">
                          <a:effectLst/>
                        </a:rPr>
                        <a:t>東大</a:t>
                      </a:r>
                      <a:endParaRPr lang="ja-JP" altLang="en-US" sz="1000" b="1" i="0" u="none" strike="noStrike" dirty="0">
                        <a:solidFill>
                          <a:srgbClr val="000000"/>
                        </a:solidFill>
                        <a:effectLst/>
                        <a:latin typeface="メイリオ" panose="020B0604030504040204" pitchFamily="50" charset="-128"/>
                        <a:ea typeface="メイリオ" panose="020B0604030504040204" pitchFamily="50" charset="-128"/>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ja-JP" altLang="en-US" sz="1000" b="0" i="0" u="none" strike="noStrike" dirty="0">
                          <a:solidFill>
                            <a:srgbClr val="000000"/>
                          </a:solidFill>
                          <a:effectLst/>
                          <a:latin typeface="メイリオ" panose="020B0604030504040204" pitchFamily="50" charset="-128"/>
                          <a:ea typeface="メイリオ" panose="020B0604030504040204" pitchFamily="50" charset="-128"/>
                        </a:rPr>
                        <a:t>学習者と企業間</a:t>
                      </a:r>
                    </a:p>
                  </a:txBody>
                  <a:tcPr marL="0" marR="0" marT="0" marB="0" anchor="ctr">
                    <a:lnR w="12700" cap="flat" cmpd="sng" algn="ctr">
                      <a:solidFill>
                        <a:schemeClr val="tx1"/>
                      </a:solidFill>
                      <a:prstDash val="sys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ja-JP" altLang="en-US" sz="1000" b="0" i="0" u="none" strike="noStrike" dirty="0">
                          <a:solidFill>
                            <a:srgbClr val="000000"/>
                          </a:solidFill>
                          <a:effectLst/>
                          <a:latin typeface="メイリオ" panose="020B0604030504040204" pitchFamily="50" charset="-128"/>
                          <a:ea typeface="メイリオ" panose="020B0604030504040204" pitchFamily="50" charset="-128"/>
                        </a:rPr>
                        <a:t>属性情報の開示</a:t>
                      </a:r>
                    </a:p>
                  </a:txBody>
                  <a:tcPr marL="0" marR="0" marT="0" marB="0" anchor="ct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ja-JP" altLang="en-US" sz="1000" b="0" i="0" u="none" strike="noStrike" dirty="0">
                          <a:solidFill>
                            <a:srgbClr val="000000"/>
                          </a:solidFill>
                          <a:effectLst/>
                          <a:latin typeface="メイリオ" panose="020B0604030504040204" pitchFamily="50" charset="-128"/>
                          <a:ea typeface="メイリオ" panose="020B0604030504040204" pitchFamily="50" charset="-128"/>
                        </a:rPr>
                        <a:t>可能</a:t>
                      </a:r>
                    </a:p>
                  </a:txBody>
                  <a:tcPr marL="0" marR="0" marT="0" marB="0" anchor="ct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ja-JP" altLang="en-US" sz="1000" b="0" i="0" u="none" strike="noStrike" dirty="0">
                          <a:solidFill>
                            <a:srgbClr val="000000"/>
                          </a:solidFill>
                          <a:effectLst/>
                          <a:latin typeface="メイリオ" panose="020B0604030504040204" pitchFamily="50" charset="-128"/>
                          <a:ea typeface="メイリオ" panose="020B0604030504040204" pitchFamily="50" charset="-128"/>
                        </a:rPr>
                        <a:t>データのやり取り</a:t>
                      </a:r>
                      <a:endParaRPr lang="en-US" altLang="ja-JP" sz="1000" b="0" i="0" u="none" strike="noStrike" dirty="0">
                        <a:solidFill>
                          <a:srgbClr val="000000"/>
                        </a:solidFill>
                        <a:effectLst/>
                        <a:latin typeface="メイリオ" panose="020B0604030504040204" pitchFamily="50" charset="-128"/>
                        <a:ea typeface="メイリオ" panose="020B0604030504040204" pitchFamily="50" charset="-128"/>
                      </a:endParaRPr>
                    </a:p>
                    <a:p>
                      <a:pPr algn="ctr" fontAlgn="ctr"/>
                      <a:r>
                        <a:rPr lang="ja-JP" altLang="en-US" sz="1000" b="0" i="0" u="none" strike="noStrike" dirty="0">
                          <a:solidFill>
                            <a:srgbClr val="000000"/>
                          </a:solidFill>
                          <a:effectLst/>
                          <a:latin typeface="メイリオ" panose="020B0604030504040204" pitchFamily="50" charset="-128"/>
                          <a:ea typeface="メイリオ" panose="020B0604030504040204" pitchFamily="50" charset="-128"/>
                        </a:rPr>
                        <a:t>（データ開示要請、それに対する同意</a:t>
                      </a:r>
                      <a:r>
                        <a:rPr lang="en-US" altLang="ja-JP" sz="1000" b="0" i="0" u="none" strike="noStrike" dirty="0">
                          <a:solidFill>
                            <a:srgbClr val="000000"/>
                          </a:solidFill>
                          <a:effectLst/>
                          <a:latin typeface="メイリオ" panose="020B0604030504040204" pitchFamily="50" charset="-128"/>
                          <a:ea typeface="メイリオ" panose="020B0604030504040204" pitchFamily="50" charset="-128"/>
                        </a:rPr>
                        <a:t>/</a:t>
                      </a:r>
                      <a:r>
                        <a:rPr lang="ja-JP" altLang="en-US" sz="1000" b="0" i="0" u="none" strike="noStrike" dirty="0">
                          <a:solidFill>
                            <a:srgbClr val="000000"/>
                          </a:solidFill>
                          <a:effectLst/>
                          <a:latin typeface="メイリオ" panose="020B0604030504040204" pitchFamily="50" charset="-128"/>
                          <a:ea typeface="メイリオ" panose="020B0604030504040204" pitchFamily="50" charset="-128"/>
                        </a:rPr>
                        <a:t>非同意など）</a:t>
                      </a:r>
                      <a:endParaRPr lang="en-US" altLang="ja-JP" sz="1000" b="0" i="0" u="none" strike="noStrike" dirty="0">
                        <a:solidFill>
                          <a:srgbClr val="000000"/>
                        </a:solidFill>
                        <a:effectLst/>
                        <a:latin typeface="メイリオ" panose="020B0604030504040204" pitchFamily="50" charset="-128"/>
                        <a:ea typeface="メイリオ" panose="020B0604030504040204" pitchFamily="50" charset="-128"/>
                      </a:endParaRPr>
                    </a:p>
                    <a:p>
                      <a:pPr algn="ctr" fontAlgn="ctr"/>
                      <a:r>
                        <a:rPr lang="ja-JP" altLang="en-US" sz="1000" b="0" i="0" u="none" strike="noStrike" dirty="0">
                          <a:solidFill>
                            <a:srgbClr val="000000"/>
                          </a:solidFill>
                          <a:effectLst/>
                          <a:latin typeface="メイリオ" panose="020B0604030504040204" pitchFamily="50" charset="-128"/>
                          <a:ea typeface="メイリオ" panose="020B0604030504040204" pitchFamily="50" charset="-128"/>
                        </a:rPr>
                        <a:t>の履歴</a:t>
                      </a:r>
                    </a:p>
                  </a:txBody>
                  <a:tcPr marL="0" marR="0" marT="0" marB="0" anchor="ct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ja-JP" altLang="en-US" sz="1000" b="0" i="0" u="none" strike="noStrike" dirty="0">
                          <a:solidFill>
                            <a:srgbClr val="000000"/>
                          </a:solidFill>
                          <a:effectLst/>
                          <a:latin typeface="メイリオ" panose="020B0604030504040204" pitchFamily="50" charset="-128"/>
                          <a:ea typeface="メイリオ" panose="020B0604030504040204" pitchFamily="50" charset="-128"/>
                        </a:rPr>
                        <a:t>開示要請と開示の</a:t>
                      </a:r>
                      <a:endParaRPr lang="en-US" altLang="ja-JP" sz="1000" b="0" i="0" u="none" strike="noStrike" dirty="0">
                        <a:solidFill>
                          <a:srgbClr val="000000"/>
                        </a:solidFill>
                        <a:effectLst/>
                        <a:latin typeface="メイリオ" panose="020B0604030504040204" pitchFamily="50" charset="-128"/>
                        <a:ea typeface="メイリオ" panose="020B0604030504040204" pitchFamily="50" charset="-128"/>
                      </a:endParaRPr>
                    </a:p>
                    <a:p>
                      <a:pPr algn="ctr" fontAlgn="ctr"/>
                      <a:r>
                        <a:rPr lang="ja-JP" altLang="en-US" sz="1000" b="0" i="0" u="none" strike="noStrike" dirty="0">
                          <a:solidFill>
                            <a:srgbClr val="000000"/>
                          </a:solidFill>
                          <a:effectLst/>
                          <a:latin typeface="メイリオ" panose="020B0604030504040204" pitchFamily="50" charset="-128"/>
                          <a:ea typeface="メイリオ" panose="020B0604030504040204" pitchFamily="50" charset="-128"/>
                        </a:rPr>
                        <a:t>履歴の共有</a:t>
                      </a:r>
                    </a:p>
                  </a:txBody>
                  <a:tcPr marL="0" marR="0" marT="0" marB="0" anchor="ctr">
                    <a:lnL w="12700" cap="flat" cmpd="sng" algn="ctr">
                      <a:solidFill>
                        <a:schemeClr val="tx1"/>
                      </a:solidFill>
                      <a:prstDash val="sysDot"/>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155036761"/>
                  </a:ext>
                </a:extLst>
              </a:tr>
              <a:tr h="650646">
                <a:tc>
                  <a:txBody>
                    <a:bodyPr/>
                    <a:lstStyle/>
                    <a:p>
                      <a:pPr algn="ctr" fontAlgn="ctr"/>
                      <a:r>
                        <a:rPr lang="en-US" sz="1000" b="1" i="0" u="none" strike="noStrike" dirty="0">
                          <a:solidFill>
                            <a:srgbClr val="000000"/>
                          </a:solidFill>
                          <a:effectLst/>
                          <a:latin typeface="メイリオ" panose="020B0604030504040204" pitchFamily="50" charset="-128"/>
                          <a:ea typeface="メイリオ" panose="020B0604030504040204" pitchFamily="50" charset="-128"/>
                        </a:rPr>
                        <a:t>4</a:t>
                      </a: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ja-JP" altLang="en-US" sz="1000" b="1" u="none" strike="noStrike" dirty="0">
                          <a:effectLst/>
                        </a:rPr>
                        <a:t>富士通</a:t>
                      </a:r>
                      <a:r>
                        <a:rPr lang="en-US" sz="1000" b="1" u="none" strike="noStrike" dirty="0">
                          <a:effectLst/>
                        </a:rPr>
                        <a:t>Japan</a:t>
                      </a:r>
                      <a:endParaRPr lang="en-US" sz="1000" b="1" i="0" u="none" strike="noStrike" dirty="0">
                        <a:solidFill>
                          <a:srgbClr val="000000"/>
                        </a:solidFill>
                        <a:effectLst/>
                        <a:latin typeface="メイリオ" panose="020B0604030504040204" pitchFamily="50" charset="-128"/>
                        <a:ea typeface="メイリオ" panose="020B0604030504040204" pitchFamily="50" charset="-128"/>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ja-JP" altLang="en-US" sz="1000" b="0" i="0" u="none" strike="noStrike" dirty="0">
                          <a:solidFill>
                            <a:srgbClr val="000000"/>
                          </a:solidFill>
                          <a:effectLst/>
                          <a:latin typeface="メイリオ" panose="020B0604030504040204" pitchFamily="50" charset="-128"/>
                          <a:ea typeface="メイリオ" panose="020B0604030504040204" pitchFamily="50" charset="-128"/>
                        </a:rPr>
                        <a:t>学生と</a:t>
                      </a:r>
                      <a:endParaRPr lang="en-US" altLang="ja-JP" sz="1000" b="0" i="0" u="none" strike="noStrike" dirty="0">
                        <a:solidFill>
                          <a:srgbClr val="000000"/>
                        </a:solidFill>
                        <a:effectLst/>
                        <a:latin typeface="メイリオ" panose="020B0604030504040204" pitchFamily="50" charset="-128"/>
                        <a:ea typeface="メイリオ" panose="020B0604030504040204" pitchFamily="50" charset="-128"/>
                      </a:endParaRPr>
                    </a:p>
                    <a:p>
                      <a:pPr algn="ctr" fontAlgn="ctr"/>
                      <a:r>
                        <a:rPr lang="ja-JP" altLang="en-US" sz="1000" b="0" i="0" u="none" strike="noStrike" dirty="0">
                          <a:solidFill>
                            <a:srgbClr val="000000"/>
                          </a:solidFill>
                          <a:effectLst/>
                          <a:latin typeface="メイリオ" panose="020B0604030504040204" pitchFamily="50" charset="-128"/>
                          <a:ea typeface="メイリオ" panose="020B0604030504040204" pitchFamily="50" charset="-128"/>
                        </a:rPr>
                        <a:t>指導教員や教授</a:t>
                      </a:r>
                    </a:p>
                  </a:txBody>
                  <a:tcPr marL="0" marR="0" marT="0" marB="0" anchor="ctr">
                    <a:lnR w="12700" cap="flat" cmpd="sng" algn="ctr">
                      <a:solidFill>
                        <a:schemeClr val="tx1"/>
                      </a:solidFill>
                      <a:prstDash val="sys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ja-JP" altLang="en-US" sz="1000" b="0" i="0" u="none" strike="noStrike" dirty="0">
                          <a:solidFill>
                            <a:srgbClr val="000000"/>
                          </a:solidFill>
                          <a:effectLst/>
                          <a:latin typeface="メイリオ" panose="020B0604030504040204" pitchFamily="50" charset="-128"/>
                          <a:ea typeface="メイリオ" panose="020B0604030504040204" pitchFamily="50" charset="-128"/>
                        </a:rPr>
                        <a:t>スキル・活動に関する</a:t>
                      </a:r>
                      <a:endParaRPr lang="en-US" altLang="ja-JP" sz="1000" b="0" i="0" u="none" strike="noStrike" dirty="0">
                        <a:solidFill>
                          <a:srgbClr val="000000"/>
                        </a:solidFill>
                        <a:effectLst/>
                        <a:latin typeface="メイリオ" panose="020B0604030504040204" pitchFamily="50" charset="-128"/>
                        <a:ea typeface="メイリオ" panose="020B0604030504040204" pitchFamily="50" charset="-128"/>
                      </a:endParaRPr>
                    </a:p>
                    <a:p>
                      <a:pPr algn="ctr" fontAlgn="ctr"/>
                      <a:r>
                        <a:rPr lang="ja-JP" altLang="en-US" sz="1000" b="0" i="0" u="none" strike="noStrike" dirty="0">
                          <a:solidFill>
                            <a:srgbClr val="000000"/>
                          </a:solidFill>
                          <a:effectLst/>
                          <a:latin typeface="メイリオ" panose="020B0604030504040204" pitchFamily="50" charset="-128"/>
                          <a:ea typeface="メイリオ" panose="020B0604030504040204" pitchFamily="50" charset="-128"/>
                        </a:rPr>
                        <a:t>評価、およびコメント</a:t>
                      </a:r>
                      <a:endParaRPr lang="en-US" sz="1000" b="0" i="0" u="none" strike="noStrike" dirty="0">
                        <a:solidFill>
                          <a:srgbClr val="000000"/>
                        </a:solidFill>
                        <a:effectLst/>
                        <a:latin typeface="メイリオ" panose="020B0604030504040204" pitchFamily="50" charset="-128"/>
                        <a:ea typeface="メイリオ" panose="020B0604030504040204" pitchFamily="50" charset="-128"/>
                      </a:endParaRPr>
                    </a:p>
                  </a:txBody>
                  <a:tcPr marL="0" marR="0" marT="0" marB="0" anchor="ct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ja-JP" altLang="en-US" sz="1000" b="0" i="0" u="none" strike="noStrike" dirty="0">
                          <a:solidFill>
                            <a:srgbClr val="000000"/>
                          </a:solidFill>
                          <a:effectLst/>
                          <a:latin typeface="メイリオ" panose="020B0604030504040204" pitchFamily="50" charset="-128"/>
                          <a:ea typeface="メイリオ" panose="020B0604030504040204" pitchFamily="50" charset="-128"/>
                        </a:rPr>
                        <a:t>構想外</a:t>
                      </a:r>
                      <a:endParaRPr lang="en-US" altLang="ja-JP" sz="1000" b="0" i="0" u="none" strike="noStrike" dirty="0">
                        <a:solidFill>
                          <a:srgbClr val="000000"/>
                        </a:solidFill>
                        <a:effectLst/>
                        <a:latin typeface="メイリオ" panose="020B0604030504040204" pitchFamily="50" charset="-128"/>
                        <a:ea typeface="メイリオ" panose="020B0604030504040204" pitchFamily="50" charset="-128"/>
                      </a:endParaRPr>
                    </a:p>
                    <a:p>
                      <a:pPr algn="ctr" fontAlgn="ctr"/>
                      <a:r>
                        <a:rPr lang="en-US" altLang="ja-JP" sz="1000" b="0" i="0" u="none" strike="noStrike" dirty="0">
                          <a:solidFill>
                            <a:srgbClr val="000000"/>
                          </a:solidFill>
                          <a:effectLst/>
                          <a:latin typeface="メイリオ" panose="020B0604030504040204" pitchFamily="50" charset="-128"/>
                          <a:ea typeface="メイリオ" panose="020B0604030504040204" pitchFamily="50" charset="-128"/>
                        </a:rPr>
                        <a:t>※</a:t>
                      </a:r>
                      <a:r>
                        <a:rPr lang="ja-JP" altLang="en-US" sz="1000" b="0" i="0" u="none" strike="noStrike" dirty="0">
                          <a:solidFill>
                            <a:srgbClr val="000000"/>
                          </a:solidFill>
                          <a:effectLst/>
                          <a:latin typeface="メイリオ" panose="020B0604030504040204" pitchFamily="50" charset="-128"/>
                          <a:ea typeface="メイリオ" panose="020B0604030504040204" pitchFamily="50" charset="-128"/>
                        </a:rPr>
                        <a:t>技術的には可能</a:t>
                      </a:r>
                      <a:endParaRPr lang="en-US" sz="1000" b="0" i="0" u="none" strike="noStrike" dirty="0">
                        <a:solidFill>
                          <a:srgbClr val="000000"/>
                        </a:solidFill>
                        <a:effectLst/>
                        <a:latin typeface="メイリオ" panose="020B0604030504040204" pitchFamily="50" charset="-128"/>
                        <a:ea typeface="メイリオ" panose="020B0604030504040204" pitchFamily="50" charset="-128"/>
                      </a:endParaRPr>
                    </a:p>
                  </a:txBody>
                  <a:tcPr marL="0" marR="0" marT="0" marB="0" anchor="ct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ja-JP" altLang="en-US" sz="1000" b="0" i="0" u="none" strike="noStrike" dirty="0">
                          <a:solidFill>
                            <a:srgbClr val="000000"/>
                          </a:solidFill>
                          <a:effectLst/>
                          <a:latin typeface="メイリオ" panose="020B0604030504040204" pitchFamily="50" charset="-128"/>
                          <a:ea typeface="メイリオ" panose="020B0604030504040204" pitchFamily="50" charset="-128"/>
                        </a:rPr>
                        <a:t>合意した事実</a:t>
                      </a:r>
                      <a:endParaRPr lang="en-US" altLang="ja-JP" sz="1000" b="0" i="0" u="none" strike="noStrike" dirty="0">
                        <a:solidFill>
                          <a:srgbClr val="000000"/>
                        </a:solidFill>
                        <a:effectLst/>
                        <a:latin typeface="メイリオ" panose="020B0604030504040204" pitchFamily="50" charset="-128"/>
                        <a:ea typeface="メイリオ" panose="020B0604030504040204" pitchFamily="50" charset="-128"/>
                      </a:endParaRPr>
                    </a:p>
                    <a:p>
                      <a:pPr algn="ctr" fontAlgn="ctr"/>
                      <a:r>
                        <a:rPr lang="en-US" altLang="ja-JP" sz="800" b="0" i="0" u="none" strike="noStrike" dirty="0">
                          <a:solidFill>
                            <a:srgbClr val="000000"/>
                          </a:solidFill>
                          <a:effectLst/>
                          <a:latin typeface="メイリオ" panose="020B0604030504040204" pitchFamily="50" charset="-128"/>
                          <a:ea typeface="メイリオ" panose="020B0604030504040204" pitchFamily="50" charset="-128"/>
                        </a:rPr>
                        <a:t>※</a:t>
                      </a:r>
                      <a:r>
                        <a:rPr lang="ja-JP" altLang="en-US" sz="800" b="0" i="0" u="none" strike="noStrike" dirty="0">
                          <a:solidFill>
                            <a:srgbClr val="000000"/>
                          </a:solidFill>
                          <a:effectLst/>
                          <a:latin typeface="メイリオ" panose="020B0604030504040204" pitchFamily="50" charset="-128"/>
                          <a:ea typeface="メイリオ" panose="020B0604030504040204" pitchFamily="50" charset="-128"/>
                        </a:rPr>
                        <a:t>送付先（企業側）で正しく受領され検証されたかを学生自身がトレース</a:t>
                      </a:r>
                      <a:endParaRPr lang="en-US" sz="800" b="0" i="0" u="none" strike="noStrike" dirty="0">
                        <a:solidFill>
                          <a:srgbClr val="000000"/>
                        </a:solidFill>
                        <a:effectLst/>
                        <a:latin typeface="メイリオ" panose="020B0604030504040204" pitchFamily="50" charset="-128"/>
                        <a:ea typeface="メイリオ" panose="020B0604030504040204" pitchFamily="50" charset="-128"/>
                      </a:endParaRPr>
                    </a:p>
                  </a:txBody>
                  <a:tcPr marL="0" marR="0" marT="0" marB="0" anchor="ct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US" altLang="ja-JP" sz="1000" b="0" i="0" u="none" strike="noStrike" dirty="0">
                          <a:solidFill>
                            <a:srgbClr val="000000"/>
                          </a:solidFill>
                          <a:effectLst/>
                          <a:latin typeface="メイリオ" panose="020B0604030504040204" pitchFamily="50" charset="-128"/>
                          <a:ea typeface="メイリオ" panose="020B0604030504040204" pitchFamily="50" charset="-128"/>
                        </a:rPr>
                        <a:t>IDYX</a:t>
                      </a:r>
                      <a:r>
                        <a:rPr lang="ja-JP" altLang="en-US" sz="1000" b="0" i="0" u="none" strike="noStrike" dirty="0" err="1">
                          <a:solidFill>
                            <a:srgbClr val="000000"/>
                          </a:solidFill>
                          <a:effectLst/>
                          <a:latin typeface="メイリオ" panose="020B0604030504040204" pitchFamily="50" charset="-128"/>
                          <a:ea typeface="メイリオ" panose="020B0604030504040204" pitchFamily="50" charset="-128"/>
                        </a:rPr>
                        <a:t>にて</a:t>
                      </a:r>
                      <a:r>
                        <a:rPr lang="ja-JP" altLang="en-US" sz="1000" b="0" i="0" u="none" strike="noStrike" dirty="0">
                          <a:solidFill>
                            <a:srgbClr val="000000"/>
                          </a:solidFill>
                          <a:effectLst/>
                          <a:latin typeface="メイリオ" panose="020B0604030504040204" pitchFamily="50" charset="-128"/>
                          <a:ea typeface="メイリオ" panose="020B0604030504040204" pitchFamily="50" charset="-128"/>
                        </a:rPr>
                        <a:t>証跡を保持</a:t>
                      </a:r>
                    </a:p>
                  </a:txBody>
                  <a:tcPr marL="0" marR="0" marT="0" marB="0" anchor="ctr">
                    <a:lnL w="12700" cap="flat" cmpd="sng" algn="ctr">
                      <a:solidFill>
                        <a:schemeClr val="tx1"/>
                      </a:solidFill>
                      <a:prstDash val="sysDot"/>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502330174"/>
                  </a:ext>
                </a:extLst>
              </a:tr>
              <a:tr h="685326">
                <a:tc>
                  <a:txBody>
                    <a:bodyPr/>
                    <a:lstStyle/>
                    <a:p>
                      <a:pPr algn="ctr" fontAlgn="ctr"/>
                      <a:r>
                        <a:rPr lang="en-US" altLang="ja-JP" sz="1000" b="1" i="0" u="none" strike="noStrike" dirty="0">
                          <a:solidFill>
                            <a:srgbClr val="000000"/>
                          </a:solidFill>
                          <a:effectLst/>
                          <a:latin typeface="メイリオ" panose="020B0604030504040204" pitchFamily="50" charset="-128"/>
                          <a:ea typeface="メイリオ" panose="020B0604030504040204" pitchFamily="50" charset="-128"/>
                        </a:rPr>
                        <a:t>5</a:t>
                      </a:r>
                      <a:endParaRPr lang="ja-JP" altLang="en-US" sz="1000" b="1" i="0" u="none" strike="noStrike" dirty="0">
                        <a:solidFill>
                          <a:srgbClr val="000000"/>
                        </a:solidFill>
                        <a:effectLst/>
                        <a:latin typeface="メイリオ" panose="020B0604030504040204" pitchFamily="50" charset="-128"/>
                        <a:ea typeface="メイリオ" panose="020B0604030504040204" pitchFamily="50" charset="-128"/>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ja-JP" altLang="en-US" sz="1000" b="1" u="none" strike="noStrike" dirty="0">
                          <a:effectLst/>
                        </a:rPr>
                        <a:t>シミック</a:t>
                      </a:r>
                      <a:endParaRPr lang="ja-JP" altLang="en-US" sz="1000" b="1" i="0" u="none" strike="noStrike" dirty="0">
                        <a:solidFill>
                          <a:srgbClr val="000000"/>
                        </a:solidFill>
                        <a:effectLst/>
                        <a:latin typeface="メイリオ" panose="020B0604030504040204" pitchFamily="50" charset="-128"/>
                        <a:ea typeface="メイリオ" panose="020B0604030504040204" pitchFamily="50" charset="-128"/>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ja-JP" altLang="en-US" sz="1000" b="0" i="0" u="none" strike="noStrike" dirty="0">
                          <a:solidFill>
                            <a:srgbClr val="000000"/>
                          </a:solidFill>
                          <a:effectLst/>
                          <a:latin typeface="メイリオ" panose="020B0604030504040204" pitchFamily="50" charset="-128"/>
                          <a:ea typeface="メイリオ" panose="020B0604030504040204" pitchFamily="50" charset="-128"/>
                        </a:rPr>
                        <a:t>データの送信側（病院スタッフ）と受信側（製薬会社</a:t>
                      </a:r>
                      <a:r>
                        <a:rPr lang="en-US" altLang="ja-JP" sz="1000" b="0" i="0" u="none" strike="noStrike" dirty="0">
                          <a:solidFill>
                            <a:srgbClr val="000000"/>
                          </a:solidFill>
                          <a:effectLst/>
                          <a:latin typeface="メイリオ" panose="020B0604030504040204" pitchFamily="50" charset="-128"/>
                          <a:ea typeface="メイリオ" panose="020B0604030504040204" pitchFamily="50" charset="-128"/>
                        </a:rPr>
                        <a:t>/CRO</a:t>
                      </a:r>
                      <a:r>
                        <a:rPr lang="ja-JP" altLang="en-US" sz="1000" b="0" i="0" u="none" strike="noStrike" dirty="0">
                          <a:solidFill>
                            <a:srgbClr val="000000"/>
                          </a:solidFill>
                          <a:effectLst/>
                          <a:latin typeface="メイリオ" panose="020B0604030504040204" pitchFamily="50" charset="-128"/>
                          <a:ea typeface="メイリオ" panose="020B0604030504040204" pitchFamily="50" charset="-128"/>
                        </a:rPr>
                        <a:t>スタッフ）</a:t>
                      </a:r>
                    </a:p>
                  </a:txBody>
                  <a:tcPr marL="0" marR="0" marT="0" marB="0" anchor="ctr">
                    <a:lnR w="12700" cap="flat" cmpd="sng" algn="ctr">
                      <a:solidFill>
                        <a:schemeClr val="tx1"/>
                      </a:solidFill>
                      <a:prstDash val="sys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ja-JP" altLang="en-US" sz="1000" b="0" i="0" u="none" strike="noStrike" dirty="0">
                          <a:solidFill>
                            <a:srgbClr val="000000"/>
                          </a:solidFill>
                          <a:effectLst/>
                          <a:latin typeface="メイリオ" panose="020B0604030504040204" pitchFamily="50" charset="-128"/>
                          <a:ea typeface="メイリオ" panose="020B0604030504040204" pitchFamily="50" charset="-128"/>
                        </a:rPr>
                        <a:t>互いに信頼しているということ及び信頼している間でのデータの授受</a:t>
                      </a:r>
                    </a:p>
                  </a:txBody>
                  <a:tcPr marL="0" marR="0" marT="0" marB="0" anchor="ct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ja-JP" altLang="en-US" sz="1000" b="0" i="0" u="none" strike="noStrike" dirty="0">
                          <a:solidFill>
                            <a:srgbClr val="000000"/>
                          </a:solidFill>
                          <a:effectLst/>
                          <a:latin typeface="メイリオ" panose="020B0604030504040204" pitchFamily="50" charset="-128"/>
                          <a:ea typeface="メイリオ" panose="020B0604030504040204" pitchFamily="50" charset="-128"/>
                        </a:rPr>
                        <a:t>可能</a:t>
                      </a:r>
                      <a:endParaRPr lang="en-US" altLang="ja-JP" sz="1000" b="0" i="0" u="none" strike="noStrike" dirty="0">
                        <a:solidFill>
                          <a:srgbClr val="000000"/>
                        </a:solidFill>
                        <a:effectLst/>
                        <a:latin typeface="メイリオ" panose="020B0604030504040204" pitchFamily="50" charset="-128"/>
                        <a:ea typeface="メイリオ" panose="020B0604030504040204" pitchFamily="50" charset="-128"/>
                      </a:endParaRPr>
                    </a:p>
                    <a:p>
                      <a:pPr algn="ctr" fontAlgn="ctr"/>
                      <a:r>
                        <a:rPr lang="en-US" altLang="ja-JP" sz="800" b="0" i="0" u="none" strike="noStrike" dirty="0">
                          <a:solidFill>
                            <a:srgbClr val="000000"/>
                          </a:solidFill>
                          <a:effectLst/>
                          <a:latin typeface="メイリオ" panose="020B0604030504040204" pitchFamily="50" charset="-128"/>
                          <a:ea typeface="メイリオ" panose="020B0604030504040204" pitchFamily="50" charset="-128"/>
                        </a:rPr>
                        <a:t>※</a:t>
                      </a:r>
                      <a:r>
                        <a:rPr lang="ja-JP" altLang="en-US" sz="800" b="0" i="0" u="none" strike="noStrike" dirty="0">
                          <a:solidFill>
                            <a:srgbClr val="000000"/>
                          </a:solidFill>
                          <a:effectLst/>
                          <a:latin typeface="メイリオ" panose="020B0604030504040204" pitchFamily="50" charset="-128"/>
                          <a:ea typeface="メイリオ" panose="020B0604030504040204" pitchFamily="50" charset="-128"/>
                        </a:rPr>
                        <a:t>クラウドストレージ（</a:t>
                      </a:r>
                      <a:r>
                        <a:rPr lang="en-US" altLang="ja-JP" sz="800" b="0" i="0" u="none" strike="noStrike" dirty="0">
                          <a:solidFill>
                            <a:srgbClr val="000000"/>
                          </a:solidFill>
                          <a:effectLst/>
                          <a:latin typeface="メイリオ" panose="020B0604030504040204" pitchFamily="50" charset="-128"/>
                          <a:ea typeface="メイリオ" panose="020B0604030504040204" pitchFamily="50" charset="-128"/>
                        </a:rPr>
                        <a:t>BOX</a:t>
                      </a:r>
                      <a:r>
                        <a:rPr lang="ja-JP" altLang="en-US" sz="800" b="0" i="0" u="none" strike="noStrike" dirty="0">
                          <a:solidFill>
                            <a:srgbClr val="000000"/>
                          </a:solidFill>
                          <a:effectLst/>
                          <a:latin typeface="メイリオ" panose="020B0604030504040204" pitchFamily="50" charset="-128"/>
                          <a:ea typeface="メイリオ" panose="020B0604030504040204" pitchFamily="50" charset="-128"/>
                        </a:rPr>
                        <a:t>）上の暗号化ファイルを管理者が削除することで合意を取消し</a:t>
                      </a:r>
                    </a:p>
                  </a:txBody>
                  <a:tcPr marL="0" marR="0" marT="0" marB="0" anchor="ct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ja-JP" altLang="en-US" sz="1000" b="0" i="0" u="none" strike="noStrike" dirty="0">
                          <a:solidFill>
                            <a:srgbClr val="000000"/>
                          </a:solidFill>
                          <a:effectLst/>
                          <a:latin typeface="メイリオ" panose="020B0604030504040204" pitchFamily="50" charset="-128"/>
                          <a:ea typeface="メイリオ" panose="020B0604030504040204" pitchFamily="50" charset="-128"/>
                        </a:rPr>
                        <a:t>合意した事実</a:t>
                      </a:r>
                    </a:p>
                  </a:txBody>
                  <a:tcPr marL="0" marR="0" marT="0" marB="0" anchor="ct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ja-JP" altLang="en-US" sz="1000" b="0" i="0" u="none" strike="noStrike" dirty="0">
                          <a:solidFill>
                            <a:srgbClr val="000000"/>
                          </a:solidFill>
                          <a:effectLst/>
                          <a:latin typeface="メイリオ" panose="020B0604030504040204" pitchFamily="50" charset="-128"/>
                          <a:ea typeface="メイリオ" panose="020B0604030504040204" pitchFamily="50" charset="-128"/>
                        </a:rPr>
                        <a:t>監査証跡の確認</a:t>
                      </a:r>
                    </a:p>
                  </a:txBody>
                  <a:tcPr marL="0" marR="0" marT="0" marB="0" anchor="ctr">
                    <a:lnL w="12700" cap="flat" cmpd="sng" algn="ctr">
                      <a:solidFill>
                        <a:schemeClr val="tx1"/>
                      </a:solidFill>
                      <a:prstDash val="sysDot"/>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26300140"/>
                  </a:ext>
                </a:extLst>
              </a:tr>
              <a:tr h="685326">
                <a:tc>
                  <a:txBody>
                    <a:bodyPr/>
                    <a:lstStyle/>
                    <a:p>
                      <a:pPr algn="ctr" fontAlgn="ctr"/>
                      <a:r>
                        <a:rPr lang="en-US" sz="1000" b="1" i="0" u="none" strike="noStrike" dirty="0">
                          <a:solidFill>
                            <a:srgbClr val="000000"/>
                          </a:solidFill>
                          <a:effectLst/>
                          <a:latin typeface="メイリオ" panose="020B0604030504040204" pitchFamily="50" charset="-128"/>
                          <a:ea typeface="メイリオ" panose="020B0604030504040204" pitchFamily="50" charset="-128"/>
                        </a:rPr>
                        <a:t>6</a:t>
                      </a: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000" b="1" u="none" strike="noStrike" dirty="0">
                          <a:effectLst/>
                        </a:rPr>
                        <a:t>ORPHE</a:t>
                      </a:r>
                      <a:endParaRPr lang="en-US" sz="1000" b="1" i="0" u="none" strike="noStrike" dirty="0">
                        <a:solidFill>
                          <a:srgbClr val="000000"/>
                        </a:solidFill>
                        <a:effectLst/>
                        <a:latin typeface="メイリオ" panose="020B0604030504040204" pitchFamily="50" charset="-128"/>
                        <a:ea typeface="メイリオ" panose="020B0604030504040204" pitchFamily="50" charset="-128"/>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ja-JP" altLang="en-US" sz="1000" b="0" i="0" u="none" strike="noStrike" dirty="0">
                          <a:solidFill>
                            <a:srgbClr val="000000"/>
                          </a:solidFill>
                          <a:effectLst/>
                          <a:latin typeface="メイリオ" panose="020B0604030504040204" pitchFamily="50" charset="-128"/>
                          <a:ea typeface="メイリオ" panose="020B0604030504040204" pitchFamily="50" charset="-128"/>
                        </a:rPr>
                        <a:t>患者と</a:t>
                      </a:r>
                      <a:endParaRPr lang="en-US" altLang="ja-JP" sz="1000" b="0" i="0" u="none" strike="noStrike" dirty="0">
                        <a:solidFill>
                          <a:srgbClr val="000000"/>
                        </a:solidFill>
                        <a:effectLst/>
                        <a:latin typeface="メイリオ" panose="020B0604030504040204" pitchFamily="50" charset="-128"/>
                        <a:ea typeface="メイリオ" panose="020B0604030504040204" pitchFamily="50" charset="-128"/>
                      </a:endParaRPr>
                    </a:p>
                    <a:p>
                      <a:pPr algn="ctr" fontAlgn="ctr"/>
                      <a:r>
                        <a:rPr lang="ja-JP" altLang="en-US" sz="1000" b="0" i="0" u="none" strike="noStrike" dirty="0">
                          <a:solidFill>
                            <a:srgbClr val="000000"/>
                          </a:solidFill>
                          <a:effectLst/>
                          <a:latin typeface="メイリオ" panose="020B0604030504040204" pitchFamily="50" charset="-128"/>
                          <a:ea typeface="メイリオ" panose="020B0604030504040204" pitchFamily="50" charset="-128"/>
                        </a:rPr>
                        <a:t>医療機関（医師）・</a:t>
                      </a:r>
                      <a:endParaRPr lang="en-US" altLang="ja-JP" sz="1000" b="0" i="0" u="none" strike="noStrike" dirty="0">
                        <a:solidFill>
                          <a:srgbClr val="000000"/>
                        </a:solidFill>
                        <a:effectLst/>
                        <a:latin typeface="メイリオ" panose="020B0604030504040204" pitchFamily="50" charset="-128"/>
                        <a:ea typeface="メイリオ" panose="020B0604030504040204" pitchFamily="50" charset="-128"/>
                      </a:endParaRPr>
                    </a:p>
                    <a:p>
                      <a:pPr algn="ctr" fontAlgn="ctr"/>
                      <a:r>
                        <a:rPr lang="ja-JP" altLang="en-US" sz="1000" b="0" i="0" u="none" strike="noStrike" dirty="0">
                          <a:solidFill>
                            <a:srgbClr val="000000"/>
                          </a:solidFill>
                          <a:effectLst/>
                          <a:latin typeface="メイリオ" panose="020B0604030504040204" pitchFamily="50" charset="-128"/>
                          <a:ea typeface="メイリオ" panose="020B0604030504040204" pitchFamily="50" charset="-128"/>
                        </a:rPr>
                        <a:t>研究機関</a:t>
                      </a:r>
                    </a:p>
                  </a:txBody>
                  <a:tcPr marL="0" marR="0" marT="0" marB="0" anchor="ctr">
                    <a:lnR w="12700" cap="flat" cmpd="sng" algn="ctr">
                      <a:solidFill>
                        <a:schemeClr val="tx1"/>
                      </a:solidFill>
                      <a:prstDash val="sys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ja-JP" altLang="en-US" sz="1000" b="0" i="0" u="none" strike="noStrike" dirty="0">
                          <a:solidFill>
                            <a:srgbClr val="000000"/>
                          </a:solidFill>
                          <a:effectLst/>
                          <a:latin typeface="メイリオ" panose="020B0604030504040204" pitchFamily="50" charset="-128"/>
                          <a:ea typeface="メイリオ" panose="020B0604030504040204" pitchFamily="50" charset="-128"/>
                        </a:rPr>
                        <a:t>患者の歩行データの共有</a:t>
                      </a:r>
                      <a:endParaRPr lang="en-US" sz="1000" b="0" i="0" u="none" strike="noStrike" dirty="0">
                        <a:solidFill>
                          <a:srgbClr val="000000"/>
                        </a:solidFill>
                        <a:effectLst/>
                        <a:latin typeface="メイリオ" panose="020B0604030504040204" pitchFamily="50" charset="-128"/>
                        <a:ea typeface="メイリオ" panose="020B0604030504040204" pitchFamily="50" charset="-128"/>
                      </a:endParaRPr>
                    </a:p>
                  </a:txBody>
                  <a:tcPr marL="0" marR="0" marT="0" marB="0" anchor="ct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ja-JP" altLang="en-US" sz="1000" b="0" i="0" u="none" strike="noStrike" dirty="0">
                          <a:solidFill>
                            <a:srgbClr val="000000"/>
                          </a:solidFill>
                          <a:effectLst/>
                          <a:latin typeface="メイリオ" panose="020B0604030504040204" pitchFamily="50" charset="-128"/>
                          <a:ea typeface="メイリオ" panose="020B0604030504040204" pitchFamily="50" charset="-128"/>
                        </a:rPr>
                        <a:t>可能</a:t>
                      </a:r>
                      <a:endParaRPr lang="en-US" altLang="ja-JP" sz="1000" b="0" i="0" u="none" strike="noStrike" dirty="0">
                        <a:solidFill>
                          <a:srgbClr val="000000"/>
                        </a:solidFill>
                        <a:effectLst/>
                        <a:latin typeface="メイリオ" panose="020B0604030504040204" pitchFamily="50" charset="-128"/>
                        <a:ea typeface="メイリオ" panose="020B0604030504040204" pitchFamily="50" charset="-128"/>
                      </a:endParaRPr>
                    </a:p>
                    <a:p>
                      <a:pPr algn="ctr" fontAlgn="ctr"/>
                      <a:r>
                        <a:rPr lang="en-US" altLang="ja-JP" sz="1000" b="0" i="0" u="none" strike="noStrike" dirty="0">
                          <a:solidFill>
                            <a:srgbClr val="000000"/>
                          </a:solidFill>
                          <a:effectLst/>
                          <a:latin typeface="メイリオ" panose="020B0604030504040204" pitchFamily="50" charset="-128"/>
                          <a:ea typeface="メイリオ" panose="020B0604030504040204" pitchFamily="50" charset="-128"/>
                        </a:rPr>
                        <a:t>※</a:t>
                      </a:r>
                      <a:r>
                        <a:rPr lang="ja-JP" altLang="en-US" sz="1000" b="0" i="0" u="none" strike="noStrike" dirty="0">
                          <a:solidFill>
                            <a:srgbClr val="000000"/>
                          </a:solidFill>
                          <a:effectLst/>
                          <a:latin typeface="メイリオ" panose="020B0604030504040204" pitchFamily="50" charset="-128"/>
                          <a:ea typeface="メイリオ" panose="020B0604030504040204" pitchFamily="50" charset="-128"/>
                        </a:rPr>
                        <a:t>ウォレットで実現</a:t>
                      </a:r>
                      <a:endParaRPr lang="en-US" altLang="ja-JP" sz="1000" b="0" i="0" u="none" strike="noStrike" dirty="0">
                        <a:solidFill>
                          <a:srgbClr val="000000"/>
                        </a:solidFill>
                        <a:effectLst/>
                        <a:latin typeface="メイリオ" panose="020B0604030504040204" pitchFamily="50" charset="-128"/>
                        <a:ea typeface="メイリオ" panose="020B0604030504040204" pitchFamily="50" charset="-128"/>
                      </a:endParaRPr>
                    </a:p>
                  </a:txBody>
                  <a:tcPr marL="0" marR="0" marT="0" marB="0" anchor="ct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ja-JP" altLang="en-US" sz="1000" b="0" i="0" u="none" strike="noStrike" dirty="0">
                          <a:solidFill>
                            <a:srgbClr val="000000"/>
                          </a:solidFill>
                          <a:effectLst/>
                          <a:latin typeface="メイリオ" panose="020B0604030504040204" pitchFamily="50" charset="-128"/>
                          <a:ea typeface="メイリオ" panose="020B0604030504040204" pitchFamily="50" charset="-128"/>
                        </a:rPr>
                        <a:t>合意した事実</a:t>
                      </a:r>
                      <a:endParaRPr lang="en-US" sz="1000" b="0" i="0" u="none" strike="noStrike" dirty="0">
                        <a:solidFill>
                          <a:srgbClr val="000000"/>
                        </a:solidFill>
                        <a:effectLst/>
                        <a:latin typeface="メイリオ" panose="020B0604030504040204" pitchFamily="50" charset="-128"/>
                        <a:ea typeface="メイリオ" panose="020B0604030504040204" pitchFamily="50" charset="-128"/>
                      </a:endParaRPr>
                    </a:p>
                  </a:txBody>
                  <a:tcPr marL="0" marR="0" marT="0" marB="0" anchor="ct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ja-JP" altLang="en-US" sz="1000" b="0" i="0" u="none" strike="noStrike" dirty="0">
                          <a:solidFill>
                            <a:srgbClr val="000000"/>
                          </a:solidFill>
                          <a:effectLst/>
                          <a:latin typeface="メイリオ" panose="020B0604030504040204" pitchFamily="50" charset="-128"/>
                          <a:ea typeface="メイリオ" panose="020B0604030504040204" pitchFamily="50" charset="-128"/>
                        </a:rPr>
                        <a:t>ウォレットの機能</a:t>
                      </a:r>
                      <a:endParaRPr lang="en-US" altLang="ja-JP" sz="1000" b="0" i="0" u="none" strike="noStrike" dirty="0">
                        <a:solidFill>
                          <a:srgbClr val="000000"/>
                        </a:solidFill>
                        <a:effectLst/>
                        <a:latin typeface="メイリオ" panose="020B0604030504040204" pitchFamily="50" charset="-128"/>
                        <a:ea typeface="メイリオ" panose="020B0604030504040204" pitchFamily="50" charset="-128"/>
                      </a:endParaRPr>
                    </a:p>
                    <a:p>
                      <a:pPr algn="ctr" fontAlgn="ctr"/>
                      <a:r>
                        <a:rPr lang="ja-JP" altLang="en-US" sz="1000" b="0" i="0" u="none" strike="noStrike" dirty="0">
                          <a:solidFill>
                            <a:srgbClr val="000000"/>
                          </a:solidFill>
                          <a:effectLst/>
                          <a:latin typeface="メイリオ" panose="020B0604030504040204" pitchFamily="50" charset="-128"/>
                          <a:ea typeface="メイリオ" panose="020B0604030504040204" pitchFamily="50" charset="-128"/>
                        </a:rPr>
                        <a:t>として実現</a:t>
                      </a:r>
                      <a:endParaRPr lang="en-US" sz="1000" b="0" i="0" u="none" strike="noStrike" dirty="0">
                        <a:solidFill>
                          <a:srgbClr val="000000"/>
                        </a:solidFill>
                        <a:effectLst/>
                        <a:latin typeface="メイリオ" panose="020B0604030504040204" pitchFamily="50" charset="-128"/>
                        <a:ea typeface="メイリオ" panose="020B0604030504040204" pitchFamily="50" charset="-128"/>
                      </a:endParaRPr>
                    </a:p>
                  </a:txBody>
                  <a:tcPr marL="0" marR="0" marT="0" marB="0" anchor="ctr">
                    <a:lnL w="12700" cap="flat" cmpd="sng" algn="ctr">
                      <a:solidFill>
                        <a:schemeClr val="tx1"/>
                      </a:solidFill>
                      <a:prstDash val="sysDot"/>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125880195"/>
                  </a:ext>
                </a:extLst>
              </a:tr>
              <a:tr h="685326">
                <a:tc>
                  <a:txBody>
                    <a:bodyPr/>
                    <a:lstStyle/>
                    <a:p>
                      <a:pPr algn="ctr" fontAlgn="ctr"/>
                      <a:r>
                        <a:rPr lang="en-US" sz="1000" b="1" i="0" u="none" strike="noStrike" dirty="0">
                          <a:solidFill>
                            <a:srgbClr val="000000"/>
                          </a:solidFill>
                          <a:effectLst/>
                          <a:latin typeface="メイリオ" panose="020B0604030504040204" pitchFamily="50" charset="-128"/>
                          <a:ea typeface="メイリオ" panose="020B0604030504040204" pitchFamily="50" charset="-128"/>
                        </a:rPr>
                        <a:t>7</a:t>
                      </a: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000" b="1" u="none" strike="noStrike" dirty="0">
                          <a:effectLst/>
                        </a:rPr>
                        <a:t>DataGateway</a:t>
                      </a:r>
                      <a:endParaRPr lang="en-US" sz="1000" b="1" i="0" u="none" strike="noStrike" dirty="0">
                        <a:solidFill>
                          <a:srgbClr val="000000"/>
                        </a:solidFill>
                        <a:effectLst/>
                        <a:latin typeface="メイリオ" panose="020B0604030504040204" pitchFamily="50" charset="-128"/>
                        <a:ea typeface="メイリオ" panose="020B0604030504040204" pitchFamily="50" charset="-128"/>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ja-JP" altLang="en-US" sz="1000" b="0" i="0" u="none" strike="noStrike" dirty="0">
                          <a:solidFill>
                            <a:schemeClr val="tx1"/>
                          </a:solidFill>
                          <a:effectLst/>
                          <a:latin typeface="メイリオ" panose="020B0604030504040204" pitchFamily="50" charset="-128"/>
                          <a:ea typeface="メイリオ" panose="020B0604030504040204" pitchFamily="50" charset="-128"/>
                        </a:rPr>
                        <a:t>サプライチェーン上の</a:t>
                      </a:r>
                      <a:r>
                        <a:rPr lang="en-US" altLang="ja-JP" sz="1000" b="0" i="0" u="none" strike="noStrike" dirty="0">
                          <a:solidFill>
                            <a:schemeClr val="tx1"/>
                          </a:solidFill>
                          <a:effectLst/>
                          <a:latin typeface="メイリオ" panose="020B0604030504040204" pitchFamily="50" charset="-128"/>
                          <a:ea typeface="メイリオ" panose="020B0604030504040204" pitchFamily="50" charset="-128"/>
                        </a:rPr>
                        <a:t/>
                      </a:r>
                      <a:br>
                        <a:rPr lang="en-US" altLang="ja-JP" sz="1000" b="0" i="0" u="none" strike="noStrike" dirty="0">
                          <a:solidFill>
                            <a:schemeClr val="tx1"/>
                          </a:solidFill>
                          <a:effectLst/>
                          <a:latin typeface="メイリオ" panose="020B0604030504040204" pitchFamily="50" charset="-128"/>
                          <a:ea typeface="メイリオ" panose="020B0604030504040204" pitchFamily="50" charset="-128"/>
                        </a:rPr>
                      </a:br>
                      <a:r>
                        <a:rPr lang="ja-JP" altLang="en-US" sz="1000" b="0" i="0" u="none" strike="noStrike" dirty="0">
                          <a:solidFill>
                            <a:schemeClr val="tx1"/>
                          </a:solidFill>
                          <a:effectLst/>
                          <a:latin typeface="メイリオ" panose="020B0604030504040204" pitchFamily="50" charset="-128"/>
                          <a:ea typeface="メイリオ" panose="020B0604030504040204" pitchFamily="50" charset="-128"/>
                        </a:rPr>
                        <a:t>パートナー企業間</a:t>
                      </a:r>
                      <a:endParaRPr lang="en-US" sz="1000" b="0" i="0" u="none" strike="noStrike" dirty="0">
                        <a:solidFill>
                          <a:schemeClr val="tx1"/>
                        </a:solidFill>
                        <a:effectLst/>
                        <a:latin typeface="メイリオ" panose="020B0604030504040204" pitchFamily="50" charset="-128"/>
                        <a:ea typeface="メイリオ" panose="020B0604030504040204" pitchFamily="50" charset="-128"/>
                      </a:endParaRPr>
                    </a:p>
                  </a:txBody>
                  <a:tcPr marL="0" marR="0" marT="0" marB="0" anchor="ctr">
                    <a:lnR w="12700" cap="flat" cmpd="sng" algn="ctr">
                      <a:solidFill>
                        <a:schemeClr val="tx1"/>
                      </a:solidFill>
                      <a:prstDash val="sys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609559" rtl="0" eaLnBrk="1" fontAlgn="ctr"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n-cs"/>
                        </a:rPr>
                        <a:t>企業間の</a:t>
                      </a:r>
                      <a:endParaRPr kumimoji="1" lang="en-US" altLang="ja-JP" sz="10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n-cs"/>
                      </a:endParaRPr>
                    </a:p>
                    <a:p>
                      <a:pPr marL="0" marR="0" lvl="0" indent="0" algn="ctr" defTabSz="609559" rtl="0" eaLnBrk="1" fontAlgn="ctr"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n-cs"/>
                        </a:rPr>
                        <a:t>リレーションシップ、</a:t>
                      </a:r>
                      <a:endParaRPr kumimoji="1" lang="en-US" altLang="ja-JP" sz="10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n-cs"/>
                      </a:endParaRPr>
                    </a:p>
                    <a:p>
                      <a:pPr marL="0" marR="0" lvl="0" indent="0" algn="ctr" defTabSz="609559" rtl="0" eaLnBrk="1" fontAlgn="ctr"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n-cs"/>
                        </a:rPr>
                        <a:t>炭素排出量の共有</a:t>
                      </a:r>
                      <a:endParaRPr kumimoji="1" lang="en-US" altLang="ja-JP" sz="10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n-cs"/>
                      </a:endParaRPr>
                    </a:p>
                  </a:txBody>
                  <a:tcPr marL="0" marR="0" marT="0" marB="0" anchor="ct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609559" rtl="0" eaLnBrk="1" fontAlgn="ctr"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n-cs"/>
                        </a:rPr>
                        <a:t>可能</a:t>
                      </a:r>
                      <a:endParaRPr kumimoji="1" lang="en-US" altLang="ja-JP" sz="10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n-cs"/>
                      </a:endParaRPr>
                    </a:p>
                    <a:p>
                      <a:pPr marL="0" marR="0" lvl="0" indent="0" algn="ctr" defTabSz="609559" rtl="0" eaLnBrk="1" fontAlgn="ctr" latinLnBrk="0" hangingPunct="1">
                        <a:lnSpc>
                          <a:spcPct val="100000"/>
                        </a:lnSpc>
                        <a:spcBef>
                          <a:spcPts val="0"/>
                        </a:spcBef>
                        <a:spcAft>
                          <a:spcPts val="0"/>
                        </a:spcAft>
                        <a:buClrTx/>
                        <a:buSzTx/>
                        <a:buFontTx/>
                        <a:buNone/>
                        <a:tabLst/>
                        <a:defRPr/>
                      </a:pPr>
                      <a:r>
                        <a:rPr kumimoji="1" lang="en-US" altLang="ja-JP" sz="8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n-cs"/>
                        </a:rPr>
                        <a:t>※</a:t>
                      </a:r>
                      <a:r>
                        <a:rPr kumimoji="1" lang="ja-JP" altLang="en-US" sz="8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n-cs"/>
                        </a:rPr>
                        <a:t>パートナー企業間で合意しているリレーションシップクレデンシャルを取り消すことで実現</a:t>
                      </a:r>
                      <a:endParaRPr kumimoji="1" lang="en-US" altLang="ja-JP" sz="8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n-cs"/>
                      </a:endParaRPr>
                    </a:p>
                  </a:txBody>
                  <a:tcPr marL="0" marR="0" marT="0" marB="0" anchor="ct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609559" rtl="0" eaLnBrk="1" fontAlgn="ctr"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n-cs"/>
                        </a:rPr>
                        <a:t>共有されたデータの流れ</a:t>
                      </a:r>
                      <a:endParaRPr kumimoji="1" lang="en-US" altLang="ja-JP" sz="10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n-cs"/>
                      </a:endParaRPr>
                    </a:p>
                  </a:txBody>
                  <a:tcPr marL="0" marR="0" marT="0" marB="0" anchor="ct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609559" rtl="0" eaLnBrk="1" fontAlgn="ctr" latinLnBrk="0" hangingPunct="1">
                        <a:lnSpc>
                          <a:spcPct val="100000"/>
                        </a:lnSpc>
                        <a:spcBef>
                          <a:spcPts val="0"/>
                        </a:spcBef>
                        <a:spcAft>
                          <a:spcPts val="0"/>
                        </a:spcAft>
                        <a:buClrTx/>
                        <a:buSzTx/>
                        <a:buFontTx/>
                        <a:buNone/>
                        <a:tabLst/>
                        <a:defRPr/>
                      </a:pPr>
                      <a:r>
                        <a:rPr kumimoji="1" lang="en-US" altLang="ja-JP" sz="10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n-cs"/>
                        </a:rPr>
                        <a:t>Woollet</a:t>
                      </a:r>
                      <a:r>
                        <a:rPr kumimoji="1" lang="ja-JP" altLang="en-US" sz="10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n-cs"/>
                        </a:rPr>
                        <a:t>の機能</a:t>
                      </a:r>
                      <a:endParaRPr kumimoji="1" lang="en-US" altLang="ja-JP" sz="10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n-cs"/>
                      </a:endParaRPr>
                    </a:p>
                    <a:p>
                      <a:pPr marL="0" marR="0" lvl="0" indent="0" algn="ctr" defTabSz="609559" rtl="0" eaLnBrk="1" fontAlgn="ctr"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n-cs"/>
                        </a:rPr>
                        <a:t>として実現</a:t>
                      </a:r>
                      <a:endParaRPr kumimoji="1" lang="en-US" altLang="ja-JP" sz="10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n-cs"/>
                      </a:endParaRPr>
                    </a:p>
                  </a:txBody>
                  <a:tcPr marL="0" marR="0" marT="0" marB="0" anchor="ctr">
                    <a:lnL w="12700" cap="flat" cmpd="sng" algn="ctr">
                      <a:solidFill>
                        <a:schemeClr val="tx1"/>
                      </a:solidFill>
                      <a:prstDash val="sysDot"/>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12163469"/>
                  </a:ext>
                </a:extLst>
              </a:tr>
            </a:tbl>
          </a:graphicData>
        </a:graphic>
      </p:graphicFrame>
      <p:sp>
        <p:nvSpPr>
          <p:cNvPr id="6" name="ホームベース 5"/>
          <p:cNvSpPr/>
          <p:nvPr/>
        </p:nvSpPr>
        <p:spPr>
          <a:xfrm>
            <a:off x="6093501" y="42672"/>
            <a:ext cx="972000" cy="324000"/>
          </a:xfrm>
          <a:prstGeom prst="homePlate">
            <a:avLst/>
          </a:prstGeom>
          <a:solidFill>
            <a:schemeClr val="bg1">
              <a:lumMod val="85000"/>
            </a:schemeClr>
          </a:solid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kumimoji="1" lang="ja-JP" altLang="en-US" sz="1000" b="1" dirty="0">
                <a:solidFill>
                  <a:schemeClr val="bg1"/>
                </a:solidFill>
              </a:rPr>
              <a:t>基本情報</a:t>
            </a:r>
          </a:p>
        </p:txBody>
      </p:sp>
      <p:sp>
        <p:nvSpPr>
          <p:cNvPr id="7" name="山形 6"/>
          <p:cNvSpPr/>
          <p:nvPr/>
        </p:nvSpPr>
        <p:spPr>
          <a:xfrm>
            <a:off x="6889292" y="42672"/>
            <a:ext cx="972000" cy="324000"/>
          </a:xfrm>
          <a:prstGeom prst="chevron">
            <a:avLst/>
          </a:prstGeom>
          <a:solidFill>
            <a:schemeClr val="accent2">
              <a:lumMod val="75000"/>
              <a:lumOff val="25000"/>
            </a:schemeClr>
          </a:solid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kumimoji="1" lang="ja-JP" altLang="en-US" sz="1000" b="1" dirty="0">
                <a:solidFill>
                  <a:schemeClr val="bg1"/>
                </a:solidFill>
              </a:rPr>
              <a:t>実証結果</a:t>
            </a:r>
          </a:p>
        </p:txBody>
      </p:sp>
      <p:sp>
        <p:nvSpPr>
          <p:cNvPr id="8" name="山形 7"/>
          <p:cNvSpPr/>
          <p:nvPr/>
        </p:nvSpPr>
        <p:spPr>
          <a:xfrm>
            <a:off x="7685083" y="42672"/>
            <a:ext cx="972000" cy="324000"/>
          </a:xfrm>
          <a:prstGeom prst="chevron">
            <a:avLst/>
          </a:prstGeom>
          <a:solidFill>
            <a:schemeClr val="bg1">
              <a:lumMod val="85000"/>
            </a:schemeClr>
          </a:solid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kumimoji="1" lang="ja-JP" altLang="en-US" sz="1000" b="1" dirty="0">
                <a:solidFill>
                  <a:schemeClr val="bg1"/>
                </a:solidFill>
              </a:rPr>
              <a:t>社会実装の見通し</a:t>
            </a:r>
          </a:p>
        </p:txBody>
      </p:sp>
      <p:sp>
        <p:nvSpPr>
          <p:cNvPr id="9" name="山形 8"/>
          <p:cNvSpPr/>
          <p:nvPr/>
        </p:nvSpPr>
        <p:spPr>
          <a:xfrm>
            <a:off x="8480873" y="42672"/>
            <a:ext cx="972000" cy="324000"/>
          </a:xfrm>
          <a:prstGeom prst="chevron">
            <a:avLst/>
          </a:prstGeom>
          <a:solidFill>
            <a:schemeClr val="bg1">
              <a:lumMod val="85000"/>
            </a:schemeClr>
          </a:solid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kumimoji="1" lang="en-US" altLang="ja-JP" sz="1000" b="1" dirty="0">
                <a:solidFill>
                  <a:schemeClr val="bg1"/>
                </a:solidFill>
              </a:rPr>
              <a:t>TW</a:t>
            </a:r>
            <a:r>
              <a:rPr lang="ja-JP" altLang="en-US" sz="1000" b="1" dirty="0">
                <a:solidFill>
                  <a:schemeClr val="bg1"/>
                </a:solidFill>
              </a:rPr>
              <a:t>への</a:t>
            </a:r>
            <a:endParaRPr lang="en-US" altLang="ja-JP" sz="1000" b="1" dirty="0">
              <a:solidFill>
                <a:schemeClr val="bg1"/>
              </a:solidFill>
            </a:endParaRPr>
          </a:p>
          <a:p>
            <a:pPr algn="ctr"/>
            <a:r>
              <a:rPr kumimoji="1" lang="ja-JP" altLang="en-US" sz="1000" b="1" dirty="0">
                <a:solidFill>
                  <a:schemeClr val="bg1"/>
                </a:solidFill>
              </a:rPr>
              <a:t>示唆・提言</a:t>
            </a:r>
          </a:p>
        </p:txBody>
      </p:sp>
      <p:sp>
        <p:nvSpPr>
          <p:cNvPr id="10" name="テキスト ボックス 9"/>
          <p:cNvSpPr txBox="1"/>
          <p:nvPr/>
        </p:nvSpPr>
        <p:spPr>
          <a:xfrm>
            <a:off x="331490" y="555777"/>
            <a:ext cx="9243021" cy="496733"/>
          </a:xfrm>
          <a:prstGeom prst="rect">
            <a:avLst/>
          </a:prstGeom>
          <a:noFill/>
        </p:spPr>
        <p:txBody>
          <a:bodyPr wrap="square" lIns="0" rIns="0" rtlCol="0">
            <a:noAutofit/>
          </a:bodyPr>
          <a:lstStyle/>
          <a:p>
            <a:pPr marL="285750" lvl="0" indent="-285750" defTabSz="288000">
              <a:buFont typeface="Arial" panose="020B0604020202020204" pitchFamily="34" charset="0"/>
              <a:buChar char="•"/>
            </a:pPr>
            <a:r>
              <a:rPr lang="ja-JP" altLang="en-US" sz="1600" dirty="0"/>
              <a:t>合意の対象としては、</a:t>
            </a:r>
            <a:r>
              <a:rPr lang="ja-JP" altLang="en-US" sz="1600" b="1" u="sng" dirty="0">
                <a:solidFill>
                  <a:schemeClr val="accent2">
                    <a:lumMod val="75000"/>
                    <a:lumOff val="25000"/>
                  </a:schemeClr>
                </a:solidFill>
              </a:rPr>
              <a:t>データの内容</a:t>
            </a:r>
            <a:r>
              <a:rPr lang="ja-JP" altLang="en-US" sz="1600" dirty="0"/>
              <a:t>に関して合意するケースと</a:t>
            </a:r>
            <a:r>
              <a:rPr lang="ja-JP" altLang="en-US" sz="1600" b="1" u="sng" dirty="0">
                <a:solidFill>
                  <a:schemeClr val="accent2">
                    <a:lumMod val="75000"/>
                    <a:lumOff val="25000"/>
                  </a:schemeClr>
                </a:solidFill>
              </a:rPr>
              <a:t>データのやり取り</a:t>
            </a:r>
            <a:r>
              <a:rPr lang="ja-JP" altLang="en-US" sz="1600" dirty="0"/>
              <a:t>（提示・開示など）についての合意とするケースが見られた</a:t>
            </a:r>
            <a:endParaRPr lang="en-US" altLang="ja-JP" sz="1600" dirty="0"/>
          </a:p>
          <a:p>
            <a:pPr marL="285750" lvl="0" indent="-285750" defTabSz="288000">
              <a:buFont typeface="Arial" panose="020B0604020202020204" pitchFamily="34" charset="0"/>
              <a:buChar char="•"/>
            </a:pPr>
            <a:r>
              <a:rPr lang="ja-JP" altLang="en-US" sz="1600" dirty="0"/>
              <a:t>トレースについては、</a:t>
            </a:r>
            <a:r>
              <a:rPr lang="ja-JP" altLang="en-US" sz="1600" b="1" u="sng" dirty="0">
                <a:solidFill>
                  <a:schemeClr val="accent2">
                    <a:lumMod val="75000"/>
                    <a:lumOff val="25000"/>
                  </a:schemeClr>
                </a:solidFill>
              </a:rPr>
              <a:t>合意の事実を履歴として見える化</a:t>
            </a:r>
            <a:r>
              <a:rPr lang="ja-JP" altLang="en-US" sz="1600" dirty="0"/>
              <a:t>するケースとデータ流れをトレースするケース（</a:t>
            </a:r>
            <a:r>
              <a:rPr lang="ja-JP" altLang="en-US" sz="1600" b="1" u="sng" dirty="0">
                <a:solidFill>
                  <a:schemeClr val="accent2">
                    <a:lumMod val="75000"/>
                    <a:lumOff val="25000"/>
                  </a:schemeClr>
                </a:solidFill>
              </a:rPr>
              <a:t>データトレーサビリティ</a:t>
            </a:r>
            <a:r>
              <a:rPr lang="ja-JP" altLang="en-US" sz="1600" dirty="0"/>
              <a:t>）が見られた</a:t>
            </a:r>
            <a:endParaRPr lang="en-US" altLang="ja-JP" sz="1600" dirty="0"/>
          </a:p>
        </p:txBody>
      </p:sp>
    </p:spTree>
    <p:extLst>
      <p:ext uri="{BB962C8B-B14F-4D97-AF65-F5344CB8AC3E}">
        <p14:creationId xmlns:p14="http://schemas.microsoft.com/office/powerpoint/2010/main" val="384415709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タイトル 7"/>
          <p:cNvSpPr>
            <a:spLocks noGrp="1"/>
          </p:cNvSpPr>
          <p:nvPr>
            <p:ph type="title"/>
          </p:nvPr>
        </p:nvSpPr>
        <p:spPr>
          <a:xfrm>
            <a:off x="331490" y="164693"/>
            <a:ext cx="9243021" cy="412538"/>
          </a:xfrm>
        </p:spPr>
        <p:txBody>
          <a:bodyPr>
            <a:normAutofit/>
          </a:bodyPr>
          <a:lstStyle/>
          <a:p>
            <a:r>
              <a:rPr lang="ja-JP" altLang="en-US" sz="1600" b="1" dirty="0">
                <a:solidFill>
                  <a:srgbClr val="002060"/>
                </a:solidFill>
              </a:rPr>
              <a:t>合意形成・トレースの考え方②</a:t>
            </a:r>
            <a:endParaRPr lang="ja-JP" altLang="en-US" sz="2000" b="1" spc="0" dirty="0">
              <a:solidFill>
                <a:srgbClr val="002060"/>
              </a:solidFill>
            </a:endParaRPr>
          </a:p>
        </p:txBody>
      </p:sp>
      <p:graphicFrame>
        <p:nvGraphicFramePr>
          <p:cNvPr id="5" name="表 4"/>
          <p:cNvGraphicFramePr>
            <a:graphicFrameLocks noGrp="1"/>
          </p:cNvGraphicFramePr>
          <p:nvPr>
            <p:extLst>
              <p:ext uri="{D42A27DB-BD31-4B8C-83A1-F6EECF244321}">
                <p14:modId xmlns:p14="http://schemas.microsoft.com/office/powerpoint/2010/main" val="1127817123"/>
              </p:ext>
            </p:extLst>
          </p:nvPr>
        </p:nvGraphicFramePr>
        <p:xfrm>
          <a:off x="331786" y="1661160"/>
          <a:ext cx="9242724" cy="4996275"/>
        </p:xfrm>
        <a:graphic>
          <a:graphicData uri="http://schemas.openxmlformats.org/drawingml/2006/table">
            <a:tbl>
              <a:tblPr>
                <a:tableStyleId>{5C22544A-7EE6-4342-B048-85BDC9FD1C3A}</a:tableStyleId>
              </a:tblPr>
              <a:tblGrid>
                <a:gridCol w="421352">
                  <a:extLst>
                    <a:ext uri="{9D8B030D-6E8A-4147-A177-3AD203B41FA5}">
                      <a16:colId xmlns:a16="http://schemas.microsoft.com/office/drawing/2014/main" val="2285314628"/>
                    </a:ext>
                  </a:extLst>
                </a:gridCol>
                <a:gridCol w="1089165">
                  <a:extLst>
                    <a:ext uri="{9D8B030D-6E8A-4147-A177-3AD203B41FA5}">
                      <a16:colId xmlns:a16="http://schemas.microsoft.com/office/drawing/2014/main" val="2198383193"/>
                    </a:ext>
                  </a:extLst>
                </a:gridCol>
                <a:gridCol w="1546441">
                  <a:extLst>
                    <a:ext uri="{9D8B030D-6E8A-4147-A177-3AD203B41FA5}">
                      <a16:colId xmlns:a16="http://schemas.microsoft.com/office/drawing/2014/main" val="3050444302"/>
                    </a:ext>
                  </a:extLst>
                </a:gridCol>
                <a:gridCol w="1546441">
                  <a:extLst>
                    <a:ext uri="{9D8B030D-6E8A-4147-A177-3AD203B41FA5}">
                      <a16:colId xmlns:a16="http://schemas.microsoft.com/office/drawing/2014/main" val="217247273"/>
                    </a:ext>
                  </a:extLst>
                </a:gridCol>
                <a:gridCol w="1546442">
                  <a:extLst>
                    <a:ext uri="{9D8B030D-6E8A-4147-A177-3AD203B41FA5}">
                      <a16:colId xmlns:a16="http://schemas.microsoft.com/office/drawing/2014/main" val="3654299738"/>
                    </a:ext>
                  </a:extLst>
                </a:gridCol>
                <a:gridCol w="1546442">
                  <a:extLst>
                    <a:ext uri="{9D8B030D-6E8A-4147-A177-3AD203B41FA5}">
                      <a16:colId xmlns:a16="http://schemas.microsoft.com/office/drawing/2014/main" val="2141297974"/>
                    </a:ext>
                  </a:extLst>
                </a:gridCol>
                <a:gridCol w="1546441">
                  <a:extLst>
                    <a:ext uri="{9D8B030D-6E8A-4147-A177-3AD203B41FA5}">
                      <a16:colId xmlns:a16="http://schemas.microsoft.com/office/drawing/2014/main" val="10189191"/>
                    </a:ext>
                  </a:extLst>
                </a:gridCol>
              </a:tblGrid>
              <a:tr h="207075">
                <a:tc>
                  <a:txBody>
                    <a:bodyPr/>
                    <a:lstStyle/>
                    <a:p>
                      <a:pPr algn="ctr" fontAlgn="ctr"/>
                      <a:r>
                        <a:rPr lang="en-US" altLang="ja-JP" sz="1000" b="1" i="0" u="none" strike="noStrike" dirty="0">
                          <a:solidFill>
                            <a:schemeClr val="bg1"/>
                          </a:solidFill>
                          <a:effectLst/>
                          <a:latin typeface="メイリオ" panose="020B0604030504040204" pitchFamily="50" charset="-128"/>
                          <a:ea typeface="メイリオ" panose="020B0604030504040204" pitchFamily="50" charset="-128"/>
                        </a:rPr>
                        <a:t>No.</a:t>
                      </a:r>
                      <a:endParaRPr lang="ja-JP" altLang="en-US" sz="1000" b="1" i="0" u="none" strike="noStrike" dirty="0">
                        <a:solidFill>
                          <a:schemeClr val="bg1"/>
                        </a:solidFill>
                        <a:effectLst/>
                        <a:latin typeface="メイリオ" panose="020B0604030504040204" pitchFamily="50" charset="-128"/>
                        <a:ea typeface="メイリオ" panose="020B0604030504040204" pitchFamily="50" charset="-128"/>
                      </a:endParaRPr>
                    </a:p>
                  </a:txBody>
                  <a:tcPr marL="0" marR="0" marT="0" marB="0" anchor="ctr">
                    <a:lnB w="12700" cap="flat" cmpd="sng" algn="ctr">
                      <a:solidFill>
                        <a:schemeClr val="tx1"/>
                      </a:solidFill>
                      <a:prstDash val="solid"/>
                      <a:round/>
                      <a:headEnd type="none" w="med" len="med"/>
                      <a:tailEnd type="none" w="med" len="med"/>
                    </a:lnB>
                    <a:solidFill>
                      <a:schemeClr val="accent2">
                        <a:lumMod val="75000"/>
                        <a:lumOff val="25000"/>
                      </a:schemeClr>
                    </a:solidFill>
                  </a:tcPr>
                </a:tc>
                <a:tc>
                  <a:txBody>
                    <a:bodyPr/>
                    <a:lstStyle/>
                    <a:p>
                      <a:pPr algn="ctr" fontAlgn="ctr"/>
                      <a:r>
                        <a:rPr lang="ja-JP" altLang="en-US" sz="1000" b="1" u="none" strike="noStrike" dirty="0">
                          <a:solidFill>
                            <a:schemeClr val="bg1"/>
                          </a:solidFill>
                          <a:effectLst/>
                        </a:rPr>
                        <a:t>代表機関</a:t>
                      </a:r>
                      <a:endParaRPr lang="ja-JP" altLang="en-US" sz="1000" b="1" i="0" u="none" strike="noStrike" dirty="0">
                        <a:solidFill>
                          <a:schemeClr val="bg1"/>
                        </a:solidFill>
                        <a:effectLst/>
                        <a:latin typeface="メイリオ" panose="020B0604030504040204" pitchFamily="50" charset="-128"/>
                        <a:ea typeface="メイリオ" panose="020B0604030504040204" pitchFamily="50" charset="-128"/>
                      </a:endParaRPr>
                    </a:p>
                  </a:txBody>
                  <a:tcPr marL="0" marR="0" marT="0" marB="0" anchor="ctr">
                    <a:lnB w="12700" cap="flat" cmpd="sng" algn="ctr">
                      <a:solidFill>
                        <a:schemeClr val="tx1"/>
                      </a:solidFill>
                      <a:prstDash val="solid"/>
                      <a:round/>
                      <a:headEnd type="none" w="med" len="med"/>
                      <a:tailEnd type="none" w="med" len="med"/>
                    </a:lnB>
                    <a:solidFill>
                      <a:schemeClr val="accent2">
                        <a:lumMod val="75000"/>
                        <a:lumOff val="25000"/>
                      </a:schemeClr>
                    </a:solidFill>
                  </a:tcPr>
                </a:tc>
                <a:tc>
                  <a:txBody>
                    <a:bodyPr/>
                    <a:lstStyle/>
                    <a:p>
                      <a:pPr algn="ctr" fontAlgn="ctr"/>
                      <a:r>
                        <a:rPr lang="ja-JP" altLang="en-US" sz="1000" b="1" i="0" u="none" strike="noStrike" dirty="0">
                          <a:solidFill>
                            <a:schemeClr val="bg1"/>
                          </a:solidFill>
                          <a:effectLst/>
                          <a:latin typeface="メイリオ" panose="020B0604030504040204" pitchFamily="50" charset="-128"/>
                          <a:ea typeface="メイリオ" panose="020B0604030504040204" pitchFamily="50" charset="-128"/>
                        </a:rPr>
                        <a:t>合意の主体</a:t>
                      </a:r>
                    </a:p>
                  </a:txBody>
                  <a:tcPr marL="0" marR="0" marT="0" marB="0" anchor="ctr">
                    <a:lnB w="12700" cap="flat" cmpd="sng" algn="ctr">
                      <a:solidFill>
                        <a:schemeClr val="tx1"/>
                      </a:solidFill>
                      <a:prstDash val="solid"/>
                      <a:round/>
                      <a:headEnd type="none" w="med" len="med"/>
                      <a:tailEnd type="none" w="med" len="med"/>
                    </a:lnB>
                    <a:solidFill>
                      <a:schemeClr val="accent2">
                        <a:lumMod val="75000"/>
                        <a:lumOff val="25000"/>
                      </a:schemeClr>
                    </a:solidFill>
                  </a:tcPr>
                </a:tc>
                <a:tc>
                  <a:txBody>
                    <a:bodyPr/>
                    <a:lstStyle/>
                    <a:p>
                      <a:pPr algn="ctr" fontAlgn="ctr"/>
                      <a:r>
                        <a:rPr lang="ja-JP" altLang="en-US" sz="1000" b="1" i="0" u="none" strike="noStrike" dirty="0">
                          <a:solidFill>
                            <a:schemeClr val="bg1"/>
                          </a:solidFill>
                          <a:effectLst/>
                          <a:latin typeface="メイリオ" panose="020B0604030504040204" pitchFamily="50" charset="-128"/>
                          <a:ea typeface="メイリオ" panose="020B0604030504040204" pitchFamily="50" charset="-128"/>
                        </a:rPr>
                        <a:t>合意の対象</a:t>
                      </a:r>
                    </a:p>
                  </a:txBody>
                  <a:tcPr marL="0" marR="0" marT="0" marB="0" anchor="ctr">
                    <a:lnB w="12700" cap="flat" cmpd="sng" algn="ctr">
                      <a:solidFill>
                        <a:schemeClr val="tx1"/>
                      </a:solidFill>
                      <a:prstDash val="solid"/>
                      <a:round/>
                      <a:headEnd type="none" w="med" len="med"/>
                      <a:tailEnd type="none" w="med" len="med"/>
                    </a:lnB>
                    <a:solidFill>
                      <a:schemeClr val="accent2">
                        <a:lumMod val="75000"/>
                        <a:lumOff val="25000"/>
                      </a:schemeClr>
                    </a:solidFill>
                  </a:tcPr>
                </a:tc>
                <a:tc>
                  <a:txBody>
                    <a:bodyPr/>
                    <a:lstStyle/>
                    <a:p>
                      <a:pPr algn="ctr" fontAlgn="ctr"/>
                      <a:r>
                        <a:rPr lang="ja-JP" altLang="en-US" sz="1000" b="1" i="0" u="none" strike="noStrike" dirty="0">
                          <a:solidFill>
                            <a:schemeClr val="bg1"/>
                          </a:solidFill>
                          <a:effectLst/>
                          <a:latin typeface="メイリオ" panose="020B0604030504040204" pitchFamily="50" charset="-128"/>
                          <a:ea typeface="メイリオ" panose="020B0604030504040204" pitchFamily="50" charset="-128"/>
                        </a:rPr>
                        <a:t>合意の取消</a:t>
                      </a:r>
                    </a:p>
                  </a:txBody>
                  <a:tcPr marL="0" marR="0" marT="0" marB="0" anchor="ctr">
                    <a:lnB w="12700" cap="flat" cmpd="sng" algn="ctr">
                      <a:solidFill>
                        <a:schemeClr val="tx1"/>
                      </a:solidFill>
                      <a:prstDash val="solid"/>
                      <a:round/>
                      <a:headEnd type="none" w="med" len="med"/>
                      <a:tailEnd type="none" w="med" len="med"/>
                    </a:lnB>
                    <a:solidFill>
                      <a:schemeClr val="accent2">
                        <a:lumMod val="75000"/>
                        <a:lumOff val="25000"/>
                      </a:schemeClr>
                    </a:solidFill>
                  </a:tcPr>
                </a:tc>
                <a:tc>
                  <a:txBody>
                    <a:bodyPr/>
                    <a:lstStyle/>
                    <a:p>
                      <a:pPr algn="ctr" fontAlgn="ctr"/>
                      <a:r>
                        <a:rPr lang="ja-JP" altLang="en-US" sz="1000" b="1" i="0" u="none" strike="noStrike" dirty="0">
                          <a:solidFill>
                            <a:schemeClr val="bg1"/>
                          </a:solidFill>
                          <a:effectLst/>
                          <a:latin typeface="メイリオ" panose="020B0604030504040204" pitchFamily="50" charset="-128"/>
                          <a:ea typeface="メイリオ" panose="020B0604030504040204" pitchFamily="50" charset="-128"/>
                        </a:rPr>
                        <a:t>トレースの対象</a:t>
                      </a:r>
                    </a:p>
                  </a:txBody>
                  <a:tcPr marL="0" marR="0" marT="0" marB="0" anchor="ctr">
                    <a:lnB w="12700" cap="flat" cmpd="sng" algn="ctr">
                      <a:solidFill>
                        <a:schemeClr val="tx1"/>
                      </a:solidFill>
                      <a:prstDash val="solid"/>
                      <a:round/>
                      <a:headEnd type="none" w="med" len="med"/>
                      <a:tailEnd type="none" w="med" len="med"/>
                    </a:lnB>
                    <a:solidFill>
                      <a:schemeClr val="accent2">
                        <a:lumMod val="75000"/>
                        <a:lumOff val="25000"/>
                      </a:schemeClr>
                    </a:solidFill>
                  </a:tcPr>
                </a:tc>
                <a:tc>
                  <a:txBody>
                    <a:bodyPr/>
                    <a:lstStyle/>
                    <a:p>
                      <a:pPr algn="ctr" fontAlgn="ctr"/>
                      <a:r>
                        <a:rPr lang="ja-JP" altLang="en-US" sz="1000" b="1" i="0" u="none" strike="noStrike" dirty="0">
                          <a:solidFill>
                            <a:schemeClr val="bg1"/>
                          </a:solidFill>
                          <a:effectLst/>
                          <a:latin typeface="メイリオ" panose="020B0604030504040204" pitchFamily="50" charset="-128"/>
                          <a:ea typeface="メイリオ" panose="020B0604030504040204" pitchFamily="50" charset="-128"/>
                        </a:rPr>
                        <a:t>トレースの方法</a:t>
                      </a:r>
                    </a:p>
                  </a:txBody>
                  <a:tcPr marL="0" marR="0" marT="0" marB="0" anchor="ctr">
                    <a:lnB w="12700" cap="flat" cmpd="sng" algn="ctr">
                      <a:solidFill>
                        <a:schemeClr val="tx1"/>
                      </a:solidFill>
                      <a:prstDash val="solid"/>
                      <a:round/>
                      <a:headEnd type="none" w="med" len="med"/>
                      <a:tailEnd type="none" w="med" len="med"/>
                    </a:lnB>
                    <a:solidFill>
                      <a:schemeClr val="accent2">
                        <a:lumMod val="75000"/>
                        <a:lumOff val="25000"/>
                      </a:schemeClr>
                    </a:solidFill>
                  </a:tcPr>
                </a:tc>
                <a:extLst>
                  <a:ext uri="{0D108BD9-81ED-4DB2-BD59-A6C34878D82A}">
                    <a16:rowId xmlns:a16="http://schemas.microsoft.com/office/drawing/2014/main" val="78677057"/>
                  </a:ext>
                </a:extLst>
              </a:tr>
              <a:tr h="798200">
                <a:tc>
                  <a:txBody>
                    <a:bodyPr/>
                    <a:lstStyle/>
                    <a:p>
                      <a:pPr algn="ctr" fontAlgn="ctr"/>
                      <a:r>
                        <a:rPr lang="en-US" altLang="ja-JP" sz="1000" b="1" i="0" u="none" strike="noStrike" dirty="0">
                          <a:solidFill>
                            <a:srgbClr val="000000"/>
                          </a:solidFill>
                          <a:effectLst/>
                          <a:latin typeface="メイリオ" panose="020B0604030504040204" pitchFamily="50" charset="-128"/>
                          <a:ea typeface="メイリオ" panose="020B0604030504040204" pitchFamily="50" charset="-128"/>
                        </a:rPr>
                        <a:t>8</a:t>
                      </a:r>
                      <a:endParaRPr lang="ja-JP" altLang="en-US" sz="1000" b="1" i="0" u="none" strike="noStrike" dirty="0">
                        <a:solidFill>
                          <a:srgbClr val="000000"/>
                        </a:solidFill>
                        <a:effectLst/>
                        <a:latin typeface="メイリオ" panose="020B0604030504040204" pitchFamily="50" charset="-128"/>
                        <a:ea typeface="メイリオ" panose="020B0604030504040204" pitchFamily="50" charset="-128"/>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ja-JP" altLang="en-US" sz="1000" b="1" u="none" strike="noStrike" dirty="0">
                          <a:effectLst/>
                        </a:rPr>
                        <a:t>ヤンマー</a:t>
                      </a:r>
                      <a:endParaRPr lang="ja-JP" altLang="en-US" sz="1000" b="1" i="0" u="none" strike="noStrike" dirty="0">
                        <a:solidFill>
                          <a:srgbClr val="000000"/>
                        </a:solidFill>
                        <a:effectLst/>
                        <a:latin typeface="メイリオ" panose="020B0604030504040204" pitchFamily="50" charset="-128"/>
                        <a:ea typeface="メイリオ" panose="020B0604030504040204" pitchFamily="50" charset="-128"/>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ja-JP" altLang="en-US" sz="1000" b="0" i="0" u="none" strike="noStrike" dirty="0">
                          <a:solidFill>
                            <a:srgbClr val="000000"/>
                          </a:solidFill>
                          <a:effectLst/>
                          <a:latin typeface="メイリオ" panose="020B0604030504040204" pitchFamily="50" charset="-128"/>
                          <a:ea typeface="メイリオ" panose="020B0604030504040204" pitchFamily="50" charset="-128"/>
                        </a:rPr>
                        <a:t>①機械ユーザ</a:t>
                      </a:r>
                      <a:r>
                        <a:rPr lang="ja-JP" altLang="en-US" sz="1000" b="0" i="0" u="none" strike="noStrike" dirty="0" smtClean="0">
                          <a:solidFill>
                            <a:srgbClr val="000000"/>
                          </a:solidFill>
                          <a:effectLst/>
                          <a:latin typeface="メイリオ" panose="020B0604030504040204" pitchFamily="50" charset="-128"/>
                          <a:ea typeface="メイリオ" panose="020B0604030504040204" pitchFamily="50" charset="-128"/>
                        </a:rPr>
                        <a:t>とリペアショップ</a:t>
                      </a:r>
                      <a:endParaRPr lang="en-US" altLang="ja-JP" sz="1000" b="0" i="0" u="none" strike="noStrike" dirty="0">
                        <a:solidFill>
                          <a:srgbClr val="000000"/>
                        </a:solidFill>
                        <a:effectLst/>
                        <a:latin typeface="メイリオ" panose="020B0604030504040204" pitchFamily="50" charset="-128"/>
                        <a:ea typeface="メイリオ" panose="020B0604030504040204" pitchFamily="50" charset="-128"/>
                      </a:endParaRPr>
                    </a:p>
                    <a:p>
                      <a:pPr algn="l" fontAlgn="ctr"/>
                      <a:r>
                        <a:rPr lang="ja-JP" altLang="en-US" sz="1000" b="0" i="0" u="none" strike="noStrike" dirty="0">
                          <a:solidFill>
                            <a:srgbClr val="000000"/>
                          </a:solidFill>
                          <a:effectLst/>
                          <a:latin typeface="メイリオ" panose="020B0604030504040204" pitchFamily="50" charset="-128"/>
                          <a:ea typeface="メイリオ" panose="020B0604030504040204" pitchFamily="50" charset="-128"/>
                        </a:rPr>
                        <a:t>②リペアショップ</a:t>
                      </a:r>
                      <a:r>
                        <a:rPr lang="ja-JP" altLang="en-US" sz="1000" b="0" i="0" u="none" strike="noStrike" dirty="0" smtClean="0">
                          <a:solidFill>
                            <a:srgbClr val="000000"/>
                          </a:solidFill>
                          <a:effectLst/>
                          <a:latin typeface="メイリオ" panose="020B0604030504040204" pitchFamily="50" charset="-128"/>
                          <a:ea typeface="メイリオ" panose="020B0604030504040204" pitchFamily="50" charset="-128"/>
                        </a:rPr>
                        <a:t>とメーカ</a:t>
                      </a:r>
                      <a:endParaRPr lang="ja-JP" altLang="en-US" sz="1000" b="0" i="0" u="none" strike="noStrike" dirty="0">
                        <a:solidFill>
                          <a:srgbClr val="000000"/>
                        </a:solidFill>
                        <a:effectLst/>
                        <a:latin typeface="メイリオ" panose="020B0604030504040204" pitchFamily="50" charset="-128"/>
                        <a:ea typeface="メイリオ" panose="020B0604030504040204" pitchFamily="50" charset="-128"/>
                      </a:endParaRPr>
                    </a:p>
                  </a:txBody>
                  <a:tcPr marL="0" marR="0" marT="0" marB="0" anchor="ctr">
                    <a:lnR w="12700" cap="flat" cmpd="sng" algn="ctr">
                      <a:solidFill>
                        <a:schemeClr val="tx1"/>
                      </a:solidFill>
                      <a:prstDash val="sys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ja-JP" altLang="en-US" sz="1000" b="0" i="0" u="none" strike="noStrike" dirty="0">
                          <a:solidFill>
                            <a:srgbClr val="000000"/>
                          </a:solidFill>
                          <a:effectLst/>
                          <a:latin typeface="メイリオ" panose="020B0604030504040204" pitchFamily="50" charset="-128"/>
                          <a:ea typeface="メイリオ" panose="020B0604030504040204" pitchFamily="50" charset="-128"/>
                        </a:rPr>
                        <a:t>①修理内容</a:t>
                      </a:r>
                      <a:r>
                        <a:rPr lang="en-US" altLang="ja-JP" sz="1000" b="0" i="0" u="none" strike="noStrike" dirty="0">
                          <a:solidFill>
                            <a:srgbClr val="000000"/>
                          </a:solidFill>
                          <a:effectLst/>
                          <a:latin typeface="メイリオ" panose="020B0604030504040204" pitchFamily="50" charset="-128"/>
                          <a:ea typeface="メイリオ" panose="020B0604030504040204" pitchFamily="50" charset="-128"/>
                        </a:rPr>
                        <a:t/>
                      </a:r>
                      <a:br>
                        <a:rPr lang="en-US" altLang="ja-JP" sz="1000" b="0" i="0" u="none" strike="noStrike" dirty="0">
                          <a:solidFill>
                            <a:srgbClr val="000000"/>
                          </a:solidFill>
                          <a:effectLst/>
                          <a:latin typeface="メイリオ" panose="020B0604030504040204" pitchFamily="50" charset="-128"/>
                          <a:ea typeface="メイリオ" panose="020B0604030504040204" pitchFamily="50" charset="-128"/>
                        </a:rPr>
                      </a:br>
                      <a:r>
                        <a:rPr lang="ja-JP" altLang="en-US" sz="1000" b="0" i="0" u="none" strike="noStrike" dirty="0">
                          <a:solidFill>
                            <a:srgbClr val="000000"/>
                          </a:solidFill>
                          <a:effectLst/>
                          <a:latin typeface="メイリオ" panose="020B0604030504040204" pitchFamily="50" charset="-128"/>
                          <a:ea typeface="メイリオ" panose="020B0604030504040204" pitchFamily="50" charset="-128"/>
                        </a:rPr>
                        <a:t>（修理箇所、金額、納期）</a:t>
                      </a:r>
                      <a:endParaRPr lang="en-US" altLang="ja-JP" sz="1000" b="0" i="0" u="none" strike="noStrike" dirty="0">
                        <a:solidFill>
                          <a:srgbClr val="000000"/>
                        </a:solidFill>
                        <a:effectLst/>
                        <a:latin typeface="メイリオ" panose="020B0604030504040204" pitchFamily="50" charset="-128"/>
                        <a:ea typeface="メイリオ" panose="020B0604030504040204" pitchFamily="50" charset="-128"/>
                      </a:endParaRPr>
                    </a:p>
                    <a:p>
                      <a:pPr algn="ctr" fontAlgn="ctr"/>
                      <a:r>
                        <a:rPr lang="ja-JP" altLang="en-US" sz="1000" b="0" i="0" u="none" strike="noStrike" dirty="0">
                          <a:solidFill>
                            <a:srgbClr val="000000"/>
                          </a:solidFill>
                          <a:effectLst/>
                          <a:latin typeface="メイリオ" panose="020B0604030504040204" pitchFamily="50" charset="-128"/>
                          <a:ea typeface="メイリオ" panose="020B0604030504040204" pitchFamily="50" charset="-128"/>
                        </a:rPr>
                        <a:t>②稼働データの開示</a:t>
                      </a:r>
                    </a:p>
                  </a:txBody>
                  <a:tcPr marL="0" marR="0" marT="0" marB="0" anchor="ct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ja-JP" altLang="en-US" sz="1000" b="0" i="0" u="none" strike="noStrike" dirty="0">
                          <a:solidFill>
                            <a:srgbClr val="000000"/>
                          </a:solidFill>
                          <a:effectLst/>
                          <a:latin typeface="メイリオ" panose="020B0604030504040204" pitchFamily="50" charset="-128"/>
                          <a:ea typeface="メイリオ" panose="020B0604030504040204" pitchFamily="50" charset="-128"/>
                        </a:rPr>
                        <a:t>可能</a:t>
                      </a:r>
                      <a:endParaRPr lang="en-US" altLang="ja-JP" sz="1000" b="0" i="0" u="none" strike="noStrike" dirty="0">
                        <a:solidFill>
                          <a:srgbClr val="000000"/>
                        </a:solidFill>
                        <a:effectLst/>
                        <a:latin typeface="メイリオ" panose="020B0604030504040204" pitchFamily="50" charset="-128"/>
                        <a:ea typeface="メイリオ" panose="020B0604030504040204" pitchFamily="50" charset="-128"/>
                      </a:endParaRPr>
                    </a:p>
                    <a:p>
                      <a:pPr algn="ctr" fontAlgn="ctr"/>
                      <a:r>
                        <a:rPr lang="en-US" altLang="ja-JP" sz="800" b="0" i="0" u="none" strike="noStrike" dirty="0">
                          <a:solidFill>
                            <a:srgbClr val="000000"/>
                          </a:solidFill>
                          <a:effectLst/>
                          <a:latin typeface="メイリオ" panose="020B0604030504040204" pitchFamily="50" charset="-128"/>
                          <a:ea typeface="メイリオ" panose="020B0604030504040204" pitchFamily="50" charset="-128"/>
                        </a:rPr>
                        <a:t>※</a:t>
                      </a:r>
                      <a:r>
                        <a:rPr lang="ja-JP" altLang="en-US" sz="800" b="0" i="0" u="none" strike="noStrike" dirty="0">
                          <a:solidFill>
                            <a:srgbClr val="000000"/>
                          </a:solidFill>
                          <a:effectLst/>
                          <a:latin typeface="メイリオ" panose="020B0604030504040204" pitchFamily="50" charset="-128"/>
                          <a:ea typeface="メイリオ" panose="020B0604030504040204" pitchFamily="50" charset="-128"/>
                        </a:rPr>
                        <a:t>合意の取消は取消の合意を持って実現している</a:t>
                      </a:r>
                    </a:p>
                  </a:txBody>
                  <a:tcPr marL="0" marR="0" marT="0" marB="0" anchor="ct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ja-JP" altLang="en-US" sz="1000" b="0" i="0" u="none" strike="noStrike" dirty="0">
                          <a:solidFill>
                            <a:srgbClr val="000000"/>
                          </a:solidFill>
                          <a:effectLst/>
                          <a:latin typeface="メイリオ" panose="020B0604030504040204" pitchFamily="50" charset="-128"/>
                          <a:ea typeface="メイリオ" panose="020B0604030504040204" pitchFamily="50" charset="-128"/>
                        </a:rPr>
                        <a:t>合意した事実</a:t>
                      </a:r>
                    </a:p>
                  </a:txBody>
                  <a:tcPr marL="0" marR="0" marT="0" marB="0" anchor="ct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ja-JP" altLang="en-US" sz="1000" b="0" i="0" u="none" strike="noStrike" dirty="0">
                          <a:solidFill>
                            <a:srgbClr val="000000"/>
                          </a:solidFill>
                          <a:effectLst/>
                          <a:latin typeface="メイリオ" panose="020B0604030504040204" pitchFamily="50" charset="-128"/>
                          <a:ea typeface="メイリオ" panose="020B0604030504040204" pitchFamily="50" charset="-128"/>
                        </a:rPr>
                        <a:t>①機械ユーザがアプリ上で確認（トレース）</a:t>
                      </a:r>
                      <a:endParaRPr lang="en-US" altLang="ja-JP" sz="1000" b="0" i="0" u="none" strike="noStrike" dirty="0">
                        <a:solidFill>
                          <a:srgbClr val="000000"/>
                        </a:solidFill>
                        <a:effectLst/>
                        <a:latin typeface="メイリオ" panose="020B0604030504040204" pitchFamily="50" charset="-128"/>
                        <a:ea typeface="メイリオ" panose="020B0604030504040204" pitchFamily="50" charset="-128"/>
                      </a:endParaRPr>
                    </a:p>
                    <a:p>
                      <a:pPr algn="ctr" fontAlgn="ctr"/>
                      <a:r>
                        <a:rPr lang="ja-JP" altLang="en-US" sz="1000" b="0" i="0" u="none" strike="noStrike" dirty="0">
                          <a:solidFill>
                            <a:srgbClr val="000000"/>
                          </a:solidFill>
                          <a:effectLst/>
                          <a:latin typeface="メイリオ" panose="020B0604030504040204" pitchFamily="50" charset="-128"/>
                          <a:ea typeface="メイリオ" panose="020B0604030504040204" pitchFamily="50" charset="-128"/>
                        </a:rPr>
                        <a:t>②メーカがメーカアプリ上で確認（トレース）</a:t>
                      </a:r>
                    </a:p>
                  </a:txBody>
                  <a:tcPr marL="0" marR="0" marT="0" marB="0" anchor="ctr">
                    <a:lnL w="12700" cap="flat" cmpd="sng" algn="ctr">
                      <a:solidFill>
                        <a:schemeClr val="tx1"/>
                      </a:solidFill>
                      <a:prstDash val="sysDot"/>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926126579"/>
                  </a:ext>
                </a:extLst>
              </a:tr>
              <a:tr h="798200">
                <a:tc>
                  <a:txBody>
                    <a:bodyPr/>
                    <a:lstStyle/>
                    <a:p>
                      <a:pPr algn="ctr" fontAlgn="ctr"/>
                      <a:r>
                        <a:rPr lang="en-US" altLang="ja-JP" sz="1000" b="1" u="none" strike="noStrike" dirty="0">
                          <a:effectLst/>
                        </a:rPr>
                        <a:t>9</a:t>
                      </a: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ja-JP" altLang="en-US" sz="1000" b="1" u="none" strike="noStrike" dirty="0">
                          <a:effectLst/>
                        </a:rPr>
                        <a:t>アラクサラ</a:t>
                      </a:r>
                      <a:endParaRPr lang="en-US" altLang="ja-JP" sz="1000" b="1" u="none" strike="noStrike" dirty="0">
                        <a:effectLst/>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ja-JP" altLang="en-US" sz="1000" b="0" u="none" strike="noStrike" dirty="0">
                          <a:effectLst/>
                        </a:rPr>
                        <a:t>ベンダ ・インテグレータ </a:t>
                      </a:r>
                      <a:r>
                        <a:rPr lang="ja-JP" altLang="en-US" sz="1000" b="0" u="none" strike="noStrike" dirty="0" smtClean="0">
                          <a:effectLst/>
                        </a:rPr>
                        <a:t>・インフラ事業者</a:t>
                      </a:r>
                      <a:r>
                        <a:rPr lang="ja-JP" altLang="en-US" sz="1000" b="0" u="none" strike="noStrike" dirty="0">
                          <a:effectLst/>
                        </a:rPr>
                        <a:t>・</a:t>
                      </a:r>
                      <a:r>
                        <a:rPr lang="en-US" altLang="ja-JP" sz="1000" b="0" u="none" strike="noStrike" dirty="0">
                          <a:effectLst/>
                        </a:rPr>
                        <a:t>Trusted Network</a:t>
                      </a:r>
                      <a:r>
                        <a:rPr lang="ja-JP" altLang="en-US" sz="1000" b="0" u="none" strike="noStrike" dirty="0">
                          <a:effectLst/>
                        </a:rPr>
                        <a:t>（</a:t>
                      </a:r>
                      <a:r>
                        <a:rPr lang="en-US" altLang="ja-JP" sz="1000" b="0" u="none" strike="noStrike" dirty="0">
                          <a:effectLst/>
                        </a:rPr>
                        <a:t>TN</a:t>
                      </a:r>
                      <a:r>
                        <a:rPr lang="ja-JP" altLang="en-US" sz="1000" b="0" u="none" strike="noStrike" dirty="0">
                          <a:effectLst/>
                        </a:rPr>
                        <a:t>）運用主体の間</a:t>
                      </a:r>
                    </a:p>
                  </a:txBody>
                  <a:tcPr marL="0" marR="0" marT="0" marB="0" anchor="ctr">
                    <a:lnR w="12700" cap="flat" cmpd="sng" algn="ctr">
                      <a:solidFill>
                        <a:schemeClr val="tx1"/>
                      </a:solidFill>
                      <a:prstDash val="sys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ja-JP" altLang="en-US" sz="1000" b="0" u="none" strike="noStrike" dirty="0">
                          <a:effectLst/>
                        </a:rPr>
                        <a:t>登録製品・サービス一覧、アセスメントレポート、製品信頼情報（</a:t>
                      </a:r>
                      <a:r>
                        <a:rPr lang="en-US" altLang="ja-JP" sz="1000" b="0" u="none" strike="noStrike" dirty="0">
                          <a:effectLst/>
                        </a:rPr>
                        <a:t>TBOM</a:t>
                      </a:r>
                      <a:r>
                        <a:rPr lang="ja-JP" altLang="en-US" sz="1000" b="0" u="none" strike="noStrike" dirty="0">
                          <a:effectLst/>
                        </a:rPr>
                        <a:t>）、製品信頼情報のレーティングの内容</a:t>
                      </a:r>
                      <a:endParaRPr lang="en-US" altLang="ja-JP" sz="1000" b="0" u="none" strike="noStrike" dirty="0">
                        <a:effectLst/>
                      </a:endParaRPr>
                    </a:p>
                  </a:txBody>
                  <a:tcPr marL="0" marR="0" marT="0" marB="0" anchor="ct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ja-JP" altLang="en-US" sz="1000" b="0" u="none" strike="noStrike" dirty="0">
                          <a:effectLst/>
                        </a:rPr>
                        <a:t>可能</a:t>
                      </a:r>
                      <a:endParaRPr lang="en-US" altLang="ja-JP" sz="1000" b="0" u="none" strike="noStrike" dirty="0">
                        <a:effectLst/>
                      </a:endParaRPr>
                    </a:p>
                    <a:p>
                      <a:pPr algn="ctr" fontAlgn="ctr"/>
                      <a:r>
                        <a:rPr lang="ja-JP" altLang="en-US" sz="1000" b="0" u="none" strike="noStrike" dirty="0">
                          <a:effectLst/>
                        </a:rPr>
                        <a:t>契約に連動してシステムにおける取消処理を実施</a:t>
                      </a:r>
                      <a:endParaRPr lang="en-US" altLang="ja-JP" sz="1000" b="0" u="none" strike="noStrike" dirty="0">
                        <a:effectLst/>
                      </a:endParaRPr>
                    </a:p>
                  </a:txBody>
                  <a:tcPr marL="0" marR="0" marT="0" marB="0" anchor="ct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ja-JP" altLang="en-US" sz="1000" b="0" u="none" strike="noStrike" dirty="0">
                          <a:effectLst/>
                        </a:rPr>
                        <a:t>合意した事実、</a:t>
                      </a:r>
                      <a:endParaRPr lang="en-US" altLang="ja-JP" sz="1000" b="0" u="none" strike="noStrike" dirty="0">
                        <a:effectLst/>
                      </a:endParaRPr>
                    </a:p>
                    <a:p>
                      <a:pPr algn="ctr" fontAlgn="ctr"/>
                      <a:r>
                        <a:rPr lang="en-US" altLang="ja-JP" sz="1000" b="0" u="none" strike="noStrike" dirty="0">
                          <a:effectLst/>
                        </a:rPr>
                        <a:t>TBOM</a:t>
                      </a:r>
                      <a:r>
                        <a:rPr lang="ja-JP" altLang="en-US" sz="1000" b="0" u="none" strike="noStrike" dirty="0">
                          <a:effectLst/>
                        </a:rPr>
                        <a:t>の内容及び所有権の遷移ステータス</a:t>
                      </a:r>
                    </a:p>
                  </a:txBody>
                  <a:tcPr marL="0" marR="0" marT="0" marB="0" anchor="ct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ja-JP" altLang="en-US" sz="1000" b="0" u="none" strike="noStrike" dirty="0">
                          <a:effectLst/>
                        </a:rPr>
                        <a:t>ブロックチェーンに合意するデータを記録し、権限をもつユーザ</a:t>
                      </a:r>
                      <a:r>
                        <a:rPr lang="en-US" altLang="ja-JP" sz="1000" b="0" u="none" strike="noStrike" dirty="0">
                          <a:effectLst/>
                        </a:rPr>
                        <a:t>(DID</a:t>
                      </a:r>
                      <a:r>
                        <a:rPr lang="ja-JP" altLang="en-US" sz="1000" b="0" u="none" strike="noStrike" dirty="0" err="1">
                          <a:effectLst/>
                        </a:rPr>
                        <a:t>で識</a:t>
                      </a:r>
                      <a:r>
                        <a:rPr lang="ja-JP" altLang="en-US" sz="1000" b="0" u="none" strike="noStrike" dirty="0">
                          <a:effectLst/>
                        </a:rPr>
                        <a:t>別</a:t>
                      </a:r>
                      <a:r>
                        <a:rPr lang="en-US" altLang="ja-JP" sz="1000" b="0" u="none" strike="noStrike" dirty="0">
                          <a:effectLst/>
                        </a:rPr>
                        <a:t>)</a:t>
                      </a:r>
                      <a:r>
                        <a:rPr lang="ja-JP" altLang="en-US" sz="1000" b="0" u="none" strike="noStrike" dirty="0">
                          <a:effectLst/>
                        </a:rPr>
                        <a:t>が履歴を確認</a:t>
                      </a:r>
                      <a:endParaRPr lang="en-US" altLang="ja-JP" sz="1000" b="0" u="none" strike="noStrike" dirty="0">
                        <a:effectLst/>
                      </a:endParaRPr>
                    </a:p>
                  </a:txBody>
                  <a:tcPr marL="0" marR="0" marT="0" marB="0" anchor="ctr">
                    <a:lnL w="12700" cap="flat" cmpd="sng" algn="ctr">
                      <a:solidFill>
                        <a:schemeClr val="tx1"/>
                      </a:solidFill>
                      <a:prstDash val="sysDot"/>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178679664"/>
                  </a:ext>
                </a:extLst>
              </a:tr>
              <a:tr h="798200">
                <a:tc>
                  <a:txBody>
                    <a:bodyPr/>
                    <a:lstStyle/>
                    <a:p>
                      <a:pPr algn="ctr" fontAlgn="ctr"/>
                      <a:r>
                        <a:rPr lang="en-US" altLang="ja-JP" sz="1000" b="1" i="0" u="none" strike="noStrike" dirty="0">
                          <a:solidFill>
                            <a:srgbClr val="000000"/>
                          </a:solidFill>
                          <a:effectLst/>
                          <a:latin typeface="メイリオ" panose="020B0604030504040204" pitchFamily="50" charset="-128"/>
                          <a:ea typeface="メイリオ" panose="020B0604030504040204" pitchFamily="50" charset="-128"/>
                        </a:rPr>
                        <a:t>10</a:t>
                      </a:r>
                      <a:endParaRPr lang="ja-JP" altLang="en-US" sz="1000" b="1" i="0" u="none" strike="noStrike" dirty="0">
                        <a:solidFill>
                          <a:srgbClr val="000000"/>
                        </a:solidFill>
                        <a:effectLst/>
                        <a:latin typeface="メイリオ" panose="020B0604030504040204" pitchFamily="50" charset="-128"/>
                        <a:ea typeface="メイリオ" panose="020B0604030504040204" pitchFamily="50" charset="-128"/>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ja-JP" altLang="en-US" sz="1000" b="1" u="none" strike="noStrike" dirty="0">
                          <a:effectLst/>
                        </a:rPr>
                        <a:t>東芝テック</a:t>
                      </a:r>
                      <a:endParaRPr lang="ja-JP" altLang="en-US" sz="1000" b="1" i="0" u="none" strike="noStrike" dirty="0">
                        <a:solidFill>
                          <a:srgbClr val="000000"/>
                        </a:solidFill>
                        <a:effectLst/>
                        <a:latin typeface="メイリオ" panose="020B0604030504040204" pitchFamily="50" charset="-128"/>
                        <a:ea typeface="メイリオ" panose="020B0604030504040204" pitchFamily="50" charset="-128"/>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5">
                  <a:txBody>
                    <a:bodyPr/>
                    <a:lstStyle/>
                    <a:p>
                      <a:pPr algn="ctr" fontAlgn="ctr"/>
                      <a:r>
                        <a:rPr lang="ja-JP" altLang="en-US" sz="1000" b="0" i="0" u="none" strike="noStrike" dirty="0">
                          <a:solidFill>
                            <a:srgbClr val="000000"/>
                          </a:solidFill>
                          <a:effectLst/>
                          <a:latin typeface="メイリオ" panose="020B0604030504040204" pitchFamily="50" charset="-128"/>
                          <a:ea typeface="メイリオ" panose="020B0604030504040204" pitchFamily="50" charset="-128"/>
                        </a:rPr>
                        <a:t>合意形成、合意履行のトレースはユースケースの特性上、適用しない（適用が困難）</a:t>
                      </a:r>
                    </a:p>
                    <a:p>
                      <a:pPr algn="ctr" fontAlgn="ctr"/>
                      <a:r>
                        <a:rPr lang="en-US" altLang="ja-JP" sz="800" b="0" i="0" u="none" strike="noStrike" dirty="0">
                          <a:solidFill>
                            <a:srgbClr val="000000"/>
                          </a:solidFill>
                          <a:effectLst/>
                          <a:latin typeface="メイリオ" panose="020B0604030504040204" pitchFamily="50" charset="-128"/>
                          <a:ea typeface="メイリオ" panose="020B0604030504040204" pitchFamily="50" charset="-128"/>
                        </a:rPr>
                        <a:t>※</a:t>
                      </a:r>
                      <a:r>
                        <a:rPr lang="ja-JP" altLang="en-US" sz="800" b="0" i="0" u="none" strike="noStrike" dirty="0">
                          <a:solidFill>
                            <a:srgbClr val="000000"/>
                          </a:solidFill>
                          <a:effectLst/>
                          <a:latin typeface="メイリオ" panose="020B0604030504040204" pitchFamily="50" charset="-128"/>
                          <a:ea typeface="メイリオ" panose="020B0604030504040204" pitchFamily="50" charset="-128"/>
                        </a:rPr>
                        <a:t>データ取引履歴（特定の</a:t>
                      </a:r>
                      <a:r>
                        <a:rPr lang="en-US" altLang="ja-JP" sz="800" b="0" i="0" u="none" strike="noStrike" dirty="0">
                          <a:solidFill>
                            <a:srgbClr val="000000"/>
                          </a:solidFill>
                          <a:effectLst/>
                          <a:latin typeface="メイリオ" panose="020B0604030504040204" pitchFamily="50" charset="-128"/>
                          <a:ea typeface="メイリオ" panose="020B0604030504040204" pitchFamily="50" charset="-128"/>
                        </a:rPr>
                        <a:t>MFP</a:t>
                      </a:r>
                      <a:r>
                        <a:rPr lang="ja-JP" altLang="en-US" sz="800" b="0" i="0" u="none" strike="noStrike" dirty="0">
                          <a:solidFill>
                            <a:srgbClr val="000000"/>
                          </a:solidFill>
                          <a:effectLst/>
                          <a:latin typeface="メイリオ" panose="020B0604030504040204" pitchFamily="50" charset="-128"/>
                          <a:ea typeface="メイリオ" panose="020B0604030504040204" pitchFamily="50" charset="-128"/>
                        </a:rPr>
                        <a:t>デバイスから、いつ、どのユーザーが電子化文書を保管したのか）については</a:t>
                      </a:r>
                      <a:endParaRPr lang="en-US" altLang="ja-JP" sz="800" b="0" i="0" u="none" strike="noStrike" dirty="0">
                        <a:solidFill>
                          <a:srgbClr val="000000"/>
                        </a:solidFill>
                        <a:effectLst/>
                        <a:latin typeface="メイリオ" panose="020B0604030504040204" pitchFamily="50" charset="-128"/>
                        <a:ea typeface="メイリオ" panose="020B0604030504040204" pitchFamily="50" charset="-128"/>
                      </a:endParaRPr>
                    </a:p>
                    <a:p>
                      <a:pPr algn="ctr" fontAlgn="ctr"/>
                      <a:r>
                        <a:rPr lang="ja-JP" altLang="en-US" sz="800" b="0" i="0" u="none" strike="noStrike" dirty="0">
                          <a:solidFill>
                            <a:srgbClr val="000000"/>
                          </a:solidFill>
                          <a:effectLst/>
                          <a:latin typeface="メイリオ" panose="020B0604030504040204" pitchFamily="50" charset="-128"/>
                          <a:ea typeface="メイリオ" panose="020B0604030504040204" pitchFamily="50" charset="-128"/>
                        </a:rPr>
                        <a:t>文書管理システムのログを確認することでトレース可能</a:t>
                      </a: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algn="l" fontAlgn="ctr"/>
                      <a:endParaRPr lang="ja-JP" altLang="en-US" sz="1000" b="0" i="0" u="none" strike="noStrike" dirty="0">
                        <a:solidFill>
                          <a:srgbClr val="000000"/>
                        </a:solidFill>
                        <a:effectLst/>
                        <a:latin typeface="メイリオ" panose="020B0604030504040204" pitchFamily="50" charset="-128"/>
                        <a:ea typeface="メイリオ" panose="020B0604030504040204" pitchFamily="50" charset="-128"/>
                      </a:endParaRPr>
                    </a:p>
                  </a:txBody>
                  <a:tcPr marL="0" marR="0" marT="0" marB="0" anchor="ct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algn="l" fontAlgn="ctr"/>
                      <a:endParaRPr lang="ja-JP" altLang="en-US" sz="1000" b="0" i="0" u="none" strike="noStrike" dirty="0">
                        <a:solidFill>
                          <a:srgbClr val="000000"/>
                        </a:solidFill>
                        <a:effectLst/>
                        <a:latin typeface="メイリオ" panose="020B0604030504040204" pitchFamily="50" charset="-128"/>
                        <a:ea typeface="メイリオ" panose="020B0604030504040204" pitchFamily="50" charset="-128"/>
                      </a:endParaRPr>
                    </a:p>
                  </a:txBody>
                  <a:tcPr marL="0" marR="0" marT="0" marB="0" anchor="ct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algn="l" fontAlgn="ctr"/>
                      <a:endParaRPr lang="ja-JP" altLang="en-US" sz="1000" b="0" i="0" u="none" strike="noStrike" dirty="0">
                        <a:solidFill>
                          <a:srgbClr val="000000"/>
                        </a:solidFill>
                        <a:effectLst/>
                        <a:latin typeface="メイリオ" panose="020B0604030504040204" pitchFamily="50" charset="-128"/>
                        <a:ea typeface="メイリオ" panose="020B0604030504040204" pitchFamily="50" charset="-128"/>
                      </a:endParaRPr>
                    </a:p>
                  </a:txBody>
                  <a:tcPr marL="0" marR="0" marT="0" marB="0" anchor="ct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algn="l" fontAlgn="ctr"/>
                      <a:endParaRPr lang="ja-JP" altLang="en-US" sz="1000" b="0" i="0" u="none" strike="noStrike" dirty="0">
                        <a:solidFill>
                          <a:srgbClr val="000000"/>
                        </a:solidFill>
                        <a:effectLst/>
                        <a:latin typeface="メイリオ" panose="020B0604030504040204" pitchFamily="50" charset="-128"/>
                        <a:ea typeface="メイリオ" panose="020B0604030504040204" pitchFamily="50" charset="-128"/>
                      </a:endParaRPr>
                    </a:p>
                  </a:txBody>
                  <a:tcPr marL="0" marR="0" marT="0" marB="0" anchor="ctr">
                    <a:lnL w="12700" cap="flat" cmpd="sng" algn="ctr">
                      <a:solidFill>
                        <a:schemeClr val="tx1"/>
                      </a:solidFill>
                      <a:prstDash val="sysDot"/>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588546754"/>
                  </a:ext>
                </a:extLst>
              </a:tr>
              <a:tr h="798200">
                <a:tc>
                  <a:txBody>
                    <a:bodyPr/>
                    <a:lstStyle/>
                    <a:p>
                      <a:pPr algn="ctr" fontAlgn="ctr"/>
                      <a:r>
                        <a:rPr lang="en-US" sz="1000" b="1" i="0" u="none" strike="noStrike" dirty="0">
                          <a:solidFill>
                            <a:srgbClr val="000000"/>
                          </a:solidFill>
                          <a:effectLst/>
                          <a:latin typeface="メイリオ" panose="020B0604030504040204" pitchFamily="50" charset="-128"/>
                          <a:ea typeface="メイリオ" panose="020B0604030504040204" pitchFamily="50" charset="-128"/>
                        </a:rPr>
                        <a:t>11</a:t>
                      </a: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000" b="1" u="none" strike="noStrike" dirty="0">
                          <a:effectLst/>
                        </a:rPr>
                        <a:t>JISA</a:t>
                      </a:r>
                      <a:endParaRPr lang="en-US" sz="1000" b="1" i="0" u="none" strike="noStrike" dirty="0">
                        <a:solidFill>
                          <a:srgbClr val="000000"/>
                        </a:solidFill>
                        <a:effectLst/>
                        <a:latin typeface="メイリオ" panose="020B0604030504040204" pitchFamily="50" charset="-128"/>
                        <a:ea typeface="メイリオ" panose="020B0604030504040204" pitchFamily="50" charset="-128"/>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ja-JP" altLang="en-US" sz="1000" b="0" i="0" u="none" strike="noStrike" dirty="0">
                          <a:solidFill>
                            <a:srgbClr val="000000"/>
                          </a:solidFill>
                          <a:effectLst/>
                          <a:latin typeface="メイリオ" panose="020B0604030504040204" pitchFamily="50" charset="-128"/>
                          <a:ea typeface="メイリオ" panose="020B0604030504040204" pitchFamily="50" charset="-128"/>
                        </a:rPr>
                        <a:t>中小事業者と</a:t>
                      </a:r>
                      <a:endParaRPr lang="en-US" altLang="ja-JP" sz="1000" b="0" i="0" u="none" strike="noStrike" dirty="0">
                        <a:solidFill>
                          <a:srgbClr val="000000"/>
                        </a:solidFill>
                        <a:effectLst/>
                        <a:latin typeface="メイリオ" panose="020B0604030504040204" pitchFamily="50" charset="-128"/>
                        <a:ea typeface="メイリオ" panose="020B0604030504040204" pitchFamily="50" charset="-128"/>
                      </a:endParaRPr>
                    </a:p>
                    <a:p>
                      <a:pPr algn="ctr" fontAlgn="ctr"/>
                      <a:r>
                        <a:rPr lang="ja-JP" altLang="en-US" sz="1000" b="0" i="0" u="none" strike="noStrike" dirty="0">
                          <a:solidFill>
                            <a:srgbClr val="000000"/>
                          </a:solidFill>
                          <a:effectLst/>
                          <a:latin typeface="メイリオ" panose="020B0604030504040204" pitchFamily="50" charset="-128"/>
                          <a:ea typeface="メイリオ" panose="020B0604030504040204" pitchFamily="50" charset="-128"/>
                        </a:rPr>
                        <a:t>設備メーカー、</a:t>
                      </a:r>
                      <a:endParaRPr lang="en-US" altLang="ja-JP" sz="1000" b="0" i="0" u="none" strike="noStrike" dirty="0">
                        <a:solidFill>
                          <a:srgbClr val="000000"/>
                        </a:solidFill>
                        <a:effectLst/>
                        <a:latin typeface="メイリオ" panose="020B0604030504040204" pitchFamily="50" charset="-128"/>
                        <a:ea typeface="メイリオ" panose="020B0604030504040204" pitchFamily="50" charset="-128"/>
                      </a:endParaRPr>
                    </a:p>
                    <a:p>
                      <a:pPr algn="ctr" fontAlgn="ctr"/>
                      <a:r>
                        <a:rPr lang="ja-JP" altLang="en-US" sz="1000" b="0" i="0" u="none" strike="noStrike" dirty="0">
                          <a:solidFill>
                            <a:srgbClr val="000000"/>
                          </a:solidFill>
                          <a:effectLst/>
                          <a:latin typeface="メイリオ" panose="020B0604030504040204" pitchFamily="50" charset="-128"/>
                          <a:ea typeface="メイリオ" panose="020B0604030504040204" pitchFamily="50" charset="-128"/>
                        </a:rPr>
                        <a:t>工業会、中小企業庁、</a:t>
                      </a:r>
                      <a:endParaRPr lang="en-US" altLang="ja-JP" sz="1000" b="0" i="0" u="none" strike="noStrike" dirty="0">
                        <a:solidFill>
                          <a:srgbClr val="000000"/>
                        </a:solidFill>
                        <a:effectLst/>
                        <a:latin typeface="メイリオ" panose="020B0604030504040204" pitchFamily="50" charset="-128"/>
                        <a:ea typeface="メイリオ" panose="020B0604030504040204" pitchFamily="50" charset="-128"/>
                      </a:endParaRPr>
                    </a:p>
                    <a:p>
                      <a:pPr algn="ctr" fontAlgn="ctr"/>
                      <a:r>
                        <a:rPr lang="ja-JP" altLang="en-US" sz="1000" b="0" i="0" u="none" strike="noStrike" dirty="0">
                          <a:solidFill>
                            <a:srgbClr val="000000"/>
                          </a:solidFill>
                          <a:effectLst/>
                          <a:latin typeface="メイリオ" panose="020B0604030504040204" pitchFamily="50" charset="-128"/>
                          <a:ea typeface="メイリオ" panose="020B0604030504040204" pitchFamily="50" charset="-128"/>
                        </a:rPr>
                        <a:t>所管税務署の間</a:t>
                      </a:r>
                    </a:p>
                  </a:txBody>
                  <a:tcPr marL="0" marR="0" marT="0" marB="0" anchor="ctr">
                    <a:lnR w="12700" cap="flat" cmpd="sng" algn="ctr">
                      <a:solidFill>
                        <a:schemeClr val="tx1"/>
                      </a:solidFill>
                      <a:prstDash val="sys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US" altLang="ja-JP" sz="1000" b="0" i="0" u="none" strike="noStrike" dirty="0">
                          <a:solidFill>
                            <a:srgbClr val="000000"/>
                          </a:solidFill>
                          <a:effectLst/>
                          <a:latin typeface="メイリオ" panose="020B0604030504040204" pitchFamily="50" charset="-128"/>
                          <a:ea typeface="メイリオ" panose="020B0604030504040204" pitchFamily="50" charset="-128"/>
                        </a:rPr>
                        <a:t>VC</a:t>
                      </a:r>
                      <a:r>
                        <a:rPr lang="ja-JP" altLang="en-US" sz="1000" b="0" i="0" u="none" strike="noStrike" dirty="0">
                          <a:solidFill>
                            <a:srgbClr val="000000"/>
                          </a:solidFill>
                          <a:effectLst/>
                          <a:latin typeface="メイリオ" panose="020B0604030504040204" pitchFamily="50" charset="-128"/>
                          <a:ea typeface="メイリオ" panose="020B0604030504040204" pitchFamily="50" charset="-128"/>
                        </a:rPr>
                        <a:t>の提示、及び提示先</a:t>
                      </a:r>
                      <a:endParaRPr lang="en-US" altLang="ja-JP" sz="1000" b="0" i="0" u="none" strike="noStrike" dirty="0">
                        <a:solidFill>
                          <a:srgbClr val="000000"/>
                        </a:solidFill>
                        <a:effectLst/>
                        <a:latin typeface="メイリオ" panose="020B0604030504040204" pitchFamily="50" charset="-128"/>
                        <a:ea typeface="メイリオ" panose="020B0604030504040204" pitchFamily="50" charset="-128"/>
                      </a:endParaRPr>
                    </a:p>
                    <a:p>
                      <a:pPr algn="ctr" fontAlgn="ctr"/>
                      <a:r>
                        <a:rPr lang="en-US" altLang="ja-JP" sz="800" b="0" i="0" u="none" strike="noStrike" dirty="0">
                          <a:solidFill>
                            <a:srgbClr val="000000"/>
                          </a:solidFill>
                          <a:effectLst/>
                          <a:latin typeface="メイリオ" panose="020B0604030504040204" pitchFamily="50" charset="-128"/>
                          <a:ea typeface="メイリオ" panose="020B0604030504040204" pitchFamily="50" charset="-128"/>
                        </a:rPr>
                        <a:t>※</a:t>
                      </a:r>
                      <a:r>
                        <a:rPr lang="ja-JP" altLang="en-US" sz="800" b="0" i="0" u="none" strike="noStrike" dirty="0">
                          <a:solidFill>
                            <a:srgbClr val="000000"/>
                          </a:solidFill>
                          <a:effectLst/>
                          <a:latin typeface="メイリオ" panose="020B0604030504040204" pitchFamily="50" charset="-128"/>
                          <a:ea typeface="メイリオ" panose="020B0604030504040204" pitchFamily="50" charset="-128"/>
                        </a:rPr>
                        <a:t>申請者による</a:t>
                      </a:r>
                      <a:r>
                        <a:rPr lang="en-US" altLang="ja-JP" sz="800" b="0" i="0" u="none" strike="noStrike" dirty="0">
                          <a:solidFill>
                            <a:srgbClr val="000000"/>
                          </a:solidFill>
                          <a:effectLst/>
                          <a:latin typeface="メイリオ" panose="020B0604030504040204" pitchFamily="50" charset="-128"/>
                          <a:ea typeface="メイリオ" panose="020B0604030504040204" pitchFamily="50" charset="-128"/>
                        </a:rPr>
                        <a:t>VC</a:t>
                      </a:r>
                      <a:r>
                        <a:rPr lang="ja-JP" altLang="en-US" sz="800" b="0" i="0" u="none" strike="noStrike" dirty="0">
                          <a:solidFill>
                            <a:srgbClr val="000000"/>
                          </a:solidFill>
                          <a:effectLst/>
                          <a:latin typeface="メイリオ" panose="020B0604030504040204" pitchFamily="50" charset="-128"/>
                          <a:ea typeface="メイリオ" panose="020B0604030504040204" pitchFamily="50" charset="-128"/>
                        </a:rPr>
                        <a:t>提示先の確認を以て合意とする</a:t>
                      </a:r>
                      <a:endParaRPr lang="en-US" sz="800" b="0" i="0" u="none" strike="noStrike" dirty="0">
                        <a:solidFill>
                          <a:srgbClr val="000000"/>
                        </a:solidFill>
                        <a:effectLst/>
                        <a:latin typeface="メイリオ" panose="020B0604030504040204" pitchFamily="50" charset="-128"/>
                        <a:ea typeface="メイリオ" panose="020B0604030504040204" pitchFamily="50" charset="-128"/>
                      </a:endParaRPr>
                    </a:p>
                  </a:txBody>
                  <a:tcPr marL="0" marR="0" marT="0" marB="0" anchor="ct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ja-JP" altLang="en-US" sz="1000" b="0" i="0" u="none" strike="noStrike" dirty="0" smtClean="0">
                          <a:solidFill>
                            <a:srgbClr val="000000"/>
                          </a:solidFill>
                          <a:effectLst/>
                          <a:latin typeface="メイリオ" panose="020B0604030504040204" pitchFamily="50" charset="-128"/>
                          <a:ea typeface="メイリオ" panose="020B0604030504040204" pitchFamily="50" charset="-128"/>
                        </a:rPr>
                        <a:t>構想外</a:t>
                      </a:r>
                      <a:endParaRPr lang="en-US" altLang="ja-JP" sz="1000" b="0" i="0" u="none" strike="noStrike" dirty="0">
                        <a:solidFill>
                          <a:srgbClr val="000000"/>
                        </a:solidFill>
                        <a:effectLst/>
                        <a:latin typeface="メイリオ" panose="020B0604030504040204" pitchFamily="50" charset="-128"/>
                        <a:ea typeface="メイリオ" panose="020B0604030504040204" pitchFamily="50" charset="-128"/>
                      </a:endParaRPr>
                    </a:p>
                  </a:txBody>
                  <a:tcPr marL="0" marR="0" marT="0" marB="0" anchor="ct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ja-JP" altLang="en-US" sz="1000" b="0" i="0" u="none" strike="noStrike" dirty="0">
                          <a:solidFill>
                            <a:srgbClr val="000000"/>
                          </a:solidFill>
                          <a:effectLst/>
                          <a:latin typeface="メイリオ" panose="020B0604030504040204" pitchFamily="50" charset="-128"/>
                          <a:ea typeface="メイリオ" panose="020B0604030504040204" pitchFamily="50" charset="-128"/>
                        </a:rPr>
                        <a:t>合意した</a:t>
                      </a:r>
                      <a:r>
                        <a:rPr lang="en-US" altLang="ja-JP" sz="1000" b="0" i="0" u="none" strike="noStrike" dirty="0">
                          <a:solidFill>
                            <a:srgbClr val="000000"/>
                          </a:solidFill>
                          <a:effectLst/>
                          <a:latin typeface="メイリオ" panose="020B0604030504040204" pitchFamily="50" charset="-128"/>
                          <a:ea typeface="メイリオ" panose="020B0604030504040204" pitchFamily="50" charset="-128"/>
                        </a:rPr>
                        <a:t>VC</a:t>
                      </a:r>
                      <a:r>
                        <a:rPr lang="ja-JP" altLang="en-US" sz="1000" b="0" i="0" u="none" strike="noStrike" dirty="0">
                          <a:solidFill>
                            <a:srgbClr val="000000"/>
                          </a:solidFill>
                          <a:effectLst/>
                          <a:latin typeface="メイリオ" panose="020B0604030504040204" pitchFamily="50" charset="-128"/>
                          <a:ea typeface="メイリオ" panose="020B0604030504040204" pitchFamily="50" charset="-128"/>
                        </a:rPr>
                        <a:t>が提示先に</a:t>
                      </a:r>
                      <a:r>
                        <a:rPr lang="en-US" altLang="ja-JP" sz="1000" b="0" i="0" u="none" strike="noStrike" dirty="0">
                          <a:solidFill>
                            <a:srgbClr val="000000"/>
                          </a:solidFill>
                          <a:effectLst/>
                          <a:latin typeface="メイリオ" panose="020B0604030504040204" pitchFamily="50" charset="-128"/>
                          <a:ea typeface="メイリオ" panose="020B0604030504040204" pitchFamily="50" charset="-128"/>
                        </a:rPr>
                        <a:t/>
                      </a:r>
                      <a:br>
                        <a:rPr lang="en-US" altLang="ja-JP" sz="1000" b="0" i="0" u="none" strike="noStrike" dirty="0">
                          <a:solidFill>
                            <a:srgbClr val="000000"/>
                          </a:solidFill>
                          <a:effectLst/>
                          <a:latin typeface="メイリオ" panose="020B0604030504040204" pitchFamily="50" charset="-128"/>
                          <a:ea typeface="メイリオ" panose="020B0604030504040204" pitchFamily="50" charset="-128"/>
                        </a:rPr>
                      </a:br>
                      <a:r>
                        <a:rPr lang="ja-JP" altLang="en-US" sz="1000" b="0" i="0" u="none" strike="noStrike" dirty="0">
                          <a:solidFill>
                            <a:srgbClr val="000000"/>
                          </a:solidFill>
                          <a:effectLst/>
                          <a:latin typeface="メイリオ" panose="020B0604030504040204" pitchFamily="50" charset="-128"/>
                          <a:ea typeface="メイリオ" panose="020B0604030504040204" pitchFamily="50" charset="-128"/>
                        </a:rPr>
                        <a:t>受け渡しされている事</a:t>
                      </a:r>
                    </a:p>
                  </a:txBody>
                  <a:tcPr marL="0" marR="0" marT="0" marB="0" anchor="ct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ja-JP" altLang="en-US" sz="1000" b="0" i="0" u="none" strike="noStrike" dirty="0">
                          <a:solidFill>
                            <a:srgbClr val="000000"/>
                          </a:solidFill>
                          <a:effectLst/>
                          <a:latin typeface="メイリオ" panose="020B0604030504040204" pitchFamily="50" charset="-128"/>
                          <a:ea typeface="メイリオ" panose="020B0604030504040204" pitchFamily="50" charset="-128"/>
                        </a:rPr>
                        <a:t>法人および従業員が利用する</a:t>
                      </a:r>
                      <a:r>
                        <a:rPr lang="en-US" altLang="ja-JP" sz="1000" b="0" i="0" u="none" strike="noStrike" dirty="0">
                          <a:solidFill>
                            <a:srgbClr val="000000"/>
                          </a:solidFill>
                          <a:effectLst/>
                          <a:latin typeface="メイリオ" panose="020B0604030504040204" pitchFamily="50" charset="-128"/>
                          <a:ea typeface="メイリオ" panose="020B0604030504040204" pitchFamily="50" charset="-128"/>
                        </a:rPr>
                        <a:t>Wallet</a:t>
                      </a:r>
                      <a:r>
                        <a:rPr lang="ja-JP" altLang="en-US" sz="1000" b="0" i="0" u="none" strike="noStrike" dirty="0">
                          <a:solidFill>
                            <a:srgbClr val="000000"/>
                          </a:solidFill>
                          <a:effectLst/>
                          <a:latin typeface="メイリオ" panose="020B0604030504040204" pitchFamily="50" charset="-128"/>
                          <a:ea typeface="メイリオ" panose="020B0604030504040204" pitchFamily="50" charset="-128"/>
                        </a:rPr>
                        <a:t>内に</a:t>
                      </a:r>
                      <a:r>
                        <a:rPr lang="en-US" altLang="ja-JP" sz="1000" b="0" i="0" u="none" strike="noStrike" dirty="0">
                          <a:solidFill>
                            <a:srgbClr val="000000"/>
                          </a:solidFill>
                          <a:effectLst/>
                          <a:latin typeface="メイリオ" panose="020B0604030504040204" pitchFamily="50" charset="-128"/>
                          <a:ea typeface="メイリオ" panose="020B0604030504040204" pitchFamily="50" charset="-128"/>
                        </a:rPr>
                        <a:t>VC</a:t>
                      </a:r>
                      <a:r>
                        <a:rPr lang="ja-JP" altLang="en-US" sz="1000" b="0" i="0" u="none" strike="noStrike" dirty="0">
                          <a:solidFill>
                            <a:srgbClr val="000000"/>
                          </a:solidFill>
                          <a:effectLst/>
                          <a:latin typeface="メイリオ" panose="020B0604030504040204" pitchFamily="50" charset="-128"/>
                          <a:ea typeface="メイリオ" panose="020B0604030504040204" pitchFamily="50" charset="-128"/>
                        </a:rPr>
                        <a:t>発行や提示に関する記録を実施</a:t>
                      </a:r>
                      <a:endParaRPr lang="en-US" sz="1000" b="0" i="0" u="none" strike="noStrike" dirty="0">
                        <a:solidFill>
                          <a:srgbClr val="000000"/>
                        </a:solidFill>
                        <a:effectLst/>
                        <a:latin typeface="メイリオ" panose="020B0604030504040204" pitchFamily="50" charset="-128"/>
                        <a:ea typeface="メイリオ" panose="020B0604030504040204" pitchFamily="50" charset="-128"/>
                      </a:endParaRPr>
                    </a:p>
                  </a:txBody>
                  <a:tcPr marL="0" marR="0" marT="0" marB="0" anchor="ctr">
                    <a:lnL w="12700" cap="flat" cmpd="sng" algn="ctr">
                      <a:solidFill>
                        <a:schemeClr val="tx1"/>
                      </a:solidFill>
                      <a:prstDash val="sysDot"/>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149002815"/>
                  </a:ext>
                </a:extLst>
              </a:tr>
              <a:tr h="798200">
                <a:tc>
                  <a:txBody>
                    <a:bodyPr/>
                    <a:lstStyle/>
                    <a:p>
                      <a:pPr algn="ctr" fontAlgn="ctr"/>
                      <a:r>
                        <a:rPr lang="en-US" altLang="ja-JP" sz="1000" b="1" i="0" u="none" strike="noStrike" dirty="0">
                          <a:solidFill>
                            <a:srgbClr val="000000"/>
                          </a:solidFill>
                          <a:effectLst/>
                          <a:latin typeface="メイリオ" panose="020B0604030504040204" pitchFamily="50" charset="-128"/>
                          <a:ea typeface="メイリオ" panose="020B0604030504040204" pitchFamily="50" charset="-128"/>
                        </a:rPr>
                        <a:t>12</a:t>
                      </a:r>
                      <a:endParaRPr lang="ja-JP" altLang="en-US" sz="1000" b="1" i="0" u="none" strike="noStrike" dirty="0">
                        <a:solidFill>
                          <a:srgbClr val="000000"/>
                        </a:solidFill>
                        <a:effectLst/>
                        <a:latin typeface="メイリオ" panose="020B0604030504040204" pitchFamily="50" charset="-128"/>
                        <a:ea typeface="メイリオ" panose="020B0604030504040204" pitchFamily="50" charset="-128"/>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ja-JP" altLang="en-US" sz="1000" b="1" u="none" strike="noStrike" dirty="0">
                          <a:effectLst/>
                        </a:rPr>
                        <a:t>電通</a:t>
                      </a:r>
                      <a:endParaRPr lang="ja-JP" altLang="en-US" sz="1000" b="1" i="0" u="none" strike="noStrike" dirty="0">
                        <a:solidFill>
                          <a:srgbClr val="000000"/>
                        </a:solidFill>
                        <a:effectLst/>
                        <a:latin typeface="メイリオ" panose="020B0604030504040204" pitchFamily="50" charset="-128"/>
                        <a:ea typeface="メイリオ" panose="020B0604030504040204" pitchFamily="50" charset="-128"/>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ja-JP" altLang="en-US" sz="1000" b="0" i="0" u="none" strike="noStrike" dirty="0">
                          <a:solidFill>
                            <a:srgbClr val="000000"/>
                          </a:solidFill>
                          <a:effectLst/>
                          <a:latin typeface="メイリオ" panose="020B0604030504040204" pitchFamily="50" charset="-128"/>
                          <a:ea typeface="メイリオ" panose="020B0604030504040204" pitchFamily="50" charset="-128"/>
                        </a:rPr>
                        <a:t>申請者と証明者の間</a:t>
                      </a:r>
                    </a:p>
                  </a:txBody>
                  <a:tcPr marL="0" marR="0" marT="0" marB="0" anchor="ctr">
                    <a:lnR w="12700" cap="flat" cmpd="sng" algn="ctr">
                      <a:solidFill>
                        <a:schemeClr val="tx1"/>
                      </a:solidFill>
                      <a:prstDash val="sys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US" altLang="ja-JP" sz="1000" b="0" i="0" u="none" strike="noStrike" dirty="0">
                          <a:solidFill>
                            <a:srgbClr val="000000"/>
                          </a:solidFill>
                          <a:effectLst/>
                          <a:latin typeface="メイリオ" panose="020B0604030504040204" pitchFamily="50" charset="-128"/>
                          <a:ea typeface="メイリオ" panose="020B0604030504040204" pitchFamily="50" charset="-128"/>
                        </a:rPr>
                        <a:t>VC</a:t>
                      </a:r>
                      <a:r>
                        <a:rPr lang="ja-JP" altLang="en-US" sz="1000" b="0" i="0" u="none" strike="noStrike" dirty="0">
                          <a:solidFill>
                            <a:srgbClr val="000000"/>
                          </a:solidFill>
                          <a:effectLst/>
                          <a:latin typeface="メイリオ" panose="020B0604030504040204" pitchFamily="50" charset="-128"/>
                          <a:ea typeface="メイリオ" panose="020B0604030504040204" pitchFamily="50" charset="-128"/>
                        </a:rPr>
                        <a:t>の申請内容</a:t>
                      </a:r>
                    </a:p>
                  </a:txBody>
                  <a:tcPr marL="0" marR="0" marT="0" marB="0" anchor="ct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ja-JP" altLang="en-US" sz="1000" b="0" i="0" u="none" strike="noStrike" dirty="0">
                          <a:solidFill>
                            <a:srgbClr val="000000"/>
                          </a:solidFill>
                          <a:effectLst/>
                          <a:latin typeface="メイリオ" panose="020B0604030504040204" pitchFamily="50" charset="-128"/>
                          <a:ea typeface="メイリオ" panose="020B0604030504040204" pitchFamily="50" charset="-128"/>
                        </a:rPr>
                        <a:t>可能</a:t>
                      </a:r>
                      <a:endParaRPr lang="en-US" altLang="ja-JP" sz="1000" b="0" i="0" u="none" strike="noStrike" dirty="0">
                        <a:solidFill>
                          <a:srgbClr val="000000"/>
                        </a:solidFill>
                        <a:effectLst/>
                        <a:latin typeface="メイリオ" panose="020B0604030504040204" pitchFamily="50" charset="-128"/>
                        <a:ea typeface="メイリオ" panose="020B0604030504040204" pitchFamily="50" charset="-128"/>
                      </a:endParaRPr>
                    </a:p>
                    <a:p>
                      <a:pPr algn="ctr" fontAlgn="ctr"/>
                      <a:r>
                        <a:rPr lang="en-US" altLang="ja-JP" sz="800" b="0" i="0" u="none" strike="noStrike" dirty="0">
                          <a:solidFill>
                            <a:srgbClr val="000000"/>
                          </a:solidFill>
                          <a:effectLst/>
                          <a:latin typeface="メイリオ" panose="020B0604030504040204" pitchFamily="50" charset="-128"/>
                          <a:ea typeface="メイリオ" panose="020B0604030504040204" pitchFamily="50" charset="-128"/>
                        </a:rPr>
                        <a:t>※</a:t>
                      </a:r>
                      <a:r>
                        <a:rPr lang="ja-JP" altLang="en-US" sz="800" b="0" i="0" u="none" strike="noStrike" dirty="0">
                          <a:solidFill>
                            <a:srgbClr val="000000"/>
                          </a:solidFill>
                          <a:effectLst/>
                          <a:latin typeface="メイリオ" panose="020B0604030504040204" pitchFamily="50" charset="-128"/>
                          <a:ea typeface="メイリオ" panose="020B0604030504040204" pitchFamily="50" charset="-128"/>
                        </a:rPr>
                        <a:t>スマートコントラクトを利用して後から</a:t>
                      </a:r>
                      <a:r>
                        <a:rPr lang="en-US" altLang="ja-JP" sz="800" b="0" i="0" u="none" strike="noStrike" dirty="0">
                          <a:solidFill>
                            <a:srgbClr val="000000"/>
                          </a:solidFill>
                          <a:effectLst/>
                          <a:latin typeface="メイリオ" panose="020B0604030504040204" pitchFamily="50" charset="-128"/>
                          <a:ea typeface="メイリオ" panose="020B0604030504040204" pitchFamily="50" charset="-128"/>
                        </a:rPr>
                        <a:t>VC</a:t>
                      </a:r>
                      <a:r>
                        <a:rPr lang="ja-JP" altLang="en-US" sz="800" b="0" i="0" u="none" strike="noStrike" dirty="0">
                          <a:solidFill>
                            <a:srgbClr val="000000"/>
                          </a:solidFill>
                          <a:effectLst/>
                          <a:latin typeface="メイリオ" panose="020B0604030504040204" pitchFamily="50" charset="-128"/>
                          <a:ea typeface="メイリオ" panose="020B0604030504040204" pitchFamily="50" charset="-128"/>
                        </a:rPr>
                        <a:t>の取消が可能</a:t>
                      </a:r>
                    </a:p>
                  </a:txBody>
                  <a:tcPr marL="0" marR="0" marT="0" marB="0" anchor="ct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ja-JP" altLang="en-US" sz="1000" b="0" i="0" u="none" strike="noStrike" dirty="0">
                          <a:solidFill>
                            <a:srgbClr val="000000"/>
                          </a:solidFill>
                          <a:effectLst/>
                          <a:latin typeface="メイリオ" panose="020B0604030504040204" pitchFamily="50" charset="-128"/>
                          <a:ea typeface="メイリオ" panose="020B0604030504040204" pitchFamily="50" charset="-128"/>
                        </a:rPr>
                        <a:t>やりとりされている</a:t>
                      </a:r>
                      <a:r>
                        <a:rPr lang="en-US" altLang="ja-JP" sz="1000" b="0" i="0" u="none" strike="noStrike" dirty="0">
                          <a:solidFill>
                            <a:srgbClr val="000000"/>
                          </a:solidFill>
                          <a:effectLst/>
                          <a:latin typeface="メイリオ" panose="020B0604030504040204" pitchFamily="50" charset="-128"/>
                          <a:ea typeface="メイリオ" panose="020B0604030504040204" pitchFamily="50" charset="-128"/>
                        </a:rPr>
                        <a:t/>
                      </a:r>
                      <a:br>
                        <a:rPr lang="en-US" altLang="ja-JP" sz="1000" b="0" i="0" u="none" strike="noStrike" dirty="0">
                          <a:solidFill>
                            <a:srgbClr val="000000"/>
                          </a:solidFill>
                          <a:effectLst/>
                          <a:latin typeface="メイリオ" panose="020B0604030504040204" pitchFamily="50" charset="-128"/>
                          <a:ea typeface="メイリオ" panose="020B0604030504040204" pitchFamily="50" charset="-128"/>
                        </a:rPr>
                      </a:br>
                      <a:r>
                        <a:rPr lang="ja-JP" altLang="en-US" sz="1000" b="0" i="0" u="none" strike="noStrike" dirty="0">
                          <a:solidFill>
                            <a:srgbClr val="000000"/>
                          </a:solidFill>
                          <a:effectLst/>
                          <a:latin typeface="メイリオ" panose="020B0604030504040204" pitchFamily="50" charset="-128"/>
                          <a:ea typeface="メイリオ" panose="020B0604030504040204" pitchFamily="50" charset="-128"/>
                        </a:rPr>
                        <a:t>メッセージ全て</a:t>
                      </a:r>
                      <a:endParaRPr lang="en-US" altLang="ja-JP" sz="1000" b="0" i="0" u="none" strike="noStrike" dirty="0">
                        <a:solidFill>
                          <a:srgbClr val="000000"/>
                        </a:solidFill>
                        <a:effectLst/>
                        <a:latin typeface="メイリオ" panose="020B0604030504040204" pitchFamily="50" charset="-128"/>
                        <a:ea typeface="メイリオ" panose="020B0604030504040204" pitchFamily="50" charset="-128"/>
                      </a:endParaRPr>
                    </a:p>
                    <a:p>
                      <a:pPr algn="ctr" fontAlgn="ctr"/>
                      <a:r>
                        <a:rPr lang="en-US" altLang="ja-JP" sz="1000" b="0" i="0" u="none" strike="noStrike" dirty="0">
                          <a:solidFill>
                            <a:srgbClr val="000000"/>
                          </a:solidFill>
                          <a:effectLst/>
                          <a:latin typeface="メイリオ" panose="020B0604030504040204" pitchFamily="50" charset="-128"/>
                          <a:ea typeface="メイリオ" panose="020B0604030504040204" pitchFamily="50" charset="-128"/>
                        </a:rPr>
                        <a:t>※VC</a:t>
                      </a:r>
                      <a:r>
                        <a:rPr lang="ja-JP" altLang="en-US" sz="1000" b="0" i="0" u="none" strike="noStrike" dirty="0">
                          <a:solidFill>
                            <a:srgbClr val="000000"/>
                          </a:solidFill>
                          <a:effectLst/>
                          <a:latin typeface="メイリオ" panose="020B0604030504040204" pitchFamily="50" charset="-128"/>
                          <a:ea typeface="メイリオ" panose="020B0604030504040204" pitchFamily="50" charset="-128"/>
                        </a:rPr>
                        <a:t>の有効状態の確認に活用</a:t>
                      </a:r>
                    </a:p>
                  </a:txBody>
                  <a:tcPr marL="0" marR="0" marT="0" marB="0" anchor="ct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ja-JP" altLang="en-US" sz="1000" b="0" i="0" u="none" strike="noStrike" dirty="0">
                          <a:solidFill>
                            <a:srgbClr val="000000"/>
                          </a:solidFill>
                          <a:effectLst/>
                          <a:latin typeface="メイリオ" panose="020B0604030504040204" pitchFamily="50" charset="-128"/>
                          <a:ea typeface="メイリオ" panose="020B0604030504040204" pitchFamily="50" charset="-128"/>
                        </a:rPr>
                        <a:t>ローカルストレージ上のデータの読み取り</a:t>
                      </a:r>
                    </a:p>
                  </a:txBody>
                  <a:tcPr marL="0" marR="0" marT="0" marB="0" anchor="ctr">
                    <a:lnL w="12700" cap="flat" cmpd="sng" algn="ctr">
                      <a:solidFill>
                        <a:schemeClr val="tx1"/>
                      </a:solidFill>
                      <a:prstDash val="sysDot"/>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86447304"/>
                  </a:ext>
                </a:extLst>
              </a:tr>
              <a:tr h="798200">
                <a:tc>
                  <a:txBody>
                    <a:bodyPr/>
                    <a:lstStyle/>
                    <a:p>
                      <a:pPr algn="ctr" fontAlgn="ctr"/>
                      <a:r>
                        <a:rPr lang="en-US" altLang="zh-CN" sz="1000" b="1" i="0" u="none" strike="noStrike" dirty="0">
                          <a:solidFill>
                            <a:srgbClr val="000000"/>
                          </a:solidFill>
                          <a:effectLst/>
                          <a:latin typeface="メイリオ" panose="020B0604030504040204" pitchFamily="50" charset="-128"/>
                          <a:ea typeface="メイリオ" panose="020B0604030504040204" pitchFamily="50" charset="-128"/>
                        </a:rPr>
                        <a:t>13</a:t>
                      </a:r>
                      <a:endParaRPr lang="zh-CN" altLang="en-US" sz="1000" b="1" i="0" u="none" strike="noStrike" dirty="0">
                        <a:solidFill>
                          <a:srgbClr val="000000"/>
                        </a:solidFill>
                        <a:effectLst/>
                        <a:latin typeface="メイリオ" panose="020B0604030504040204" pitchFamily="50" charset="-128"/>
                        <a:ea typeface="メイリオ" panose="020B0604030504040204" pitchFamily="50" charset="-128"/>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zh-CN" altLang="en-US" sz="1000" b="1" u="none" strike="noStrike" dirty="0">
                          <a:effectLst/>
                        </a:rPr>
                        <a:t>大日本印刷</a:t>
                      </a:r>
                      <a:endParaRPr lang="zh-CN" altLang="en-US" sz="1000" b="1" i="0" u="none" strike="noStrike" dirty="0">
                        <a:solidFill>
                          <a:srgbClr val="000000"/>
                        </a:solidFill>
                        <a:effectLst/>
                        <a:latin typeface="メイリオ" panose="020B0604030504040204" pitchFamily="50" charset="-128"/>
                        <a:ea typeface="メイリオ" panose="020B0604030504040204" pitchFamily="50" charset="-128"/>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609559" rtl="0" eaLnBrk="1" fontAlgn="ctr" latinLnBrk="0" hangingPunct="1">
                        <a:lnSpc>
                          <a:spcPct val="100000"/>
                        </a:lnSpc>
                        <a:spcBef>
                          <a:spcPts val="0"/>
                        </a:spcBef>
                        <a:spcAft>
                          <a:spcPts val="0"/>
                        </a:spcAft>
                        <a:buClrTx/>
                        <a:buSzTx/>
                        <a:buFontTx/>
                        <a:buNone/>
                        <a:tabLst/>
                        <a:defRPr/>
                      </a:pPr>
                      <a:r>
                        <a:rPr lang="ja-JP" altLang="en-US" sz="1000" b="0" i="0" u="none" strike="noStrike" dirty="0">
                          <a:solidFill>
                            <a:srgbClr val="000000"/>
                          </a:solidFill>
                          <a:effectLst/>
                          <a:latin typeface="メイリオ" panose="020B0604030504040204" pitchFamily="50" charset="-128"/>
                          <a:ea typeface="メイリオ" panose="020B0604030504040204" pitchFamily="50" charset="-128"/>
                        </a:rPr>
                        <a:t>共助アプリユーザ間、</a:t>
                      </a:r>
                      <a:endParaRPr lang="en-US" altLang="ja-JP" sz="1000" b="0" i="0" u="none" strike="noStrike" dirty="0">
                        <a:solidFill>
                          <a:srgbClr val="000000"/>
                        </a:solidFill>
                        <a:effectLst/>
                        <a:latin typeface="メイリオ" panose="020B0604030504040204" pitchFamily="50" charset="-128"/>
                        <a:ea typeface="メイリオ" panose="020B0604030504040204" pitchFamily="50" charset="-128"/>
                      </a:endParaRPr>
                    </a:p>
                    <a:p>
                      <a:pPr marL="0" marR="0" lvl="0" indent="0" algn="ctr" defTabSz="609559" rtl="0" eaLnBrk="1" fontAlgn="ctr" latinLnBrk="0" hangingPunct="1">
                        <a:lnSpc>
                          <a:spcPct val="100000"/>
                        </a:lnSpc>
                        <a:spcBef>
                          <a:spcPts val="0"/>
                        </a:spcBef>
                        <a:spcAft>
                          <a:spcPts val="0"/>
                        </a:spcAft>
                        <a:buClrTx/>
                        <a:buSzTx/>
                        <a:buFontTx/>
                        <a:buNone/>
                        <a:tabLst/>
                        <a:defRPr/>
                      </a:pPr>
                      <a:r>
                        <a:rPr lang="ja-JP" altLang="en-US" sz="1000" b="0" i="0" u="none" strike="noStrike" dirty="0">
                          <a:solidFill>
                            <a:srgbClr val="000000"/>
                          </a:solidFill>
                          <a:effectLst/>
                          <a:latin typeface="メイリオ" panose="020B0604030504040204" pitchFamily="50" charset="-128"/>
                          <a:ea typeface="メイリオ" panose="020B0604030504040204" pitchFamily="50" charset="-128"/>
                        </a:rPr>
                        <a:t>共助アプリ間</a:t>
                      </a:r>
                    </a:p>
                  </a:txBody>
                  <a:tcPr marL="0" marR="0" marT="0" marB="0" anchor="ctr">
                    <a:lnR w="12700" cap="flat" cmpd="sng" algn="ctr">
                      <a:solidFill>
                        <a:schemeClr val="tx1"/>
                      </a:solidFill>
                      <a:prstDash val="sys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72000" indent="-72000" algn="l" fontAlgn="ctr">
                        <a:buFont typeface="Arial" panose="020B0604020202020204" pitchFamily="34" charset="0"/>
                        <a:buChar char="•"/>
                      </a:pPr>
                      <a:r>
                        <a:rPr lang="ja-JP" altLang="en-US" sz="1000" b="0" i="0" u="none" strike="noStrike" dirty="0">
                          <a:solidFill>
                            <a:srgbClr val="000000"/>
                          </a:solidFill>
                          <a:effectLst/>
                          <a:latin typeface="メイリオ" panose="020B0604030504040204" pitchFamily="50" charset="-128"/>
                          <a:ea typeface="メイリオ" panose="020B0604030504040204" pitchFamily="50" charset="-128"/>
                        </a:rPr>
                        <a:t>情報の提供可否</a:t>
                      </a:r>
                      <a:endParaRPr lang="en-US" altLang="ja-JP" sz="1000" b="0" i="0" u="none" strike="noStrike" dirty="0">
                        <a:solidFill>
                          <a:srgbClr val="000000"/>
                        </a:solidFill>
                        <a:effectLst/>
                        <a:latin typeface="メイリオ" panose="020B0604030504040204" pitchFamily="50" charset="-128"/>
                        <a:ea typeface="メイリオ" panose="020B0604030504040204" pitchFamily="50" charset="-128"/>
                      </a:endParaRPr>
                    </a:p>
                    <a:p>
                      <a:pPr marL="72000" indent="-72000" algn="l" fontAlgn="ctr">
                        <a:buFont typeface="Arial" panose="020B0604020202020204" pitchFamily="34" charset="0"/>
                        <a:buChar char="•"/>
                      </a:pPr>
                      <a:r>
                        <a:rPr lang="ja-JP" altLang="en-US" sz="1000" b="0" i="0" u="none" strike="noStrike" dirty="0">
                          <a:solidFill>
                            <a:srgbClr val="000000"/>
                          </a:solidFill>
                          <a:effectLst/>
                          <a:latin typeface="メイリオ" panose="020B0604030504040204" pitchFamily="50" charset="-128"/>
                          <a:ea typeface="メイリオ" panose="020B0604030504040204" pitchFamily="50" charset="-128"/>
                        </a:rPr>
                        <a:t>提供可能な情報</a:t>
                      </a:r>
                      <a:endParaRPr lang="en-US" altLang="ja-JP" sz="1000" b="0" i="0" u="none" strike="noStrike" dirty="0">
                        <a:solidFill>
                          <a:srgbClr val="000000"/>
                        </a:solidFill>
                        <a:effectLst/>
                        <a:latin typeface="メイリオ" panose="020B0604030504040204" pitchFamily="50" charset="-128"/>
                        <a:ea typeface="メイリオ" panose="020B0604030504040204" pitchFamily="50" charset="-128"/>
                      </a:endParaRPr>
                    </a:p>
                    <a:p>
                      <a:pPr marL="72000" indent="-72000" algn="l" fontAlgn="ctr">
                        <a:buFont typeface="Arial" panose="020B0604020202020204" pitchFamily="34" charset="0"/>
                        <a:buChar char="•"/>
                      </a:pPr>
                      <a:r>
                        <a:rPr lang="ja-JP" altLang="en-US" sz="1000" b="0" i="0" u="none" strike="noStrike" dirty="0">
                          <a:solidFill>
                            <a:srgbClr val="000000"/>
                          </a:solidFill>
                          <a:effectLst/>
                          <a:latin typeface="メイリオ" panose="020B0604030504040204" pitchFamily="50" charset="-128"/>
                          <a:ea typeface="メイリオ" panose="020B0604030504040204" pitchFamily="50" charset="-128"/>
                        </a:rPr>
                        <a:t>情報提供可能な第三者</a:t>
                      </a:r>
                      <a:endParaRPr lang="en-US" altLang="ja-JP" sz="1000" b="0" i="0" u="none" strike="noStrike" dirty="0">
                        <a:solidFill>
                          <a:srgbClr val="000000"/>
                        </a:solidFill>
                        <a:effectLst/>
                        <a:latin typeface="メイリオ" panose="020B0604030504040204" pitchFamily="50" charset="-128"/>
                        <a:ea typeface="メイリオ" panose="020B0604030504040204" pitchFamily="50" charset="-128"/>
                      </a:endParaRPr>
                    </a:p>
                    <a:p>
                      <a:pPr marL="72000" indent="-72000" algn="l" fontAlgn="ctr">
                        <a:buFont typeface="Arial" panose="020B0604020202020204" pitchFamily="34" charset="0"/>
                        <a:buChar char="•"/>
                      </a:pPr>
                      <a:r>
                        <a:rPr lang="ja-JP" altLang="en-US" sz="1000" b="0" i="0" u="none" strike="noStrike" dirty="0">
                          <a:solidFill>
                            <a:srgbClr val="000000"/>
                          </a:solidFill>
                          <a:effectLst/>
                          <a:latin typeface="メイリオ" panose="020B0604030504040204" pitchFamily="50" charset="-128"/>
                          <a:ea typeface="メイリオ" panose="020B0604030504040204" pitchFamily="50" charset="-128"/>
                        </a:rPr>
                        <a:t>提供した情報の有効期限</a:t>
                      </a:r>
                      <a:endParaRPr lang="en-US" altLang="ja-JP" sz="1000" b="0" i="0" u="none" strike="noStrike" dirty="0">
                        <a:solidFill>
                          <a:srgbClr val="000000"/>
                        </a:solidFill>
                        <a:effectLst/>
                        <a:latin typeface="メイリオ" panose="020B0604030504040204" pitchFamily="50" charset="-128"/>
                        <a:ea typeface="メイリオ" panose="020B0604030504040204" pitchFamily="50" charset="-128"/>
                      </a:endParaRPr>
                    </a:p>
                    <a:p>
                      <a:pPr marL="72000" indent="-72000" algn="l" fontAlgn="ctr">
                        <a:buFont typeface="Arial" panose="020B0604020202020204" pitchFamily="34" charset="0"/>
                        <a:buChar char="•"/>
                      </a:pPr>
                      <a:r>
                        <a:rPr lang="ja-JP" altLang="en-US" sz="1000" b="0" i="0" u="none" strike="noStrike" dirty="0">
                          <a:solidFill>
                            <a:srgbClr val="000000"/>
                          </a:solidFill>
                          <a:effectLst/>
                          <a:latin typeface="メイリオ" panose="020B0604030504040204" pitchFamily="50" charset="-128"/>
                          <a:ea typeface="メイリオ" panose="020B0604030504040204" pitchFamily="50" charset="-128"/>
                        </a:rPr>
                        <a:t>共助アプリ間の実績評価</a:t>
                      </a:r>
                    </a:p>
                  </a:txBody>
                  <a:tcPr marL="0" marR="0" marT="0" marB="0" anchor="ct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ja-JP" altLang="en-US" sz="1000" b="0" i="0" u="none" strike="noStrike" dirty="0">
                          <a:solidFill>
                            <a:srgbClr val="000000"/>
                          </a:solidFill>
                          <a:effectLst/>
                          <a:latin typeface="メイリオ" panose="020B0604030504040204" pitchFamily="50" charset="-128"/>
                          <a:ea typeface="メイリオ" panose="020B0604030504040204" pitchFamily="50" charset="-128"/>
                        </a:rPr>
                        <a:t>構想外</a:t>
                      </a:r>
                      <a:endParaRPr lang="zh-CN" altLang="en-US" sz="1000" b="0" i="0" u="none" strike="noStrike" dirty="0">
                        <a:solidFill>
                          <a:srgbClr val="000000"/>
                        </a:solidFill>
                        <a:effectLst/>
                        <a:latin typeface="メイリオ" panose="020B0604030504040204" pitchFamily="50" charset="-128"/>
                        <a:ea typeface="メイリオ" panose="020B0604030504040204" pitchFamily="50" charset="-128"/>
                      </a:endParaRPr>
                    </a:p>
                  </a:txBody>
                  <a:tcPr marL="0" marR="0" marT="0" marB="0" anchor="ct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ja-JP" altLang="en-US" sz="1000" b="0" i="0" u="none" strike="noStrike" dirty="0">
                          <a:solidFill>
                            <a:srgbClr val="000000"/>
                          </a:solidFill>
                          <a:effectLst/>
                          <a:latin typeface="メイリオ" panose="020B0604030504040204" pitchFamily="50" charset="-128"/>
                          <a:ea typeface="メイリオ" panose="020B0604030504040204" pitchFamily="50" charset="-128"/>
                        </a:rPr>
                        <a:t>共助に関する情報（</a:t>
                      </a:r>
                      <a:r>
                        <a:rPr lang="en-US" altLang="ja-JP" sz="1000" b="0" i="0" u="none" strike="noStrike" dirty="0">
                          <a:solidFill>
                            <a:srgbClr val="000000"/>
                          </a:solidFill>
                          <a:effectLst/>
                          <a:latin typeface="メイリオ" panose="020B0604030504040204" pitchFamily="50" charset="-128"/>
                          <a:ea typeface="メイリオ" panose="020B0604030504040204" pitchFamily="50" charset="-128"/>
                        </a:rPr>
                        <a:t>VC</a:t>
                      </a:r>
                      <a:r>
                        <a:rPr lang="ja-JP" altLang="en-US" sz="1000" b="0" i="0" u="none" strike="noStrike" dirty="0">
                          <a:solidFill>
                            <a:srgbClr val="000000"/>
                          </a:solidFill>
                          <a:effectLst/>
                          <a:latin typeface="メイリオ" panose="020B0604030504040204" pitchFamily="50" charset="-128"/>
                          <a:ea typeface="メイリオ" panose="020B0604030504040204" pitchFamily="50" charset="-128"/>
                        </a:rPr>
                        <a:t>）の流通量</a:t>
                      </a:r>
                      <a:endParaRPr lang="en-US" altLang="ja-JP" sz="1000" b="0" i="0" u="none" strike="noStrike" dirty="0">
                        <a:solidFill>
                          <a:srgbClr val="000000"/>
                        </a:solidFill>
                        <a:effectLst/>
                        <a:latin typeface="メイリオ" panose="020B0604030504040204" pitchFamily="50" charset="-128"/>
                        <a:ea typeface="メイリオ" panose="020B0604030504040204" pitchFamily="50" charset="-128"/>
                      </a:endParaRPr>
                    </a:p>
                    <a:p>
                      <a:pPr algn="ctr" fontAlgn="ctr"/>
                      <a:r>
                        <a:rPr lang="en-US" altLang="ja-JP" sz="800" b="0" i="0" u="none" strike="noStrike" dirty="0">
                          <a:solidFill>
                            <a:srgbClr val="000000"/>
                          </a:solidFill>
                          <a:effectLst/>
                          <a:latin typeface="メイリオ" panose="020B0604030504040204" pitchFamily="50" charset="-128"/>
                          <a:ea typeface="メイリオ" panose="020B0604030504040204" pitchFamily="50" charset="-128"/>
                        </a:rPr>
                        <a:t>※</a:t>
                      </a:r>
                      <a:r>
                        <a:rPr lang="ja-JP" altLang="en-US" sz="800" b="0" i="0" u="none" strike="noStrike" dirty="0">
                          <a:solidFill>
                            <a:srgbClr val="000000"/>
                          </a:solidFill>
                          <a:effectLst/>
                          <a:latin typeface="メイリオ" panose="020B0604030504040204" pitchFamily="50" charset="-128"/>
                          <a:ea typeface="メイリオ" panose="020B0604030504040204" pitchFamily="50" charset="-128"/>
                        </a:rPr>
                        <a:t>地域の課題や状況のモニタリングに活用を想定</a:t>
                      </a:r>
                      <a:endParaRPr lang="zh-CN" altLang="en-US" sz="800" b="0" i="0" u="none" strike="noStrike" dirty="0">
                        <a:solidFill>
                          <a:srgbClr val="000000"/>
                        </a:solidFill>
                        <a:effectLst/>
                        <a:latin typeface="メイリオ" panose="020B0604030504040204" pitchFamily="50" charset="-128"/>
                        <a:ea typeface="メイリオ" panose="020B0604030504040204" pitchFamily="50" charset="-128"/>
                      </a:endParaRPr>
                    </a:p>
                  </a:txBody>
                  <a:tcPr marL="0" marR="0" marT="0" marB="0" anchor="ct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ja-JP" altLang="en-US" sz="1000" b="0" i="0" u="none" strike="noStrike" dirty="0">
                          <a:solidFill>
                            <a:srgbClr val="000000"/>
                          </a:solidFill>
                          <a:effectLst/>
                          <a:latin typeface="メイリオ" panose="020B0604030504040204" pitchFamily="50" charset="-128"/>
                          <a:ea typeface="メイリオ" panose="020B0604030504040204" pitchFamily="50" charset="-128"/>
                        </a:rPr>
                        <a:t>言及なし</a:t>
                      </a:r>
                      <a:endParaRPr lang="zh-CN" altLang="en-US" sz="1000" b="0" i="0" u="none" strike="noStrike" dirty="0">
                        <a:solidFill>
                          <a:srgbClr val="000000"/>
                        </a:solidFill>
                        <a:effectLst/>
                        <a:latin typeface="メイリオ" panose="020B0604030504040204" pitchFamily="50" charset="-128"/>
                        <a:ea typeface="メイリオ" panose="020B0604030504040204" pitchFamily="50" charset="-128"/>
                      </a:endParaRPr>
                    </a:p>
                  </a:txBody>
                  <a:tcPr marL="0" marR="0" marT="0" marB="0" anchor="ctr">
                    <a:lnL w="12700" cap="flat" cmpd="sng" algn="ctr">
                      <a:solidFill>
                        <a:schemeClr val="tx1"/>
                      </a:solidFill>
                      <a:prstDash val="sysDot"/>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22226150"/>
                  </a:ext>
                </a:extLst>
              </a:tr>
            </a:tbl>
          </a:graphicData>
        </a:graphic>
      </p:graphicFrame>
      <p:sp>
        <p:nvSpPr>
          <p:cNvPr id="7" name="ホームベース 6"/>
          <p:cNvSpPr/>
          <p:nvPr/>
        </p:nvSpPr>
        <p:spPr>
          <a:xfrm>
            <a:off x="6093501" y="42672"/>
            <a:ext cx="972000" cy="324000"/>
          </a:xfrm>
          <a:prstGeom prst="homePlate">
            <a:avLst/>
          </a:prstGeom>
          <a:solidFill>
            <a:schemeClr val="bg1">
              <a:lumMod val="85000"/>
            </a:schemeClr>
          </a:solid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kumimoji="1" lang="ja-JP" altLang="en-US" sz="1000" b="1" dirty="0">
                <a:solidFill>
                  <a:schemeClr val="bg1"/>
                </a:solidFill>
              </a:rPr>
              <a:t>基本情報</a:t>
            </a:r>
          </a:p>
        </p:txBody>
      </p:sp>
      <p:sp>
        <p:nvSpPr>
          <p:cNvPr id="9" name="山形 8"/>
          <p:cNvSpPr/>
          <p:nvPr/>
        </p:nvSpPr>
        <p:spPr>
          <a:xfrm>
            <a:off x="6889292" y="42672"/>
            <a:ext cx="972000" cy="324000"/>
          </a:xfrm>
          <a:prstGeom prst="chevron">
            <a:avLst/>
          </a:prstGeom>
          <a:solidFill>
            <a:schemeClr val="accent2">
              <a:lumMod val="75000"/>
              <a:lumOff val="25000"/>
            </a:schemeClr>
          </a:solid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kumimoji="1" lang="ja-JP" altLang="en-US" sz="1000" b="1" dirty="0">
                <a:solidFill>
                  <a:schemeClr val="bg1"/>
                </a:solidFill>
              </a:rPr>
              <a:t>実証結果</a:t>
            </a:r>
          </a:p>
        </p:txBody>
      </p:sp>
      <p:sp>
        <p:nvSpPr>
          <p:cNvPr id="10" name="山形 9"/>
          <p:cNvSpPr/>
          <p:nvPr/>
        </p:nvSpPr>
        <p:spPr>
          <a:xfrm>
            <a:off x="7685083" y="42672"/>
            <a:ext cx="972000" cy="324000"/>
          </a:xfrm>
          <a:prstGeom prst="chevron">
            <a:avLst/>
          </a:prstGeom>
          <a:solidFill>
            <a:schemeClr val="bg1">
              <a:lumMod val="85000"/>
            </a:schemeClr>
          </a:solid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kumimoji="1" lang="ja-JP" altLang="en-US" sz="1000" b="1" dirty="0">
                <a:solidFill>
                  <a:schemeClr val="bg1"/>
                </a:solidFill>
              </a:rPr>
              <a:t>社会実装の見通し</a:t>
            </a:r>
          </a:p>
        </p:txBody>
      </p:sp>
      <p:sp>
        <p:nvSpPr>
          <p:cNvPr id="11" name="山形 10"/>
          <p:cNvSpPr/>
          <p:nvPr/>
        </p:nvSpPr>
        <p:spPr>
          <a:xfrm>
            <a:off x="8480873" y="42672"/>
            <a:ext cx="972000" cy="324000"/>
          </a:xfrm>
          <a:prstGeom prst="chevron">
            <a:avLst/>
          </a:prstGeom>
          <a:solidFill>
            <a:schemeClr val="bg1">
              <a:lumMod val="85000"/>
            </a:schemeClr>
          </a:solid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kumimoji="1" lang="en-US" altLang="ja-JP" sz="1000" b="1" dirty="0">
                <a:solidFill>
                  <a:schemeClr val="bg1"/>
                </a:solidFill>
              </a:rPr>
              <a:t>TW</a:t>
            </a:r>
            <a:r>
              <a:rPr lang="ja-JP" altLang="en-US" sz="1000" b="1" dirty="0">
                <a:solidFill>
                  <a:schemeClr val="bg1"/>
                </a:solidFill>
              </a:rPr>
              <a:t>への</a:t>
            </a:r>
            <a:endParaRPr lang="en-US" altLang="ja-JP" sz="1000" b="1" dirty="0">
              <a:solidFill>
                <a:schemeClr val="bg1"/>
              </a:solidFill>
            </a:endParaRPr>
          </a:p>
          <a:p>
            <a:pPr algn="ctr"/>
            <a:r>
              <a:rPr kumimoji="1" lang="ja-JP" altLang="en-US" sz="1000" b="1" dirty="0">
                <a:solidFill>
                  <a:schemeClr val="bg1"/>
                </a:solidFill>
              </a:rPr>
              <a:t>示唆・提言</a:t>
            </a:r>
          </a:p>
        </p:txBody>
      </p:sp>
      <p:sp>
        <p:nvSpPr>
          <p:cNvPr id="12" name="テキスト ボックス 11"/>
          <p:cNvSpPr txBox="1"/>
          <p:nvPr/>
        </p:nvSpPr>
        <p:spPr>
          <a:xfrm>
            <a:off x="331490" y="555777"/>
            <a:ext cx="9242723" cy="496733"/>
          </a:xfrm>
          <a:prstGeom prst="rect">
            <a:avLst/>
          </a:prstGeom>
          <a:noFill/>
        </p:spPr>
        <p:txBody>
          <a:bodyPr wrap="square" lIns="0" rIns="0" rtlCol="0">
            <a:noAutofit/>
          </a:bodyPr>
          <a:lstStyle/>
          <a:p>
            <a:pPr marL="285750" lvl="0" indent="-285750" defTabSz="288000">
              <a:buFont typeface="Arial" panose="020B0604020202020204" pitchFamily="34" charset="0"/>
              <a:buChar char="•"/>
            </a:pPr>
            <a:r>
              <a:rPr lang="ja-JP" altLang="en-US" sz="1600" dirty="0">
                <a:solidFill>
                  <a:srgbClr val="000000"/>
                </a:solidFill>
              </a:rPr>
              <a:t>合意の対象としては、</a:t>
            </a:r>
            <a:r>
              <a:rPr lang="ja-JP" altLang="en-US" sz="1600" b="1" u="sng" dirty="0">
                <a:solidFill>
                  <a:srgbClr val="070F26">
                    <a:lumMod val="75000"/>
                    <a:lumOff val="25000"/>
                  </a:srgbClr>
                </a:solidFill>
              </a:rPr>
              <a:t>データの内容</a:t>
            </a:r>
            <a:r>
              <a:rPr lang="ja-JP" altLang="en-US" sz="1600" dirty="0">
                <a:solidFill>
                  <a:srgbClr val="000000"/>
                </a:solidFill>
              </a:rPr>
              <a:t>に関して合意するケースと</a:t>
            </a:r>
            <a:r>
              <a:rPr lang="ja-JP" altLang="en-US" sz="1600" b="1" u="sng" dirty="0">
                <a:solidFill>
                  <a:srgbClr val="070F26">
                    <a:lumMod val="75000"/>
                    <a:lumOff val="25000"/>
                  </a:srgbClr>
                </a:solidFill>
              </a:rPr>
              <a:t>データのやり取り</a:t>
            </a:r>
            <a:r>
              <a:rPr lang="ja-JP" altLang="en-US" sz="1600" dirty="0">
                <a:solidFill>
                  <a:srgbClr val="000000"/>
                </a:solidFill>
              </a:rPr>
              <a:t>（提示・開示など）についての合意とするケースが見られた</a:t>
            </a:r>
            <a:endParaRPr lang="en-US" altLang="ja-JP" sz="1600" dirty="0">
              <a:solidFill>
                <a:srgbClr val="000000"/>
              </a:solidFill>
            </a:endParaRPr>
          </a:p>
          <a:p>
            <a:pPr marL="285750" lvl="0" indent="-285750" defTabSz="288000">
              <a:buFont typeface="Arial" panose="020B0604020202020204" pitchFamily="34" charset="0"/>
              <a:buChar char="•"/>
            </a:pPr>
            <a:r>
              <a:rPr lang="ja-JP" altLang="en-US" sz="1600" dirty="0">
                <a:solidFill>
                  <a:srgbClr val="000000"/>
                </a:solidFill>
              </a:rPr>
              <a:t>トレースについては、</a:t>
            </a:r>
            <a:r>
              <a:rPr lang="ja-JP" altLang="en-US" sz="1600" b="1" u="sng" dirty="0">
                <a:solidFill>
                  <a:srgbClr val="070F26">
                    <a:lumMod val="75000"/>
                    <a:lumOff val="25000"/>
                  </a:srgbClr>
                </a:solidFill>
              </a:rPr>
              <a:t>合意の事実を履歴として見える化</a:t>
            </a:r>
            <a:r>
              <a:rPr lang="ja-JP" altLang="en-US" sz="1600" dirty="0">
                <a:solidFill>
                  <a:srgbClr val="000000"/>
                </a:solidFill>
              </a:rPr>
              <a:t>するケースとデータ流れをトレースするケース（</a:t>
            </a:r>
            <a:r>
              <a:rPr lang="ja-JP" altLang="en-US" sz="1600" b="1" u="sng" dirty="0">
                <a:solidFill>
                  <a:srgbClr val="070F26">
                    <a:lumMod val="75000"/>
                    <a:lumOff val="25000"/>
                  </a:srgbClr>
                </a:solidFill>
              </a:rPr>
              <a:t>データトレーサビリティ</a:t>
            </a:r>
            <a:r>
              <a:rPr lang="ja-JP" altLang="en-US" sz="1600" dirty="0">
                <a:solidFill>
                  <a:srgbClr val="000000"/>
                </a:solidFill>
              </a:rPr>
              <a:t>）が見られた</a:t>
            </a:r>
            <a:endParaRPr lang="en-US" altLang="ja-JP" sz="1600" dirty="0">
              <a:solidFill>
                <a:srgbClr val="000000"/>
              </a:solidFill>
            </a:endParaRPr>
          </a:p>
        </p:txBody>
      </p:sp>
    </p:spTree>
    <p:extLst>
      <p:ext uri="{BB962C8B-B14F-4D97-AF65-F5344CB8AC3E}">
        <p14:creationId xmlns:p14="http://schemas.microsoft.com/office/powerpoint/2010/main" val="246265814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タイトル 7"/>
          <p:cNvSpPr>
            <a:spLocks noGrp="1"/>
          </p:cNvSpPr>
          <p:nvPr>
            <p:ph type="title"/>
          </p:nvPr>
        </p:nvSpPr>
        <p:spPr>
          <a:xfrm>
            <a:off x="331490" y="164693"/>
            <a:ext cx="9243021" cy="412538"/>
          </a:xfrm>
        </p:spPr>
        <p:txBody>
          <a:bodyPr>
            <a:normAutofit/>
          </a:bodyPr>
          <a:lstStyle/>
          <a:p>
            <a:r>
              <a:rPr lang="ja-JP" altLang="en-US" sz="1600" b="1" dirty="0">
                <a:solidFill>
                  <a:srgbClr val="002060"/>
                </a:solidFill>
              </a:rPr>
              <a:t>実装の詳細　</a:t>
            </a:r>
            <a:r>
              <a:rPr lang="en-US" altLang="ja-JP" sz="1600" b="1" dirty="0">
                <a:solidFill>
                  <a:srgbClr val="002060"/>
                </a:solidFill>
              </a:rPr>
              <a:t>-</a:t>
            </a:r>
            <a:r>
              <a:rPr lang="ja-JP" altLang="en-US" sz="1600" b="1" dirty="0">
                <a:solidFill>
                  <a:srgbClr val="002060"/>
                </a:solidFill>
              </a:rPr>
              <a:t>属性情報、本人確認・実在性証明の手法について</a:t>
            </a:r>
            <a:endParaRPr lang="ja-JP" altLang="en-US" sz="1600" b="1" spc="0" dirty="0">
              <a:solidFill>
                <a:srgbClr val="002060"/>
              </a:solidFill>
            </a:endParaRPr>
          </a:p>
        </p:txBody>
      </p:sp>
      <p:sp>
        <p:nvSpPr>
          <p:cNvPr id="5" name="ホームベース 4"/>
          <p:cNvSpPr/>
          <p:nvPr/>
        </p:nvSpPr>
        <p:spPr>
          <a:xfrm>
            <a:off x="6093501" y="42672"/>
            <a:ext cx="972000" cy="324000"/>
          </a:xfrm>
          <a:prstGeom prst="homePlate">
            <a:avLst/>
          </a:prstGeom>
          <a:solidFill>
            <a:schemeClr val="bg1">
              <a:lumMod val="85000"/>
            </a:schemeClr>
          </a:solid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kumimoji="1" lang="ja-JP" altLang="en-US" sz="1000" b="1" dirty="0">
                <a:solidFill>
                  <a:schemeClr val="bg1"/>
                </a:solidFill>
              </a:rPr>
              <a:t>基本情報</a:t>
            </a:r>
          </a:p>
        </p:txBody>
      </p:sp>
      <p:sp>
        <p:nvSpPr>
          <p:cNvPr id="6" name="山形 5"/>
          <p:cNvSpPr/>
          <p:nvPr/>
        </p:nvSpPr>
        <p:spPr>
          <a:xfrm>
            <a:off x="6889292" y="42672"/>
            <a:ext cx="972000" cy="324000"/>
          </a:xfrm>
          <a:prstGeom prst="chevron">
            <a:avLst/>
          </a:prstGeom>
          <a:solidFill>
            <a:schemeClr val="accent2">
              <a:lumMod val="75000"/>
              <a:lumOff val="25000"/>
            </a:schemeClr>
          </a:solid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kumimoji="1" lang="ja-JP" altLang="en-US" sz="1000" b="1" dirty="0">
                <a:solidFill>
                  <a:schemeClr val="bg1"/>
                </a:solidFill>
              </a:rPr>
              <a:t>実証結果</a:t>
            </a:r>
          </a:p>
        </p:txBody>
      </p:sp>
      <p:sp>
        <p:nvSpPr>
          <p:cNvPr id="8" name="山形 7"/>
          <p:cNvSpPr/>
          <p:nvPr/>
        </p:nvSpPr>
        <p:spPr>
          <a:xfrm>
            <a:off x="7685083" y="42672"/>
            <a:ext cx="972000" cy="324000"/>
          </a:xfrm>
          <a:prstGeom prst="chevron">
            <a:avLst/>
          </a:prstGeom>
          <a:solidFill>
            <a:schemeClr val="bg1">
              <a:lumMod val="85000"/>
            </a:schemeClr>
          </a:solid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kumimoji="1" lang="ja-JP" altLang="en-US" sz="1000" b="1" dirty="0">
                <a:solidFill>
                  <a:schemeClr val="bg1"/>
                </a:solidFill>
              </a:rPr>
              <a:t>社会実装の見通し</a:t>
            </a:r>
          </a:p>
        </p:txBody>
      </p:sp>
      <p:sp>
        <p:nvSpPr>
          <p:cNvPr id="9" name="山形 8"/>
          <p:cNvSpPr/>
          <p:nvPr/>
        </p:nvSpPr>
        <p:spPr>
          <a:xfrm>
            <a:off x="8480873" y="42672"/>
            <a:ext cx="972000" cy="324000"/>
          </a:xfrm>
          <a:prstGeom prst="chevron">
            <a:avLst/>
          </a:prstGeom>
          <a:solidFill>
            <a:schemeClr val="bg1">
              <a:lumMod val="85000"/>
            </a:schemeClr>
          </a:solid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kumimoji="1" lang="en-US" altLang="ja-JP" sz="1000" b="1" dirty="0">
                <a:solidFill>
                  <a:schemeClr val="bg1"/>
                </a:solidFill>
              </a:rPr>
              <a:t>TW</a:t>
            </a:r>
            <a:r>
              <a:rPr lang="ja-JP" altLang="en-US" sz="1000" b="1" dirty="0">
                <a:solidFill>
                  <a:schemeClr val="bg1"/>
                </a:solidFill>
              </a:rPr>
              <a:t>への</a:t>
            </a:r>
            <a:endParaRPr lang="en-US" altLang="ja-JP" sz="1000" b="1" dirty="0">
              <a:solidFill>
                <a:schemeClr val="bg1"/>
              </a:solidFill>
            </a:endParaRPr>
          </a:p>
          <a:p>
            <a:pPr algn="ctr"/>
            <a:r>
              <a:rPr kumimoji="1" lang="ja-JP" altLang="en-US" sz="1000" b="1" dirty="0">
                <a:solidFill>
                  <a:schemeClr val="bg1"/>
                </a:solidFill>
              </a:rPr>
              <a:t>示唆・提言</a:t>
            </a:r>
          </a:p>
        </p:txBody>
      </p:sp>
      <p:sp>
        <p:nvSpPr>
          <p:cNvPr id="11" name="テキスト ボックス 10"/>
          <p:cNvSpPr txBox="1"/>
          <p:nvPr/>
        </p:nvSpPr>
        <p:spPr>
          <a:xfrm>
            <a:off x="331490" y="555777"/>
            <a:ext cx="9397126" cy="496733"/>
          </a:xfrm>
          <a:prstGeom prst="rect">
            <a:avLst/>
          </a:prstGeom>
          <a:noFill/>
        </p:spPr>
        <p:txBody>
          <a:bodyPr wrap="square" lIns="0" rIns="0" rtlCol="0">
            <a:noAutofit/>
          </a:bodyPr>
          <a:lstStyle/>
          <a:p>
            <a:pPr marL="285750" lvl="0" indent="-285750" defTabSz="288000">
              <a:buFont typeface="Arial" panose="020B0604020202020204" pitchFamily="34" charset="0"/>
              <a:buChar char="•"/>
            </a:pPr>
            <a:r>
              <a:rPr lang="ja-JP" altLang="en-US" sz="1600" dirty="0"/>
              <a:t>属性情報の証明手法としてはほとんどの事業者（</a:t>
            </a:r>
            <a:r>
              <a:rPr lang="en-US" altLang="ja-JP" sz="1600" dirty="0"/>
              <a:t>11/13</a:t>
            </a:r>
            <a:r>
              <a:rPr lang="ja-JP" altLang="en-US" sz="1600" dirty="0"/>
              <a:t>）で</a:t>
            </a:r>
            <a:r>
              <a:rPr lang="en-US" altLang="ja-JP" sz="1600" b="1" u="sng" dirty="0">
                <a:solidFill>
                  <a:schemeClr val="accent2">
                    <a:lumMod val="75000"/>
                    <a:lumOff val="25000"/>
                  </a:schemeClr>
                </a:solidFill>
              </a:rPr>
              <a:t>VC</a:t>
            </a:r>
            <a:r>
              <a:rPr lang="ja-JP" altLang="en-US" sz="1600" b="1" u="sng" dirty="0">
                <a:solidFill>
                  <a:schemeClr val="accent2">
                    <a:lumMod val="75000"/>
                    <a:lumOff val="25000"/>
                  </a:schemeClr>
                </a:solidFill>
              </a:rPr>
              <a:t>の署名検証</a:t>
            </a:r>
            <a:r>
              <a:rPr lang="ja-JP" altLang="en-US" sz="1600" dirty="0"/>
              <a:t>を採用している</a:t>
            </a:r>
            <a:endParaRPr lang="en-US" altLang="ja-JP" sz="1600" dirty="0"/>
          </a:p>
          <a:p>
            <a:pPr marL="285750" lvl="0" indent="-285750" defTabSz="288000">
              <a:buFont typeface="Arial" panose="020B0604020202020204" pitchFamily="34" charset="0"/>
              <a:buChar char="•"/>
            </a:pPr>
            <a:r>
              <a:rPr lang="ja-JP" altLang="en-US" sz="1600" dirty="0"/>
              <a:t>本人確認・実在性証明については、</a:t>
            </a:r>
            <a:r>
              <a:rPr lang="en-US" altLang="ja-JP" sz="1600" b="1" u="sng" dirty="0">
                <a:solidFill>
                  <a:schemeClr val="accent2">
                    <a:lumMod val="75000"/>
                    <a:lumOff val="25000"/>
                  </a:schemeClr>
                </a:solidFill>
              </a:rPr>
              <a:t>Azure AD</a:t>
            </a:r>
            <a:r>
              <a:rPr lang="ja-JP" altLang="en-US" sz="1600" b="1" u="sng" dirty="0">
                <a:solidFill>
                  <a:schemeClr val="accent2">
                    <a:lumMod val="75000"/>
                    <a:lumOff val="25000"/>
                  </a:schemeClr>
                </a:solidFill>
              </a:rPr>
              <a:t>の認証機能</a:t>
            </a:r>
            <a:r>
              <a:rPr lang="ja-JP" altLang="en-US" sz="1600" dirty="0"/>
              <a:t>や</a:t>
            </a:r>
            <a:r>
              <a:rPr lang="ja-JP" altLang="en-US" sz="1600" b="1" u="sng" dirty="0">
                <a:solidFill>
                  <a:schemeClr val="accent2">
                    <a:lumMod val="75000"/>
                    <a:lumOff val="25000"/>
                  </a:schemeClr>
                </a:solidFill>
              </a:rPr>
              <a:t>スマートフォンの生体認証機能</a:t>
            </a:r>
            <a:r>
              <a:rPr lang="ja-JP" altLang="en-US" sz="1600" dirty="0"/>
              <a:t>を採用している事業者がいる一方で、机上検討としている事業者も多かった</a:t>
            </a:r>
            <a:endParaRPr lang="en-US" altLang="ja-JP" sz="1600" dirty="0"/>
          </a:p>
        </p:txBody>
      </p:sp>
      <p:graphicFrame>
        <p:nvGraphicFramePr>
          <p:cNvPr id="12" name="表 11"/>
          <p:cNvGraphicFramePr>
            <a:graphicFrameLocks noGrp="1"/>
          </p:cNvGraphicFramePr>
          <p:nvPr>
            <p:extLst>
              <p:ext uri="{D42A27DB-BD31-4B8C-83A1-F6EECF244321}">
                <p14:modId xmlns:p14="http://schemas.microsoft.com/office/powerpoint/2010/main" val="4214135121"/>
              </p:ext>
            </p:extLst>
          </p:nvPr>
        </p:nvGraphicFramePr>
        <p:xfrm>
          <a:off x="339408" y="1379223"/>
          <a:ext cx="9242424" cy="5289864"/>
        </p:xfrm>
        <a:graphic>
          <a:graphicData uri="http://schemas.openxmlformats.org/drawingml/2006/table">
            <a:tbl>
              <a:tblPr>
                <a:tableStyleId>{5C22544A-7EE6-4342-B048-85BDC9FD1C3A}</a:tableStyleId>
              </a:tblPr>
              <a:tblGrid>
                <a:gridCol w="277812">
                  <a:extLst>
                    <a:ext uri="{9D8B030D-6E8A-4147-A177-3AD203B41FA5}">
                      <a16:colId xmlns:a16="http://schemas.microsoft.com/office/drawing/2014/main" val="3873141146"/>
                    </a:ext>
                  </a:extLst>
                </a:gridCol>
                <a:gridCol w="1168930">
                  <a:extLst>
                    <a:ext uri="{9D8B030D-6E8A-4147-A177-3AD203B41FA5}">
                      <a16:colId xmlns:a16="http://schemas.microsoft.com/office/drawing/2014/main" val="2198383193"/>
                    </a:ext>
                  </a:extLst>
                </a:gridCol>
                <a:gridCol w="3174470">
                  <a:extLst>
                    <a:ext uri="{9D8B030D-6E8A-4147-A177-3AD203B41FA5}">
                      <a16:colId xmlns:a16="http://schemas.microsoft.com/office/drawing/2014/main" val="3050444302"/>
                    </a:ext>
                  </a:extLst>
                </a:gridCol>
                <a:gridCol w="4621212">
                  <a:extLst>
                    <a:ext uri="{9D8B030D-6E8A-4147-A177-3AD203B41FA5}">
                      <a16:colId xmlns:a16="http://schemas.microsoft.com/office/drawing/2014/main" val="1227664677"/>
                    </a:ext>
                  </a:extLst>
                </a:gridCol>
              </a:tblGrid>
              <a:tr h="172026">
                <a:tc>
                  <a:txBody>
                    <a:bodyPr/>
                    <a:lstStyle/>
                    <a:p>
                      <a:pPr algn="ctr" fontAlgn="ctr"/>
                      <a:r>
                        <a:rPr lang="en-US" altLang="ja-JP" sz="1100" b="1" i="0" u="none" strike="noStrike" dirty="0">
                          <a:solidFill>
                            <a:schemeClr val="bg1"/>
                          </a:solidFill>
                          <a:effectLst/>
                          <a:latin typeface="+mn-ea"/>
                          <a:ea typeface="+mn-ea"/>
                        </a:rPr>
                        <a:t>No.</a:t>
                      </a:r>
                      <a:endParaRPr lang="ja-JP" altLang="en-US" sz="1100" b="1" i="0" u="none" strike="noStrike" dirty="0">
                        <a:solidFill>
                          <a:schemeClr val="bg1"/>
                        </a:solidFill>
                        <a:effectLst/>
                        <a:latin typeface="+mn-ea"/>
                        <a:ea typeface="+mn-ea"/>
                      </a:endParaRPr>
                    </a:p>
                  </a:txBody>
                  <a:tcPr marL="0" marR="0" marT="0" marB="0" anchor="ctr">
                    <a:lnB w="12700" cap="flat" cmpd="sng" algn="ctr">
                      <a:solidFill>
                        <a:schemeClr val="tx1"/>
                      </a:solidFill>
                      <a:prstDash val="solid"/>
                      <a:round/>
                      <a:headEnd type="none" w="med" len="med"/>
                      <a:tailEnd type="none" w="med" len="med"/>
                    </a:lnB>
                    <a:solidFill>
                      <a:schemeClr val="accent2">
                        <a:lumMod val="75000"/>
                        <a:lumOff val="25000"/>
                      </a:schemeClr>
                    </a:solidFill>
                  </a:tcPr>
                </a:tc>
                <a:tc>
                  <a:txBody>
                    <a:bodyPr/>
                    <a:lstStyle/>
                    <a:p>
                      <a:pPr algn="ctr" fontAlgn="ctr"/>
                      <a:r>
                        <a:rPr lang="ja-JP" altLang="en-US" sz="1100" b="1" u="none" strike="noStrike" dirty="0">
                          <a:solidFill>
                            <a:schemeClr val="bg1"/>
                          </a:solidFill>
                          <a:effectLst/>
                          <a:latin typeface="+mn-ea"/>
                          <a:ea typeface="+mn-ea"/>
                        </a:rPr>
                        <a:t>代表機関</a:t>
                      </a:r>
                      <a:endParaRPr lang="ja-JP" altLang="en-US" sz="1100" b="1" i="0" u="none" strike="noStrike" dirty="0">
                        <a:solidFill>
                          <a:schemeClr val="bg1"/>
                        </a:solidFill>
                        <a:effectLst/>
                        <a:latin typeface="+mn-ea"/>
                        <a:ea typeface="+mn-ea"/>
                      </a:endParaRPr>
                    </a:p>
                  </a:txBody>
                  <a:tcPr marL="0" marR="0" marT="0" marB="0" anchor="ctr">
                    <a:lnB w="12700" cap="flat" cmpd="sng" algn="ctr">
                      <a:solidFill>
                        <a:schemeClr val="tx1"/>
                      </a:solidFill>
                      <a:prstDash val="solid"/>
                      <a:round/>
                      <a:headEnd type="none" w="med" len="med"/>
                      <a:tailEnd type="none" w="med" len="med"/>
                    </a:lnB>
                    <a:solidFill>
                      <a:schemeClr val="accent2">
                        <a:lumMod val="75000"/>
                        <a:lumOff val="25000"/>
                      </a:schemeClr>
                    </a:solidFill>
                  </a:tcPr>
                </a:tc>
                <a:tc>
                  <a:txBody>
                    <a:bodyPr/>
                    <a:lstStyle/>
                    <a:p>
                      <a:pPr algn="ctr" fontAlgn="ctr"/>
                      <a:r>
                        <a:rPr lang="ja-JP" altLang="en-US" sz="1100" b="1" i="0" u="none" strike="noStrike" dirty="0">
                          <a:solidFill>
                            <a:schemeClr val="bg1"/>
                          </a:solidFill>
                          <a:effectLst/>
                          <a:latin typeface="+mn-ea"/>
                          <a:ea typeface="+mn-ea"/>
                        </a:rPr>
                        <a:t>属性情報の手法</a:t>
                      </a:r>
                    </a:p>
                  </a:txBody>
                  <a:tcPr marL="0" marR="0" marT="0" marB="0" anchor="ctr">
                    <a:lnB w="12700" cap="flat" cmpd="sng" algn="ctr">
                      <a:solidFill>
                        <a:schemeClr val="tx1"/>
                      </a:solidFill>
                      <a:prstDash val="solid"/>
                      <a:round/>
                      <a:headEnd type="none" w="med" len="med"/>
                      <a:tailEnd type="none" w="med" len="med"/>
                    </a:lnB>
                    <a:solidFill>
                      <a:schemeClr val="accent2">
                        <a:lumMod val="75000"/>
                        <a:lumOff val="25000"/>
                      </a:schemeClr>
                    </a:solidFill>
                  </a:tcPr>
                </a:tc>
                <a:tc>
                  <a:txBody>
                    <a:bodyPr/>
                    <a:lstStyle/>
                    <a:p>
                      <a:pPr algn="ctr" fontAlgn="ctr"/>
                      <a:r>
                        <a:rPr lang="ja-JP" altLang="en-US" sz="1100" b="1" i="0" u="none" strike="noStrike" dirty="0">
                          <a:solidFill>
                            <a:schemeClr val="bg1"/>
                          </a:solidFill>
                          <a:effectLst/>
                          <a:latin typeface="+mn-ea"/>
                          <a:ea typeface="+mn-ea"/>
                        </a:rPr>
                        <a:t>本人確認・実在性証明の手法</a:t>
                      </a:r>
                    </a:p>
                  </a:txBody>
                  <a:tcPr marL="0" marR="0" marT="0" marB="0" anchor="ctr">
                    <a:lnB w="12700" cap="flat" cmpd="sng" algn="ctr">
                      <a:solidFill>
                        <a:schemeClr val="tx1"/>
                      </a:solidFill>
                      <a:prstDash val="solid"/>
                      <a:round/>
                      <a:headEnd type="none" w="med" len="med"/>
                      <a:tailEnd type="none" w="med" len="med"/>
                    </a:lnB>
                    <a:solidFill>
                      <a:schemeClr val="accent2">
                        <a:lumMod val="75000"/>
                        <a:lumOff val="25000"/>
                      </a:schemeClr>
                    </a:solidFill>
                  </a:tcPr>
                </a:tc>
                <a:extLst>
                  <a:ext uri="{0D108BD9-81ED-4DB2-BD59-A6C34878D82A}">
                    <a16:rowId xmlns:a16="http://schemas.microsoft.com/office/drawing/2014/main" val="78677057"/>
                  </a:ext>
                </a:extLst>
              </a:tr>
              <a:tr h="469162">
                <a:tc>
                  <a:txBody>
                    <a:bodyPr/>
                    <a:lstStyle/>
                    <a:p>
                      <a:pPr algn="ctr" fontAlgn="ctr"/>
                      <a:r>
                        <a:rPr lang="en-US" altLang="ja-JP" sz="1000" b="1" i="0" u="none" strike="noStrike" dirty="0">
                          <a:solidFill>
                            <a:srgbClr val="000000"/>
                          </a:solidFill>
                          <a:effectLst/>
                          <a:latin typeface="+mn-ea"/>
                          <a:ea typeface="+mn-ea"/>
                        </a:rPr>
                        <a:t>1</a:t>
                      </a:r>
                      <a:endParaRPr lang="en-US" sz="1000" b="1" i="0" u="none" strike="noStrike" dirty="0">
                        <a:solidFill>
                          <a:srgbClr val="000000"/>
                        </a:solidFill>
                        <a:effectLst/>
                        <a:latin typeface="+mn-ea"/>
                        <a:ea typeface="+mn-ea"/>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000" b="1" u="none" strike="noStrike" dirty="0">
                          <a:effectLst/>
                          <a:latin typeface="+mn-ea"/>
                          <a:ea typeface="+mn-ea"/>
                        </a:rPr>
                        <a:t>DataSign</a:t>
                      </a:r>
                      <a:endParaRPr lang="en-US" sz="1000" b="1" i="0" u="none" strike="noStrike" dirty="0">
                        <a:solidFill>
                          <a:srgbClr val="000000"/>
                        </a:solidFill>
                        <a:effectLst/>
                        <a:latin typeface="+mn-ea"/>
                        <a:ea typeface="+mn-ea"/>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171450" indent="-171450" algn="l" fontAlgn="ctr">
                        <a:buFont typeface="Arial" panose="020B0604020202020204" pitchFamily="34" charset="0"/>
                        <a:buChar char="•"/>
                      </a:pPr>
                      <a:r>
                        <a:rPr lang="ja-JP" altLang="en-US" sz="1000" b="0" i="0" u="none" strike="noStrike" dirty="0">
                          <a:solidFill>
                            <a:schemeClr val="tx1"/>
                          </a:solidFill>
                          <a:effectLst/>
                          <a:latin typeface="+mn-ea"/>
                          <a:ea typeface="+mn-ea"/>
                        </a:rPr>
                        <a:t>属性情報の証明手法としては</a:t>
                      </a:r>
                      <a:r>
                        <a:rPr lang="en-US" altLang="ja-JP" sz="1000" b="1" i="0" u="none" strike="noStrike" dirty="0">
                          <a:solidFill>
                            <a:schemeClr val="tx1"/>
                          </a:solidFill>
                          <a:effectLst/>
                          <a:latin typeface="+mn-ea"/>
                          <a:ea typeface="+mn-ea"/>
                        </a:rPr>
                        <a:t>DID</a:t>
                      </a:r>
                      <a:r>
                        <a:rPr lang="ja-JP" altLang="en-US" sz="1000" b="1" i="0" u="none" strike="noStrike" dirty="0">
                          <a:solidFill>
                            <a:schemeClr val="tx1"/>
                          </a:solidFill>
                          <a:effectLst/>
                          <a:latin typeface="+mn-ea"/>
                          <a:ea typeface="+mn-ea"/>
                        </a:rPr>
                        <a:t>／</a:t>
                      </a:r>
                      <a:r>
                        <a:rPr lang="en-US" altLang="ja-JP" sz="1000" b="1" i="0" u="none" strike="noStrike" dirty="0">
                          <a:solidFill>
                            <a:schemeClr val="tx1"/>
                          </a:solidFill>
                          <a:effectLst/>
                          <a:latin typeface="+mn-ea"/>
                          <a:ea typeface="+mn-ea"/>
                        </a:rPr>
                        <a:t>VC</a:t>
                      </a:r>
                      <a:r>
                        <a:rPr lang="ja-JP" altLang="en-US" sz="1000" b="1" i="0" u="none" strike="noStrike" dirty="0">
                          <a:solidFill>
                            <a:schemeClr val="tx1"/>
                          </a:solidFill>
                          <a:effectLst/>
                          <a:latin typeface="+mn-ea"/>
                          <a:ea typeface="+mn-ea"/>
                        </a:rPr>
                        <a:t>（非</a:t>
                      </a:r>
                      <a:r>
                        <a:rPr lang="en-US" altLang="ja-JP" sz="1000" b="1" i="0" u="none" strike="noStrike" dirty="0">
                          <a:solidFill>
                            <a:schemeClr val="tx1"/>
                          </a:solidFill>
                          <a:effectLst/>
                          <a:latin typeface="+mn-ea"/>
                          <a:ea typeface="+mn-ea"/>
                        </a:rPr>
                        <a:t>bot</a:t>
                      </a:r>
                      <a:r>
                        <a:rPr lang="ja-JP" altLang="en-US" sz="1000" b="1" i="0" u="none" strike="noStrike" dirty="0">
                          <a:solidFill>
                            <a:schemeClr val="tx1"/>
                          </a:solidFill>
                          <a:effectLst/>
                          <a:latin typeface="+mn-ea"/>
                          <a:ea typeface="+mn-ea"/>
                        </a:rPr>
                        <a:t>証明）</a:t>
                      </a:r>
                      <a:r>
                        <a:rPr lang="ja-JP" altLang="en-US" sz="1000" b="0" i="0" u="none" strike="noStrike" dirty="0">
                          <a:solidFill>
                            <a:schemeClr val="tx1"/>
                          </a:solidFill>
                          <a:effectLst/>
                          <a:latin typeface="+mn-ea"/>
                          <a:ea typeface="+mn-ea"/>
                        </a:rPr>
                        <a:t>及び</a:t>
                      </a:r>
                      <a:r>
                        <a:rPr lang="en-US" altLang="ja-JP" sz="1000" b="1" i="0" u="none" strike="noStrike" dirty="0">
                          <a:solidFill>
                            <a:schemeClr val="tx1"/>
                          </a:solidFill>
                          <a:effectLst/>
                          <a:latin typeface="+mn-ea"/>
                          <a:ea typeface="+mn-ea"/>
                        </a:rPr>
                        <a:t>OP</a:t>
                      </a:r>
                      <a:r>
                        <a:rPr lang="ja-JP" altLang="en-US" sz="1000" b="1" i="0" u="none" strike="noStrike" dirty="0">
                          <a:solidFill>
                            <a:schemeClr val="tx1"/>
                          </a:solidFill>
                          <a:effectLst/>
                          <a:latin typeface="+mn-ea"/>
                          <a:ea typeface="+mn-ea"/>
                        </a:rPr>
                        <a:t>（サイト運営者、アドテク事業者）</a:t>
                      </a:r>
                      <a:r>
                        <a:rPr lang="ja-JP" altLang="en-US" sz="1000" b="0" i="0" u="none" strike="noStrike" dirty="0">
                          <a:solidFill>
                            <a:schemeClr val="tx1"/>
                          </a:solidFill>
                          <a:effectLst/>
                          <a:latin typeface="+mn-ea"/>
                          <a:ea typeface="+mn-ea"/>
                        </a:rPr>
                        <a:t>を使用</a:t>
                      </a:r>
                      <a:endParaRPr lang="en-US" altLang="ja-JP" sz="1000" b="0" i="0" u="none" strike="noStrike" dirty="0">
                        <a:solidFill>
                          <a:schemeClr val="tx1"/>
                        </a:solidFill>
                        <a:effectLst/>
                        <a:latin typeface="+mn-ea"/>
                        <a:ea typeface="+mn-ea"/>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71450" indent="-171450" algn="l" fontAlgn="ctr">
                        <a:buFont typeface="Arial" panose="020B0604020202020204" pitchFamily="34" charset="0"/>
                        <a:buChar char="•"/>
                      </a:pPr>
                      <a:r>
                        <a:rPr lang="ja-JP" altLang="en-US" sz="1000" b="0" i="0" u="none" strike="noStrike" dirty="0">
                          <a:solidFill>
                            <a:schemeClr val="tx1"/>
                          </a:solidFill>
                          <a:effectLst/>
                          <a:latin typeface="+mn-ea"/>
                          <a:ea typeface="+mn-ea"/>
                        </a:rPr>
                        <a:t>サイト閲覧者の本人確認については言及なし</a:t>
                      </a:r>
                    </a:p>
                    <a:p>
                      <a:pPr marL="171450" indent="-171450" algn="l" fontAlgn="ctr">
                        <a:buFont typeface="Arial" panose="020B0604020202020204" pitchFamily="34" charset="0"/>
                        <a:buChar char="•"/>
                      </a:pPr>
                      <a:r>
                        <a:rPr lang="ja-JP" altLang="en-US" sz="1000" b="0" i="0" u="none" strike="noStrike" dirty="0">
                          <a:solidFill>
                            <a:schemeClr val="tx1"/>
                          </a:solidFill>
                          <a:effectLst/>
                          <a:latin typeface="+mn-ea"/>
                          <a:ea typeface="+mn-ea"/>
                        </a:rPr>
                        <a:t>サイト運営者、アドテク事業者の</a:t>
                      </a:r>
                      <a:r>
                        <a:rPr lang="ja-JP" altLang="en-US" sz="1000" b="1" i="0" u="none" strike="noStrike" dirty="0">
                          <a:solidFill>
                            <a:schemeClr val="tx1"/>
                          </a:solidFill>
                          <a:effectLst/>
                          <a:latin typeface="+mn-ea"/>
                          <a:ea typeface="+mn-ea"/>
                        </a:rPr>
                        <a:t>実在性は</a:t>
                      </a:r>
                      <a:r>
                        <a:rPr lang="en-US" altLang="ja-JP" sz="1000" b="1" i="0" u="none" strike="noStrike" dirty="0">
                          <a:solidFill>
                            <a:schemeClr val="tx1"/>
                          </a:solidFill>
                          <a:effectLst/>
                          <a:latin typeface="+mn-ea"/>
                          <a:ea typeface="+mn-ea"/>
                        </a:rPr>
                        <a:t>JIQDAQ</a:t>
                      </a:r>
                      <a:r>
                        <a:rPr lang="ja-JP" altLang="en-US" sz="1000" b="1" i="0" u="none" strike="noStrike" dirty="0">
                          <a:solidFill>
                            <a:schemeClr val="tx1"/>
                          </a:solidFill>
                          <a:effectLst/>
                          <a:latin typeface="+mn-ea"/>
                          <a:ea typeface="+mn-ea"/>
                        </a:rPr>
                        <a:t>などの審査会社による審査</a:t>
                      </a:r>
                      <a:r>
                        <a:rPr lang="ja-JP" altLang="en-US" sz="1000" b="0" i="0" u="none" strike="noStrike" dirty="0">
                          <a:solidFill>
                            <a:schemeClr val="tx1"/>
                          </a:solidFill>
                          <a:effectLst/>
                          <a:latin typeface="+mn-ea"/>
                          <a:ea typeface="+mn-ea"/>
                        </a:rPr>
                        <a:t>結果によって実在性を証明することを想定している</a:t>
                      </a: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562223151"/>
                  </a:ext>
                </a:extLst>
              </a:tr>
              <a:tr h="625550">
                <a:tc>
                  <a:txBody>
                    <a:bodyPr/>
                    <a:lstStyle/>
                    <a:p>
                      <a:pPr algn="ctr" fontAlgn="ctr"/>
                      <a:r>
                        <a:rPr lang="en-US" altLang="ja-JP" sz="1000" b="1" i="0" u="none" strike="noStrike" dirty="0">
                          <a:solidFill>
                            <a:srgbClr val="000000"/>
                          </a:solidFill>
                          <a:effectLst/>
                          <a:latin typeface="+mn-ea"/>
                          <a:ea typeface="+mn-ea"/>
                        </a:rPr>
                        <a:t>2</a:t>
                      </a:r>
                      <a:endParaRPr lang="ja-JP" altLang="en-US" sz="1000" b="1" i="0" u="none" strike="noStrike" dirty="0">
                        <a:solidFill>
                          <a:srgbClr val="000000"/>
                        </a:solidFill>
                        <a:effectLst/>
                        <a:latin typeface="+mn-ea"/>
                        <a:ea typeface="+mn-ea"/>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000" b="1" u="none" strike="noStrike" dirty="0">
                          <a:effectLst/>
                          <a:latin typeface="+mn-ea"/>
                          <a:ea typeface="+mn-ea"/>
                        </a:rPr>
                        <a:t>NRI</a:t>
                      </a:r>
                      <a:r>
                        <a:rPr lang="ja-JP" altLang="en-US" sz="1000" b="1" u="none" strike="noStrike" dirty="0">
                          <a:effectLst/>
                          <a:latin typeface="+mn-ea"/>
                          <a:ea typeface="+mn-ea"/>
                        </a:rPr>
                        <a:t>デジタル</a:t>
                      </a:r>
                      <a:endParaRPr lang="ja-JP" altLang="en-US" sz="1000" b="1" i="0" u="none" strike="noStrike" dirty="0">
                        <a:solidFill>
                          <a:srgbClr val="000000"/>
                        </a:solidFill>
                        <a:effectLst/>
                        <a:latin typeface="+mn-ea"/>
                        <a:ea typeface="+mn-ea"/>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171450" indent="-171450" algn="l" fontAlgn="ctr">
                        <a:buFont typeface="Arial" panose="020B0604020202020204" pitchFamily="34" charset="0"/>
                        <a:buChar char="•"/>
                      </a:pPr>
                      <a:r>
                        <a:rPr lang="ja-JP" altLang="en-US" sz="1000" b="0" i="0" u="none" strike="noStrike" dirty="0">
                          <a:solidFill>
                            <a:schemeClr val="tx1"/>
                          </a:solidFill>
                          <a:effectLst/>
                          <a:latin typeface="+mn-ea"/>
                          <a:ea typeface="+mn-ea"/>
                        </a:rPr>
                        <a:t>属性情報の証明手法としては</a:t>
                      </a:r>
                      <a:r>
                        <a:rPr lang="en-US" altLang="ja-JP" sz="1000" b="1" i="0" u="none" strike="noStrike" dirty="0">
                          <a:solidFill>
                            <a:schemeClr val="tx1"/>
                          </a:solidFill>
                          <a:effectLst/>
                          <a:latin typeface="+mn-ea"/>
                          <a:ea typeface="+mn-ea"/>
                        </a:rPr>
                        <a:t>DID</a:t>
                      </a:r>
                      <a:r>
                        <a:rPr lang="ja-JP" altLang="en-US" sz="1000" b="1" i="0" u="none" strike="noStrike" dirty="0">
                          <a:solidFill>
                            <a:schemeClr val="tx1"/>
                          </a:solidFill>
                          <a:effectLst/>
                          <a:latin typeface="+mn-ea"/>
                          <a:ea typeface="+mn-ea"/>
                        </a:rPr>
                        <a:t>／</a:t>
                      </a:r>
                      <a:r>
                        <a:rPr lang="en-US" altLang="ja-JP" sz="1000" b="1" i="0" u="none" strike="noStrike" dirty="0">
                          <a:solidFill>
                            <a:schemeClr val="tx1"/>
                          </a:solidFill>
                          <a:effectLst/>
                          <a:latin typeface="+mn-ea"/>
                          <a:ea typeface="+mn-ea"/>
                        </a:rPr>
                        <a:t>VC</a:t>
                      </a:r>
                      <a:r>
                        <a:rPr lang="ja-JP" altLang="en-US" sz="1000" b="0" i="0" u="none" strike="noStrike" dirty="0">
                          <a:solidFill>
                            <a:schemeClr val="tx1"/>
                          </a:solidFill>
                          <a:effectLst/>
                          <a:latin typeface="+mn-ea"/>
                          <a:ea typeface="+mn-ea"/>
                        </a:rPr>
                        <a:t>を使用（事前取り決めおよび</a:t>
                      </a:r>
                      <a:r>
                        <a:rPr lang="en-US" altLang="ja-JP" sz="1000" b="0" i="0" u="none" strike="noStrike" dirty="0">
                          <a:solidFill>
                            <a:schemeClr val="tx1"/>
                          </a:solidFill>
                          <a:effectLst/>
                          <a:latin typeface="+mn-ea"/>
                          <a:ea typeface="+mn-ea"/>
                        </a:rPr>
                        <a:t>ID</a:t>
                      </a:r>
                      <a:r>
                        <a:rPr lang="ja-JP" altLang="en-US" sz="1000" b="0" i="0" u="none" strike="noStrike" dirty="0">
                          <a:solidFill>
                            <a:schemeClr val="tx1"/>
                          </a:solidFill>
                          <a:effectLst/>
                          <a:latin typeface="+mn-ea"/>
                          <a:ea typeface="+mn-ea"/>
                        </a:rPr>
                        <a:t>連携が必要な</a:t>
                      </a:r>
                      <a:r>
                        <a:rPr lang="en-US" altLang="ja-JP" sz="1000" b="0" i="0" u="none" strike="noStrike" dirty="0">
                          <a:solidFill>
                            <a:schemeClr val="tx1"/>
                          </a:solidFill>
                          <a:effectLst/>
                          <a:latin typeface="+mn-ea"/>
                          <a:ea typeface="+mn-ea"/>
                        </a:rPr>
                        <a:t>OIDC</a:t>
                      </a:r>
                      <a:r>
                        <a:rPr lang="ja-JP" altLang="en-US" sz="1000" b="0" i="0" u="none" strike="noStrike" dirty="0">
                          <a:solidFill>
                            <a:schemeClr val="tx1"/>
                          </a:solidFill>
                          <a:effectLst/>
                          <a:latin typeface="+mn-ea"/>
                          <a:ea typeface="+mn-ea"/>
                        </a:rPr>
                        <a:t>よりも、</a:t>
                      </a:r>
                      <a:r>
                        <a:rPr lang="en-US" altLang="ja-JP" sz="1000" b="0" i="0" u="none" strike="noStrike" dirty="0">
                          <a:solidFill>
                            <a:schemeClr val="tx1"/>
                          </a:solidFill>
                          <a:effectLst/>
                          <a:latin typeface="+mn-ea"/>
                          <a:ea typeface="+mn-ea"/>
                        </a:rPr>
                        <a:t>VC</a:t>
                      </a:r>
                      <a:r>
                        <a:rPr lang="ja-JP" altLang="en-US" sz="1000" b="0" i="0" u="none" strike="noStrike" dirty="0">
                          <a:solidFill>
                            <a:schemeClr val="tx1"/>
                          </a:solidFill>
                          <a:effectLst/>
                          <a:latin typeface="+mn-ea"/>
                          <a:ea typeface="+mn-ea"/>
                        </a:rPr>
                        <a:t>の提示による資格情報の授受を行う方が効果的であるため）</a:t>
                      </a:r>
                      <a:endParaRPr lang="en-US" altLang="ja-JP" sz="1000" b="0" i="0" u="none" strike="noStrike" dirty="0">
                        <a:solidFill>
                          <a:schemeClr val="tx1"/>
                        </a:solidFill>
                        <a:effectLst/>
                        <a:latin typeface="+mn-ea"/>
                        <a:ea typeface="+mn-ea"/>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71450" indent="-171450" algn="l" fontAlgn="ctr">
                        <a:buFont typeface="Arial" panose="020B0604020202020204" pitchFamily="34" charset="0"/>
                        <a:buChar char="•"/>
                      </a:pPr>
                      <a:r>
                        <a:rPr lang="en-US" altLang="ja-JP" sz="1000" b="0" i="0" u="none" strike="noStrike" dirty="0">
                          <a:solidFill>
                            <a:schemeClr val="tx1"/>
                          </a:solidFill>
                          <a:effectLst/>
                          <a:latin typeface="+mn-ea"/>
                          <a:ea typeface="+mn-ea"/>
                        </a:rPr>
                        <a:t>VR</a:t>
                      </a:r>
                      <a:r>
                        <a:rPr lang="ja-JP" altLang="en-US" sz="1000" b="0" i="0" u="none" strike="noStrike" dirty="0">
                          <a:solidFill>
                            <a:schemeClr val="tx1"/>
                          </a:solidFill>
                          <a:effectLst/>
                          <a:latin typeface="+mn-ea"/>
                          <a:ea typeface="+mn-ea"/>
                        </a:rPr>
                        <a:t>ゴーグルを利用している</a:t>
                      </a:r>
                      <a:r>
                        <a:rPr lang="ja-JP" altLang="en-US" sz="1000" b="1" i="0" u="none" strike="noStrike" dirty="0">
                          <a:solidFill>
                            <a:schemeClr val="tx1"/>
                          </a:solidFill>
                          <a:effectLst/>
                          <a:latin typeface="+mn-ea"/>
                          <a:ea typeface="+mn-ea"/>
                        </a:rPr>
                        <a:t>「利用者の本人認証」を「没入感を維持したまま」実現することを課題</a:t>
                      </a:r>
                      <a:r>
                        <a:rPr lang="ja-JP" altLang="en-US" sz="1000" b="0" i="0" u="none" strike="noStrike" dirty="0">
                          <a:solidFill>
                            <a:schemeClr val="tx1"/>
                          </a:solidFill>
                          <a:effectLst/>
                          <a:latin typeface="+mn-ea"/>
                          <a:ea typeface="+mn-ea"/>
                        </a:rPr>
                        <a:t>として解決方法を検討</a:t>
                      </a:r>
                    </a:p>
                    <a:p>
                      <a:pPr marL="171450" indent="-171450" algn="l" fontAlgn="ctr">
                        <a:buFont typeface="Arial" panose="020B0604020202020204" pitchFamily="34" charset="0"/>
                        <a:buChar char="•"/>
                      </a:pPr>
                      <a:r>
                        <a:rPr lang="ja-JP" altLang="en-US" sz="1000" b="0" i="0" u="none" strike="noStrike" dirty="0">
                          <a:solidFill>
                            <a:schemeClr val="tx1"/>
                          </a:solidFill>
                          <a:effectLst/>
                          <a:latin typeface="+mn-ea"/>
                          <a:ea typeface="+mn-ea"/>
                        </a:rPr>
                        <a:t>予め</a:t>
                      </a:r>
                      <a:r>
                        <a:rPr lang="en-US" altLang="ja-JP" sz="1000" b="0" i="0" u="none" strike="noStrike" dirty="0">
                          <a:solidFill>
                            <a:schemeClr val="tx1"/>
                          </a:solidFill>
                          <a:effectLst/>
                          <a:latin typeface="+mn-ea"/>
                          <a:ea typeface="+mn-ea"/>
                        </a:rPr>
                        <a:t>PIN</a:t>
                      </a:r>
                      <a:r>
                        <a:rPr lang="ja-JP" altLang="en-US" sz="1000" b="0" i="0" u="none" strike="noStrike" dirty="0">
                          <a:solidFill>
                            <a:schemeClr val="tx1"/>
                          </a:solidFill>
                          <a:effectLst/>
                          <a:latin typeface="+mn-ea"/>
                          <a:ea typeface="+mn-ea"/>
                        </a:rPr>
                        <a:t>コードを決定し、認証タイミングで</a:t>
                      </a:r>
                      <a:r>
                        <a:rPr lang="en-US" altLang="ja-JP" sz="1000" b="0" i="0" u="none" strike="noStrike" dirty="0">
                          <a:solidFill>
                            <a:schemeClr val="tx1"/>
                          </a:solidFill>
                          <a:effectLst/>
                          <a:latin typeface="+mn-ea"/>
                          <a:ea typeface="+mn-ea"/>
                        </a:rPr>
                        <a:t>VR</a:t>
                      </a:r>
                      <a:r>
                        <a:rPr lang="ja-JP" altLang="en-US" sz="1000" b="0" i="0" u="none" strike="noStrike" dirty="0">
                          <a:solidFill>
                            <a:schemeClr val="tx1"/>
                          </a:solidFill>
                          <a:effectLst/>
                          <a:latin typeface="+mn-ea"/>
                          <a:ea typeface="+mn-ea"/>
                        </a:rPr>
                        <a:t>空間に認証機能表示、ジェスチャーで矢印方向を入力する方法で解決可能と想定</a:t>
                      </a: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682573914"/>
                  </a:ext>
                </a:extLst>
              </a:tr>
              <a:tr h="469162">
                <a:tc>
                  <a:txBody>
                    <a:bodyPr/>
                    <a:lstStyle/>
                    <a:p>
                      <a:pPr algn="ctr" fontAlgn="ctr"/>
                      <a:r>
                        <a:rPr lang="en-US" altLang="ja-JP" sz="1000" b="1" i="0" u="none" strike="noStrike" dirty="0">
                          <a:solidFill>
                            <a:srgbClr val="000000"/>
                          </a:solidFill>
                          <a:effectLst/>
                          <a:latin typeface="+mn-ea"/>
                          <a:ea typeface="+mn-ea"/>
                        </a:rPr>
                        <a:t>3</a:t>
                      </a:r>
                      <a:endParaRPr lang="ja-JP" altLang="en-US" sz="1000" b="1" i="0" u="none" strike="noStrike" dirty="0">
                        <a:solidFill>
                          <a:srgbClr val="000000"/>
                        </a:solidFill>
                        <a:effectLst/>
                        <a:latin typeface="+mn-ea"/>
                        <a:ea typeface="+mn-ea"/>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ja-JP" altLang="en-US" sz="1000" b="1" u="none" strike="noStrike" dirty="0">
                          <a:effectLst/>
                          <a:latin typeface="+mn-ea"/>
                          <a:ea typeface="+mn-ea"/>
                        </a:rPr>
                        <a:t>東大</a:t>
                      </a:r>
                      <a:endParaRPr lang="ja-JP" altLang="en-US" sz="1000" b="1" i="0" u="none" strike="noStrike" dirty="0">
                        <a:solidFill>
                          <a:srgbClr val="000000"/>
                        </a:solidFill>
                        <a:effectLst/>
                        <a:latin typeface="+mn-ea"/>
                        <a:ea typeface="+mn-ea"/>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171450" indent="-171450" algn="l" fontAlgn="ctr">
                        <a:buFont typeface="Arial" panose="020B0604020202020204" pitchFamily="34" charset="0"/>
                        <a:buChar char="•"/>
                      </a:pPr>
                      <a:r>
                        <a:rPr lang="ja-JP" altLang="en-US" sz="1000" b="0" i="0" u="none" strike="noStrike" dirty="0">
                          <a:solidFill>
                            <a:schemeClr val="tx1"/>
                          </a:solidFill>
                          <a:effectLst/>
                          <a:latin typeface="+mn-ea"/>
                          <a:ea typeface="+mn-ea"/>
                        </a:rPr>
                        <a:t>属性情報の証明手法としては</a:t>
                      </a:r>
                      <a:r>
                        <a:rPr lang="en-US" altLang="ja-JP" sz="1000" b="1" i="0" u="none" strike="noStrike" dirty="0">
                          <a:solidFill>
                            <a:schemeClr val="tx1"/>
                          </a:solidFill>
                          <a:effectLst/>
                          <a:latin typeface="+mn-ea"/>
                          <a:ea typeface="+mn-ea"/>
                        </a:rPr>
                        <a:t>DID</a:t>
                      </a:r>
                      <a:r>
                        <a:rPr lang="ja-JP" altLang="en-US" sz="1000" b="1" i="0" u="none" strike="noStrike" dirty="0">
                          <a:solidFill>
                            <a:schemeClr val="tx1"/>
                          </a:solidFill>
                          <a:effectLst/>
                          <a:latin typeface="+mn-ea"/>
                          <a:ea typeface="+mn-ea"/>
                        </a:rPr>
                        <a:t>／</a:t>
                      </a:r>
                      <a:r>
                        <a:rPr lang="en-US" altLang="ja-JP" sz="1000" b="1" i="0" u="none" strike="noStrike" dirty="0">
                          <a:solidFill>
                            <a:schemeClr val="tx1"/>
                          </a:solidFill>
                          <a:effectLst/>
                          <a:latin typeface="+mn-ea"/>
                          <a:ea typeface="+mn-ea"/>
                        </a:rPr>
                        <a:t>VC</a:t>
                      </a:r>
                      <a:r>
                        <a:rPr lang="ja-JP" altLang="en-US" sz="1000" b="0" i="0" u="none" strike="noStrike" dirty="0">
                          <a:solidFill>
                            <a:schemeClr val="tx1"/>
                          </a:solidFill>
                          <a:effectLst/>
                          <a:latin typeface="+mn-ea"/>
                          <a:ea typeface="+mn-ea"/>
                        </a:rPr>
                        <a:t>を使用</a:t>
                      </a:r>
                      <a:endParaRPr lang="en-US" altLang="ja-JP" sz="1000" b="0" i="0" u="none" strike="noStrike" dirty="0">
                        <a:solidFill>
                          <a:schemeClr val="tx1"/>
                        </a:solidFill>
                        <a:effectLst/>
                        <a:latin typeface="+mn-ea"/>
                        <a:ea typeface="+mn-ea"/>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71450" indent="-171450" algn="l" fontAlgn="ctr">
                        <a:buFont typeface="Arial" panose="020B0604020202020204" pitchFamily="34" charset="0"/>
                        <a:buChar char="•"/>
                      </a:pPr>
                      <a:r>
                        <a:rPr lang="ja-JP" altLang="en-US" sz="1000" b="0" i="0" u="none" strike="noStrike" dirty="0">
                          <a:solidFill>
                            <a:schemeClr val="tx1"/>
                          </a:solidFill>
                          <a:effectLst/>
                          <a:latin typeface="+mn-ea"/>
                          <a:ea typeface="+mn-ea"/>
                        </a:rPr>
                        <a:t>学生の本人確認としては、大学等でのリアルな認証を利用</a:t>
                      </a:r>
                    </a:p>
                    <a:p>
                      <a:pPr marL="171450" indent="-171450" algn="l" fontAlgn="ctr">
                        <a:buFont typeface="Arial" panose="020B0604020202020204" pitchFamily="34" charset="0"/>
                        <a:buChar char="•"/>
                      </a:pPr>
                      <a:r>
                        <a:rPr lang="ja-JP" altLang="en-US" sz="1000" b="1" i="0" u="none" strike="noStrike" dirty="0">
                          <a:solidFill>
                            <a:schemeClr val="tx1"/>
                          </a:solidFill>
                          <a:effectLst/>
                          <a:latin typeface="+mn-ea"/>
                          <a:ea typeface="+mn-ea"/>
                        </a:rPr>
                        <a:t>大学等でのリアルな認証</a:t>
                      </a:r>
                      <a:r>
                        <a:rPr lang="ja-JP" altLang="en-US" sz="1000" b="0" i="0" u="none" strike="noStrike" dirty="0">
                          <a:solidFill>
                            <a:schemeClr val="tx1"/>
                          </a:solidFill>
                          <a:effectLst/>
                          <a:latin typeface="+mn-ea"/>
                          <a:ea typeface="+mn-ea"/>
                        </a:rPr>
                        <a:t>に基づき、</a:t>
                      </a:r>
                      <a:r>
                        <a:rPr lang="en-US" altLang="ja-JP" sz="1000" b="0" i="0" u="none" strike="noStrike" dirty="0">
                          <a:solidFill>
                            <a:schemeClr val="tx1"/>
                          </a:solidFill>
                          <a:effectLst/>
                          <a:latin typeface="+mn-ea"/>
                          <a:ea typeface="+mn-ea"/>
                        </a:rPr>
                        <a:t>FIDO</a:t>
                      </a:r>
                      <a:r>
                        <a:rPr lang="ja-JP" altLang="en-US" sz="1000" b="0" i="0" u="none" strike="noStrike" dirty="0">
                          <a:solidFill>
                            <a:schemeClr val="tx1"/>
                          </a:solidFill>
                          <a:effectLst/>
                          <a:latin typeface="+mn-ea"/>
                          <a:ea typeface="+mn-ea"/>
                        </a:rPr>
                        <a:t>認証によって特定の端末と紐づけられた</a:t>
                      </a:r>
                      <a:r>
                        <a:rPr lang="en-US" altLang="ja-JP" sz="1000" b="0" i="0" u="none" strike="noStrike" dirty="0">
                          <a:solidFill>
                            <a:schemeClr val="tx1"/>
                          </a:solidFill>
                          <a:effectLst/>
                          <a:latin typeface="+mn-ea"/>
                          <a:ea typeface="+mn-ea"/>
                        </a:rPr>
                        <a:t>DID</a:t>
                      </a:r>
                      <a:r>
                        <a:rPr lang="ja-JP" altLang="en-US" sz="1000" b="0" i="0" u="none" strike="noStrike" dirty="0">
                          <a:solidFill>
                            <a:schemeClr val="tx1"/>
                          </a:solidFill>
                          <a:effectLst/>
                          <a:latin typeface="+mn-ea"/>
                          <a:ea typeface="+mn-ea"/>
                        </a:rPr>
                        <a:t>を企業・大学等に提示することで本人認証を強化している</a:t>
                      </a: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155036761"/>
                  </a:ext>
                </a:extLst>
              </a:tr>
              <a:tr h="312774">
                <a:tc>
                  <a:txBody>
                    <a:bodyPr/>
                    <a:lstStyle/>
                    <a:p>
                      <a:pPr algn="ctr" fontAlgn="ctr"/>
                      <a:r>
                        <a:rPr lang="en-US" altLang="ja-JP" sz="1000" b="1" i="0" u="none" strike="noStrike" dirty="0">
                          <a:solidFill>
                            <a:srgbClr val="000000"/>
                          </a:solidFill>
                          <a:effectLst/>
                          <a:latin typeface="+mn-ea"/>
                          <a:ea typeface="+mn-ea"/>
                        </a:rPr>
                        <a:t>4</a:t>
                      </a:r>
                      <a:endParaRPr lang="en-US" sz="1000" b="1" i="0" u="none" strike="noStrike" dirty="0">
                        <a:solidFill>
                          <a:srgbClr val="000000"/>
                        </a:solidFill>
                        <a:effectLst/>
                        <a:latin typeface="+mn-ea"/>
                        <a:ea typeface="+mn-ea"/>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ja-JP" altLang="en-US" sz="1000" b="1" u="none" strike="noStrike" dirty="0">
                          <a:effectLst/>
                          <a:latin typeface="+mn-ea"/>
                          <a:ea typeface="+mn-ea"/>
                        </a:rPr>
                        <a:t>富士通</a:t>
                      </a:r>
                      <a:r>
                        <a:rPr lang="en-US" sz="1000" b="1" u="none" strike="noStrike" dirty="0">
                          <a:effectLst/>
                          <a:latin typeface="+mn-ea"/>
                          <a:ea typeface="+mn-ea"/>
                        </a:rPr>
                        <a:t>Japan</a:t>
                      </a:r>
                      <a:endParaRPr lang="en-US" sz="1000" b="1" i="0" u="none" strike="noStrike" dirty="0">
                        <a:solidFill>
                          <a:srgbClr val="000000"/>
                        </a:solidFill>
                        <a:effectLst/>
                        <a:latin typeface="+mn-ea"/>
                        <a:ea typeface="+mn-ea"/>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171450" marR="0" lvl="0" indent="-171450" algn="l" defTabSz="609559" rtl="0" eaLnBrk="1" fontAlgn="ctr" latinLnBrk="0" hangingPunct="1">
                        <a:lnSpc>
                          <a:spcPct val="100000"/>
                        </a:lnSpc>
                        <a:spcBef>
                          <a:spcPts val="0"/>
                        </a:spcBef>
                        <a:spcAft>
                          <a:spcPts val="0"/>
                        </a:spcAft>
                        <a:buClrTx/>
                        <a:buSzTx/>
                        <a:buFont typeface="Arial" panose="020B0604020202020204" pitchFamily="34" charset="0"/>
                        <a:buChar char="•"/>
                        <a:tabLst/>
                        <a:defRPr/>
                      </a:pPr>
                      <a:r>
                        <a:rPr lang="ja-JP" altLang="en-US" sz="1000" b="0" i="0" u="none" strike="noStrike" dirty="0">
                          <a:solidFill>
                            <a:schemeClr val="tx1"/>
                          </a:solidFill>
                          <a:effectLst/>
                          <a:latin typeface="+mn-ea"/>
                          <a:ea typeface="+mn-ea"/>
                        </a:rPr>
                        <a:t>属性情報の証明手法としては</a:t>
                      </a:r>
                      <a:r>
                        <a:rPr lang="en-US" altLang="ja-JP" sz="1000" b="1" i="0" u="none" strike="noStrike" dirty="0">
                          <a:solidFill>
                            <a:schemeClr val="tx1"/>
                          </a:solidFill>
                          <a:effectLst/>
                          <a:latin typeface="+mn-ea"/>
                          <a:ea typeface="+mn-ea"/>
                        </a:rPr>
                        <a:t>DID</a:t>
                      </a:r>
                      <a:r>
                        <a:rPr lang="ja-JP" altLang="en-US" sz="1000" b="1" i="0" u="none" strike="noStrike" dirty="0">
                          <a:solidFill>
                            <a:schemeClr val="tx1"/>
                          </a:solidFill>
                          <a:effectLst/>
                          <a:latin typeface="+mn-ea"/>
                          <a:ea typeface="+mn-ea"/>
                        </a:rPr>
                        <a:t>／</a:t>
                      </a:r>
                      <a:r>
                        <a:rPr lang="en-US" altLang="ja-JP" sz="1000" b="1" i="0" u="none" strike="noStrike" dirty="0">
                          <a:solidFill>
                            <a:schemeClr val="tx1"/>
                          </a:solidFill>
                          <a:effectLst/>
                          <a:latin typeface="+mn-ea"/>
                          <a:ea typeface="+mn-ea"/>
                        </a:rPr>
                        <a:t>VC</a:t>
                      </a:r>
                      <a:r>
                        <a:rPr lang="ja-JP" altLang="en-US" sz="1000" b="0" i="0" u="none" strike="noStrike" dirty="0">
                          <a:solidFill>
                            <a:schemeClr val="tx1"/>
                          </a:solidFill>
                          <a:effectLst/>
                          <a:latin typeface="+mn-ea"/>
                          <a:ea typeface="+mn-ea"/>
                        </a:rPr>
                        <a:t>を使用（富士通の分散型</a:t>
                      </a:r>
                      <a:r>
                        <a:rPr lang="en-US" altLang="ja-JP" sz="1000" b="0" i="0" u="none" strike="noStrike" dirty="0">
                          <a:solidFill>
                            <a:schemeClr val="tx1"/>
                          </a:solidFill>
                          <a:effectLst/>
                          <a:latin typeface="+mn-ea"/>
                          <a:ea typeface="+mn-ea"/>
                        </a:rPr>
                        <a:t>ID</a:t>
                      </a:r>
                      <a:r>
                        <a:rPr lang="ja-JP" altLang="en-US" sz="1000" b="0" i="0" u="none" strike="noStrike" dirty="0">
                          <a:solidFill>
                            <a:schemeClr val="tx1"/>
                          </a:solidFill>
                          <a:effectLst/>
                          <a:latin typeface="+mn-ea"/>
                          <a:ea typeface="+mn-ea"/>
                        </a:rPr>
                        <a:t>ソリューションである</a:t>
                      </a:r>
                      <a:r>
                        <a:rPr lang="en-US" altLang="ja-JP" sz="1000" b="0" i="0" u="none" strike="noStrike" dirty="0">
                          <a:solidFill>
                            <a:schemeClr val="tx1"/>
                          </a:solidFill>
                          <a:effectLst/>
                          <a:latin typeface="+mn-ea"/>
                          <a:ea typeface="+mn-ea"/>
                        </a:rPr>
                        <a:t>IDYX</a:t>
                      </a:r>
                      <a:r>
                        <a:rPr lang="ja-JP" altLang="en-US" sz="1000" b="0" i="0" u="none" strike="noStrike" dirty="0">
                          <a:solidFill>
                            <a:schemeClr val="tx1"/>
                          </a:solidFill>
                          <a:effectLst/>
                          <a:latin typeface="+mn-ea"/>
                          <a:ea typeface="+mn-ea"/>
                        </a:rPr>
                        <a:t>のサービス内で提供）</a:t>
                      </a:r>
                      <a:endParaRPr lang="en-US" altLang="ja-JP" sz="1000" b="0" i="0" u="none" strike="noStrike" dirty="0">
                        <a:solidFill>
                          <a:schemeClr val="tx1"/>
                        </a:solidFill>
                        <a:effectLst/>
                        <a:latin typeface="+mn-ea"/>
                        <a:ea typeface="+mn-ea"/>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71450" marR="0" lvl="0" indent="-171450" algn="l" defTabSz="609559" rtl="0" eaLnBrk="1" fontAlgn="ctr" latinLnBrk="0" hangingPunct="1">
                        <a:lnSpc>
                          <a:spcPct val="100000"/>
                        </a:lnSpc>
                        <a:spcBef>
                          <a:spcPts val="0"/>
                        </a:spcBef>
                        <a:spcAft>
                          <a:spcPts val="0"/>
                        </a:spcAft>
                        <a:buClrTx/>
                        <a:buSzTx/>
                        <a:buFont typeface="Arial" panose="020B0604020202020204" pitchFamily="34" charset="0"/>
                        <a:buChar char="•"/>
                        <a:tabLst/>
                        <a:defRPr/>
                      </a:pPr>
                      <a:r>
                        <a:rPr lang="ja-JP" altLang="en-US" sz="1000" b="0" i="0" u="none" strike="noStrike" dirty="0">
                          <a:solidFill>
                            <a:schemeClr val="tx1"/>
                          </a:solidFill>
                          <a:effectLst/>
                          <a:latin typeface="+mn-ea"/>
                          <a:ea typeface="+mn-ea"/>
                        </a:rPr>
                        <a:t>学生、指導教員、採用担当の本人確認方法として、</a:t>
                      </a:r>
                      <a:r>
                        <a:rPr lang="en-US" altLang="ja-JP" sz="1000" b="1" i="0" u="none" strike="noStrike" dirty="0">
                          <a:solidFill>
                            <a:schemeClr val="tx1"/>
                          </a:solidFill>
                          <a:effectLst/>
                          <a:latin typeface="+mn-ea"/>
                          <a:ea typeface="+mn-ea"/>
                        </a:rPr>
                        <a:t>Microsoft</a:t>
                      </a:r>
                      <a:r>
                        <a:rPr lang="ja-JP" altLang="en-US" sz="1000" b="1" i="0" u="none" strike="noStrike" dirty="0">
                          <a:solidFill>
                            <a:schemeClr val="tx1"/>
                          </a:solidFill>
                          <a:effectLst/>
                          <a:latin typeface="+mn-ea"/>
                          <a:ea typeface="+mn-ea"/>
                        </a:rPr>
                        <a:t>の</a:t>
                      </a:r>
                      <a:r>
                        <a:rPr lang="en-US" altLang="ja-JP" sz="1000" b="1" i="0" u="none" strike="noStrike" dirty="0">
                          <a:solidFill>
                            <a:schemeClr val="tx1"/>
                          </a:solidFill>
                          <a:effectLst/>
                          <a:latin typeface="+mn-ea"/>
                          <a:ea typeface="+mn-ea"/>
                        </a:rPr>
                        <a:t>Azure AD</a:t>
                      </a:r>
                      <a:r>
                        <a:rPr lang="ja-JP" altLang="en-US" sz="1000" b="1" i="0" u="none" strike="noStrike" dirty="0">
                          <a:solidFill>
                            <a:schemeClr val="tx1"/>
                          </a:solidFill>
                          <a:effectLst/>
                          <a:latin typeface="+mn-ea"/>
                          <a:ea typeface="+mn-ea"/>
                        </a:rPr>
                        <a:t>の認証機能を利用</a:t>
                      </a: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502330174"/>
                  </a:ext>
                </a:extLst>
              </a:tr>
              <a:tr h="312774">
                <a:tc>
                  <a:txBody>
                    <a:bodyPr/>
                    <a:lstStyle/>
                    <a:p>
                      <a:pPr algn="ctr" fontAlgn="ctr"/>
                      <a:r>
                        <a:rPr lang="en-US" altLang="ja-JP" sz="1000" b="1" i="0" u="none" strike="noStrike" dirty="0">
                          <a:solidFill>
                            <a:srgbClr val="000000"/>
                          </a:solidFill>
                          <a:effectLst/>
                          <a:latin typeface="+mn-ea"/>
                          <a:ea typeface="+mn-ea"/>
                        </a:rPr>
                        <a:t>5</a:t>
                      </a:r>
                      <a:endParaRPr lang="ja-JP" altLang="en-US" sz="1000" b="1" i="0" u="none" strike="noStrike" dirty="0">
                        <a:solidFill>
                          <a:srgbClr val="000000"/>
                        </a:solidFill>
                        <a:effectLst/>
                        <a:latin typeface="+mn-ea"/>
                        <a:ea typeface="+mn-ea"/>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ja-JP" altLang="en-US" sz="1000" b="1" u="none" strike="noStrike" dirty="0">
                          <a:effectLst/>
                          <a:latin typeface="+mn-ea"/>
                          <a:ea typeface="+mn-ea"/>
                        </a:rPr>
                        <a:t>シミック</a:t>
                      </a:r>
                      <a:endParaRPr lang="ja-JP" altLang="en-US" sz="1000" b="1" i="0" u="none" strike="noStrike" dirty="0">
                        <a:solidFill>
                          <a:srgbClr val="000000"/>
                        </a:solidFill>
                        <a:effectLst/>
                        <a:latin typeface="+mn-ea"/>
                        <a:ea typeface="+mn-ea"/>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171450" indent="-171450" algn="l" fontAlgn="ctr">
                        <a:buFont typeface="Arial" panose="020B0604020202020204" pitchFamily="34" charset="0"/>
                        <a:buChar char="•"/>
                      </a:pPr>
                      <a:r>
                        <a:rPr kumimoji="1" lang="en-US" altLang="ja-JP" sz="1000" b="1" i="0" u="none" strike="noStrike" kern="1200" cap="none" spc="0" normalizeH="0" baseline="0" noProof="0" dirty="0">
                          <a:ln>
                            <a:noFill/>
                          </a:ln>
                          <a:solidFill>
                            <a:schemeClr val="tx1"/>
                          </a:solidFill>
                          <a:effectLst/>
                          <a:uLnTx/>
                          <a:uFillTx/>
                          <a:latin typeface="Meiryo UI"/>
                          <a:ea typeface="+mn-ea"/>
                          <a:cs typeface="+mn-cs"/>
                        </a:rPr>
                        <a:t>DID</a:t>
                      </a:r>
                      <a:r>
                        <a:rPr kumimoji="1" lang="ja-JP" altLang="en-US" sz="1000" b="1" i="0" u="none" strike="noStrike" kern="1200" cap="none" spc="0" normalizeH="0" baseline="0" noProof="0" dirty="0">
                          <a:ln>
                            <a:noFill/>
                          </a:ln>
                          <a:solidFill>
                            <a:schemeClr val="tx1"/>
                          </a:solidFill>
                          <a:effectLst/>
                          <a:uLnTx/>
                          <a:uFillTx/>
                          <a:latin typeface="Meiryo UI"/>
                          <a:ea typeface="+mn-ea"/>
                          <a:cs typeface="+mn-cs"/>
                        </a:rPr>
                        <a:t>と署名検証</a:t>
                      </a:r>
                      <a:r>
                        <a:rPr kumimoji="1" lang="ja-JP" altLang="en-US" sz="1000" b="0" i="0" u="none" strike="noStrike" kern="1200" cap="none" spc="0" normalizeH="0" baseline="0" noProof="0" dirty="0">
                          <a:ln>
                            <a:noFill/>
                          </a:ln>
                          <a:solidFill>
                            <a:schemeClr val="tx1"/>
                          </a:solidFill>
                          <a:effectLst/>
                          <a:uLnTx/>
                          <a:uFillTx/>
                          <a:latin typeface="Meiryo UI"/>
                          <a:ea typeface="+mn-ea"/>
                          <a:cs typeface="+mn-cs"/>
                        </a:rPr>
                        <a:t>によりセキュアなデータ共有を実現（属性証明は実施しないため</a:t>
                      </a:r>
                      <a:r>
                        <a:rPr kumimoji="1" lang="en-US" altLang="ja-JP" sz="1000" b="1" i="0" u="none" strike="noStrike" kern="1200" cap="none" spc="0" normalizeH="0" baseline="0" noProof="0" dirty="0">
                          <a:ln>
                            <a:noFill/>
                          </a:ln>
                          <a:solidFill>
                            <a:schemeClr val="tx1"/>
                          </a:solidFill>
                          <a:effectLst/>
                          <a:uLnTx/>
                          <a:uFillTx/>
                          <a:latin typeface="Meiryo UI"/>
                          <a:ea typeface="+mn-ea"/>
                          <a:cs typeface="+mn-cs"/>
                        </a:rPr>
                        <a:t>VC</a:t>
                      </a:r>
                      <a:r>
                        <a:rPr kumimoji="1" lang="ja-JP" altLang="en-US" sz="1000" b="1" i="0" u="none" strike="noStrike" kern="1200" cap="none" spc="0" normalizeH="0" baseline="0" noProof="0" dirty="0">
                          <a:ln>
                            <a:noFill/>
                          </a:ln>
                          <a:solidFill>
                            <a:schemeClr val="tx1"/>
                          </a:solidFill>
                          <a:effectLst/>
                          <a:uLnTx/>
                          <a:uFillTx/>
                          <a:latin typeface="Meiryo UI"/>
                          <a:ea typeface="+mn-ea"/>
                          <a:cs typeface="+mn-cs"/>
                        </a:rPr>
                        <a:t>は未実装</a:t>
                      </a:r>
                      <a:r>
                        <a:rPr kumimoji="1" lang="ja-JP" altLang="en-US" sz="1000" b="0" i="0" u="none" strike="noStrike" kern="1200" cap="none" spc="0" normalizeH="0" baseline="0" noProof="0" dirty="0">
                          <a:ln>
                            <a:noFill/>
                          </a:ln>
                          <a:solidFill>
                            <a:schemeClr val="tx1"/>
                          </a:solidFill>
                          <a:effectLst/>
                          <a:uLnTx/>
                          <a:uFillTx/>
                          <a:latin typeface="Meiryo UI"/>
                          <a:ea typeface="+mn-ea"/>
                          <a:cs typeface="+mn-cs"/>
                        </a:rPr>
                        <a:t>）</a:t>
                      </a:r>
                      <a:endParaRPr kumimoji="1" lang="en-US" altLang="ja-JP" sz="1000" b="0" i="0" u="none" strike="noStrike" kern="1200" cap="none" spc="0" normalizeH="0" baseline="0" noProof="0" dirty="0">
                        <a:ln>
                          <a:noFill/>
                        </a:ln>
                        <a:solidFill>
                          <a:schemeClr val="tx1"/>
                        </a:solidFill>
                        <a:effectLst/>
                        <a:uLnTx/>
                        <a:uFillTx/>
                        <a:latin typeface="Meiryo UI"/>
                        <a:ea typeface="+mn-ea"/>
                        <a:cs typeface="+mn-cs"/>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71450" indent="-171450" algn="ctr" fontAlgn="ctr">
                        <a:buFont typeface="Arial" panose="020B0604020202020204" pitchFamily="34" charset="0"/>
                        <a:buChar char="•"/>
                      </a:pPr>
                      <a:r>
                        <a:rPr kumimoji="1" lang="ja-JP" altLang="en-US" sz="900" b="0" i="0" u="none" strike="noStrike" kern="1200" cap="none" spc="0" normalizeH="0" baseline="0" noProof="0" dirty="0" smtClean="0">
                          <a:ln>
                            <a:noFill/>
                          </a:ln>
                          <a:solidFill>
                            <a:schemeClr val="tx1"/>
                          </a:solidFill>
                          <a:effectLst/>
                          <a:uLnTx/>
                          <a:uFillTx/>
                          <a:latin typeface="Meiryo UI"/>
                          <a:ea typeface="+mn-ea"/>
                          <a:cs typeface="+mn-cs"/>
                        </a:rPr>
                        <a:t>システム利用の前提として、臨床試験等を実施する上での</a:t>
                      </a:r>
                      <a:r>
                        <a:rPr kumimoji="1" lang="ja-JP" altLang="en-US" sz="900" b="1" i="0" u="none" strike="noStrike" kern="1200" cap="none" spc="0" normalizeH="0" baseline="0" noProof="0" dirty="0" smtClean="0">
                          <a:ln>
                            <a:noFill/>
                          </a:ln>
                          <a:solidFill>
                            <a:schemeClr val="tx1"/>
                          </a:solidFill>
                          <a:effectLst/>
                          <a:uLnTx/>
                          <a:uFillTx/>
                          <a:latin typeface="Meiryo UI"/>
                          <a:ea typeface="+mn-ea"/>
                          <a:cs typeface="+mn-cs"/>
                        </a:rPr>
                        <a:t>各種レギュレーション</a:t>
                      </a:r>
                      <a:r>
                        <a:rPr kumimoji="1" lang="ja-JP" altLang="en-US" sz="900" b="0" i="0" u="none" strike="noStrike" kern="1200" cap="none" spc="0" normalizeH="0" baseline="0" noProof="0" dirty="0" smtClean="0">
                          <a:ln>
                            <a:noFill/>
                          </a:ln>
                          <a:solidFill>
                            <a:schemeClr val="tx1"/>
                          </a:solidFill>
                          <a:effectLst/>
                          <a:uLnTx/>
                          <a:uFillTx/>
                          <a:latin typeface="Meiryo UI"/>
                          <a:ea typeface="+mn-ea"/>
                          <a:cs typeface="+mn-cs"/>
                        </a:rPr>
                        <a:t>の要求により、本人確認及び実在性確認が求められる。利用時は</a:t>
                      </a:r>
                      <a:r>
                        <a:rPr kumimoji="1" lang="ja-JP" altLang="en-US" sz="900" b="1" i="0" u="none" strike="noStrike" kern="1200" cap="none" spc="0" normalizeH="0" baseline="0" noProof="0" dirty="0" smtClean="0">
                          <a:ln>
                            <a:noFill/>
                          </a:ln>
                          <a:solidFill>
                            <a:schemeClr val="tx1"/>
                          </a:solidFill>
                          <a:effectLst/>
                          <a:uLnTx/>
                          <a:uFillTx/>
                          <a:latin typeface="Meiryo UI"/>
                          <a:ea typeface="+mn-ea"/>
                          <a:cs typeface="+mn-cs"/>
                        </a:rPr>
                        <a:t>ワンタイムパスワードによる本人認証</a:t>
                      </a:r>
                      <a:r>
                        <a:rPr kumimoji="1" lang="ja-JP" altLang="en-US" sz="900" b="0" i="0" u="none" strike="noStrike" kern="1200" cap="none" spc="0" normalizeH="0" baseline="0" noProof="0" dirty="0" smtClean="0">
                          <a:ln>
                            <a:noFill/>
                          </a:ln>
                          <a:solidFill>
                            <a:schemeClr val="tx1"/>
                          </a:solidFill>
                          <a:effectLst/>
                          <a:uLnTx/>
                          <a:uFillTx/>
                          <a:latin typeface="Meiryo UI"/>
                          <a:ea typeface="+mn-ea"/>
                          <a:cs typeface="+mn-cs"/>
                        </a:rPr>
                        <a:t>の実施を検討。</a:t>
                      </a:r>
                      <a:endParaRPr kumimoji="1" lang="ja-JP" altLang="en-US" sz="900" b="0" i="0" u="none" strike="noStrike" kern="1200" cap="none" spc="0" normalizeH="0" baseline="0" noProof="0" dirty="0">
                        <a:ln>
                          <a:noFill/>
                        </a:ln>
                        <a:solidFill>
                          <a:schemeClr val="tx1"/>
                        </a:solidFill>
                        <a:effectLst/>
                        <a:uLnTx/>
                        <a:uFillTx/>
                        <a:latin typeface="Meiryo UI"/>
                        <a:ea typeface="+mn-ea"/>
                        <a:cs typeface="+mn-cs"/>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26300140"/>
                  </a:ext>
                </a:extLst>
              </a:tr>
              <a:tr h="269834">
                <a:tc>
                  <a:txBody>
                    <a:bodyPr/>
                    <a:lstStyle/>
                    <a:p>
                      <a:pPr algn="ctr" fontAlgn="ctr"/>
                      <a:r>
                        <a:rPr lang="en-US" altLang="ja-JP" sz="1000" b="1" i="0" u="none" strike="noStrike" dirty="0">
                          <a:solidFill>
                            <a:srgbClr val="000000"/>
                          </a:solidFill>
                          <a:effectLst/>
                          <a:latin typeface="+mn-ea"/>
                          <a:ea typeface="+mn-ea"/>
                        </a:rPr>
                        <a:t>6</a:t>
                      </a:r>
                      <a:endParaRPr lang="en-US" sz="1000" b="1" i="0" u="none" strike="noStrike" dirty="0">
                        <a:solidFill>
                          <a:srgbClr val="000000"/>
                        </a:solidFill>
                        <a:effectLst/>
                        <a:latin typeface="+mn-ea"/>
                        <a:ea typeface="+mn-ea"/>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000" b="1" u="none" strike="noStrike" dirty="0">
                          <a:effectLst/>
                          <a:latin typeface="+mn-ea"/>
                          <a:ea typeface="+mn-ea"/>
                        </a:rPr>
                        <a:t>ORPHE</a:t>
                      </a:r>
                      <a:endParaRPr lang="en-US" sz="1000" b="1" i="0" u="none" strike="noStrike" dirty="0">
                        <a:solidFill>
                          <a:srgbClr val="000000"/>
                        </a:solidFill>
                        <a:effectLst/>
                        <a:latin typeface="+mn-ea"/>
                        <a:ea typeface="+mn-ea"/>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171450" marR="0" lvl="0" indent="-171450" algn="l" defTabSz="609559" rtl="0" eaLnBrk="1" fontAlgn="ctr" latinLnBrk="0" hangingPunct="1">
                        <a:lnSpc>
                          <a:spcPct val="100000"/>
                        </a:lnSpc>
                        <a:spcBef>
                          <a:spcPts val="0"/>
                        </a:spcBef>
                        <a:spcAft>
                          <a:spcPts val="0"/>
                        </a:spcAft>
                        <a:buClrTx/>
                        <a:buSzTx/>
                        <a:buFont typeface="Arial" panose="020B0604020202020204" pitchFamily="34" charset="0"/>
                        <a:buChar char="•"/>
                        <a:tabLst/>
                        <a:defRPr/>
                      </a:pPr>
                      <a:r>
                        <a:rPr lang="ja-JP" altLang="en-US" sz="1000" b="0" i="0" u="none" strike="noStrike" dirty="0">
                          <a:solidFill>
                            <a:schemeClr val="tx1"/>
                          </a:solidFill>
                          <a:effectLst/>
                          <a:latin typeface="+mn-ea"/>
                          <a:ea typeface="+mn-ea"/>
                        </a:rPr>
                        <a:t>属性情報の証明手法としては</a:t>
                      </a:r>
                      <a:r>
                        <a:rPr lang="en-US" altLang="ja-JP" sz="1000" b="1" i="0" u="none" strike="noStrike" dirty="0">
                          <a:solidFill>
                            <a:schemeClr val="tx1"/>
                          </a:solidFill>
                          <a:effectLst/>
                          <a:latin typeface="+mn-ea"/>
                          <a:ea typeface="+mn-ea"/>
                        </a:rPr>
                        <a:t>DID</a:t>
                      </a:r>
                      <a:r>
                        <a:rPr lang="ja-JP" altLang="en-US" sz="1000" b="1" i="0" u="none" strike="noStrike" dirty="0">
                          <a:solidFill>
                            <a:schemeClr val="tx1"/>
                          </a:solidFill>
                          <a:effectLst/>
                          <a:latin typeface="+mn-ea"/>
                          <a:ea typeface="+mn-ea"/>
                        </a:rPr>
                        <a:t>／</a:t>
                      </a:r>
                      <a:r>
                        <a:rPr lang="en-US" altLang="ja-JP" sz="1000" b="1" i="0" u="none" strike="noStrike" dirty="0">
                          <a:solidFill>
                            <a:schemeClr val="tx1"/>
                          </a:solidFill>
                          <a:effectLst/>
                          <a:latin typeface="+mn-ea"/>
                          <a:ea typeface="+mn-ea"/>
                        </a:rPr>
                        <a:t>VC</a:t>
                      </a:r>
                      <a:r>
                        <a:rPr lang="ja-JP" altLang="en-US" sz="1000" b="0" i="0" u="none" strike="noStrike" dirty="0">
                          <a:solidFill>
                            <a:schemeClr val="tx1"/>
                          </a:solidFill>
                          <a:effectLst/>
                          <a:latin typeface="+mn-ea"/>
                          <a:ea typeface="+mn-ea"/>
                        </a:rPr>
                        <a:t>を使用</a:t>
                      </a:r>
                      <a:endParaRPr lang="en-US" altLang="ja-JP" sz="1000" b="0" i="0" u="none" strike="noStrike" dirty="0">
                        <a:solidFill>
                          <a:schemeClr val="tx1"/>
                        </a:solidFill>
                        <a:effectLst/>
                        <a:latin typeface="+mn-ea"/>
                        <a:ea typeface="+mn-ea"/>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71450" marR="0" lvl="0" indent="-171450" algn="l" defTabSz="609559" rtl="0" eaLnBrk="1" fontAlgn="ctr" latinLnBrk="0" hangingPunct="1">
                        <a:lnSpc>
                          <a:spcPct val="100000"/>
                        </a:lnSpc>
                        <a:spcBef>
                          <a:spcPts val="0"/>
                        </a:spcBef>
                        <a:spcAft>
                          <a:spcPts val="0"/>
                        </a:spcAft>
                        <a:buClrTx/>
                        <a:buSzTx/>
                        <a:buFont typeface="Arial" panose="020B0604020202020204" pitchFamily="34" charset="0"/>
                        <a:buChar char="•"/>
                        <a:tabLst/>
                        <a:defRPr/>
                      </a:pPr>
                      <a:r>
                        <a:rPr lang="ja-JP" altLang="en-US" sz="1000" b="0" i="0" u="none" strike="noStrike" dirty="0">
                          <a:solidFill>
                            <a:schemeClr val="tx1"/>
                          </a:solidFill>
                          <a:effectLst/>
                          <a:latin typeface="+mn-ea"/>
                          <a:ea typeface="+mn-ea"/>
                        </a:rPr>
                        <a:t>アクセスするユーザーの本人確認としては</a:t>
                      </a:r>
                      <a:r>
                        <a:rPr lang="ja-JP" altLang="en-US" sz="1000" b="1" i="0" u="none" strike="noStrike" dirty="0">
                          <a:solidFill>
                            <a:schemeClr val="tx1"/>
                          </a:solidFill>
                          <a:effectLst/>
                          <a:latin typeface="+mn-ea"/>
                          <a:ea typeface="+mn-ea"/>
                        </a:rPr>
                        <a:t>スマートフォンの生体認証</a:t>
                      </a:r>
                      <a:r>
                        <a:rPr lang="ja-JP" altLang="en-US" sz="1000" b="0" i="0" u="none" strike="noStrike" dirty="0">
                          <a:solidFill>
                            <a:schemeClr val="tx1"/>
                          </a:solidFill>
                          <a:effectLst/>
                          <a:latin typeface="+mn-ea"/>
                          <a:ea typeface="+mn-ea"/>
                        </a:rPr>
                        <a:t>機能を利用</a:t>
                      </a: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125880195"/>
                  </a:ext>
                </a:extLst>
              </a:tr>
              <a:tr h="469162">
                <a:tc>
                  <a:txBody>
                    <a:bodyPr/>
                    <a:lstStyle/>
                    <a:p>
                      <a:pPr algn="ctr" fontAlgn="ctr"/>
                      <a:r>
                        <a:rPr lang="en-US" altLang="ja-JP" sz="1000" b="1" i="0" u="none" strike="noStrike" dirty="0">
                          <a:solidFill>
                            <a:srgbClr val="000000"/>
                          </a:solidFill>
                          <a:effectLst/>
                          <a:latin typeface="+mn-ea"/>
                          <a:ea typeface="+mn-ea"/>
                        </a:rPr>
                        <a:t>7</a:t>
                      </a:r>
                      <a:endParaRPr lang="en-US" sz="1000" b="1" i="0" u="none" strike="noStrike" dirty="0">
                        <a:solidFill>
                          <a:srgbClr val="000000"/>
                        </a:solidFill>
                        <a:effectLst/>
                        <a:latin typeface="+mn-ea"/>
                        <a:ea typeface="+mn-ea"/>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000" b="1" u="none" strike="noStrike" dirty="0">
                          <a:effectLst/>
                          <a:latin typeface="+mn-ea"/>
                          <a:ea typeface="+mn-ea"/>
                        </a:rPr>
                        <a:t>DataGateway</a:t>
                      </a:r>
                      <a:endParaRPr lang="en-US" sz="1000" b="1" i="0" u="none" strike="noStrike" dirty="0">
                        <a:solidFill>
                          <a:srgbClr val="000000"/>
                        </a:solidFill>
                        <a:effectLst/>
                        <a:latin typeface="+mn-ea"/>
                        <a:ea typeface="+mn-ea"/>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171450" marR="0" lvl="0" indent="-171450" algn="l" defTabSz="609559" rtl="0" eaLnBrk="1" fontAlgn="ctr" latinLnBrk="0" hangingPunct="1">
                        <a:lnSpc>
                          <a:spcPct val="100000"/>
                        </a:lnSpc>
                        <a:spcBef>
                          <a:spcPts val="0"/>
                        </a:spcBef>
                        <a:spcAft>
                          <a:spcPts val="0"/>
                        </a:spcAft>
                        <a:buClrTx/>
                        <a:buSzTx/>
                        <a:buFont typeface="Arial" panose="020B0604020202020204" pitchFamily="34" charset="0"/>
                        <a:buChar char="•"/>
                        <a:tabLst/>
                        <a:defRPr/>
                      </a:pPr>
                      <a:r>
                        <a:rPr lang="ja-JP" altLang="en-US" sz="1000" b="0" i="0" u="none" strike="noStrike" dirty="0">
                          <a:solidFill>
                            <a:schemeClr val="tx1"/>
                          </a:solidFill>
                          <a:effectLst/>
                          <a:latin typeface="+mn-ea"/>
                          <a:ea typeface="+mn-ea"/>
                        </a:rPr>
                        <a:t>属性情報の証明手法としては</a:t>
                      </a:r>
                      <a:r>
                        <a:rPr lang="en-US" altLang="ja-JP" sz="1000" b="1" i="0" u="none" strike="noStrike" dirty="0">
                          <a:solidFill>
                            <a:schemeClr val="tx1"/>
                          </a:solidFill>
                          <a:effectLst/>
                          <a:latin typeface="+mn-ea"/>
                          <a:ea typeface="+mn-ea"/>
                        </a:rPr>
                        <a:t>DID</a:t>
                      </a:r>
                      <a:r>
                        <a:rPr lang="ja-JP" altLang="en-US" sz="1000" b="1" i="0" u="none" strike="noStrike" dirty="0">
                          <a:solidFill>
                            <a:schemeClr val="tx1"/>
                          </a:solidFill>
                          <a:effectLst/>
                          <a:latin typeface="+mn-ea"/>
                          <a:ea typeface="+mn-ea"/>
                        </a:rPr>
                        <a:t>／</a:t>
                      </a:r>
                      <a:r>
                        <a:rPr lang="en-US" altLang="ja-JP" sz="1000" b="1" i="0" u="none" strike="noStrike" dirty="0">
                          <a:solidFill>
                            <a:schemeClr val="tx1"/>
                          </a:solidFill>
                          <a:effectLst/>
                          <a:latin typeface="+mn-ea"/>
                          <a:ea typeface="+mn-ea"/>
                        </a:rPr>
                        <a:t>VC</a:t>
                      </a:r>
                      <a:r>
                        <a:rPr lang="ja-JP" altLang="en-US" sz="1000" b="0" i="0" u="none" strike="noStrike" dirty="0">
                          <a:solidFill>
                            <a:schemeClr val="tx1"/>
                          </a:solidFill>
                          <a:effectLst/>
                          <a:latin typeface="+mn-ea"/>
                          <a:ea typeface="+mn-ea"/>
                        </a:rPr>
                        <a:t>を使用</a:t>
                      </a:r>
                      <a:endParaRPr lang="en-US" altLang="ja-JP" sz="1000" b="0" i="0" u="none" strike="noStrike" dirty="0">
                        <a:solidFill>
                          <a:schemeClr val="tx1"/>
                        </a:solidFill>
                        <a:effectLst/>
                        <a:latin typeface="+mn-ea"/>
                        <a:ea typeface="+mn-ea"/>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71450" marR="0" lvl="0" indent="-171450" algn="l" defTabSz="609559" rtl="0" eaLnBrk="1" fontAlgn="ctr" latinLnBrk="0" hangingPunct="1">
                        <a:lnSpc>
                          <a:spcPct val="100000"/>
                        </a:lnSpc>
                        <a:spcBef>
                          <a:spcPts val="0"/>
                        </a:spcBef>
                        <a:spcAft>
                          <a:spcPts val="0"/>
                        </a:spcAft>
                        <a:buClrTx/>
                        <a:buSzTx/>
                        <a:buFont typeface="Arial" panose="020B0604020202020204" pitchFamily="34" charset="0"/>
                        <a:buChar char="•"/>
                        <a:tabLst/>
                        <a:defRPr/>
                      </a:pPr>
                      <a:r>
                        <a:rPr lang="ja-JP" altLang="en-US" sz="1000" b="0" i="0" u="none" strike="noStrike" dirty="0">
                          <a:solidFill>
                            <a:schemeClr val="tx1"/>
                          </a:solidFill>
                          <a:effectLst/>
                          <a:latin typeface="+mn-ea"/>
                          <a:ea typeface="+mn-ea"/>
                        </a:rPr>
                        <a:t>プラットフォームに新規登録する法人の実在性確認を</a:t>
                      </a:r>
                      <a:r>
                        <a:rPr lang="en-US" altLang="ja-JP" sz="1000" b="1" i="0" u="none" strike="noStrike" dirty="0">
                          <a:solidFill>
                            <a:schemeClr val="tx1"/>
                          </a:solidFill>
                          <a:effectLst/>
                          <a:latin typeface="+mn-ea"/>
                          <a:ea typeface="+mn-ea"/>
                        </a:rPr>
                        <a:t>G</a:t>
                      </a:r>
                      <a:r>
                        <a:rPr lang="ja-JP" altLang="en-US" sz="1000" b="1" i="0" u="none" strike="noStrike" dirty="0">
                          <a:solidFill>
                            <a:schemeClr val="tx1"/>
                          </a:solidFill>
                          <a:effectLst/>
                          <a:latin typeface="+mn-ea"/>
                          <a:ea typeface="+mn-ea"/>
                        </a:rPr>
                        <a:t>ビズ</a:t>
                      </a:r>
                      <a:r>
                        <a:rPr lang="en-US" altLang="ja-JP" sz="1000" b="1" i="0" u="none" strike="noStrike" dirty="0">
                          <a:solidFill>
                            <a:schemeClr val="tx1"/>
                          </a:solidFill>
                          <a:effectLst/>
                          <a:latin typeface="+mn-ea"/>
                          <a:ea typeface="+mn-ea"/>
                        </a:rPr>
                        <a:t>ID</a:t>
                      </a:r>
                      <a:r>
                        <a:rPr lang="ja-JP" altLang="en-US" sz="1000" b="1" i="0" u="none" strike="noStrike" dirty="0">
                          <a:solidFill>
                            <a:schemeClr val="tx1"/>
                          </a:solidFill>
                          <a:effectLst/>
                          <a:latin typeface="+mn-ea"/>
                          <a:ea typeface="+mn-ea"/>
                        </a:rPr>
                        <a:t>を利用した方法を将来的に実装する方向で検討</a:t>
                      </a:r>
                    </a:p>
                    <a:p>
                      <a:pPr marL="171450" marR="0" lvl="0" indent="-171450" algn="l" defTabSz="609559" rtl="0" eaLnBrk="1" fontAlgn="ctr" latinLnBrk="0" hangingPunct="1">
                        <a:lnSpc>
                          <a:spcPct val="100000"/>
                        </a:lnSpc>
                        <a:spcBef>
                          <a:spcPts val="0"/>
                        </a:spcBef>
                        <a:spcAft>
                          <a:spcPts val="0"/>
                        </a:spcAft>
                        <a:buClrTx/>
                        <a:buSzTx/>
                        <a:buFont typeface="Arial" panose="020B0604020202020204" pitchFamily="34" charset="0"/>
                        <a:buChar char="•"/>
                        <a:tabLst/>
                        <a:defRPr/>
                      </a:pPr>
                      <a:r>
                        <a:rPr lang="ja-JP" altLang="en-US" sz="1000" b="0" i="0" u="none" strike="noStrike" dirty="0">
                          <a:solidFill>
                            <a:schemeClr val="tx1"/>
                          </a:solidFill>
                          <a:effectLst/>
                          <a:latin typeface="+mn-ea"/>
                          <a:ea typeface="+mn-ea"/>
                        </a:rPr>
                        <a:t>アクセスするユーザの確認を</a:t>
                      </a:r>
                      <a:r>
                        <a:rPr lang="ja-JP" altLang="en-US" sz="1000" b="1" i="0" u="none" strike="noStrike" dirty="0">
                          <a:solidFill>
                            <a:schemeClr val="tx1"/>
                          </a:solidFill>
                          <a:effectLst/>
                          <a:latin typeface="+mn-ea"/>
                          <a:ea typeface="+mn-ea"/>
                        </a:rPr>
                        <a:t>スマートフォンや</a:t>
                      </a:r>
                      <a:r>
                        <a:rPr lang="en-US" altLang="ja-JP" sz="1000" b="1" i="0" u="none" strike="noStrike" dirty="0">
                          <a:solidFill>
                            <a:schemeClr val="tx1"/>
                          </a:solidFill>
                          <a:effectLst/>
                          <a:latin typeface="+mn-ea"/>
                          <a:ea typeface="+mn-ea"/>
                        </a:rPr>
                        <a:t>PC</a:t>
                      </a:r>
                      <a:r>
                        <a:rPr lang="ja-JP" altLang="en-US" sz="1000" b="1" i="0" u="none" strike="noStrike" dirty="0" err="1">
                          <a:solidFill>
                            <a:schemeClr val="tx1"/>
                          </a:solidFill>
                          <a:effectLst/>
                          <a:latin typeface="+mn-ea"/>
                          <a:ea typeface="+mn-ea"/>
                        </a:rPr>
                        <a:t>での</a:t>
                      </a:r>
                      <a:r>
                        <a:rPr lang="ja-JP" altLang="en-US" sz="1000" b="1" i="0" u="none" strike="noStrike" dirty="0">
                          <a:solidFill>
                            <a:schemeClr val="tx1"/>
                          </a:solidFill>
                          <a:effectLst/>
                          <a:latin typeface="+mn-ea"/>
                          <a:ea typeface="+mn-ea"/>
                        </a:rPr>
                        <a:t>生体認証</a:t>
                      </a:r>
                      <a:r>
                        <a:rPr lang="ja-JP" altLang="en-US" sz="1000" b="0" i="0" u="none" strike="noStrike" dirty="0">
                          <a:solidFill>
                            <a:schemeClr val="tx1"/>
                          </a:solidFill>
                          <a:effectLst/>
                          <a:latin typeface="+mn-ea"/>
                          <a:ea typeface="+mn-ea"/>
                        </a:rPr>
                        <a:t>により実施する方法を検討</a:t>
                      </a: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12163469"/>
                  </a:ext>
                </a:extLst>
              </a:tr>
              <a:tr h="312774">
                <a:tc>
                  <a:txBody>
                    <a:bodyPr/>
                    <a:lstStyle/>
                    <a:p>
                      <a:pPr algn="ctr" fontAlgn="ctr"/>
                      <a:r>
                        <a:rPr lang="en-US" altLang="ja-JP" sz="1000" b="1" i="0" u="none" strike="noStrike" dirty="0">
                          <a:solidFill>
                            <a:srgbClr val="000000"/>
                          </a:solidFill>
                          <a:effectLst/>
                          <a:latin typeface="+mn-ea"/>
                          <a:ea typeface="+mn-ea"/>
                        </a:rPr>
                        <a:t>8</a:t>
                      </a:r>
                      <a:endParaRPr lang="ja-JP" altLang="en-US" sz="1000" b="1" i="0" u="none" strike="noStrike" dirty="0">
                        <a:solidFill>
                          <a:srgbClr val="000000"/>
                        </a:solidFill>
                        <a:effectLst/>
                        <a:latin typeface="+mn-ea"/>
                        <a:ea typeface="+mn-ea"/>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ja-JP" altLang="en-US" sz="1000" b="1" u="none" strike="noStrike" dirty="0">
                          <a:effectLst/>
                          <a:latin typeface="+mn-ea"/>
                          <a:ea typeface="+mn-ea"/>
                        </a:rPr>
                        <a:t>ヤンマー</a:t>
                      </a:r>
                      <a:endParaRPr lang="ja-JP" altLang="en-US" sz="1000" b="1" i="0" u="none" strike="noStrike" dirty="0">
                        <a:solidFill>
                          <a:srgbClr val="000000"/>
                        </a:solidFill>
                        <a:effectLst/>
                        <a:latin typeface="+mn-ea"/>
                        <a:ea typeface="+mn-ea"/>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171450" indent="-171450" algn="l" fontAlgn="ctr">
                        <a:buFont typeface="Arial" panose="020B0604020202020204" pitchFamily="34" charset="0"/>
                        <a:buChar char="•"/>
                      </a:pPr>
                      <a:r>
                        <a:rPr lang="ja-JP" altLang="en-US" sz="1000" b="0" i="0" u="none" strike="noStrike" dirty="0">
                          <a:solidFill>
                            <a:schemeClr val="tx1"/>
                          </a:solidFill>
                          <a:effectLst/>
                          <a:latin typeface="+mn-ea"/>
                          <a:ea typeface="+mn-ea"/>
                        </a:rPr>
                        <a:t>属性情報の証明手法としては</a:t>
                      </a:r>
                      <a:r>
                        <a:rPr lang="en-US" altLang="ja-JP" sz="1000" b="1" i="0" u="none" strike="noStrike" dirty="0">
                          <a:solidFill>
                            <a:schemeClr val="tx1"/>
                          </a:solidFill>
                          <a:effectLst/>
                          <a:latin typeface="+mn-ea"/>
                          <a:ea typeface="+mn-ea"/>
                        </a:rPr>
                        <a:t>DID</a:t>
                      </a:r>
                      <a:r>
                        <a:rPr lang="ja-JP" altLang="en-US" sz="1000" b="1" i="0" u="none" strike="noStrike" dirty="0">
                          <a:solidFill>
                            <a:schemeClr val="tx1"/>
                          </a:solidFill>
                          <a:effectLst/>
                          <a:latin typeface="+mn-ea"/>
                          <a:ea typeface="+mn-ea"/>
                        </a:rPr>
                        <a:t>と用いた署名検証</a:t>
                      </a:r>
                      <a:r>
                        <a:rPr lang="ja-JP" altLang="en-US" sz="1000" b="0" i="0" u="none" strike="noStrike" dirty="0">
                          <a:solidFill>
                            <a:schemeClr val="tx1"/>
                          </a:solidFill>
                          <a:effectLst/>
                          <a:latin typeface="+mn-ea"/>
                          <a:ea typeface="+mn-ea"/>
                        </a:rPr>
                        <a:t>を使用（</a:t>
                      </a:r>
                      <a:r>
                        <a:rPr lang="en-US" altLang="ja-JP" sz="1000" b="0" i="0" u="none" strike="noStrike" dirty="0">
                          <a:solidFill>
                            <a:schemeClr val="tx1"/>
                          </a:solidFill>
                          <a:effectLst/>
                          <a:latin typeface="+mn-ea"/>
                          <a:ea typeface="+mn-ea"/>
                        </a:rPr>
                        <a:t>VC</a:t>
                      </a:r>
                      <a:r>
                        <a:rPr lang="ja-JP" altLang="en-US" sz="1000" b="0" i="0" u="none" strike="noStrike" dirty="0">
                          <a:solidFill>
                            <a:schemeClr val="tx1"/>
                          </a:solidFill>
                          <a:effectLst/>
                          <a:latin typeface="+mn-ea"/>
                          <a:ea typeface="+mn-ea"/>
                        </a:rPr>
                        <a:t>の使用は明言されていない）</a:t>
                      </a: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71450" indent="-171450" algn="l" fontAlgn="ctr">
                        <a:buFont typeface="Arial" panose="020B0604020202020204" pitchFamily="34" charset="0"/>
                        <a:buChar char="•"/>
                      </a:pPr>
                      <a:r>
                        <a:rPr lang="ja-JP" altLang="en-US" sz="1000" b="0" i="0" u="none" strike="noStrike" dirty="0">
                          <a:solidFill>
                            <a:schemeClr val="tx1"/>
                          </a:solidFill>
                          <a:effectLst/>
                          <a:latin typeface="+mn-ea"/>
                          <a:ea typeface="+mn-ea"/>
                        </a:rPr>
                        <a:t>機械ユーザーの当人認証は</a:t>
                      </a:r>
                      <a:r>
                        <a:rPr lang="ja-JP" altLang="en-US" sz="1000" b="1" i="0" u="none" strike="noStrike" dirty="0">
                          <a:solidFill>
                            <a:schemeClr val="tx1"/>
                          </a:solidFill>
                          <a:effectLst/>
                          <a:latin typeface="+mn-ea"/>
                          <a:ea typeface="+mn-ea"/>
                        </a:rPr>
                        <a:t>機械購入時に販売代理店にて実施</a:t>
                      </a:r>
                      <a:r>
                        <a:rPr lang="ja-JP" altLang="en-US" sz="1000" b="0" i="0" u="none" strike="noStrike" dirty="0">
                          <a:solidFill>
                            <a:schemeClr val="tx1"/>
                          </a:solidFill>
                          <a:effectLst/>
                          <a:latin typeface="+mn-ea"/>
                          <a:ea typeface="+mn-ea"/>
                        </a:rPr>
                        <a:t>し、その際に機械製品とペアリングを行う想定</a:t>
                      </a: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92821078"/>
                  </a:ext>
                </a:extLst>
              </a:tr>
              <a:tr h="312774">
                <a:tc>
                  <a:txBody>
                    <a:bodyPr/>
                    <a:lstStyle/>
                    <a:p>
                      <a:pPr algn="ctr" fontAlgn="ctr"/>
                      <a:r>
                        <a:rPr lang="en-US" altLang="ja-JP" sz="1000" b="1" u="none" strike="noStrike" dirty="0">
                          <a:effectLst/>
                          <a:latin typeface="+mn-ea"/>
                          <a:ea typeface="+mn-ea"/>
                        </a:rPr>
                        <a:t>9</a:t>
                      </a: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ja-JP" altLang="en-US" sz="1000" b="1" u="none" strike="noStrike" dirty="0">
                          <a:effectLst/>
                          <a:latin typeface="+mn-ea"/>
                          <a:ea typeface="+mn-ea"/>
                        </a:rPr>
                        <a:t>アラクサラ</a:t>
                      </a:r>
                      <a:endParaRPr lang="en-US" altLang="ja-JP" sz="1000" b="1" u="none" strike="noStrike" dirty="0">
                        <a:effectLst/>
                        <a:latin typeface="+mn-ea"/>
                        <a:ea typeface="+mn-ea"/>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171450" indent="-171450" algn="l" fontAlgn="ctr">
                        <a:buFont typeface="Arial" panose="020B0604020202020204" pitchFamily="34" charset="0"/>
                        <a:buChar char="•"/>
                      </a:pPr>
                      <a:r>
                        <a:rPr lang="ja-JP" altLang="en-US" sz="1000" b="0" i="0" u="none" strike="noStrike" dirty="0">
                          <a:solidFill>
                            <a:schemeClr val="tx1"/>
                          </a:solidFill>
                          <a:effectLst/>
                          <a:latin typeface="+mn-ea"/>
                          <a:ea typeface="+mn-ea"/>
                        </a:rPr>
                        <a:t>属性情報の証明手法としては</a:t>
                      </a:r>
                      <a:r>
                        <a:rPr lang="en-US" altLang="ja-JP" sz="1000" b="1" i="0" u="none" strike="noStrike" dirty="0">
                          <a:solidFill>
                            <a:schemeClr val="tx1"/>
                          </a:solidFill>
                          <a:effectLst/>
                          <a:latin typeface="+mn-ea"/>
                          <a:ea typeface="+mn-ea"/>
                        </a:rPr>
                        <a:t>DID</a:t>
                      </a:r>
                      <a:r>
                        <a:rPr lang="ja-JP" altLang="en-US" sz="1000" b="1" i="0" u="none" strike="noStrike" dirty="0">
                          <a:solidFill>
                            <a:schemeClr val="tx1"/>
                          </a:solidFill>
                          <a:effectLst/>
                          <a:latin typeface="+mn-ea"/>
                          <a:ea typeface="+mn-ea"/>
                        </a:rPr>
                        <a:t>／</a:t>
                      </a:r>
                      <a:r>
                        <a:rPr lang="en-US" altLang="ja-JP" sz="1000" b="1" i="0" u="none" strike="noStrike" dirty="0">
                          <a:solidFill>
                            <a:schemeClr val="tx1"/>
                          </a:solidFill>
                          <a:effectLst/>
                          <a:latin typeface="+mn-ea"/>
                          <a:ea typeface="+mn-ea"/>
                        </a:rPr>
                        <a:t>VC</a:t>
                      </a:r>
                      <a:r>
                        <a:rPr lang="ja-JP" altLang="en-US" sz="1000" b="0" i="0" u="none" strike="noStrike" dirty="0">
                          <a:solidFill>
                            <a:schemeClr val="tx1"/>
                          </a:solidFill>
                          <a:effectLst/>
                          <a:latin typeface="+mn-ea"/>
                          <a:ea typeface="+mn-ea"/>
                        </a:rPr>
                        <a:t>を使用</a:t>
                      </a:r>
                      <a:endParaRPr lang="en-US" altLang="ja-JP" sz="1000" b="0" i="0" u="none" strike="noStrike" dirty="0">
                        <a:solidFill>
                          <a:schemeClr val="tx1"/>
                        </a:solidFill>
                        <a:effectLst/>
                        <a:latin typeface="+mn-ea"/>
                        <a:ea typeface="+mn-ea"/>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indent="0" algn="ctr" fontAlgn="ctr">
                        <a:buFont typeface="Arial" panose="020B0604020202020204" pitchFamily="34" charset="0"/>
                        <a:buNone/>
                      </a:pPr>
                      <a:r>
                        <a:rPr kumimoji="1" lang="en-US" altLang="ja-JP" sz="1000" b="0" i="0" u="none" strike="noStrike" kern="1200" cap="none" spc="0" normalizeH="0" baseline="0" noProof="0" dirty="0">
                          <a:ln>
                            <a:noFill/>
                          </a:ln>
                          <a:solidFill>
                            <a:schemeClr val="tx1"/>
                          </a:solidFill>
                          <a:effectLst/>
                          <a:uLnTx/>
                          <a:uFillTx/>
                          <a:latin typeface="Meiryo UI"/>
                          <a:ea typeface="+mn-ea"/>
                          <a:cs typeface="+mn-cs"/>
                        </a:rPr>
                        <a:t>TN</a:t>
                      </a:r>
                      <a:r>
                        <a:rPr kumimoji="1" lang="ja-JP" altLang="en-US" sz="1000" b="0" i="0" u="none" strike="noStrike" kern="1200" cap="none" spc="0" normalizeH="0" baseline="0" noProof="0" dirty="0">
                          <a:ln>
                            <a:noFill/>
                          </a:ln>
                          <a:solidFill>
                            <a:schemeClr val="tx1"/>
                          </a:solidFill>
                          <a:effectLst/>
                          <a:uLnTx/>
                          <a:uFillTx/>
                          <a:latin typeface="Meiryo UI"/>
                          <a:ea typeface="+mn-ea"/>
                          <a:cs typeface="+mn-cs"/>
                        </a:rPr>
                        <a:t>利用契約締結・利用者登録時に本人確認・実在証明を</a:t>
                      </a:r>
                      <a:r>
                        <a:rPr kumimoji="1" lang="ja-JP" altLang="en-US" sz="1000" b="0" i="0" u="none" strike="noStrike" kern="1200" cap="none" spc="0" normalizeH="0" baseline="0" noProof="0" dirty="0" smtClean="0">
                          <a:ln>
                            <a:noFill/>
                          </a:ln>
                          <a:solidFill>
                            <a:schemeClr val="tx1"/>
                          </a:solidFill>
                          <a:effectLst/>
                          <a:uLnTx/>
                          <a:uFillTx/>
                          <a:latin typeface="Meiryo UI"/>
                          <a:ea typeface="+mn-ea"/>
                          <a:cs typeface="+mn-cs"/>
                        </a:rPr>
                        <a:t>実施</a:t>
                      </a:r>
                      <a:endParaRPr kumimoji="1" lang="ja-JP" altLang="en-US" sz="1000" b="0" i="0" u="none" strike="sngStrike" kern="1200" cap="none" spc="0" normalizeH="0" baseline="0" noProof="0" dirty="0">
                        <a:ln>
                          <a:noFill/>
                        </a:ln>
                        <a:solidFill>
                          <a:schemeClr val="tx1"/>
                        </a:solidFill>
                        <a:effectLst/>
                        <a:uLnTx/>
                        <a:uFillTx/>
                        <a:latin typeface="Meiryo UI"/>
                        <a:ea typeface="+mn-ea"/>
                        <a:cs typeface="+mn-cs"/>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716863819"/>
                  </a:ext>
                </a:extLst>
              </a:tr>
              <a:tr h="156387">
                <a:tc>
                  <a:txBody>
                    <a:bodyPr/>
                    <a:lstStyle/>
                    <a:p>
                      <a:pPr algn="ctr" fontAlgn="ctr"/>
                      <a:r>
                        <a:rPr lang="en-US" altLang="ja-JP" sz="1000" b="1" i="0" u="none" strike="noStrike" dirty="0">
                          <a:solidFill>
                            <a:srgbClr val="000000"/>
                          </a:solidFill>
                          <a:effectLst/>
                          <a:latin typeface="+mn-ea"/>
                          <a:ea typeface="+mn-ea"/>
                        </a:rPr>
                        <a:t>10</a:t>
                      </a:r>
                      <a:endParaRPr lang="ja-JP" altLang="en-US" sz="1000" b="1" i="0" u="none" strike="noStrike" dirty="0">
                        <a:solidFill>
                          <a:srgbClr val="000000"/>
                        </a:solidFill>
                        <a:effectLst/>
                        <a:latin typeface="+mn-ea"/>
                        <a:ea typeface="+mn-ea"/>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ja-JP" altLang="en-US" sz="1000" b="1" u="none" strike="noStrike" dirty="0">
                          <a:effectLst/>
                          <a:latin typeface="+mn-ea"/>
                          <a:ea typeface="+mn-ea"/>
                        </a:rPr>
                        <a:t>東芝テック</a:t>
                      </a:r>
                      <a:endParaRPr lang="ja-JP" altLang="en-US" sz="1000" b="1" i="0" u="none" strike="noStrike" dirty="0">
                        <a:solidFill>
                          <a:srgbClr val="000000"/>
                        </a:solidFill>
                        <a:effectLst/>
                        <a:latin typeface="+mn-ea"/>
                        <a:ea typeface="+mn-ea"/>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171450" indent="-171450" algn="l" fontAlgn="ctr">
                        <a:buFont typeface="Arial" panose="020B0604020202020204" pitchFamily="34" charset="0"/>
                        <a:buChar char="•"/>
                      </a:pPr>
                      <a:r>
                        <a:rPr lang="ja-JP" altLang="en-US" sz="1000" b="0" i="0" u="none" strike="noStrike" dirty="0">
                          <a:solidFill>
                            <a:schemeClr val="tx1"/>
                          </a:solidFill>
                          <a:effectLst/>
                          <a:latin typeface="+mn-ea"/>
                          <a:ea typeface="+mn-ea"/>
                        </a:rPr>
                        <a:t>属性情報の証明手法としては</a:t>
                      </a:r>
                      <a:r>
                        <a:rPr lang="en-US" altLang="ja-JP" sz="1000" b="1" i="0" u="none" strike="noStrike" dirty="0">
                          <a:solidFill>
                            <a:schemeClr val="tx1"/>
                          </a:solidFill>
                          <a:effectLst/>
                          <a:latin typeface="+mn-ea"/>
                          <a:ea typeface="+mn-ea"/>
                        </a:rPr>
                        <a:t>DID</a:t>
                      </a:r>
                      <a:r>
                        <a:rPr lang="ja-JP" altLang="en-US" sz="1000" b="1" i="0" u="none" strike="noStrike" dirty="0">
                          <a:solidFill>
                            <a:schemeClr val="tx1"/>
                          </a:solidFill>
                          <a:effectLst/>
                          <a:latin typeface="+mn-ea"/>
                          <a:ea typeface="+mn-ea"/>
                        </a:rPr>
                        <a:t>／</a:t>
                      </a:r>
                      <a:r>
                        <a:rPr lang="en-US" altLang="ja-JP" sz="1000" b="1" i="0" u="none" strike="noStrike" dirty="0">
                          <a:solidFill>
                            <a:schemeClr val="tx1"/>
                          </a:solidFill>
                          <a:effectLst/>
                          <a:latin typeface="+mn-ea"/>
                          <a:ea typeface="+mn-ea"/>
                        </a:rPr>
                        <a:t>VC</a:t>
                      </a:r>
                      <a:r>
                        <a:rPr lang="ja-JP" altLang="en-US" sz="1000" b="0" i="0" u="none" strike="noStrike" dirty="0">
                          <a:solidFill>
                            <a:schemeClr val="tx1"/>
                          </a:solidFill>
                          <a:effectLst/>
                          <a:latin typeface="+mn-ea"/>
                          <a:ea typeface="+mn-ea"/>
                        </a:rPr>
                        <a:t>を使用</a:t>
                      </a:r>
                      <a:endParaRPr lang="en-US" altLang="ja-JP" sz="1000" b="0" i="0" u="none" strike="noStrike" dirty="0">
                        <a:solidFill>
                          <a:schemeClr val="tx1"/>
                        </a:solidFill>
                        <a:effectLst/>
                        <a:latin typeface="+mn-ea"/>
                        <a:ea typeface="+mn-ea"/>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indent="0" algn="ctr" fontAlgn="ctr">
                        <a:buFont typeface="Arial" panose="020B0604020202020204" pitchFamily="34" charset="0"/>
                        <a:buNone/>
                      </a:pPr>
                      <a:r>
                        <a:rPr kumimoji="1" lang="ja-JP" altLang="en-US" sz="1000" b="0" i="0" u="none" strike="noStrike" kern="1200" cap="none" spc="0" normalizeH="0" baseline="0" noProof="0" dirty="0">
                          <a:ln>
                            <a:noFill/>
                          </a:ln>
                          <a:solidFill>
                            <a:schemeClr val="tx1"/>
                          </a:solidFill>
                          <a:effectLst/>
                          <a:uLnTx/>
                          <a:uFillTx/>
                          <a:latin typeface="Meiryo UI"/>
                          <a:ea typeface="+mn-ea"/>
                          <a:cs typeface="+mn-cs"/>
                        </a:rPr>
                        <a:t>情報無し</a:t>
                      </a:r>
                      <a:endParaRPr kumimoji="1" lang="en-US" altLang="ja-JP" sz="1000" b="0" i="0" u="none" strike="noStrike" kern="1200" cap="none" spc="0" normalizeH="0" baseline="0" noProof="0" dirty="0">
                        <a:ln>
                          <a:noFill/>
                        </a:ln>
                        <a:solidFill>
                          <a:schemeClr val="tx1"/>
                        </a:solidFill>
                        <a:effectLst/>
                        <a:uLnTx/>
                        <a:uFillTx/>
                        <a:latin typeface="Meiryo UI"/>
                        <a:ea typeface="+mn-ea"/>
                        <a:cs typeface="+mn-cs"/>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007785473"/>
                  </a:ext>
                </a:extLst>
              </a:tr>
              <a:tr h="469162">
                <a:tc>
                  <a:txBody>
                    <a:bodyPr/>
                    <a:lstStyle/>
                    <a:p>
                      <a:pPr algn="ctr" fontAlgn="ctr"/>
                      <a:r>
                        <a:rPr lang="en-US" altLang="ja-JP" sz="1000" b="1" i="0" u="none" strike="noStrike" dirty="0">
                          <a:solidFill>
                            <a:srgbClr val="000000"/>
                          </a:solidFill>
                          <a:effectLst/>
                          <a:latin typeface="+mn-ea"/>
                          <a:ea typeface="+mn-ea"/>
                        </a:rPr>
                        <a:t>11</a:t>
                      </a:r>
                      <a:endParaRPr lang="en-US" sz="1000" b="1" i="0" u="none" strike="noStrike" dirty="0">
                        <a:solidFill>
                          <a:srgbClr val="000000"/>
                        </a:solidFill>
                        <a:effectLst/>
                        <a:latin typeface="+mn-ea"/>
                        <a:ea typeface="+mn-ea"/>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000" b="1" u="none" strike="noStrike" dirty="0">
                          <a:effectLst/>
                          <a:latin typeface="+mn-ea"/>
                          <a:ea typeface="+mn-ea"/>
                        </a:rPr>
                        <a:t>JISA</a:t>
                      </a:r>
                      <a:endParaRPr lang="en-US" sz="1000" b="1" i="0" u="none" strike="noStrike" dirty="0">
                        <a:solidFill>
                          <a:srgbClr val="000000"/>
                        </a:solidFill>
                        <a:effectLst/>
                        <a:latin typeface="+mn-ea"/>
                        <a:ea typeface="+mn-ea"/>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171450" marR="0" lvl="0" indent="-171450" algn="l" defTabSz="609559" rtl="0" eaLnBrk="1" fontAlgn="ctr" latinLnBrk="0" hangingPunct="1">
                        <a:lnSpc>
                          <a:spcPct val="100000"/>
                        </a:lnSpc>
                        <a:spcBef>
                          <a:spcPts val="0"/>
                        </a:spcBef>
                        <a:spcAft>
                          <a:spcPts val="0"/>
                        </a:spcAft>
                        <a:buClrTx/>
                        <a:buSzTx/>
                        <a:buFont typeface="Arial" panose="020B0604020202020204" pitchFamily="34" charset="0"/>
                        <a:buChar char="•"/>
                        <a:tabLst/>
                        <a:defRPr/>
                      </a:pPr>
                      <a:r>
                        <a:rPr lang="ja-JP" altLang="en-US" sz="1000" b="0" i="0" u="none" strike="noStrike" dirty="0">
                          <a:solidFill>
                            <a:schemeClr val="tx1"/>
                          </a:solidFill>
                          <a:effectLst/>
                          <a:latin typeface="+mn-ea"/>
                          <a:ea typeface="+mn-ea"/>
                        </a:rPr>
                        <a:t>属性情報の証明手法としては</a:t>
                      </a:r>
                      <a:r>
                        <a:rPr lang="en-US" altLang="ja-JP" sz="1000" b="1" i="0" u="none" strike="noStrike" dirty="0">
                          <a:solidFill>
                            <a:schemeClr val="tx1"/>
                          </a:solidFill>
                          <a:effectLst/>
                          <a:latin typeface="+mn-ea"/>
                          <a:ea typeface="+mn-ea"/>
                        </a:rPr>
                        <a:t>DID</a:t>
                      </a:r>
                      <a:r>
                        <a:rPr lang="ja-JP" altLang="en-US" sz="1000" b="1" i="0" u="none" strike="noStrike" dirty="0">
                          <a:solidFill>
                            <a:schemeClr val="tx1"/>
                          </a:solidFill>
                          <a:effectLst/>
                          <a:latin typeface="+mn-ea"/>
                          <a:ea typeface="+mn-ea"/>
                        </a:rPr>
                        <a:t>／</a:t>
                      </a:r>
                      <a:r>
                        <a:rPr lang="en-US" altLang="ja-JP" sz="1000" b="1" i="0" u="none" strike="noStrike" dirty="0">
                          <a:solidFill>
                            <a:schemeClr val="tx1"/>
                          </a:solidFill>
                          <a:effectLst/>
                          <a:latin typeface="+mn-ea"/>
                          <a:ea typeface="+mn-ea"/>
                        </a:rPr>
                        <a:t>VC</a:t>
                      </a:r>
                      <a:r>
                        <a:rPr lang="ja-JP" altLang="en-US" sz="1000" b="0" i="0" u="none" strike="noStrike" dirty="0">
                          <a:solidFill>
                            <a:schemeClr val="tx1"/>
                          </a:solidFill>
                          <a:effectLst/>
                          <a:latin typeface="+mn-ea"/>
                          <a:ea typeface="+mn-ea"/>
                        </a:rPr>
                        <a:t>を使用（</a:t>
                      </a:r>
                      <a:r>
                        <a:rPr lang="en-US" altLang="ja-JP" sz="1000" b="0" i="0" u="none" strike="noStrike" dirty="0">
                          <a:solidFill>
                            <a:schemeClr val="tx1"/>
                          </a:solidFill>
                          <a:effectLst/>
                          <a:latin typeface="+mn-ea"/>
                          <a:ea typeface="+mn-ea"/>
                        </a:rPr>
                        <a:t>VC</a:t>
                      </a:r>
                      <a:r>
                        <a:rPr lang="ja-JP" altLang="en-US" sz="1000" b="0" i="0" u="none" strike="noStrike" dirty="0">
                          <a:solidFill>
                            <a:schemeClr val="tx1"/>
                          </a:solidFill>
                          <a:effectLst/>
                          <a:latin typeface="+mn-ea"/>
                          <a:ea typeface="+mn-ea"/>
                        </a:rPr>
                        <a:t>の発行基盤としては</a:t>
                      </a:r>
                      <a:r>
                        <a:rPr lang="en-US" altLang="ja-JP" sz="1000" b="0" i="0" u="none" strike="noStrike" dirty="0">
                          <a:solidFill>
                            <a:schemeClr val="tx1"/>
                          </a:solidFill>
                          <a:effectLst/>
                          <a:latin typeface="+mn-ea"/>
                          <a:ea typeface="+mn-ea"/>
                        </a:rPr>
                        <a:t>Microsoft Azure</a:t>
                      </a:r>
                      <a:r>
                        <a:rPr lang="ja-JP" altLang="en-US" sz="1000" b="0" i="0" u="none" strike="noStrike" dirty="0">
                          <a:solidFill>
                            <a:schemeClr val="tx1"/>
                          </a:solidFill>
                          <a:effectLst/>
                          <a:latin typeface="+mn-ea"/>
                          <a:ea typeface="+mn-ea"/>
                        </a:rPr>
                        <a:t>を使用）</a:t>
                      </a:r>
                      <a:endParaRPr lang="en-US" altLang="ja-JP" sz="1000" b="0" i="0" u="none" strike="noStrike" dirty="0">
                        <a:solidFill>
                          <a:schemeClr val="tx1"/>
                        </a:solidFill>
                        <a:effectLst/>
                        <a:latin typeface="+mn-ea"/>
                        <a:ea typeface="+mn-ea"/>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71450" indent="-171450" algn="l" fontAlgn="ctr">
                        <a:buFont typeface="Arial" panose="020B0604020202020204" pitchFamily="34" charset="0"/>
                        <a:buChar char="•"/>
                      </a:pPr>
                      <a:r>
                        <a:rPr lang="ja-JP" altLang="en-US" sz="1000" b="0" i="0" u="none" strike="noStrike" dirty="0">
                          <a:solidFill>
                            <a:schemeClr val="tx1"/>
                          </a:solidFill>
                          <a:effectLst/>
                          <a:latin typeface="+mn-ea"/>
                          <a:ea typeface="+mn-ea"/>
                        </a:rPr>
                        <a:t>何らかの法人に所属する従業員の在籍確認手法により本人確認がなされていることが読み取れるものの、詳細な方法については言及なし</a:t>
                      </a:r>
                      <a:endParaRPr lang="en-US" altLang="ja-JP" sz="1000" b="0" i="0" u="none" strike="noStrike" dirty="0">
                        <a:solidFill>
                          <a:schemeClr val="tx1"/>
                        </a:solidFill>
                        <a:effectLst/>
                        <a:latin typeface="+mn-ea"/>
                        <a:ea typeface="+mn-ea"/>
                      </a:endParaRPr>
                    </a:p>
                    <a:p>
                      <a:pPr marL="171450" indent="-171450" algn="l" fontAlgn="ctr">
                        <a:buFont typeface="Arial" panose="020B0604020202020204" pitchFamily="34" charset="0"/>
                        <a:buChar char="•"/>
                      </a:pPr>
                      <a:r>
                        <a:rPr lang="ja-JP" altLang="en-US" sz="1000" b="0" i="0" u="none" strike="noStrike" dirty="0">
                          <a:solidFill>
                            <a:schemeClr val="tx1"/>
                          </a:solidFill>
                          <a:effectLst/>
                          <a:latin typeface="+mn-ea"/>
                          <a:ea typeface="+mn-ea"/>
                        </a:rPr>
                        <a:t>法人の実在性については</a:t>
                      </a:r>
                      <a:r>
                        <a:rPr lang="en-US" altLang="ja-JP" sz="1000" b="1" i="0" u="none" strike="noStrike" dirty="0">
                          <a:solidFill>
                            <a:schemeClr val="tx1"/>
                          </a:solidFill>
                          <a:effectLst/>
                          <a:latin typeface="+mn-ea"/>
                          <a:ea typeface="+mn-ea"/>
                        </a:rPr>
                        <a:t>G</a:t>
                      </a:r>
                      <a:r>
                        <a:rPr lang="ja-JP" altLang="en-US" sz="1000" b="1" i="0" u="none" strike="noStrike" dirty="0">
                          <a:solidFill>
                            <a:schemeClr val="tx1"/>
                          </a:solidFill>
                          <a:effectLst/>
                          <a:latin typeface="+mn-ea"/>
                          <a:ea typeface="+mn-ea"/>
                        </a:rPr>
                        <a:t>ビズ</a:t>
                      </a:r>
                      <a:r>
                        <a:rPr lang="en-US" altLang="ja-JP" sz="1000" b="1" i="0" u="none" strike="noStrike" dirty="0">
                          <a:solidFill>
                            <a:schemeClr val="tx1"/>
                          </a:solidFill>
                          <a:effectLst/>
                          <a:latin typeface="+mn-ea"/>
                          <a:ea typeface="+mn-ea"/>
                        </a:rPr>
                        <a:t>ID</a:t>
                      </a:r>
                      <a:r>
                        <a:rPr lang="ja-JP" altLang="en-US" sz="1000" b="1" i="0" u="none" strike="noStrike" dirty="0">
                          <a:solidFill>
                            <a:schemeClr val="tx1"/>
                          </a:solidFill>
                          <a:effectLst/>
                          <a:latin typeface="+mn-ea"/>
                          <a:ea typeface="+mn-ea"/>
                        </a:rPr>
                        <a:t>の活用を将来的に検討</a:t>
                      </a:r>
                      <a:r>
                        <a:rPr lang="ja-JP" altLang="en-US" sz="1000" b="0" i="0" u="none" strike="noStrike" dirty="0">
                          <a:solidFill>
                            <a:schemeClr val="tx1"/>
                          </a:solidFill>
                          <a:effectLst/>
                          <a:latin typeface="+mn-ea"/>
                          <a:ea typeface="+mn-ea"/>
                        </a:rPr>
                        <a:t>する</a:t>
                      </a: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223503914"/>
                  </a:ext>
                </a:extLst>
              </a:tr>
              <a:tr h="781936">
                <a:tc>
                  <a:txBody>
                    <a:bodyPr/>
                    <a:lstStyle/>
                    <a:p>
                      <a:pPr algn="ctr" fontAlgn="ctr"/>
                      <a:r>
                        <a:rPr lang="en-US" altLang="ja-JP" sz="1000" b="1" i="0" u="none" strike="noStrike" dirty="0">
                          <a:solidFill>
                            <a:srgbClr val="000000"/>
                          </a:solidFill>
                          <a:effectLst/>
                          <a:latin typeface="+mn-ea"/>
                          <a:ea typeface="+mn-ea"/>
                        </a:rPr>
                        <a:t>12</a:t>
                      </a:r>
                      <a:endParaRPr lang="ja-JP" altLang="en-US" sz="1000" b="1" i="0" u="none" strike="noStrike" dirty="0">
                        <a:solidFill>
                          <a:srgbClr val="000000"/>
                        </a:solidFill>
                        <a:effectLst/>
                        <a:latin typeface="+mn-ea"/>
                        <a:ea typeface="+mn-ea"/>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ja-JP" altLang="en-US" sz="1000" b="1" u="none" strike="noStrike" dirty="0">
                          <a:effectLst/>
                          <a:latin typeface="+mn-ea"/>
                          <a:ea typeface="+mn-ea"/>
                        </a:rPr>
                        <a:t>電通</a:t>
                      </a:r>
                      <a:endParaRPr lang="ja-JP" altLang="en-US" sz="1000" b="1" i="0" u="none" strike="noStrike" dirty="0">
                        <a:solidFill>
                          <a:srgbClr val="000000"/>
                        </a:solidFill>
                        <a:effectLst/>
                        <a:latin typeface="+mn-ea"/>
                        <a:ea typeface="+mn-ea"/>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171450" marR="0" lvl="0" indent="-171450" algn="l" defTabSz="609559" rtl="0" eaLnBrk="1" fontAlgn="ctr" latinLnBrk="0" hangingPunct="1">
                        <a:lnSpc>
                          <a:spcPct val="100000"/>
                        </a:lnSpc>
                        <a:spcBef>
                          <a:spcPts val="0"/>
                        </a:spcBef>
                        <a:spcAft>
                          <a:spcPts val="0"/>
                        </a:spcAft>
                        <a:buClrTx/>
                        <a:buSzTx/>
                        <a:buFont typeface="Arial" panose="020B0604020202020204" pitchFamily="34" charset="0"/>
                        <a:buChar char="•"/>
                        <a:tabLst/>
                        <a:defRPr/>
                      </a:pPr>
                      <a:r>
                        <a:rPr lang="ja-JP" altLang="en-US" sz="1000" b="0" i="0" u="none" strike="noStrike" dirty="0">
                          <a:solidFill>
                            <a:schemeClr val="tx1"/>
                          </a:solidFill>
                          <a:effectLst/>
                          <a:latin typeface="+mn-ea"/>
                          <a:ea typeface="+mn-ea"/>
                        </a:rPr>
                        <a:t>属性情報の証明手法としては</a:t>
                      </a:r>
                      <a:r>
                        <a:rPr lang="en-US" altLang="ja-JP" sz="1000" b="1" i="0" u="none" strike="noStrike" dirty="0">
                          <a:solidFill>
                            <a:schemeClr val="tx1"/>
                          </a:solidFill>
                          <a:effectLst/>
                          <a:latin typeface="+mn-ea"/>
                          <a:ea typeface="+mn-ea"/>
                        </a:rPr>
                        <a:t>DID</a:t>
                      </a:r>
                      <a:r>
                        <a:rPr lang="ja-JP" altLang="en-US" sz="1000" b="1" i="0" u="none" strike="noStrike" dirty="0">
                          <a:solidFill>
                            <a:schemeClr val="tx1"/>
                          </a:solidFill>
                          <a:effectLst/>
                          <a:latin typeface="+mn-ea"/>
                          <a:ea typeface="+mn-ea"/>
                        </a:rPr>
                        <a:t>／</a:t>
                      </a:r>
                      <a:r>
                        <a:rPr lang="en-US" altLang="ja-JP" sz="1000" b="1" i="0" u="none" strike="noStrike" dirty="0">
                          <a:solidFill>
                            <a:schemeClr val="tx1"/>
                          </a:solidFill>
                          <a:effectLst/>
                          <a:latin typeface="+mn-ea"/>
                          <a:ea typeface="+mn-ea"/>
                        </a:rPr>
                        <a:t>VC</a:t>
                      </a:r>
                      <a:r>
                        <a:rPr lang="ja-JP" altLang="en-US" sz="1000" b="0" i="0" u="none" strike="noStrike" dirty="0">
                          <a:solidFill>
                            <a:schemeClr val="tx1"/>
                          </a:solidFill>
                          <a:effectLst/>
                          <a:latin typeface="+mn-ea"/>
                          <a:ea typeface="+mn-ea"/>
                        </a:rPr>
                        <a:t>を使用</a:t>
                      </a:r>
                      <a:endParaRPr lang="en-US" altLang="ja-JP" sz="1000" b="0" i="0" u="none" strike="noStrike" dirty="0">
                        <a:solidFill>
                          <a:schemeClr val="tx1"/>
                        </a:solidFill>
                        <a:effectLst/>
                        <a:latin typeface="+mn-ea"/>
                        <a:ea typeface="+mn-ea"/>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71450" indent="-171450" algn="l" fontAlgn="ctr">
                        <a:buFont typeface="Arial" panose="020B0604020202020204" pitchFamily="34" charset="0"/>
                        <a:buChar char="•"/>
                      </a:pPr>
                      <a:r>
                        <a:rPr lang="ja-JP" altLang="en-US" sz="1000" u="none" dirty="0">
                          <a:solidFill>
                            <a:schemeClr val="tx1"/>
                          </a:solidFill>
                          <a:latin typeface="+mn-ea"/>
                        </a:rPr>
                        <a:t>申請者の本人確認</a:t>
                      </a:r>
                      <a:r>
                        <a:rPr lang="ja-JP" altLang="en-US" sz="1000" dirty="0">
                          <a:solidFill>
                            <a:schemeClr val="tx1"/>
                          </a:solidFill>
                          <a:latin typeface="+mn-ea"/>
                        </a:rPr>
                        <a:t>を市区町村による</a:t>
                      </a:r>
                      <a:r>
                        <a:rPr lang="ja-JP" altLang="en-US" sz="1000" b="1" dirty="0">
                          <a:solidFill>
                            <a:schemeClr val="tx1"/>
                          </a:solidFill>
                          <a:latin typeface="+mn-ea"/>
                        </a:rPr>
                        <a:t>対面での住民票発行</a:t>
                      </a:r>
                      <a:r>
                        <a:rPr lang="ja-JP" altLang="en-US" sz="1000" dirty="0">
                          <a:solidFill>
                            <a:schemeClr val="tx1"/>
                          </a:solidFill>
                          <a:latin typeface="+mn-ea"/>
                        </a:rPr>
                        <a:t>により実施</a:t>
                      </a:r>
                      <a:endParaRPr lang="en-US" altLang="ja-JP" sz="1000" b="0" i="0" u="none" strike="noStrike" dirty="0">
                        <a:solidFill>
                          <a:schemeClr val="tx1"/>
                        </a:solidFill>
                        <a:effectLst/>
                        <a:latin typeface="+mn-ea"/>
                        <a:ea typeface="+mn-ea"/>
                      </a:endParaRPr>
                    </a:p>
                    <a:p>
                      <a:pPr marL="171450" indent="-171450" algn="l" fontAlgn="ctr">
                        <a:buFont typeface="Arial" panose="020B0604020202020204" pitchFamily="34" charset="0"/>
                        <a:buChar char="•"/>
                      </a:pPr>
                      <a:r>
                        <a:rPr lang="ja-JP" altLang="en-US" sz="1000" b="0" i="0" u="none" strike="noStrike" dirty="0">
                          <a:solidFill>
                            <a:schemeClr val="tx1"/>
                          </a:solidFill>
                          <a:effectLst/>
                          <a:latin typeface="+mn-ea"/>
                          <a:ea typeface="+mn-ea"/>
                        </a:rPr>
                        <a:t>これまで紙の証明書やスキャンデータの添付をして行っていた本人確認や実在証明を、住民票</a:t>
                      </a:r>
                      <a:r>
                        <a:rPr lang="en-US" altLang="ja-JP" sz="1000" b="0" i="0" u="none" strike="noStrike" dirty="0">
                          <a:solidFill>
                            <a:schemeClr val="tx1"/>
                          </a:solidFill>
                          <a:effectLst/>
                          <a:latin typeface="+mn-ea"/>
                          <a:ea typeface="+mn-ea"/>
                        </a:rPr>
                        <a:t>VC</a:t>
                      </a:r>
                      <a:r>
                        <a:rPr lang="ja-JP" altLang="en-US" sz="1000" b="0" i="0" u="none" strike="noStrike" dirty="0" err="1">
                          <a:solidFill>
                            <a:schemeClr val="tx1"/>
                          </a:solidFill>
                          <a:effectLst/>
                          <a:latin typeface="+mn-ea"/>
                          <a:ea typeface="+mn-ea"/>
                        </a:rPr>
                        <a:t>、</a:t>
                      </a:r>
                      <a:r>
                        <a:rPr lang="ja-JP" altLang="en-US" sz="1000" b="0" i="0" u="none" strike="noStrike" dirty="0">
                          <a:solidFill>
                            <a:schemeClr val="tx1"/>
                          </a:solidFill>
                          <a:effectLst/>
                          <a:latin typeface="+mn-ea"/>
                          <a:ea typeface="+mn-ea"/>
                        </a:rPr>
                        <a:t>口座実在証明</a:t>
                      </a:r>
                      <a:r>
                        <a:rPr lang="en-US" altLang="ja-JP" sz="1000" b="0" i="0" u="none" strike="noStrike" dirty="0">
                          <a:solidFill>
                            <a:schemeClr val="tx1"/>
                          </a:solidFill>
                          <a:effectLst/>
                          <a:latin typeface="+mn-ea"/>
                          <a:ea typeface="+mn-ea"/>
                        </a:rPr>
                        <a:t>VC</a:t>
                      </a:r>
                      <a:r>
                        <a:rPr lang="ja-JP" altLang="en-US" sz="1000" b="0" i="0" u="none" strike="noStrike" dirty="0" err="1">
                          <a:solidFill>
                            <a:schemeClr val="tx1"/>
                          </a:solidFill>
                          <a:effectLst/>
                          <a:latin typeface="+mn-ea"/>
                          <a:ea typeface="+mn-ea"/>
                        </a:rPr>
                        <a:t>、</a:t>
                      </a:r>
                      <a:r>
                        <a:rPr lang="ja-JP" altLang="en-US" sz="1000" b="0" i="0" u="none" strike="noStrike" dirty="0">
                          <a:solidFill>
                            <a:schemeClr val="tx1"/>
                          </a:solidFill>
                          <a:effectLst/>
                          <a:latin typeface="+mn-ea"/>
                          <a:ea typeface="+mn-ea"/>
                        </a:rPr>
                        <a:t>納税証明書</a:t>
                      </a:r>
                      <a:r>
                        <a:rPr lang="en-US" altLang="ja-JP" sz="1000" b="0" i="0" u="none" strike="noStrike" dirty="0">
                          <a:solidFill>
                            <a:schemeClr val="tx1"/>
                          </a:solidFill>
                          <a:effectLst/>
                          <a:latin typeface="+mn-ea"/>
                          <a:ea typeface="+mn-ea"/>
                        </a:rPr>
                        <a:t>VC</a:t>
                      </a:r>
                      <a:r>
                        <a:rPr lang="ja-JP" altLang="en-US" sz="1000" b="0" i="0" u="none" strike="noStrike" dirty="0">
                          <a:solidFill>
                            <a:schemeClr val="tx1"/>
                          </a:solidFill>
                          <a:effectLst/>
                          <a:latin typeface="+mn-ea"/>
                          <a:ea typeface="+mn-ea"/>
                        </a:rPr>
                        <a:t>の</a:t>
                      </a:r>
                      <a:r>
                        <a:rPr lang="en-US" altLang="ja-JP" sz="1000" b="0" i="0" u="none" strike="noStrike" dirty="0" err="1">
                          <a:solidFill>
                            <a:schemeClr val="tx1"/>
                          </a:solidFill>
                          <a:effectLst/>
                          <a:latin typeface="+mn-ea"/>
                          <a:ea typeface="+mn-ea"/>
                        </a:rPr>
                        <a:t>EdDSA</a:t>
                      </a:r>
                      <a:r>
                        <a:rPr lang="ja-JP" altLang="en-US" sz="1000" b="0" i="0" u="none" strike="noStrike" dirty="0">
                          <a:solidFill>
                            <a:schemeClr val="tx1"/>
                          </a:solidFill>
                          <a:effectLst/>
                          <a:latin typeface="+mn-ea"/>
                          <a:ea typeface="+mn-ea"/>
                        </a:rPr>
                        <a:t>署名を検証する方法を検討。その結果、</a:t>
                      </a:r>
                      <a:r>
                        <a:rPr lang="en-US" altLang="ja-JP" sz="1000" b="0" i="0" u="none" strike="noStrike" dirty="0">
                          <a:solidFill>
                            <a:schemeClr val="tx1"/>
                          </a:solidFill>
                          <a:effectLst/>
                          <a:latin typeface="+mn-ea"/>
                          <a:ea typeface="+mn-ea"/>
                        </a:rPr>
                        <a:t>VC</a:t>
                      </a:r>
                      <a:r>
                        <a:rPr lang="ja-JP" altLang="en-US" sz="1000" b="0" i="0" u="none" strike="noStrike" dirty="0">
                          <a:solidFill>
                            <a:schemeClr val="tx1"/>
                          </a:solidFill>
                          <a:effectLst/>
                          <a:latin typeface="+mn-ea"/>
                          <a:ea typeface="+mn-ea"/>
                        </a:rPr>
                        <a:t>の発行元と内容が改竄されていないかが確認でき、技術的に実装が可能であることを確認できた</a:t>
                      </a:r>
                      <a:endParaRPr lang="en-US" altLang="ja-JP" sz="1000" b="0" i="0" u="none" strike="noStrike" dirty="0">
                        <a:solidFill>
                          <a:schemeClr val="tx1"/>
                        </a:solidFill>
                        <a:effectLst/>
                        <a:latin typeface="+mn-ea"/>
                        <a:ea typeface="+mn-ea"/>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605168961"/>
                  </a:ext>
                </a:extLst>
              </a:tr>
              <a:tr h="156387">
                <a:tc>
                  <a:txBody>
                    <a:bodyPr/>
                    <a:lstStyle/>
                    <a:p>
                      <a:pPr algn="ctr" fontAlgn="ctr"/>
                      <a:r>
                        <a:rPr lang="en-US" altLang="ja-JP" sz="1000" b="1" i="0" u="none" strike="noStrike" dirty="0">
                          <a:solidFill>
                            <a:srgbClr val="000000"/>
                          </a:solidFill>
                          <a:effectLst/>
                          <a:latin typeface="+mn-ea"/>
                          <a:ea typeface="+mn-ea"/>
                        </a:rPr>
                        <a:t>13</a:t>
                      </a:r>
                      <a:endParaRPr lang="zh-CN" altLang="en-US" sz="1000" b="1" i="0" u="none" strike="noStrike" dirty="0">
                        <a:solidFill>
                          <a:srgbClr val="000000"/>
                        </a:solidFill>
                        <a:effectLst/>
                        <a:latin typeface="+mn-ea"/>
                        <a:ea typeface="+mn-ea"/>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zh-CN" altLang="en-US" sz="1000" b="1" u="none" strike="noStrike" dirty="0">
                          <a:effectLst/>
                          <a:latin typeface="+mn-ea"/>
                          <a:ea typeface="+mn-ea"/>
                        </a:rPr>
                        <a:t>大日本印刷</a:t>
                      </a:r>
                      <a:endParaRPr lang="zh-CN" altLang="en-US" sz="1000" b="1" i="0" u="none" strike="noStrike" dirty="0">
                        <a:solidFill>
                          <a:srgbClr val="000000"/>
                        </a:solidFill>
                        <a:effectLst/>
                        <a:latin typeface="+mn-ea"/>
                        <a:ea typeface="+mn-ea"/>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171450" indent="-171450" algn="l" fontAlgn="ctr">
                        <a:buFont typeface="Arial" panose="020B0604020202020204" pitchFamily="34" charset="0"/>
                        <a:buChar char="•"/>
                      </a:pPr>
                      <a:r>
                        <a:rPr lang="ja-JP" altLang="en-US" sz="1000" b="0" i="0" u="none" strike="noStrike" dirty="0">
                          <a:solidFill>
                            <a:schemeClr val="tx1"/>
                          </a:solidFill>
                          <a:effectLst/>
                          <a:latin typeface="+mn-ea"/>
                          <a:ea typeface="+mn-ea"/>
                        </a:rPr>
                        <a:t>属性情報の証明手法としては</a:t>
                      </a:r>
                      <a:r>
                        <a:rPr lang="en-US" altLang="ja-JP" sz="1000" b="1" i="0" u="none" strike="noStrike" dirty="0">
                          <a:solidFill>
                            <a:schemeClr val="tx1"/>
                          </a:solidFill>
                          <a:effectLst/>
                          <a:latin typeface="+mn-ea"/>
                          <a:ea typeface="+mn-ea"/>
                        </a:rPr>
                        <a:t>DID</a:t>
                      </a:r>
                      <a:r>
                        <a:rPr lang="ja-JP" altLang="en-US" sz="1000" b="1" i="0" u="none" strike="noStrike" dirty="0">
                          <a:solidFill>
                            <a:schemeClr val="tx1"/>
                          </a:solidFill>
                          <a:effectLst/>
                          <a:latin typeface="+mn-ea"/>
                          <a:ea typeface="+mn-ea"/>
                        </a:rPr>
                        <a:t>／</a:t>
                      </a:r>
                      <a:r>
                        <a:rPr lang="en-US" altLang="ja-JP" sz="1000" b="1" i="0" u="none" strike="noStrike" dirty="0">
                          <a:solidFill>
                            <a:schemeClr val="tx1"/>
                          </a:solidFill>
                          <a:effectLst/>
                          <a:latin typeface="+mn-ea"/>
                          <a:ea typeface="+mn-ea"/>
                        </a:rPr>
                        <a:t>VC</a:t>
                      </a:r>
                      <a:r>
                        <a:rPr lang="ja-JP" altLang="en-US" sz="1000" b="0" i="0" u="none" strike="noStrike" dirty="0">
                          <a:solidFill>
                            <a:schemeClr val="tx1"/>
                          </a:solidFill>
                          <a:effectLst/>
                          <a:latin typeface="+mn-ea"/>
                          <a:ea typeface="+mn-ea"/>
                        </a:rPr>
                        <a:t>を使用</a:t>
                      </a:r>
                      <a:endParaRPr lang="en-US" altLang="ja-JP" sz="1000" b="0" i="0" u="none" strike="noStrike" dirty="0">
                        <a:solidFill>
                          <a:schemeClr val="tx1"/>
                        </a:solidFill>
                        <a:effectLst/>
                        <a:latin typeface="+mn-ea"/>
                        <a:ea typeface="+mn-ea"/>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indent="0" algn="ctr" fontAlgn="ctr">
                        <a:buFont typeface="Arial" panose="020B0604020202020204" pitchFamily="34" charset="0"/>
                        <a:buNone/>
                      </a:pPr>
                      <a:r>
                        <a:rPr lang="ja-JP" altLang="en-US" sz="1000" b="0" i="0" u="none" strike="noStrike" dirty="0">
                          <a:solidFill>
                            <a:schemeClr val="tx1"/>
                          </a:solidFill>
                          <a:effectLst/>
                          <a:latin typeface="+mn-ea"/>
                          <a:ea typeface="+mn-ea"/>
                        </a:rPr>
                        <a:t>情報無し</a:t>
                      </a:r>
                      <a:endParaRPr lang="en-US" altLang="ja-JP" sz="1000" b="0" i="0" u="none" strike="noStrike" dirty="0">
                        <a:solidFill>
                          <a:schemeClr val="tx1"/>
                        </a:solidFill>
                        <a:effectLst/>
                        <a:latin typeface="+mn-ea"/>
                        <a:ea typeface="+mn-ea"/>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477198083"/>
                  </a:ext>
                </a:extLst>
              </a:tr>
            </a:tbl>
          </a:graphicData>
        </a:graphic>
      </p:graphicFrame>
    </p:spTree>
    <p:extLst>
      <p:ext uri="{BB962C8B-B14F-4D97-AF65-F5344CB8AC3E}">
        <p14:creationId xmlns:p14="http://schemas.microsoft.com/office/powerpoint/2010/main" val="236785821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タイトル 7"/>
          <p:cNvSpPr>
            <a:spLocks noGrp="1"/>
          </p:cNvSpPr>
          <p:nvPr>
            <p:ph type="title"/>
          </p:nvPr>
        </p:nvSpPr>
        <p:spPr>
          <a:xfrm>
            <a:off x="331490" y="164693"/>
            <a:ext cx="9243021" cy="412538"/>
          </a:xfrm>
        </p:spPr>
        <p:txBody>
          <a:bodyPr>
            <a:normAutofit/>
          </a:bodyPr>
          <a:lstStyle/>
          <a:p>
            <a:r>
              <a:rPr lang="ja-JP" altLang="en-US" sz="1600" b="1" dirty="0">
                <a:solidFill>
                  <a:srgbClr val="002060"/>
                </a:solidFill>
              </a:rPr>
              <a:t>実装の詳細　</a:t>
            </a:r>
            <a:r>
              <a:rPr lang="en-US" altLang="ja-JP" sz="1600" b="1" dirty="0">
                <a:solidFill>
                  <a:srgbClr val="002060"/>
                </a:solidFill>
              </a:rPr>
              <a:t>-</a:t>
            </a:r>
            <a:r>
              <a:rPr lang="ja-JP" altLang="en-US" sz="1600" b="1" dirty="0">
                <a:solidFill>
                  <a:srgbClr val="002060"/>
                </a:solidFill>
              </a:rPr>
              <a:t>ウォレットの実装、ブロックチェーンの活用について</a:t>
            </a:r>
            <a:endParaRPr lang="ja-JP" altLang="en-US" sz="2000" b="1" spc="0" dirty="0">
              <a:solidFill>
                <a:srgbClr val="002060"/>
              </a:solidFill>
            </a:endParaRPr>
          </a:p>
        </p:txBody>
      </p:sp>
      <p:graphicFrame>
        <p:nvGraphicFramePr>
          <p:cNvPr id="7" name="表 6"/>
          <p:cNvGraphicFramePr>
            <a:graphicFrameLocks noGrp="1"/>
          </p:cNvGraphicFramePr>
          <p:nvPr>
            <p:extLst>
              <p:ext uri="{D42A27DB-BD31-4B8C-83A1-F6EECF244321}">
                <p14:modId xmlns:p14="http://schemas.microsoft.com/office/powerpoint/2010/main" val="595055936"/>
              </p:ext>
            </p:extLst>
          </p:nvPr>
        </p:nvGraphicFramePr>
        <p:xfrm>
          <a:off x="331788" y="1379223"/>
          <a:ext cx="9242424" cy="5216244"/>
        </p:xfrm>
        <a:graphic>
          <a:graphicData uri="http://schemas.openxmlformats.org/drawingml/2006/table">
            <a:tbl>
              <a:tblPr>
                <a:tableStyleId>{5C22544A-7EE6-4342-B048-85BDC9FD1C3A}</a:tableStyleId>
              </a:tblPr>
              <a:tblGrid>
                <a:gridCol w="277812">
                  <a:extLst>
                    <a:ext uri="{9D8B030D-6E8A-4147-A177-3AD203B41FA5}">
                      <a16:colId xmlns:a16="http://schemas.microsoft.com/office/drawing/2014/main" val="3873141146"/>
                    </a:ext>
                  </a:extLst>
                </a:gridCol>
                <a:gridCol w="1168930">
                  <a:extLst>
                    <a:ext uri="{9D8B030D-6E8A-4147-A177-3AD203B41FA5}">
                      <a16:colId xmlns:a16="http://schemas.microsoft.com/office/drawing/2014/main" val="2198383193"/>
                    </a:ext>
                  </a:extLst>
                </a:gridCol>
                <a:gridCol w="3897841">
                  <a:extLst>
                    <a:ext uri="{9D8B030D-6E8A-4147-A177-3AD203B41FA5}">
                      <a16:colId xmlns:a16="http://schemas.microsoft.com/office/drawing/2014/main" val="3050444302"/>
                    </a:ext>
                  </a:extLst>
                </a:gridCol>
                <a:gridCol w="3897841">
                  <a:extLst>
                    <a:ext uri="{9D8B030D-6E8A-4147-A177-3AD203B41FA5}">
                      <a16:colId xmlns:a16="http://schemas.microsoft.com/office/drawing/2014/main" val="1227664677"/>
                    </a:ext>
                  </a:extLst>
                </a:gridCol>
              </a:tblGrid>
              <a:tr h="154434">
                <a:tc>
                  <a:txBody>
                    <a:bodyPr/>
                    <a:lstStyle/>
                    <a:p>
                      <a:pPr algn="ctr" fontAlgn="ctr"/>
                      <a:r>
                        <a:rPr lang="en-US" altLang="ja-JP" sz="1100" b="1" i="0" u="none" strike="noStrike" dirty="0">
                          <a:solidFill>
                            <a:schemeClr val="bg1"/>
                          </a:solidFill>
                          <a:effectLst/>
                          <a:latin typeface="+mn-ea"/>
                          <a:ea typeface="+mn-ea"/>
                        </a:rPr>
                        <a:t>No.</a:t>
                      </a:r>
                      <a:endParaRPr lang="ja-JP" altLang="en-US" sz="1100" b="1" i="0" u="none" strike="noStrike" dirty="0">
                        <a:solidFill>
                          <a:schemeClr val="bg1"/>
                        </a:solidFill>
                        <a:effectLst/>
                        <a:latin typeface="+mn-ea"/>
                        <a:ea typeface="+mn-ea"/>
                      </a:endParaRPr>
                    </a:p>
                  </a:txBody>
                  <a:tcPr marL="0" marR="0" marT="0" marB="0" anchor="ctr">
                    <a:lnB w="12700" cap="flat" cmpd="sng" algn="ctr">
                      <a:solidFill>
                        <a:schemeClr val="tx1"/>
                      </a:solidFill>
                      <a:prstDash val="solid"/>
                      <a:round/>
                      <a:headEnd type="none" w="med" len="med"/>
                      <a:tailEnd type="none" w="med" len="med"/>
                    </a:lnB>
                    <a:solidFill>
                      <a:schemeClr val="accent2">
                        <a:lumMod val="75000"/>
                        <a:lumOff val="25000"/>
                      </a:schemeClr>
                    </a:solidFill>
                  </a:tcPr>
                </a:tc>
                <a:tc>
                  <a:txBody>
                    <a:bodyPr/>
                    <a:lstStyle/>
                    <a:p>
                      <a:pPr algn="ctr" fontAlgn="ctr"/>
                      <a:r>
                        <a:rPr lang="ja-JP" altLang="en-US" sz="1100" b="1" u="none" strike="noStrike" dirty="0">
                          <a:solidFill>
                            <a:schemeClr val="bg1"/>
                          </a:solidFill>
                          <a:effectLst/>
                          <a:latin typeface="+mn-ea"/>
                          <a:ea typeface="+mn-ea"/>
                        </a:rPr>
                        <a:t>代表機関</a:t>
                      </a:r>
                      <a:endParaRPr lang="ja-JP" altLang="en-US" sz="1100" b="1" i="0" u="none" strike="noStrike" dirty="0">
                        <a:solidFill>
                          <a:schemeClr val="bg1"/>
                        </a:solidFill>
                        <a:effectLst/>
                        <a:latin typeface="+mn-ea"/>
                        <a:ea typeface="+mn-ea"/>
                      </a:endParaRPr>
                    </a:p>
                  </a:txBody>
                  <a:tcPr marL="0" marR="0" marT="0" marB="0" anchor="ctr">
                    <a:lnB w="12700" cap="flat" cmpd="sng" algn="ctr">
                      <a:solidFill>
                        <a:schemeClr val="tx1"/>
                      </a:solidFill>
                      <a:prstDash val="solid"/>
                      <a:round/>
                      <a:headEnd type="none" w="med" len="med"/>
                      <a:tailEnd type="none" w="med" len="med"/>
                    </a:lnB>
                    <a:solidFill>
                      <a:schemeClr val="accent2">
                        <a:lumMod val="75000"/>
                        <a:lumOff val="25000"/>
                      </a:schemeClr>
                    </a:solidFill>
                  </a:tcPr>
                </a:tc>
                <a:tc>
                  <a:txBody>
                    <a:bodyPr/>
                    <a:lstStyle/>
                    <a:p>
                      <a:pPr algn="ctr" fontAlgn="ctr"/>
                      <a:r>
                        <a:rPr lang="ja-JP" altLang="en-US" sz="1100" b="1" i="0" u="none" strike="noStrike" dirty="0">
                          <a:solidFill>
                            <a:schemeClr val="bg1"/>
                          </a:solidFill>
                          <a:effectLst/>
                          <a:latin typeface="+mn-ea"/>
                          <a:ea typeface="+mn-ea"/>
                        </a:rPr>
                        <a:t>ウォレットの実装詳細</a:t>
                      </a:r>
                    </a:p>
                  </a:txBody>
                  <a:tcPr marL="0" marR="0" marT="0" marB="0" anchor="ctr">
                    <a:lnB w="12700" cap="flat" cmpd="sng" algn="ctr">
                      <a:solidFill>
                        <a:schemeClr val="tx1"/>
                      </a:solidFill>
                      <a:prstDash val="solid"/>
                      <a:round/>
                      <a:headEnd type="none" w="med" len="med"/>
                      <a:tailEnd type="none" w="med" len="med"/>
                    </a:lnB>
                    <a:solidFill>
                      <a:schemeClr val="accent2">
                        <a:lumMod val="75000"/>
                        <a:lumOff val="25000"/>
                      </a:schemeClr>
                    </a:solidFill>
                  </a:tcPr>
                </a:tc>
                <a:tc>
                  <a:txBody>
                    <a:bodyPr/>
                    <a:lstStyle/>
                    <a:p>
                      <a:pPr algn="ctr" fontAlgn="ctr"/>
                      <a:r>
                        <a:rPr lang="ja-JP" altLang="en-US" sz="1100" b="1" i="0" u="none" strike="noStrike" dirty="0">
                          <a:solidFill>
                            <a:schemeClr val="bg1"/>
                          </a:solidFill>
                          <a:effectLst/>
                          <a:latin typeface="+mn-ea"/>
                          <a:ea typeface="+mn-ea"/>
                        </a:rPr>
                        <a:t>ブロックチェーン、分散台帳の活用</a:t>
                      </a:r>
                    </a:p>
                  </a:txBody>
                  <a:tcPr marL="0" marR="0" marT="0" marB="0" anchor="ctr">
                    <a:lnB w="12700" cap="flat" cmpd="sng" algn="ctr">
                      <a:solidFill>
                        <a:schemeClr val="tx1"/>
                      </a:solidFill>
                      <a:prstDash val="solid"/>
                      <a:round/>
                      <a:headEnd type="none" w="med" len="med"/>
                      <a:tailEnd type="none" w="med" len="med"/>
                    </a:lnB>
                    <a:solidFill>
                      <a:schemeClr val="accent2">
                        <a:lumMod val="75000"/>
                        <a:lumOff val="25000"/>
                      </a:schemeClr>
                    </a:solidFill>
                  </a:tcPr>
                </a:tc>
                <a:extLst>
                  <a:ext uri="{0D108BD9-81ED-4DB2-BD59-A6C34878D82A}">
                    <a16:rowId xmlns:a16="http://schemas.microsoft.com/office/drawing/2014/main" val="78677057"/>
                  </a:ext>
                </a:extLst>
              </a:tr>
              <a:tr h="421182">
                <a:tc>
                  <a:txBody>
                    <a:bodyPr/>
                    <a:lstStyle/>
                    <a:p>
                      <a:pPr algn="ctr" fontAlgn="ctr"/>
                      <a:r>
                        <a:rPr lang="en-US" altLang="ja-JP" sz="1000" b="1" i="0" u="none" strike="noStrike" dirty="0">
                          <a:solidFill>
                            <a:srgbClr val="000000"/>
                          </a:solidFill>
                          <a:effectLst/>
                          <a:latin typeface="+mn-ea"/>
                          <a:ea typeface="+mn-ea"/>
                        </a:rPr>
                        <a:t>1</a:t>
                      </a:r>
                      <a:endParaRPr lang="en-US" sz="1000" b="1" i="0" u="none" strike="noStrike" dirty="0">
                        <a:solidFill>
                          <a:srgbClr val="000000"/>
                        </a:solidFill>
                        <a:effectLst/>
                        <a:latin typeface="+mn-ea"/>
                        <a:ea typeface="+mn-ea"/>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000" b="1" u="none" strike="noStrike" dirty="0">
                          <a:effectLst/>
                          <a:latin typeface="+mn-ea"/>
                          <a:ea typeface="+mn-ea"/>
                        </a:rPr>
                        <a:t>DataSign</a:t>
                      </a:r>
                      <a:endParaRPr lang="en-US" sz="1000" b="1" i="0" u="none" strike="noStrike" dirty="0">
                        <a:solidFill>
                          <a:srgbClr val="000000"/>
                        </a:solidFill>
                        <a:effectLst/>
                        <a:latin typeface="+mn-ea"/>
                        <a:ea typeface="+mn-ea"/>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indent="0" algn="ctr" fontAlgn="ctr">
                        <a:buFont typeface="Arial" panose="020B0604020202020204" pitchFamily="34" charset="0"/>
                        <a:buNone/>
                      </a:pPr>
                      <a:r>
                        <a:rPr lang="ja-JP" altLang="en-US" sz="1000" b="1" i="0" u="none" strike="noStrike" dirty="0">
                          <a:solidFill>
                            <a:schemeClr val="tx1"/>
                          </a:solidFill>
                          <a:effectLst/>
                          <a:latin typeface="+mn-ea"/>
                          <a:ea typeface="+mn-ea"/>
                        </a:rPr>
                        <a:t>実装有り</a:t>
                      </a:r>
                      <a:endParaRPr lang="en-US" altLang="ja-JP" sz="1000" b="1" i="0" u="none" strike="noStrike" dirty="0">
                        <a:solidFill>
                          <a:schemeClr val="tx1"/>
                        </a:solidFill>
                        <a:effectLst/>
                        <a:latin typeface="+mn-ea"/>
                        <a:ea typeface="+mn-ea"/>
                      </a:endParaRPr>
                    </a:p>
                    <a:p>
                      <a:pPr marL="0" indent="0" algn="ctr" fontAlgn="ctr">
                        <a:buFont typeface="Arial" panose="020B0604020202020204" pitchFamily="34" charset="0"/>
                        <a:buNone/>
                      </a:pPr>
                      <a:r>
                        <a:rPr lang="en-US" altLang="ja-JP" sz="1000" b="0" i="0" u="none" strike="noStrike" dirty="0" err="1" smtClean="0">
                          <a:solidFill>
                            <a:schemeClr val="tx1"/>
                          </a:solidFill>
                          <a:effectLst/>
                          <a:latin typeface="+mn-ea"/>
                          <a:ea typeface="+mn-ea"/>
                        </a:rPr>
                        <a:t>metamask</a:t>
                      </a:r>
                      <a:r>
                        <a:rPr lang="en-US" altLang="ja-JP" sz="1000" b="0" i="0" u="none" strike="noStrike" dirty="0" smtClean="0">
                          <a:solidFill>
                            <a:schemeClr val="tx1"/>
                          </a:solidFill>
                          <a:effectLst/>
                          <a:latin typeface="+mn-ea"/>
                          <a:ea typeface="+mn-ea"/>
                        </a:rPr>
                        <a:t>/eth-</a:t>
                      </a:r>
                      <a:r>
                        <a:rPr lang="en-US" altLang="ja-JP" sz="1000" b="0" i="0" u="none" strike="noStrike" dirty="0" err="1" smtClean="0">
                          <a:solidFill>
                            <a:schemeClr val="tx1"/>
                          </a:solidFill>
                          <a:effectLst/>
                          <a:latin typeface="+mn-ea"/>
                          <a:ea typeface="+mn-ea"/>
                        </a:rPr>
                        <a:t>hd</a:t>
                      </a:r>
                      <a:r>
                        <a:rPr lang="en-US" altLang="ja-JP" sz="1000" b="0" i="0" u="none" strike="noStrike" dirty="0" smtClean="0">
                          <a:solidFill>
                            <a:schemeClr val="tx1"/>
                          </a:solidFill>
                          <a:effectLst/>
                          <a:latin typeface="+mn-ea"/>
                          <a:ea typeface="+mn-ea"/>
                        </a:rPr>
                        <a:t>-keyring</a:t>
                      </a:r>
                      <a:r>
                        <a:rPr lang="ja-JP" altLang="en-US" sz="1000" b="0" i="0" u="none" strike="noStrike" dirty="0" smtClean="0">
                          <a:solidFill>
                            <a:schemeClr val="tx1"/>
                          </a:solidFill>
                          <a:effectLst/>
                          <a:latin typeface="+mn-ea"/>
                          <a:ea typeface="+mn-ea"/>
                        </a:rPr>
                        <a:t>を鍵管理に用いたクロームエクステンションにより</a:t>
                      </a:r>
                      <a:r>
                        <a:rPr lang="en-US" altLang="ja-JP" sz="1000" b="0" i="0" u="none" strike="noStrike" dirty="0" smtClean="0">
                          <a:solidFill>
                            <a:schemeClr val="tx1"/>
                          </a:solidFill>
                          <a:effectLst/>
                          <a:latin typeface="+mn-ea"/>
                          <a:ea typeface="+mn-ea"/>
                        </a:rPr>
                        <a:t>DID</a:t>
                      </a:r>
                      <a:r>
                        <a:rPr lang="ja-JP" altLang="en-US" sz="1000" b="0" i="0" u="none" strike="noStrike" dirty="0" smtClean="0">
                          <a:solidFill>
                            <a:schemeClr val="tx1"/>
                          </a:solidFill>
                          <a:effectLst/>
                          <a:latin typeface="+mn-ea"/>
                          <a:ea typeface="+mn-ea"/>
                        </a:rPr>
                        <a:t>の管理</a:t>
                      </a:r>
                      <a:endParaRPr lang="ja-JP" altLang="en-US" sz="1000" b="0" i="0" u="none" strike="noStrike" dirty="0">
                        <a:solidFill>
                          <a:schemeClr val="tx1"/>
                        </a:solidFill>
                        <a:effectLst/>
                        <a:latin typeface="+mn-ea"/>
                        <a:ea typeface="+mn-ea"/>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609559" rtl="0" eaLnBrk="1" fontAlgn="ctr" latinLnBrk="0" hangingPunct="1">
                        <a:lnSpc>
                          <a:spcPct val="100000"/>
                        </a:lnSpc>
                        <a:spcBef>
                          <a:spcPts val="0"/>
                        </a:spcBef>
                        <a:spcAft>
                          <a:spcPts val="0"/>
                        </a:spcAft>
                        <a:buClrTx/>
                        <a:buSzTx/>
                        <a:buFont typeface="Arial" panose="020B0604020202020204" pitchFamily="34" charset="0"/>
                        <a:buNone/>
                        <a:tabLst/>
                        <a:defRPr/>
                      </a:pPr>
                      <a:r>
                        <a:rPr kumimoji="1" lang="en-US" altLang="ja-JP" sz="1000" b="1" i="0" u="none" strike="noStrike" kern="1200" cap="none" spc="0" normalizeH="0" baseline="0" noProof="0" dirty="0" smtClean="0">
                          <a:ln>
                            <a:noFill/>
                          </a:ln>
                          <a:solidFill>
                            <a:schemeClr val="tx1"/>
                          </a:solidFill>
                          <a:effectLst/>
                          <a:uLnTx/>
                          <a:uFillTx/>
                          <a:latin typeface="Meiryo UI"/>
                          <a:ea typeface="Meiryo UI"/>
                          <a:cs typeface="+mn-cs"/>
                        </a:rPr>
                        <a:t>ION</a:t>
                      </a:r>
                      <a:r>
                        <a:rPr kumimoji="1" lang="ja-JP" altLang="en-US" sz="1000" b="1" i="0" u="none" strike="noStrike" kern="1200" cap="none" spc="0" normalizeH="0" baseline="0" noProof="0" dirty="0">
                          <a:ln>
                            <a:noFill/>
                          </a:ln>
                          <a:solidFill>
                            <a:schemeClr val="tx1"/>
                          </a:solidFill>
                          <a:effectLst/>
                          <a:uLnTx/>
                          <a:uFillTx/>
                          <a:latin typeface="Meiryo UI"/>
                          <a:ea typeface="Meiryo UI"/>
                          <a:cs typeface="+mn-cs"/>
                        </a:rPr>
                        <a:t>／</a:t>
                      </a:r>
                      <a:r>
                        <a:rPr kumimoji="1" lang="en-US" altLang="ja-JP" sz="1000" b="1" i="0" u="none" strike="noStrike" kern="1200" cap="none" spc="0" normalizeH="0" baseline="0" noProof="0" dirty="0">
                          <a:ln>
                            <a:noFill/>
                          </a:ln>
                          <a:solidFill>
                            <a:schemeClr val="tx1"/>
                          </a:solidFill>
                          <a:effectLst/>
                          <a:uLnTx/>
                          <a:uFillTx/>
                          <a:latin typeface="Meiryo UI"/>
                          <a:ea typeface="Meiryo UI"/>
                          <a:cs typeface="+mn-cs"/>
                        </a:rPr>
                        <a:t>Bitcoin</a:t>
                      </a:r>
                      <a:endParaRPr kumimoji="1" lang="ja-JP" altLang="en-US" sz="1000" b="1" i="0" u="none" strike="noStrike" kern="1200" cap="none" spc="0" normalizeH="0" baseline="0" noProof="0" dirty="0">
                        <a:ln>
                          <a:noFill/>
                        </a:ln>
                        <a:solidFill>
                          <a:schemeClr val="tx1"/>
                        </a:solidFill>
                        <a:effectLst/>
                        <a:uLnTx/>
                        <a:uFillTx/>
                        <a:latin typeface="Meiryo UI"/>
                        <a:ea typeface="Meiryo UI"/>
                        <a:cs typeface="+mn-cs"/>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562223151"/>
                  </a:ext>
                </a:extLst>
              </a:tr>
              <a:tr h="421182">
                <a:tc>
                  <a:txBody>
                    <a:bodyPr/>
                    <a:lstStyle/>
                    <a:p>
                      <a:pPr algn="ctr" fontAlgn="ctr"/>
                      <a:r>
                        <a:rPr lang="en-US" altLang="ja-JP" sz="1000" b="1" i="0" u="none" strike="noStrike" dirty="0">
                          <a:solidFill>
                            <a:srgbClr val="000000"/>
                          </a:solidFill>
                          <a:effectLst/>
                          <a:latin typeface="+mn-ea"/>
                          <a:ea typeface="+mn-ea"/>
                        </a:rPr>
                        <a:t>2</a:t>
                      </a:r>
                      <a:endParaRPr lang="ja-JP" altLang="en-US" sz="1000" b="1" i="0" u="none" strike="noStrike" dirty="0">
                        <a:solidFill>
                          <a:srgbClr val="000000"/>
                        </a:solidFill>
                        <a:effectLst/>
                        <a:latin typeface="+mn-ea"/>
                        <a:ea typeface="+mn-ea"/>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000" b="1" u="none" strike="noStrike" dirty="0">
                          <a:effectLst/>
                          <a:latin typeface="+mn-ea"/>
                          <a:ea typeface="+mn-ea"/>
                        </a:rPr>
                        <a:t>NRI</a:t>
                      </a:r>
                      <a:r>
                        <a:rPr lang="ja-JP" altLang="en-US" sz="1000" b="1" u="none" strike="noStrike" dirty="0">
                          <a:effectLst/>
                          <a:latin typeface="+mn-ea"/>
                          <a:ea typeface="+mn-ea"/>
                        </a:rPr>
                        <a:t>デジタル</a:t>
                      </a:r>
                      <a:endParaRPr lang="ja-JP" altLang="en-US" sz="1000" b="1" i="0" u="none" strike="noStrike" dirty="0">
                        <a:solidFill>
                          <a:srgbClr val="000000"/>
                        </a:solidFill>
                        <a:effectLst/>
                        <a:latin typeface="+mn-ea"/>
                        <a:ea typeface="+mn-ea"/>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indent="0" algn="ctr" fontAlgn="ctr">
                        <a:buFont typeface="Arial" panose="020B0604020202020204" pitchFamily="34" charset="0"/>
                        <a:buNone/>
                      </a:pPr>
                      <a:r>
                        <a:rPr lang="ja-JP" altLang="en-US" sz="1000" b="1" i="0" u="none" strike="noStrike" dirty="0">
                          <a:solidFill>
                            <a:schemeClr val="tx1"/>
                          </a:solidFill>
                          <a:effectLst/>
                          <a:latin typeface="+mn-ea"/>
                          <a:ea typeface="+mn-ea"/>
                        </a:rPr>
                        <a:t>実装有り</a:t>
                      </a:r>
                      <a:endParaRPr lang="en-US" altLang="ja-JP" sz="1000" b="1" i="0" u="none" strike="noStrike" dirty="0">
                        <a:solidFill>
                          <a:schemeClr val="tx1"/>
                        </a:solidFill>
                        <a:effectLst/>
                        <a:latin typeface="+mn-ea"/>
                        <a:ea typeface="+mn-ea"/>
                      </a:endParaRPr>
                    </a:p>
                    <a:p>
                      <a:pPr marL="0" indent="0" algn="ctr" fontAlgn="ctr">
                        <a:buFont typeface="Arial" panose="020B0604020202020204" pitchFamily="34" charset="0"/>
                        <a:buNone/>
                      </a:pPr>
                      <a:r>
                        <a:rPr lang="ja-JP" altLang="en-US" sz="1000" b="0" i="0" u="none" strike="noStrike" dirty="0">
                          <a:solidFill>
                            <a:schemeClr val="tx1"/>
                          </a:solidFill>
                          <a:effectLst/>
                          <a:latin typeface="+mn-ea"/>
                          <a:ea typeface="+mn-ea"/>
                        </a:rPr>
                        <a:t>スマホベース、</a:t>
                      </a:r>
                      <a:r>
                        <a:rPr lang="en-US" altLang="ja-JP" sz="1000" b="0" i="0" u="none" strike="noStrike" dirty="0">
                          <a:solidFill>
                            <a:schemeClr val="tx1"/>
                          </a:solidFill>
                          <a:effectLst/>
                          <a:latin typeface="+mn-ea"/>
                          <a:ea typeface="+mn-ea"/>
                        </a:rPr>
                        <a:t>NRI</a:t>
                      </a:r>
                      <a:r>
                        <a:rPr lang="ja-JP" altLang="en-US" sz="1000" b="0" i="0" u="none" strike="noStrike" dirty="0">
                          <a:solidFill>
                            <a:schemeClr val="tx1"/>
                          </a:solidFill>
                          <a:effectLst/>
                          <a:latin typeface="+mn-ea"/>
                          <a:ea typeface="+mn-ea"/>
                        </a:rPr>
                        <a:t>デジタルが保有するものを活用。</a:t>
                      </a:r>
                      <a:r>
                        <a:rPr lang="en-US" altLang="ja-JP" sz="1000" b="0" i="0" u="none" strike="noStrike" dirty="0">
                          <a:solidFill>
                            <a:schemeClr val="tx1"/>
                          </a:solidFill>
                          <a:effectLst/>
                          <a:latin typeface="+mn-ea"/>
                          <a:ea typeface="+mn-ea"/>
                        </a:rPr>
                        <a:t>VC</a:t>
                      </a:r>
                      <a:r>
                        <a:rPr lang="ja-JP" altLang="en-US" sz="1000" b="0" i="0" u="none" strike="noStrike" dirty="0">
                          <a:solidFill>
                            <a:schemeClr val="tx1"/>
                          </a:solidFill>
                          <a:effectLst/>
                          <a:latin typeface="+mn-ea"/>
                          <a:ea typeface="+mn-ea"/>
                        </a:rPr>
                        <a:t>を管理し、暗号鍵管理はバックアップサービスとして事業者によるアカウント管理</a:t>
                      </a:r>
                      <a:endParaRPr lang="en-US" altLang="ja-JP" sz="1000" b="0" i="0" u="none" strike="noStrike" dirty="0">
                        <a:solidFill>
                          <a:schemeClr val="tx1"/>
                        </a:solidFill>
                        <a:effectLst/>
                        <a:latin typeface="+mn-ea"/>
                        <a:ea typeface="+mn-ea"/>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609559" rtl="0" eaLnBrk="1" fontAlgn="ctr" latinLnBrk="0" hangingPunct="1">
                        <a:lnSpc>
                          <a:spcPct val="100000"/>
                        </a:lnSpc>
                        <a:spcBef>
                          <a:spcPts val="0"/>
                        </a:spcBef>
                        <a:spcAft>
                          <a:spcPts val="0"/>
                        </a:spcAft>
                        <a:buClrTx/>
                        <a:buSzTx/>
                        <a:buFont typeface="Arial" panose="020B0604020202020204" pitchFamily="34" charset="0"/>
                        <a:buNone/>
                        <a:tabLst/>
                        <a:defRPr/>
                      </a:pPr>
                      <a:r>
                        <a:rPr kumimoji="1" lang="en-US" altLang="ja-JP" sz="1000" b="1" i="0" u="none" strike="noStrike" kern="1200" cap="none" spc="0" normalizeH="0" baseline="0" noProof="0" dirty="0" smtClean="0">
                          <a:ln>
                            <a:noFill/>
                          </a:ln>
                          <a:solidFill>
                            <a:schemeClr val="tx1"/>
                          </a:solidFill>
                          <a:effectLst/>
                          <a:uLnTx/>
                          <a:uFillTx/>
                          <a:latin typeface="Meiryo UI"/>
                          <a:ea typeface="Meiryo UI"/>
                          <a:cs typeface="+mn-cs"/>
                        </a:rPr>
                        <a:t>ION</a:t>
                      </a:r>
                      <a:r>
                        <a:rPr kumimoji="1" lang="ja-JP" altLang="en-US" sz="1000" b="1" i="0" u="none" strike="noStrike" kern="1200" cap="none" spc="0" normalizeH="0" baseline="0" noProof="0" dirty="0">
                          <a:ln>
                            <a:noFill/>
                          </a:ln>
                          <a:solidFill>
                            <a:schemeClr val="tx1"/>
                          </a:solidFill>
                          <a:effectLst/>
                          <a:uLnTx/>
                          <a:uFillTx/>
                          <a:latin typeface="Meiryo UI"/>
                          <a:ea typeface="Meiryo UI"/>
                          <a:cs typeface="+mn-cs"/>
                        </a:rPr>
                        <a:t>／</a:t>
                      </a:r>
                      <a:r>
                        <a:rPr kumimoji="1" lang="en-US" altLang="ja-JP" sz="1000" b="1" i="0" u="none" strike="noStrike" kern="1200" cap="none" spc="0" normalizeH="0" baseline="0" noProof="0" dirty="0">
                          <a:ln>
                            <a:noFill/>
                          </a:ln>
                          <a:solidFill>
                            <a:schemeClr val="tx1"/>
                          </a:solidFill>
                          <a:effectLst/>
                          <a:uLnTx/>
                          <a:uFillTx/>
                          <a:latin typeface="Meiryo UI"/>
                          <a:ea typeface="Meiryo UI"/>
                          <a:cs typeface="+mn-cs"/>
                        </a:rPr>
                        <a:t>Bitcoin</a:t>
                      </a:r>
                      <a:endParaRPr kumimoji="1" lang="ja-JP" altLang="en-US" sz="1000" b="1" i="0" u="none" strike="noStrike" kern="1200" cap="none" spc="0" normalizeH="0" baseline="0" noProof="0" dirty="0">
                        <a:ln>
                          <a:noFill/>
                        </a:ln>
                        <a:solidFill>
                          <a:schemeClr val="tx1"/>
                        </a:solidFill>
                        <a:effectLst/>
                        <a:uLnTx/>
                        <a:uFillTx/>
                        <a:latin typeface="Meiryo UI"/>
                        <a:ea typeface="Meiryo UI"/>
                        <a:cs typeface="+mn-cs"/>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682573914"/>
                  </a:ext>
                </a:extLst>
              </a:tr>
              <a:tr h="280788">
                <a:tc>
                  <a:txBody>
                    <a:bodyPr/>
                    <a:lstStyle/>
                    <a:p>
                      <a:pPr algn="ctr" fontAlgn="ctr"/>
                      <a:r>
                        <a:rPr lang="en-US" altLang="ja-JP" sz="1000" b="1" i="0" u="none" strike="noStrike" dirty="0">
                          <a:solidFill>
                            <a:srgbClr val="000000"/>
                          </a:solidFill>
                          <a:effectLst/>
                          <a:latin typeface="+mn-ea"/>
                          <a:ea typeface="+mn-ea"/>
                        </a:rPr>
                        <a:t>3</a:t>
                      </a:r>
                      <a:endParaRPr lang="ja-JP" altLang="en-US" sz="1000" b="1" i="0" u="none" strike="noStrike" dirty="0">
                        <a:solidFill>
                          <a:srgbClr val="000000"/>
                        </a:solidFill>
                        <a:effectLst/>
                        <a:latin typeface="+mn-ea"/>
                        <a:ea typeface="+mn-ea"/>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ja-JP" altLang="en-US" sz="1000" b="1" u="none" strike="noStrike" dirty="0">
                          <a:effectLst/>
                          <a:latin typeface="+mn-ea"/>
                          <a:ea typeface="+mn-ea"/>
                        </a:rPr>
                        <a:t>東大</a:t>
                      </a:r>
                      <a:endParaRPr lang="ja-JP" altLang="en-US" sz="1000" b="1" i="0" u="none" strike="noStrike" dirty="0">
                        <a:solidFill>
                          <a:srgbClr val="000000"/>
                        </a:solidFill>
                        <a:effectLst/>
                        <a:latin typeface="+mn-ea"/>
                        <a:ea typeface="+mn-ea"/>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indent="0" algn="ctr" fontAlgn="ctr">
                        <a:buFont typeface="Arial" panose="020B0604020202020204" pitchFamily="34" charset="0"/>
                        <a:buNone/>
                      </a:pPr>
                      <a:r>
                        <a:rPr lang="ja-JP" altLang="en-US" sz="1000" b="1" i="0" u="none" strike="noStrike" dirty="0">
                          <a:solidFill>
                            <a:schemeClr val="tx1"/>
                          </a:solidFill>
                          <a:effectLst/>
                          <a:latin typeface="+mn-ea"/>
                          <a:ea typeface="+mn-ea"/>
                        </a:rPr>
                        <a:t>実装有り</a:t>
                      </a:r>
                      <a:endParaRPr lang="en-US" altLang="ja-JP" sz="1000" b="1" i="0" u="none" strike="noStrike" dirty="0">
                        <a:solidFill>
                          <a:schemeClr val="tx1"/>
                        </a:solidFill>
                        <a:effectLst/>
                        <a:latin typeface="+mn-ea"/>
                        <a:ea typeface="+mn-ea"/>
                      </a:endParaRPr>
                    </a:p>
                    <a:p>
                      <a:pPr marL="0" indent="0" algn="ctr" fontAlgn="ctr">
                        <a:buFont typeface="Arial" panose="020B0604020202020204" pitchFamily="34" charset="0"/>
                        <a:buNone/>
                      </a:pPr>
                      <a:r>
                        <a:rPr lang="en-US" altLang="ja-JP" sz="1000" b="0" i="0" u="none" strike="noStrike" dirty="0">
                          <a:solidFill>
                            <a:schemeClr val="tx1"/>
                          </a:solidFill>
                          <a:effectLst/>
                          <a:latin typeface="+mn-ea"/>
                          <a:ea typeface="+mn-ea"/>
                        </a:rPr>
                        <a:t>PLR</a:t>
                      </a:r>
                      <a:r>
                        <a:rPr lang="ja-JP" altLang="en-US" sz="1000" b="0" i="0" u="none" strike="noStrike" dirty="0">
                          <a:solidFill>
                            <a:schemeClr val="tx1"/>
                          </a:solidFill>
                          <a:effectLst/>
                          <a:latin typeface="+mn-ea"/>
                          <a:ea typeface="+mn-ea"/>
                        </a:rPr>
                        <a:t>アプリをウォレットと呼称し、学習者の</a:t>
                      </a:r>
                      <a:r>
                        <a:rPr lang="en-US" altLang="ja-JP" sz="1000" b="0" i="0" u="none" strike="noStrike" dirty="0">
                          <a:solidFill>
                            <a:schemeClr val="tx1"/>
                          </a:solidFill>
                          <a:effectLst/>
                          <a:latin typeface="+mn-ea"/>
                          <a:ea typeface="+mn-ea"/>
                        </a:rPr>
                        <a:t>VC</a:t>
                      </a:r>
                      <a:r>
                        <a:rPr lang="ja-JP" altLang="en-US" sz="1000" b="0" i="0" u="none" strike="noStrike" dirty="0" err="1">
                          <a:solidFill>
                            <a:schemeClr val="tx1"/>
                          </a:solidFill>
                          <a:effectLst/>
                          <a:latin typeface="+mn-ea"/>
                          <a:ea typeface="+mn-ea"/>
                        </a:rPr>
                        <a:t>、</a:t>
                      </a:r>
                      <a:r>
                        <a:rPr lang="ja-JP" altLang="en-US" sz="1000" b="0" i="0" u="none" strike="noStrike" dirty="0">
                          <a:solidFill>
                            <a:schemeClr val="tx1"/>
                          </a:solidFill>
                          <a:effectLst/>
                          <a:latin typeface="+mn-ea"/>
                          <a:ea typeface="+mn-ea"/>
                        </a:rPr>
                        <a:t>暗号鍵管理、</a:t>
                      </a:r>
                      <a:r>
                        <a:rPr lang="en-US" altLang="ja-JP" sz="1000" b="0" i="0" u="none" strike="noStrike" dirty="0">
                          <a:solidFill>
                            <a:schemeClr val="tx1"/>
                          </a:solidFill>
                          <a:effectLst/>
                          <a:latin typeface="+mn-ea"/>
                          <a:ea typeface="+mn-ea"/>
                        </a:rPr>
                        <a:t>VP</a:t>
                      </a:r>
                      <a:r>
                        <a:rPr lang="ja-JP" altLang="en-US" sz="1000" b="0" i="0" u="none" strike="noStrike" dirty="0">
                          <a:solidFill>
                            <a:schemeClr val="tx1"/>
                          </a:solidFill>
                          <a:effectLst/>
                          <a:latin typeface="+mn-ea"/>
                          <a:ea typeface="+mn-ea"/>
                        </a:rPr>
                        <a:t>を生成・開示</a:t>
                      </a: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indent="0" algn="ctr" fontAlgn="ctr">
                        <a:buFont typeface="Arial" panose="020B0604020202020204" pitchFamily="34" charset="0"/>
                        <a:buNone/>
                      </a:pPr>
                      <a:r>
                        <a:rPr lang="ja-JP" altLang="en-US" sz="1000" b="1" i="0" u="none" strike="noStrike" dirty="0">
                          <a:solidFill>
                            <a:schemeClr val="tx1"/>
                          </a:solidFill>
                          <a:effectLst/>
                          <a:latin typeface="+mn-ea"/>
                          <a:ea typeface="+mn-ea"/>
                        </a:rPr>
                        <a:t>情報無し</a:t>
                      </a:r>
                      <a:endParaRPr lang="en-US" altLang="ja-JP" sz="1000" b="1" i="0" u="none" strike="noStrike" dirty="0">
                        <a:solidFill>
                          <a:schemeClr val="tx1"/>
                        </a:solidFill>
                        <a:effectLst/>
                        <a:latin typeface="+mn-ea"/>
                        <a:ea typeface="+mn-ea"/>
                      </a:endParaRPr>
                    </a:p>
                    <a:p>
                      <a:pPr marL="0" indent="0" algn="ctr" fontAlgn="ctr">
                        <a:buFont typeface="Arial" panose="020B0604020202020204" pitchFamily="34" charset="0"/>
                        <a:buNone/>
                      </a:pPr>
                      <a:r>
                        <a:rPr lang="ja-JP" altLang="en-US" sz="1000" b="0" i="0" u="none" strike="noStrike" dirty="0">
                          <a:solidFill>
                            <a:schemeClr val="tx1"/>
                          </a:solidFill>
                          <a:effectLst/>
                          <a:latin typeface="+mn-ea"/>
                          <a:ea typeface="+mn-ea"/>
                        </a:rPr>
                        <a:t>（</a:t>
                      </a:r>
                      <a:r>
                        <a:rPr lang="en-US" altLang="ja-JP" sz="1000" b="0" i="0" u="none" strike="noStrike" dirty="0">
                          <a:solidFill>
                            <a:schemeClr val="tx1"/>
                          </a:solidFill>
                          <a:effectLst/>
                          <a:latin typeface="+mn-ea"/>
                          <a:ea typeface="+mn-ea"/>
                        </a:rPr>
                        <a:t>DID</a:t>
                      </a:r>
                      <a:r>
                        <a:rPr lang="ja-JP" altLang="en-US" sz="1000" b="0" i="0" u="none" strike="noStrike" dirty="0">
                          <a:solidFill>
                            <a:schemeClr val="tx1"/>
                          </a:solidFill>
                          <a:effectLst/>
                          <a:latin typeface="+mn-ea"/>
                          <a:ea typeface="+mn-ea"/>
                        </a:rPr>
                        <a:t>は</a:t>
                      </a:r>
                      <a:r>
                        <a:rPr lang="en-US" altLang="ja-JP" sz="1000" b="0" i="0" u="none" strike="noStrike" dirty="0">
                          <a:solidFill>
                            <a:schemeClr val="tx1"/>
                          </a:solidFill>
                          <a:effectLst/>
                          <a:latin typeface="+mn-ea"/>
                          <a:ea typeface="+mn-ea"/>
                        </a:rPr>
                        <a:t>Verifiable Data Registry</a:t>
                      </a:r>
                      <a:r>
                        <a:rPr lang="ja-JP" altLang="en-US" sz="1000" b="0" i="0" u="none" strike="noStrike" dirty="0">
                          <a:solidFill>
                            <a:schemeClr val="tx1"/>
                          </a:solidFill>
                          <a:effectLst/>
                          <a:latin typeface="+mn-ea"/>
                          <a:ea typeface="+mn-ea"/>
                        </a:rPr>
                        <a:t>（</a:t>
                      </a:r>
                      <a:r>
                        <a:rPr lang="en-US" altLang="ja-JP" sz="1000" b="0" i="0" u="none" strike="noStrike" dirty="0">
                          <a:solidFill>
                            <a:schemeClr val="tx1"/>
                          </a:solidFill>
                          <a:effectLst/>
                          <a:latin typeface="+mn-ea"/>
                          <a:ea typeface="+mn-ea"/>
                        </a:rPr>
                        <a:t>MySQL</a:t>
                      </a:r>
                      <a:r>
                        <a:rPr lang="ja-JP" altLang="en-US" sz="1000" b="0" i="0" u="none" strike="noStrike" dirty="0">
                          <a:solidFill>
                            <a:schemeClr val="tx1"/>
                          </a:solidFill>
                          <a:effectLst/>
                          <a:latin typeface="+mn-ea"/>
                          <a:ea typeface="+mn-ea"/>
                        </a:rPr>
                        <a:t>）に登録）</a:t>
                      </a: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155036761"/>
                  </a:ext>
                </a:extLst>
              </a:tr>
              <a:tr h="280788">
                <a:tc>
                  <a:txBody>
                    <a:bodyPr/>
                    <a:lstStyle/>
                    <a:p>
                      <a:pPr algn="ctr" fontAlgn="ctr"/>
                      <a:r>
                        <a:rPr lang="en-US" altLang="ja-JP" sz="1000" b="1" i="0" u="none" strike="noStrike" dirty="0">
                          <a:solidFill>
                            <a:srgbClr val="000000"/>
                          </a:solidFill>
                          <a:effectLst/>
                          <a:latin typeface="+mn-ea"/>
                          <a:ea typeface="+mn-ea"/>
                        </a:rPr>
                        <a:t>4</a:t>
                      </a:r>
                      <a:endParaRPr lang="en-US" sz="1000" b="1" i="0" u="none" strike="noStrike" dirty="0">
                        <a:solidFill>
                          <a:srgbClr val="000000"/>
                        </a:solidFill>
                        <a:effectLst/>
                        <a:latin typeface="+mn-ea"/>
                        <a:ea typeface="+mn-ea"/>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ja-JP" altLang="en-US" sz="1000" b="1" u="none" strike="noStrike" dirty="0">
                          <a:effectLst/>
                          <a:latin typeface="+mn-ea"/>
                          <a:ea typeface="+mn-ea"/>
                        </a:rPr>
                        <a:t>富士通</a:t>
                      </a:r>
                      <a:r>
                        <a:rPr lang="en-US" sz="1000" b="1" u="none" strike="noStrike" dirty="0">
                          <a:effectLst/>
                          <a:latin typeface="+mn-ea"/>
                          <a:ea typeface="+mn-ea"/>
                        </a:rPr>
                        <a:t>Japan</a:t>
                      </a:r>
                      <a:endParaRPr lang="en-US" sz="1000" b="1" i="0" u="none" strike="noStrike" dirty="0">
                        <a:solidFill>
                          <a:srgbClr val="000000"/>
                        </a:solidFill>
                        <a:effectLst/>
                        <a:latin typeface="+mn-ea"/>
                        <a:ea typeface="+mn-ea"/>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indent="0" algn="ctr" fontAlgn="ctr">
                        <a:buFont typeface="Arial" panose="020B0604020202020204" pitchFamily="34" charset="0"/>
                        <a:buNone/>
                      </a:pPr>
                      <a:r>
                        <a:rPr lang="ja-JP" altLang="en-US" sz="1000" b="1" i="0" u="none" strike="noStrike" dirty="0">
                          <a:solidFill>
                            <a:schemeClr val="tx1"/>
                          </a:solidFill>
                          <a:effectLst/>
                          <a:latin typeface="+mn-ea"/>
                          <a:ea typeface="+mn-ea"/>
                        </a:rPr>
                        <a:t>実装有り</a:t>
                      </a:r>
                      <a:endParaRPr lang="en-US" altLang="ja-JP" sz="1000" b="1" i="0" u="none" strike="noStrike" dirty="0">
                        <a:solidFill>
                          <a:schemeClr val="tx1"/>
                        </a:solidFill>
                        <a:effectLst/>
                        <a:latin typeface="+mn-ea"/>
                        <a:ea typeface="+mn-ea"/>
                      </a:endParaRPr>
                    </a:p>
                    <a:p>
                      <a:pPr marL="0" indent="0" algn="ctr" fontAlgn="ctr">
                        <a:buFont typeface="Arial" panose="020B0604020202020204" pitchFamily="34" charset="0"/>
                        <a:buNone/>
                      </a:pPr>
                      <a:r>
                        <a:rPr lang="en-US" altLang="ja-JP" sz="1000" b="0" i="0" u="none" strike="noStrike" dirty="0">
                          <a:solidFill>
                            <a:schemeClr val="tx1"/>
                          </a:solidFill>
                          <a:effectLst/>
                          <a:latin typeface="+mn-ea"/>
                          <a:ea typeface="+mn-ea"/>
                        </a:rPr>
                        <a:t>IDYX</a:t>
                      </a:r>
                      <a:r>
                        <a:rPr lang="ja-JP" altLang="en-US" sz="1000" b="0" i="0" u="none" strike="noStrike" dirty="0">
                          <a:solidFill>
                            <a:schemeClr val="tx1"/>
                          </a:solidFill>
                          <a:effectLst/>
                          <a:latin typeface="+mn-ea"/>
                          <a:ea typeface="+mn-ea"/>
                        </a:rPr>
                        <a:t>内のストレージ（ウォレット）で属性証明書（</a:t>
                      </a:r>
                      <a:r>
                        <a:rPr lang="en-US" altLang="ja-JP" sz="1000" b="0" i="0" u="none" strike="noStrike" dirty="0">
                          <a:solidFill>
                            <a:schemeClr val="tx1"/>
                          </a:solidFill>
                          <a:effectLst/>
                          <a:latin typeface="+mn-ea"/>
                          <a:ea typeface="+mn-ea"/>
                        </a:rPr>
                        <a:t>VC</a:t>
                      </a:r>
                      <a:r>
                        <a:rPr lang="ja-JP" altLang="en-US" sz="1000" b="0" i="0" u="none" strike="noStrike" dirty="0">
                          <a:solidFill>
                            <a:schemeClr val="tx1"/>
                          </a:solidFill>
                          <a:effectLst/>
                          <a:latin typeface="+mn-ea"/>
                          <a:ea typeface="+mn-ea"/>
                        </a:rPr>
                        <a:t>）を管理</a:t>
                      </a: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indent="0" algn="ctr" fontAlgn="ctr">
                        <a:buFont typeface="Arial" panose="020B0604020202020204" pitchFamily="34" charset="0"/>
                        <a:buNone/>
                      </a:pPr>
                      <a:r>
                        <a:rPr lang="ja-JP" altLang="en-US" sz="1000" b="1" i="0" u="none" strike="noStrike" dirty="0">
                          <a:solidFill>
                            <a:schemeClr val="tx1"/>
                          </a:solidFill>
                          <a:effectLst/>
                          <a:latin typeface="+mn-ea"/>
                          <a:ea typeface="+mn-ea"/>
                        </a:rPr>
                        <a:t>情報無し</a:t>
                      </a:r>
                      <a:endParaRPr lang="en-US" altLang="ja-JP" sz="1000" b="1" i="0" u="none" strike="noStrike" dirty="0">
                        <a:solidFill>
                          <a:schemeClr val="tx1"/>
                        </a:solidFill>
                        <a:effectLst/>
                        <a:latin typeface="+mn-ea"/>
                        <a:ea typeface="+mn-ea"/>
                      </a:endParaRPr>
                    </a:p>
                    <a:p>
                      <a:pPr marL="0" indent="0" algn="ctr" fontAlgn="ctr">
                        <a:buFont typeface="Arial" panose="020B0604020202020204" pitchFamily="34" charset="0"/>
                        <a:buNone/>
                      </a:pPr>
                      <a:r>
                        <a:rPr lang="ja-JP" altLang="en-US" sz="1000" b="0" i="0" u="none" strike="noStrike" dirty="0">
                          <a:solidFill>
                            <a:schemeClr val="tx1"/>
                          </a:solidFill>
                          <a:effectLst/>
                          <a:latin typeface="+mn-ea"/>
                          <a:ea typeface="+mn-ea"/>
                        </a:rPr>
                        <a:t>（</a:t>
                      </a:r>
                      <a:r>
                        <a:rPr lang="en-US" altLang="ja-JP" sz="1000" b="0" i="0" u="none" strike="noStrike" dirty="0">
                          <a:solidFill>
                            <a:schemeClr val="tx1"/>
                          </a:solidFill>
                          <a:effectLst/>
                          <a:latin typeface="+mn-ea"/>
                          <a:ea typeface="+mn-ea"/>
                        </a:rPr>
                        <a:t>DID</a:t>
                      </a:r>
                      <a:r>
                        <a:rPr lang="ja-JP" altLang="en-US" sz="1000" b="0" i="0" u="none" strike="noStrike" dirty="0">
                          <a:solidFill>
                            <a:schemeClr val="tx1"/>
                          </a:solidFill>
                          <a:effectLst/>
                          <a:latin typeface="+mn-ea"/>
                          <a:ea typeface="+mn-ea"/>
                        </a:rPr>
                        <a:t>は</a:t>
                      </a:r>
                      <a:r>
                        <a:rPr lang="en-US" altLang="ja-JP" sz="1000" b="0" i="0" u="none" strike="noStrike" dirty="0">
                          <a:solidFill>
                            <a:schemeClr val="tx1"/>
                          </a:solidFill>
                          <a:effectLst/>
                          <a:latin typeface="+mn-ea"/>
                          <a:ea typeface="+mn-ea"/>
                        </a:rPr>
                        <a:t>IDYX</a:t>
                      </a:r>
                      <a:r>
                        <a:rPr lang="ja-JP" altLang="en-US" sz="1000" b="0" i="0" u="none" strike="noStrike" dirty="0">
                          <a:solidFill>
                            <a:schemeClr val="tx1"/>
                          </a:solidFill>
                          <a:effectLst/>
                          <a:latin typeface="+mn-ea"/>
                          <a:ea typeface="+mn-ea"/>
                        </a:rPr>
                        <a:t>の共通台帳に登録）</a:t>
                      </a: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502330174"/>
                  </a:ext>
                </a:extLst>
              </a:tr>
              <a:tr h="561576">
                <a:tc>
                  <a:txBody>
                    <a:bodyPr/>
                    <a:lstStyle/>
                    <a:p>
                      <a:pPr algn="ctr" fontAlgn="ctr"/>
                      <a:r>
                        <a:rPr lang="en-US" altLang="ja-JP" sz="1000" b="1" i="0" u="none" strike="noStrike" dirty="0">
                          <a:solidFill>
                            <a:srgbClr val="000000"/>
                          </a:solidFill>
                          <a:effectLst/>
                          <a:latin typeface="+mn-ea"/>
                          <a:ea typeface="+mn-ea"/>
                        </a:rPr>
                        <a:t>5</a:t>
                      </a:r>
                      <a:endParaRPr lang="ja-JP" altLang="en-US" sz="1000" b="1" i="0" u="none" strike="noStrike" dirty="0">
                        <a:solidFill>
                          <a:srgbClr val="000000"/>
                        </a:solidFill>
                        <a:effectLst/>
                        <a:latin typeface="+mn-ea"/>
                        <a:ea typeface="+mn-ea"/>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ja-JP" altLang="en-US" sz="1000" b="1" u="none" strike="noStrike" dirty="0">
                          <a:effectLst/>
                          <a:latin typeface="+mn-ea"/>
                          <a:ea typeface="+mn-ea"/>
                        </a:rPr>
                        <a:t>シミック</a:t>
                      </a:r>
                      <a:endParaRPr lang="ja-JP" altLang="en-US" sz="1000" b="1" i="0" u="none" strike="noStrike" dirty="0">
                        <a:solidFill>
                          <a:srgbClr val="000000"/>
                        </a:solidFill>
                        <a:effectLst/>
                        <a:latin typeface="+mn-ea"/>
                        <a:ea typeface="+mn-ea"/>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indent="0" algn="ctr" fontAlgn="ctr">
                        <a:buFont typeface="Arial" panose="020B0604020202020204" pitchFamily="34" charset="0"/>
                        <a:buNone/>
                      </a:pPr>
                      <a:r>
                        <a:rPr lang="ja-JP" altLang="en-US" sz="1000" b="1" i="0" u="none" strike="noStrike" dirty="0">
                          <a:solidFill>
                            <a:schemeClr val="tx1"/>
                          </a:solidFill>
                          <a:effectLst/>
                          <a:latin typeface="+mn-ea"/>
                          <a:ea typeface="+mn-ea"/>
                        </a:rPr>
                        <a:t>実装有り</a:t>
                      </a:r>
                      <a:endParaRPr lang="en-US" altLang="ja-JP" sz="1000" b="1" i="0" u="none" strike="noStrike" dirty="0">
                        <a:solidFill>
                          <a:schemeClr val="tx1"/>
                        </a:solidFill>
                        <a:effectLst/>
                        <a:latin typeface="+mn-ea"/>
                        <a:ea typeface="+mn-ea"/>
                      </a:endParaRPr>
                    </a:p>
                    <a:p>
                      <a:pPr marL="0" indent="0" algn="ctr" fontAlgn="ctr">
                        <a:buFont typeface="Arial" panose="020B0604020202020204" pitchFamily="34" charset="0"/>
                        <a:buNone/>
                      </a:pPr>
                      <a:r>
                        <a:rPr lang="ja-JP" altLang="en-US" sz="1000" b="0" i="0" u="none" strike="noStrike" dirty="0">
                          <a:solidFill>
                            <a:schemeClr val="tx1"/>
                          </a:solidFill>
                          <a:effectLst/>
                          <a:latin typeface="+mn-ea"/>
                          <a:ea typeface="+mn-ea"/>
                        </a:rPr>
                        <a:t>病院スタッフ</a:t>
                      </a:r>
                      <a:r>
                        <a:rPr lang="en-US" altLang="ja-JP" sz="1000" b="0" i="0" u="none" strike="noStrike" dirty="0">
                          <a:solidFill>
                            <a:schemeClr val="tx1"/>
                          </a:solidFill>
                          <a:effectLst/>
                          <a:latin typeface="+mn-ea"/>
                          <a:ea typeface="+mn-ea"/>
                        </a:rPr>
                        <a:t>app</a:t>
                      </a:r>
                      <a:r>
                        <a:rPr lang="ja-JP" altLang="en-US" sz="1000" b="0" i="0" u="none" strike="noStrike" dirty="0" err="1">
                          <a:solidFill>
                            <a:schemeClr val="tx1"/>
                          </a:solidFill>
                          <a:effectLst/>
                          <a:latin typeface="+mn-ea"/>
                          <a:ea typeface="+mn-ea"/>
                        </a:rPr>
                        <a:t>、</a:t>
                      </a:r>
                      <a:r>
                        <a:rPr lang="ja-JP" altLang="en-US" sz="1000" b="0" i="0" u="none" strike="noStrike" dirty="0">
                          <a:solidFill>
                            <a:schemeClr val="tx1"/>
                          </a:solidFill>
                          <a:effectLst/>
                          <a:latin typeface="+mn-ea"/>
                          <a:ea typeface="+mn-ea"/>
                        </a:rPr>
                        <a:t>制約会社</a:t>
                      </a:r>
                      <a:r>
                        <a:rPr lang="en-US" altLang="ja-JP" sz="1000" b="0" i="0" u="none" strike="noStrike" dirty="0">
                          <a:solidFill>
                            <a:schemeClr val="tx1"/>
                          </a:solidFill>
                          <a:effectLst/>
                          <a:latin typeface="+mn-ea"/>
                          <a:ea typeface="+mn-ea"/>
                        </a:rPr>
                        <a:t>/CRO</a:t>
                      </a:r>
                      <a:r>
                        <a:rPr lang="ja-JP" altLang="en-US" sz="1000" b="0" i="0" u="none" strike="noStrike" dirty="0">
                          <a:solidFill>
                            <a:schemeClr val="tx1"/>
                          </a:solidFill>
                          <a:effectLst/>
                          <a:latin typeface="+mn-ea"/>
                          <a:ea typeface="+mn-ea"/>
                        </a:rPr>
                        <a:t>スタッフ</a:t>
                      </a:r>
                      <a:r>
                        <a:rPr lang="en-US" altLang="ja-JP" sz="1000" b="0" i="0" u="none" strike="noStrike" dirty="0">
                          <a:solidFill>
                            <a:schemeClr val="tx1"/>
                          </a:solidFill>
                          <a:effectLst/>
                          <a:latin typeface="+mn-ea"/>
                          <a:ea typeface="+mn-ea"/>
                        </a:rPr>
                        <a:t>app</a:t>
                      </a:r>
                      <a:r>
                        <a:rPr lang="ja-JP" altLang="en-US" sz="1000" b="0" i="0" u="none" strike="noStrike" dirty="0">
                          <a:solidFill>
                            <a:schemeClr val="tx1"/>
                          </a:solidFill>
                          <a:effectLst/>
                          <a:latin typeface="+mn-ea"/>
                          <a:ea typeface="+mn-ea"/>
                        </a:rPr>
                        <a:t>としてウォレットを実装</a:t>
                      </a:r>
                      <a:endParaRPr lang="en-US" altLang="ja-JP" sz="1000" b="0" i="0" u="none" strike="noStrike" dirty="0">
                        <a:solidFill>
                          <a:schemeClr val="tx1"/>
                        </a:solidFill>
                        <a:effectLst/>
                        <a:latin typeface="+mn-ea"/>
                        <a:ea typeface="+mn-ea"/>
                      </a:endParaRPr>
                    </a:p>
                    <a:p>
                      <a:pPr marL="0" indent="0" algn="ctr" fontAlgn="ctr">
                        <a:buFont typeface="Arial" panose="020B0604020202020204" pitchFamily="34" charset="0"/>
                        <a:buNone/>
                      </a:pPr>
                      <a:r>
                        <a:rPr kumimoji="1" lang="ja-JP" altLang="en-US" sz="800" b="0" i="0" u="none" strike="noStrike" kern="1200" cap="none" spc="0" normalizeH="0" baseline="0" noProof="0" dirty="0" smtClean="0">
                          <a:ln>
                            <a:noFill/>
                          </a:ln>
                          <a:solidFill>
                            <a:schemeClr val="tx1"/>
                          </a:solidFill>
                          <a:effectLst/>
                          <a:uLnTx/>
                          <a:uFillTx/>
                          <a:latin typeface="Meiryo UI"/>
                          <a:ea typeface="+mn-ea"/>
                          <a:cs typeface="+mn-cs"/>
                        </a:rPr>
                        <a:t>（やり取り可能なエンティティの組み合わせは</a:t>
                      </a:r>
                      <a:r>
                        <a:rPr kumimoji="1" lang="en-US" altLang="ja-JP" sz="800" b="0" i="0" u="none" strike="noStrike" kern="1200" cap="none" spc="0" normalizeH="0" baseline="0" noProof="0" dirty="0" smtClean="0">
                          <a:ln>
                            <a:noFill/>
                          </a:ln>
                          <a:solidFill>
                            <a:schemeClr val="tx1"/>
                          </a:solidFill>
                          <a:effectLst/>
                          <a:uLnTx/>
                          <a:uFillTx/>
                          <a:latin typeface="Meiryo UI"/>
                          <a:ea typeface="+mn-ea"/>
                          <a:cs typeface="+mn-cs"/>
                        </a:rPr>
                        <a:t>Trusted </a:t>
                      </a:r>
                      <a:r>
                        <a:rPr kumimoji="1" lang="en-US" altLang="ja-JP" sz="800" b="0" i="0" u="none" strike="noStrike" kern="1200" cap="none" spc="0" normalizeH="0" baseline="0" noProof="0" dirty="0">
                          <a:ln>
                            <a:noFill/>
                          </a:ln>
                          <a:solidFill>
                            <a:schemeClr val="tx1"/>
                          </a:solidFill>
                          <a:effectLst/>
                          <a:uLnTx/>
                          <a:uFillTx/>
                          <a:latin typeface="Meiryo UI"/>
                          <a:ea typeface="+mn-ea"/>
                          <a:cs typeface="+mn-cs"/>
                        </a:rPr>
                        <a:t>Directory</a:t>
                      </a:r>
                      <a:r>
                        <a:rPr kumimoji="1" lang="ja-JP" altLang="en-US" sz="800" b="0" i="0" u="none" strike="noStrike" kern="1200" cap="none" spc="0" normalizeH="0" baseline="0" noProof="0" dirty="0">
                          <a:ln>
                            <a:noFill/>
                          </a:ln>
                          <a:solidFill>
                            <a:schemeClr val="tx1"/>
                          </a:solidFill>
                          <a:effectLst/>
                          <a:uLnTx/>
                          <a:uFillTx/>
                          <a:latin typeface="Meiryo UI"/>
                          <a:ea typeface="+mn-ea"/>
                          <a:cs typeface="+mn-cs"/>
                        </a:rPr>
                        <a:t>：</a:t>
                      </a:r>
                      <a:r>
                        <a:rPr kumimoji="1" lang="en-US" altLang="ja-JP" sz="800" b="0" i="0" u="none" strike="noStrike" kern="1200" cap="none" spc="0" normalizeH="0" baseline="0" noProof="0" dirty="0">
                          <a:ln>
                            <a:noFill/>
                          </a:ln>
                          <a:solidFill>
                            <a:schemeClr val="tx1"/>
                          </a:solidFill>
                          <a:effectLst/>
                          <a:uLnTx/>
                          <a:uFillTx/>
                          <a:latin typeface="Meiryo UI"/>
                          <a:ea typeface="+mn-ea"/>
                          <a:cs typeface="+mn-cs"/>
                        </a:rPr>
                        <a:t>Azure Server</a:t>
                      </a:r>
                      <a:r>
                        <a:rPr kumimoji="1" lang="ja-JP" altLang="en-US" sz="800" b="0" i="0" u="none" strike="noStrike" kern="1200" cap="none" spc="0" normalizeH="0" baseline="0" noProof="0" dirty="0">
                          <a:ln>
                            <a:noFill/>
                          </a:ln>
                          <a:solidFill>
                            <a:schemeClr val="tx1"/>
                          </a:solidFill>
                          <a:effectLst/>
                          <a:uLnTx/>
                          <a:uFillTx/>
                          <a:latin typeface="+mn-ea"/>
                          <a:ea typeface="+mn-ea"/>
                          <a:cs typeface="+mn-cs"/>
                        </a:rPr>
                        <a:t>で保管、データの授受はクラウドストレージ：</a:t>
                      </a:r>
                      <a:r>
                        <a:rPr kumimoji="1" lang="en-US" altLang="ja-JP" sz="800" b="0" i="0" u="none" strike="noStrike" kern="1200" cap="none" spc="0" normalizeH="0" baseline="0" noProof="0" dirty="0">
                          <a:ln>
                            <a:noFill/>
                          </a:ln>
                          <a:solidFill>
                            <a:schemeClr val="tx1"/>
                          </a:solidFill>
                          <a:effectLst/>
                          <a:uLnTx/>
                          <a:uFillTx/>
                          <a:latin typeface="+mn-ea"/>
                          <a:ea typeface="+mn-ea"/>
                          <a:cs typeface="+mn-cs"/>
                        </a:rPr>
                        <a:t>BOX</a:t>
                      </a:r>
                      <a:r>
                        <a:rPr kumimoji="1" lang="ja-JP" altLang="en-US" sz="800" b="0" i="0" u="none" strike="noStrike" kern="1200" cap="none" spc="0" normalizeH="0" baseline="0" noProof="0" dirty="0">
                          <a:ln>
                            <a:noFill/>
                          </a:ln>
                          <a:solidFill>
                            <a:schemeClr val="tx1"/>
                          </a:solidFill>
                          <a:effectLst/>
                          <a:uLnTx/>
                          <a:uFillTx/>
                          <a:latin typeface="+mn-ea"/>
                          <a:ea typeface="+mn-ea"/>
                          <a:cs typeface="+mn-cs"/>
                        </a:rPr>
                        <a:t>を使用）</a:t>
                      </a:r>
                      <a:endParaRPr lang="en-US" altLang="ja-JP" sz="800" b="0" i="0" u="none" strike="noStrike" dirty="0">
                        <a:solidFill>
                          <a:schemeClr val="tx1"/>
                        </a:solidFill>
                        <a:effectLst/>
                        <a:latin typeface="+mn-ea"/>
                        <a:ea typeface="+mn-ea"/>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indent="0" algn="ctr" fontAlgn="ctr">
                        <a:buFont typeface="Arial" panose="020B0604020202020204" pitchFamily="34" charset="0"/>
                        <a:buNone/>
                      </a:pPr>
                      <a:r>
                        <a:rPr lang="en-US" altLang="ja-JP" sz="1000" b="1" i="0" u="none" strike="noStrike" dirty="0" smtClean="0">
                          <a:solidFill>
                            <a:schemeClr val="tx1"/>
                          </a:solidFill>
                          <a:effectLst/>
                          <a:latin typeface="+mn-ea"/>
                          <a:ea typeface="+mn-ea"/>
                        </a:rPr>
                        <a:t>Keychain Core</a:t>
                      </a:r>
                      <a:r>
                        <a:rPr lang="ja-JP" altLang="en-US" sz="1000" b="1" i="0" u="none" strike="noStrike" dirty="0" smtClean="0">
                          <a:solidFill>
                            <a:schemeClr val="tx1"/>
                          </a:solidFill>
                          <a:effectLst/>
                          <a:latin typeface="+mn-ea"/>
                          <a:ea typeface="+mn-ea"/>
                        </a:rPr>
                        <a:t>／</a:t>
                      </a:r>
                      <a:r>
                        <a:rPr lang="en-US" altLang="ja-JP" sz="1000" b="1" i="0" u="none" strike="noStrike" dirty="0" smtClean="0">
                          <a:solidFill>
                            <a:schemeClr val="tx1"/>
                          </a:solidFill>
                          <a:effectLst/>
                          <a:latin typeface="+mn-ea"/>
                          <a:ea typeface="+mn-ea"/>
                        </a:rPr>
                        <a:t>Bitcoin</a:t>
                      </a:r>
                      <a:endParaRPr lang="en-US" altLang="ja-JP" sz="1000" b="1" i="0" u="none" strike="noStrike" dirty="0">
                        <a:solidFill>
                          <a:schemeClr val="tx1"/>
                        </a:solidFill>
                        <a:effectLst/>
                        <a:latin typeface="+mn-ea"/>
                        <a:ea typeface="+mn-ea"/>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26300140"/>
                  </a:ext>
                </a:extLst>
              </a:tr>
              <a:tr h="421182">
                <a:tc>
                  <a:txBody>
                    <a:bodyPr/>
                    <a:lstStyle/>
                    <a:p>
                      <a:pPr algn="ctr" fontAlgn="ctr"/>
                      <a:r>
                        <a:rPr lang="en-US" altLang="ja-JP" sz="1000" b="1" i="0" u="none" strike="noStrike" dirty="0">
                          <a:solidFill>
                            <a:srgbClr val="000000"/>
                          </a:solidFill>
                          <a:effectLst/>
                          <a:latin typeface="+mn-ea"/>
                          <a:ea typeface="+mn-ea"/>
                        </a:rPr>
                        <a:t>6</a:t>
                      </a:r>
                      <a:endParaRPr lang="en-US" sz="1000" b="1" i="0" u="none" strike="noStrike" dirty="0">
                        <a:solidFill>
                          <a:srgbClr val="000000"/>
                        </a:solidFill>
                        <a:effectLst/>
                        <a:latin typeface="+mn-ea"/>
                        <a:ea typeface="+mn-ea"/>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000" b="1" u="none" strike="noStrike" dirty="0">
                          <a:effectLst/>
                          <a:latin typeface="+mn-ea"/>
                          <a:ea typeface="+mn-ea"/>
                        </a:rPr>
                        <a:t>ORPHE</a:t>
                      </a:r>
                      <a:endParaRPr lang="en-US" sz="1000" b="1" i="0" u="none" strike="noStrike" dirty="0">
                        <a:solidFill>
                          <a:srgbClr val="000000"/>
                        </a:solidFill>
                        <a:effectLst/>
                        <a:latin typeface="+mn-ea"/>
                        <a:ea typeface="+mn-ea"/>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609559" rtl="0" eaLnBrk="1" fontAlgn="ctr" latinLnBrk="0" hangingPunct="1">
                        <a:lnSpc>
                          <a:spcPct val="100000"/>
                        </a:lnSpc>
                        <a:spcBef>
                          <a:spcPts val="0"/>
                        </a:spcBef>
                        <a:spcAft>
                          <a:spcPts val="0"/>
                        </a:spcAft>
                        <a:buClrTx/>
                        <a:buSzTx/>
                        <a:buFont typeface="Arial" panose="020B0604020202020204" pitchFamily="34" charset="0"/>
                        <a:buNone/>
                        <a:tabLst/>
                        <a:defRPr/>
                      </a:pPr>
                      <a:r>
                        <a:rPr lang="ja-JP" altLang="en-US" sz="1000" b="1" i="0" u="none" strike="noStrike" dirty="0">
                          <a:solidFill>
                            <a:schemeClr val="tx1"/>
                          </a:solidFill>
                          <a:effectLst/>
                          <a:latin typeface="+mn-ea"/>
                          <a:ea typeface="+mn-ea"/>
                        </a:rPr>
                        <a:t>実装有り</a:t>
                      </a:r>
                      <a:endParaRPr lang="en-US" altLang="ja-JP" sz="1000" b="1" i="0" u="none" strike="noStrike" dirty="0">
                        <a:solidFill>
                          <a:schemeClr val="tx1"/>
                        </a:solidFill>
                        <a:effectLst/>
                        <a:latin typeface="+mn-ea"/>
                        <a:ea typeface="+mn-ea"/>
                      </a:endParaRPr>
                    </a:p>
                    <a:p>
                      <a:pPr marL="0" marR="0" lvl="0" indent="0" algn="ctr" defTabSz="609559" rtl="0" eaLnBrk="1" fontAlgn="ctr" latinLnBrk="0" hangingPunct="1">
                        <a:lnSpc>
                          <a:spcPct val="100000"/>
                        </a:lnSpc>
                        <a:spcBef>
                          <a:spcPts val="0"/>
                        </a:spcBef>
                        <a:spcAft>
                          <a:spcPts val="0"/>
                        </a:spcAft>
                        <a:buClrTx/>
                        <a:buSzTx/>
                        <a:buFont typeface="Arial" panose="020B0604020202020204" pitchFamily="34" charset="0"/>
                        <a:buNone/>
                        <a:tabLst/>
                        <a:defRPr/>
                      </a:pPr>
                      <a:r>
                        <a:rPr lang="en-US" altLang="ja-JP" sz="1000" b="0" i="0" u="none" strike="noStrike" dirty="0">
                          <a:solidFill>
                            <a:schemeClr val="tx1"/>
                          </a:solidFill>
                          <a:effectLst/>
                          <a:latin typeface="+mn-ea"/>
                          <a:ea typeface="+mn-ea"/>
                        </a:rPr>
                        <a:t>DataGateway</a:t>
                      </a:r>
                      <a:r>
                        <a:rPr lang="ja-JP" altLang="en-US" sz="1000" b="0" i="0" u="none" strike="noStrike" dirty="0">
                          <a:solidFill>
                            <a:schemeClr val="tx1"/>
                          </a:solidFill>
                          <a:effectLst/>
                          <a:latin typeface="+mn-ea"/>
                          <a:ea typeface="+mn-ea"/>
                        </a:rPr>
                        <a:t>の</a:t>
                      </a:r>
                      <a:r>
                        <a:rPr lang="en-US" altLang="ja-JP" sz="1000" b="0" i="0" u="none" strike="noStrike" dirty="0">
                          <a:solidFill>
                            <a:schemeClr val="tx1"/>
                          </a:solidFill>
                          <a:effectLst/>
                          <a:latin typeface="+mn-ea"/>
                          <a:ea typeface="+mn-ea"/>
                        </a:rPr>
                        <a:t>Woollet</a:t>
                      </a:r>
                      <a:r>
                        <a:rPr lang="ja-JP" altLang="en-US" sz="1000" b="0" i="0" u="none" strike="noStrike" dirty="0">
                          <a:solidFill>
                            <a:schemeClr val="tx1"/>
                          </a:solidFill>
                          <a:effectLst/>
                          <a:latin typeface="+mn-ea"/>
                          <a:ea typeface="+mn-ea"/>
                        </a:rPr>
                        <a:t>ベースでウォレットアプリを実装しており、</a:t>
                      </a:r>
                      <a:r>
                        <a:rPr lang="en-US" altLang="ja-JP" sz="1000" b="0" i="0" u="none" strike="noStrike" dirty="0">
                          <a:solidFill>
                            <a:schemeClr val="tx1"/>
                          </a:solidFill>
                          <a:effectLst/>
                          <a:latin typeface="+mn-ea"/>
                          <a:ea typeface="+mn-ea"/>
                        </a:rPr>
                        <a:t>VC</a:t>
                      </a:r>
                      <a:r>
                        <a:rPr lang="ja-JP" altLang="en-US" sz="1000" b="0" i="0" u="none" strike="noStrike" dirty="0">
                          <a:solidFill>
                            <a:schemeClr val="tx1"/>
                          </a:solidFill>
                          <a:effectLst/>
                          <a:latin typeface="+mn-ea"/>
                          <a:ea typeface="+mn-ea"/>
                        </a:rPr>
                        <a:t>の管理（</a:t>
                      </a:r>
                      <a:r>
                        <a:rPr lang="en-US" altLang="ja-JP" sz="1000" b="0" i="0" u="none" strike="noStrike" dirty="0">
                          <a:solidFill>
                            <a:schemeClr val="tx1"/>
                          </a:solidFill>
                          <a:effectLst/>
                          <a:latin typeface="+mn-ea"/>
                          <a:ea typeface="+mn-ea"/>
                        </a:rPr>
                        <a:t>Hyperledger Aries</a:t>
                      </a:r>
                      <a:r>
                        <a:rPr lang="ja-JP" altLang="en-US" sz="1000" b="0" i="0" u="none" strike="noStrike" dirty="0">
                          <a:solidFill>
                            <a:schemeClr val="tx1"/>
                          </a:solidFill>
                          <a:effectLst/>
                          <a:latin typeface="+mn-ea"/>
                          <a:ea typeface="+mn-ea"/>
                        </a:rPr>
                        <a:t>ベース）に加え、暗号鍵管理を実装と想定</a:t>
                      </a: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indent="0" algn="ctr" fontAlgn="ctr">
                        <a:buFont typeface="Arial" panose="020B0604020202020204" pitchFamily="34" charset="0"/>
                        <a:buNone/>
                      </a:pPr>
                      <a:r>
                        <a:rPr lang="en-US" altLang="ja-JP" sz="1000" b="1" i="0" u="none" strike="noStrike" dirty="0">
                          <a:solidFill>
                            <a:schemeClr val="tx1"/>
                          </a:solidFill>
                          <a:effectLst/>
                          <a:latin typeface="+mn-ea"/>
                          <a:ea typeface="+mn-ea"/>
                        </a:rPr>
                        <a:t>Woollet Blockchain Network</a:t>
                      </a:r>
                      <a:r>
                        <a:rPr lang="ja-JP" altLang="en-US" sz="1000" b="1" i="0" u="none" strike="noStrike" dirty="0">
                          <a:solidFill>
                            <a:schemeClr val="tx1"/>
                          </a:solidFill>
                          <a:effectLst/>
                          <a:latin typeface="+mn-ea"/>
                          <a:ea typeface="+mn-ea"/>
                        </a:rPr>
                        <a:t>（</a:t>
                      </a:r>
                      <a:r>
                        <a:rPr lang="en-US" altLang="ja-JP" sz="1000" b="1" i="0" u="none" strike="noStrike" dirty="0">
                          <a:solidFill>
                            <a:schemeClr val="tx1"/>
                          </a:solidFill>
                          <a:effectLst/>
                          <a:latin typeface="+mn-ea"/>
                          <a:ea typeface="+mn-ea"/>
                        </a:rPr>
                        <a:t>Hyperledger Indy</a:t>
                      </a:r>
                      <a:r>
                        <a:rPr lang="ja-JP" altLang="en-US" sz="1000" b="1" i="0" u="none" strike="noStrike" dirty="0">
                          <a:solidFill>
                            <a:schemeClr val="tx1"/>
                          </a:solidFill>
                          <a:effectLst/>
                          <a:latin typeface="+mn-ea"/>
                          <a:ea typeface="+mn-ea"/>
                        </a:rPr>
                        <a:t>）</a:t>
                      </a:r>
                    </a:p>
                    <a:p>
                      <a:pPr marL="0" marR="0" lvl="0" indent="0" algn="ctr" defTabSz="609559" rtl="0" eaLnBrk="1" fontAlgn="ctr" latinLnBrk="0" hangingPunct="1">
                        <a:lnSpc>
                          <a:spcPct val="100000"/>
                        </a:lnSpc>
                        <a:spcBef>
                          <a:spcPts val="0"/>
                        </a:spcBef>
                        <a:spcAft>
                          <a:spcPts val="0"/>
                        </a:spcAft>
                        <a:buClrTx/>
                        <a:buSzTx/>
                        <a:buFont typeface="Arial" panose="020B0604020202020204" pitchFamily="34" charset="0"/>
                        <a:buNone/>
                        <a:tabLst/>
                        <a:defRPr/>
                      </a:pPr>
                      <a:r>
                        <a:rPr lang="en-US" altLang="ja-JP" sz="1000" b="0" i="0" u="none" strike="noStrike" dirty="0">
                          <a:solidFill>
                            <a:schemeClr val="tx1"/>
                          </a:solidFill>
                          <a:effectLst/>
                          <a:latin typeface="+mn-ea"/>
                          <a:ea typeface="+mn-ea"/>
                        </a:rPr>
                        <a:t>※</a:t>
                      </a:r>
                      <a:r>
                        <a:rPr lang="ja-JP" altLang="en-US" sz="1000" b="0" i="0" u="none" strike="noStrike" dirty="0">
                          <a:solidFill>
                            <a:schemeClr val="tx1"/>
                          </a:solidFill>
                          <a:effectLst/>
                          <a:latin typeface="+mn-ea"/>
                          <a:ea typeface="+mn-ea"/>
                        </a:rPr>
                        <a:t>トークンの登録には</a:t>
                      </a:r>
                      <a:r>
                        <a:rPr lang="en-US" altLang="ja-JP" sz="1000" b="0" i="0" u="none" strike="noStrike" dirty="0" err="1">
                          <a:solidFill>
                            <a:schemeClr val="tx1"/>
                          </a:solidFill>
                          <a:effectLst/>
                          <a:latin typeface="+mn-ea"/>
                          <a:ea typeface="+mn-ea"/>
                        </a:rPr>
                        <a:t>Astar</a:t>
                      </a:r>
                      <a:r>
                        <a:rPr lang="en-US" altLang="ja-JP" sz="1000" b="0" i="0" u="none" strike="noStrike" dirty="0">
                          <a:solidFill>
                            <a:schemeClr val="tx1"/>
                          </a:solidFill>
                          <a:effectLst/>
                          <a:latin typeface="+mn-ea"/>
                          <a:ea typeface="+mn-ea"/>
                        </a:rPr>
                        <a:t> Network</a:t>
                      </a:r>
                      <a:r>
                        <a:rPr lang="ja-JP" altLang="en-US" sz="1000" b="0" i="0" u="none" strike="noStrike" dirty="0">
                          <a:solidFill>
                            <a:schemeClr val="tx1"/>
                          </a:solidFill>
                          <a:effectLst/>
                          <a:latin typeface="+mn-ea"/>
                          <a:ea typeface="+mn-ea"/>
                        </a:rPr>
                        <a:t>を使用</a:t>
                      </a: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125880195"/>
                  </a:ext>
                </a:extLst>
              </a:tr>
              <a:tr h="280788">
                <a:tc>
                  <a:txBody>
                    <a:bodyPr/>
                    <a:lstStyle/>
                    <a:p>
                      <a:pPr algn="ctr" fontAlgn="ctr"/>
                      <a:r>
                        <a:rPr lang="en-US" altLang="ja-JP" sz="1000" b="1" i="0" u="none" strike="noStrike" dirty="0">
                          <a:solidFill>
                            <a:srgbClr val="000000"/>
                          </a:solidFill>
                          <a:effectLst/>
                          <a:latin typeface="+mn-ea"/>
                          <a:ea typeface="+mn-ea"/>
                        </a:rPr>
                        <a:t>7</a:t>
                      </a:r>
                      <a:endParaRPr lang="en-US" sz="1000" b="1" i="0" u="none" strike="noStrike" dirty="0">
                        <a:solidFill>
                          <a:srgbClr val="000000"/>
                        </a:solidFill>
                        <a:effectLst/>
                        <a:latin typeface="+mn-ea"/>
                        <a:ea typeface="+mn-ea"/>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000" b="1" u="none" strike="noStrike" dirty="0">
                          <a:effectLst/>
                          <a:latin typeface="+mn-ea"/>
                          <a:ea typeface="+mn-ea"/>
                        </a:rPr>
                        <a:t>DataGateway</a:t>
                      </a:r>
                      <a:endParaRPr lang="en-US" sz="1000" b="1" i="0" u="none" strike="noStrike" dirty="0">
                        <a:solidFill>
                          <a:srgbClr val="000000"/>
                        </a:solidFill>
                        <a:effectLst/>
                        <a:latin typeface="+mn-ea"/>
                        <a:ea typeface="+mn-ea"/>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indent="0" algn="ctr" fontAlgn="ctr">
                        <a:buFont typeface="Arial" panose="020B0604020202020204" pitchFamily="34" charset="0"/>
                        <a:buNone/>
                      </a:pPr>
                      <a:r>
                        <a:rPr lang="ja-JP" altLang="en-US" sz="1000" b="1" i="0" u="none" strike="noStrike" dirty="0">
                          <a:solidFill>
                            <a:schemeClr val="tx1"/>
                          </a:solidFill>
                          <a:effectLst/>
                          <a:latin typeface="+mn-ea"/>
                          <a:ea typeface="+mn-ea"/>
                        </a:rPr>
                        <a:t>実装有り</a:t>
                      </a:r>
                      <a:endParaRPr lang="en-US" altLang="ja-JP" sz="1000" b="1" i="0" u="none" strike="noStrike" dirty="0">
                        <a:solidFill>
                          <a:schemeClr val="tx1"/>
                        </a:solidFill>
                        <a:effectLst/>
                        <a:latin typeface="+mn-ea"/>
                        <a:ea typeface="+mn-ea"/>
                      </a:endParaRPr>
                    </a:p>
                    <a:p>
                      <a:pPr marL="0" indent="0" algn="ctr" fontAlgn="ctr">
                        <a:buFont typeface="Arial" panose="020B0604020202020204" pitchFamily="34" charset="0"/>
                        <a:buNone/>
                      </a:pPr>
                      <a:r>
                        <a:rPr lang="ja-JP" altLang="en-US" sz="1000" b="0" i="0" u="none" strike="noStrike" dirty="0">
                          <a:solidFill>
                            <a:schemeClr val="tx1"/>
                          </a:solidFill>
                          <a:effectLst/>
                          <a:latin typeface="+mn-ea"/>
                          <a:ea typeface="+mn-ea"/>
                        </a:rPr>
                        <a:t>ローカルウォレット（</a:t>
                      </a:r>
                      <a:r>
                        <a:rPr lang="en-US" altLang="ja-JP" sz="1000" b="0" i="0" u="none" strike="noStrike" dirty="0">
                          <a:solidFill>
                            <a:schemeClr val="tx1"/>
                          </a:solidFill>
                          <a:effectLst/>
                          <a:latin typeface="+mn-ea"/>
                          <a:ea typeface="+mn-ea"/>
                        </a:rPr>
                        <a:t>Woollet</a:t>
                      </a:r>
                      <a:r>
                        <a:rPr lang="ja-JP" altLang="en-US" sz="1000" b="0" i="0" u="none" strike="noStrike" dirty="0">
                          <a:solidFill>
                            <a:schemeClr val="tx1"/>
                          </a:solidFill>
                          <a:effectLst/>
                          <a:latin typeface="+mn-ea"/>
                          <a:ea typeface="+mn-ea"/>
                        </a:rPr>
                        <a:t>）で</a:t>
                      </a:r>
                      <a:r>
                        <a:rPr lang="en-US" altLang="ja-JP" sz="1000" b="0" i="0" u="none" strike="noStrike" dirty="0">
                          <a:solidFill>
                            <a:schemeClr val="tx1"/>
                          </a:solidFill>
                          <a:effectLst/>
                          <a:latin typeface="+mn-ea"/>
                          <a:ea typeface="+mn-ea"/>
                        </a:rPr>
                        <a:t>VC</a:t>
                      </a:r>
                      <a:r>
                        <a:rPr lang="ja-JP" altLang="en-US" sz="1000" b="0" i="0" u="none" strike="noStrike" dirty="0">
                          <a:solidFill>
                            <a:schemeClr val="tx1"/>
                          </a:solidFill>
                          <a:effectLst/>
                          <a:latin typeface="+mn-ea"/>
                          <a:ea typeface="+mn-ea"/>
                        </a:rPr>
                        <a:t>を管理</a:t>
                      </a:r>
                      <a:endParaRPr lang="en-US" altLang="ja-JP" sz="1000" b="0" i="0" u="none" strike="noStrike" dirty="0">
                        <a:solidFill>
                          <a:schemeClr val="tx1"/>
                        </a:solidFill>
                        <a:effectLst/>
                        <a:latin typeface="+mn-ea"/>
                        <a:ea typeface="+mn-ea"/>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indent="0" algn="ctr" fontAlgn="ctr">
                        <a:buFont typeface="Arial" panose="020B0604020202020204" pitchFamily="34" charset="0"/>
                        <a:buNone/>
                      </a:pPr>
                      <a:r>
                        <a:rPr lang="en-US" altLang="ja-JP" sz="1000" b="1" i="0" u="none" strike="noStrike" dirty="0">
                          <a:solidFill>
                            <a:schemeClr val="tx1"/>
                          </a:solidFill>
                          <a:effectLst/>
                          <a:latin typeface="+mn-ea"/>
                          <a:ea typeface="+mn-ea"/>
                        </a:rPr>
                        <a:t>Woollet Blockchain Network</a:t>
                      </a:r>
                    </a:p>
                    <a:p>
                      <a:pPr marL="0" indent="0" algn="ctr" fontAlgn="ctr">
                        <a:buFont typeface="Arial" panose="020B0604020202020204" pitchFamily="34" charset="0"/>
                        <a:buNone/>
                      </a:pPr>
                      <a:r>
                        <a:rPr lang="ja-JP" altLang="en-US" sz="1000" b="0" i="0" u="none" strike="noStrike" dirty="0">
                          <a:solidFill>
                            <a:schemeClr val="tx1"/>
                          </a:solidFill>
                          <a:effectLst/>
                          <a:latin typeface="+mn-ea"/>
                          <a:ea typeface="+mn-ea"/>
                        </a:rPr>
                        <a:t>（</a:t>
                      </a:r>
                      <a:r>
                        <a:rPr lang="en-US" altLang="ja-JP" sz="1000" b="0" i="0" u="none" strike="noStrike" dirty="0">
                          <a:solidFill>
                            <a:schemeClr val="tx1"/>
                          </a:solidFill>
                          <a:effectLst/>
                          <a:latin typeface="+mn-ea"/>
                          <a:ea typeface="+mn-ea"/>
                        </a:rPr>
                        <a:t>Hyperledger Indy</a:t>
                      </a:r>
                      <a:r>
                        <a:rPr lang="ja-JP" altLang="en-US" sz="1000" b="0" i="0" u="none" strike="noStrike" dirty="0">
                          <a:solidFill>
                            <a:schemeClr val="tx1"/>
                          </a:solidFill>
                          <a:effectLst/>
                          <a:latin typeface="+mn-ea"/>
                          <a:ea typeface="+mn-ea"/>
                        </a:rPr>
                        <a:t>）</a:t>
                      </a: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12163469"/>
                  </a:ext>
                </a:extLst>
              </a:tr>
              <a:tr h="421182">
                <a:tc>
                  <a:txBody>
                    <a:bodyPr/>
                    <a:lstStyle/>
                    <a:p>
                      <a:pPr algn="ctr" fontAlgn="ctr"/>
                      <a:r>
                        <a:rPr lang="en-US" altLang="ja-JP" sz="1000" b="1" i="0" u="none" strike="noStrike" dirty="0">
                          <a:solidFill>
                            <a:srgbClr val="000000"/>
                          </a:solidFill>
                          <a:effectLst/>
                          <a:latin typeface="+mn-ea"/>
                          <a:ea typeface="+mn-ea"/>
                        </a:rPr>
                        <a:t>8</a:t>
                      </a:r>
                      <a:endParaRPr lang="ja-JP" altLang="en-US" sz="1000" b="1" i="0" u="none" strike="noStrike" dirty="0">
                        <a:solidFill>
                          <a:srgbClr val="000000"/>
                        </a:solidFill>
                        <a:effectLst/>
                        <a:latin typeface="+mn-ea"/>
                        <a:ea typeface="+mn-ea"/>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ja-JP" altLang="en-US" sz="1000" b="1" u="none" strike="noStrike" dirty="0">
                          <a:effectLst/>
                          <a:latin typeface="+mn-ea"/>
                          <a:ea typeface="+mn-ea"/>
                        </a:rPr>
                        <a:t>ヤンマー</a:t>
                      </a:r>
                      <a:endParaRPr lang="ja-JP" altLang="en-US" sz="1000" b="1" i="0" u="none" strike="noStrike" dirty="0">
                        <a:solidFill>
                          <a:srgbClr val="000000"/>
                        </a:solidFill>
                        <a:effectLst/>
                        <a:latin typeface="+mn-ea"/>
                        <a:ea typeface="+mn-ea"/>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indent="0" algn="ctr" fontAlgn="ctr">
                        <a:buFont typeface="Arial" panose="020B0604020202020204" pitchFamily="34" charset="0"/>
                        <a:buNone/>
                      </a:pPr>
                      <a:r>
                        <a:rPr lang="ja-JP" altLang="en-US" sz="1000" b="1" i="0" u="none" strike="noStrike" dirty="0">
                          <a:solidFill>
                            <a:schemeClr val="tx1"/>
                          </a:solidFill>
                          <a:effectLst/>
                          <a:latin typeface="+mn-ea"/>
                          <a:ea typeface="+mn-ea"/>
                        </a:rPr>
                        <a:t>実装有り</a:t>
                      </a:r>
                      <a:endParaRPr lang="en-US" altLang="ja-JP" sz="1000" b="1" i="0" u="none" strike="noStrike" dirty="0">
                        <a:solidFill>
                          <a:schemeClr val="tx1"/>
                        </a:solidFill>
                        <a:effectLst/>
                        <a:latin typeface="+mn-ea"/>
                        <a:ea typeface="+mn-ea"/>
                      </a:endParaRPr>
                    </a:p>
                    <a:p>
                      <a:pPr marL="0" indent="0" algn="ctr" fontAlgn="ctr">
                        <a:buFont typeface="Arial" panose="020B0604020202020204" pitchFamily="34" charset="0"/>
                        <a:buNone/>
                      </a:pPr>
                      <a:r>
                        <a:rPr lang="ja-JP" altLang="en-US" sz="1000" b="0" i="0" u="none" strike="noStrike" dirty="0">
                          <a:solidFill>
                            <a:schemeClr val="tx1"/>
                          </a:solidFill>
                          <a:effectLst/>
                          <a:latin typeface="+mn-ea"/>
                          <a:ea typeface="+mn-ea"/>
                        </a:rPr>
                        <a:t>各エンティティのデバイス（ウォレットアプリケーション）のストレージ</a:t>
                      </a:r>
                      <a:r>
                        <a:rPr lang="ja-JP" altLang="en-US" sz="1000" b="0" i="0" u="none" strike="noStrike" dirty="0" smtClean="0">
                          <a:solidFill>
                            <a:schemeClr val="tx1"/>
                          </a:solidFill>
                          <a:effectLst/>
                          <a:latin typeface="+mn-ea"/>
                          <a:ea typeface="+mn-ea"/>
                        </a:rPr>
                        <a:t>で</a:t>
                      </a:r>
                      <a:endParaRPr lang="en-US" altLang="ja-JP" sz="1000" b="0" i="0" u="none" strike="sngStrike" dirty="0" smtClean="0">
                        <a:solidFill>
                          <a:schemeClr val="tx1"/>
                        </a:solidFill>
                        <a:effectLst/>
                        <a:latin typeface="+mn-ea"/>
                        <a:ea typeface="+mn-ea"/>
                      </a:endParaRPr>
                    </a:p>
                    <a:p>
                      <a:pPr marL="0" indent="0" algn="ctr" fontAlgn="ctr">
                        <a:buFont typeface="Arial" panose="020B0604020202020204" pitchFamily="34" charset="0"/>
                        <a:buNone/>
                      </a:pPr>
                      <a:r>
                        <a:rPr lang="en-US" altLang="ja-JP" sz="1000" b="0" i="0" u="none" strike="noStrike" dirty="0" smtClean="0">
                          <a:solidFill>
                            <a:schemeClr val="tx1"/>
                          </a:solidFill>
                          <a:effectLst/>
                          <a:latin typeface="+mn-ea"/>
                          <a:ea typeface="+mn-ea"/>
                        </a:rPr>
                        <a:t>DID</a:t>
                      </a:r>
                      <a:r>
                        <a:rPr lang="ja-JP" altLang="en-US" sz="1000" b="0" i="0" u="none" strike="noStrike" dirty="0">
                          <a:solidFill>
                            <a:schemeClr val="tx1"/>
                          </a:solidFill>
                          <a:effectLst/>
                          <a:latin typeface="+mn-ea"/>
                          <a:ea typeface="+mn-ea"/>
                        </a:rPr>
                        <a:t>及び暗号鍵を管理</a:t>
                      </a: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609559" rtl="0" eaLnBrk="1" fontAlgn="ctr" latinLnBrk="0" hangingPunct="1">
                        <a:lnSpc>
                          <a:spcPct val="100000"/>
                        </a:lnSpc>
                        <a:spcBef>
                          <a:spcPts val="0"/>
                        </a:spcBef>
                        <a:spcAft>
                          <a:spcPts val="0"/>
                        </a:spcAft>
                        <a:buClrTx/>
                        <a:buSzTx/>
                        <a:buFont typeface="Arial" panose="020B0604020202020204" pitchFamily="34" charset="0"/>
                        <a:buNone/>
                        <a:tabLst/>
                        <a:defRPr/>
                      </a:pPr>
                      <a:r>
                        <a:rPr lang="en-US" altLang="ja-JP" sz="1000" b="1" i="0" u="none" strike="noStrike" dirty="0" smtClean="0">
                          <a:solidFill>
                            <a:schemeClr val="tx1"/>
                          </a:solidFill>
                          <a:effectLst/>
                          <a:latin typeface="+mn-ea"/>
                          <a:ea typeface="+mn-ea"/>
                        </a:rPr>
                        <a:t>Keychain Core</a:t>
                      </a:r>
                      <a:r>
                        <a:rPr lang="ja-JP" altLang="en-US" sz="1000" b="1" i="0" u="none" strike="noStrike" dirty="0" smtClean="0">
                          <a:solidFill>
                            <a:schemeClr val="tx1"/>
                          </a:solidFill>
                          <a:effectLst/>
                          <a:latin typeface="+mn-ea"/>
                          <a:ea typeface="+mn-ea"/>
                        </a:rPr>
                        <a:t>／</a:t>
                      </a:r>
                      <a:r>
                        <a:rPr lang="en-US" altLang="ja-JP" sz="1000" b="1" i="0" u="none" strike="noStrike" dirty="0" smtClean="0">
                          <a:solidFill>
                            <a:schemeClr val="tx1"/>
                          </a:solidFill>
                          <a:effectLst/>
                          <a:latin typeface="+mn-ea"/>
                          <a:ea typeface="+mn-ea"/>
                        </a:rPr>
                        <a:t>Bitcoin</a:t>
                      </a: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92821078"/>
                  </a:ext>
                </a:extLst>
              </a:tr>
              <a:tr h="280788">
                <a:tc>
                  <a:txBody>
                    <a:bodyPr/>
                    <a:lstStyle/>
                    <a:p>
                      <a:pPr algn="ctr" fontAlgn="ctr"/>
                      <a:r>
                        <a:rPr lang="en-US" altLang="ja-JP" sz="1000" b="1" u="none" strike="noStrike" dirty="0">
                          <a:effectLst/>
                          <a:latin typeface="+mn-ea"/>
                          <a:ea typeface="+mn-ea"/>
                        </a:rPr>
                        <a:t>9</a:t>
                      </a: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ja-JP" altLang="en-US" sz="1000" b="1" u="none" strike="noStrike" dirty="0">
                          <a:effectLst/>
                          <a:latin typeface="+mn-ea"/>
                          <a:ea typeface="+mn-ea"/>
                        </a:rPr>
                        <a:t>アラクサラ</a:t>
                      </a:r>
                      <a:endParaRPr lang="en-US" altLang="ja-JP" sz="1000" b="1" u="none" strike="noStrike" dirty="0">
                        <a:effectLst/>
                        <a:latin typeface="+mn-ea"/>
                        <a:ea typeface="+mn-ea"/>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indent="0" algn="ctr" fontAlgn="ctr">
                        <a:buFont typeface="Arial" panose="020B0604020202020204" pitchFamily="34" charset="0"/>
                        <a:buNone/>
                      </a:pPr>
                      <a:r>
                        <a:rPr lang="ja-JP" altLang="en-US" sz="1000" b="1" i="0" u="none" strike="noStrike" dirty="0">
                          <a:solidFill>
                            <a:schemeClr val="tx1"/>
                          </a:solidFill>
                          <a:effectLst/>
                          <a:latin typeface="+mn-ea"/>
                          <a:ea typeface="+mn-ea"/>
                        </a:rPr>
                        <a:t>実装有り</a:t>
                      </a:r>
                      <a:endParaRPr lang="en-US" altLang="ja-JP" sz="1000" b="1" i="0" u="none" strike="noStrike" dirty="0">
                        <a:solidFill>
                          <a:schemeClr val="tx1"/>
                        </a:solidFill>
                        <a:effectLst/>
                        <a:latin typeface="+mn-ea"/>
                        <a:ea typeface="+mn-ea"/>
                      </a:endParaRPr>
                    </a:p>
                    <a:p>
                      <a:pPr marL="0" indent="0" algn="ctr" fontAlgn="ctr">
                        <a:buFont typeface="Arial" panose="020B0604020202020204" pitchFamily="34" charset="0"/>
                        <a:buNone/>
                      </a:pPr>
                      <a:r>
                        <a:rPr lang="en-US" altLang="ja-JP" sz="1000" b="0" i="0" u="none" strike="noStrike" dirty="0">
                          <a:solidFill>
                            <a:schemeClr val="tx1"/>
                          </a:solidFill>
                          <a:effectLst/>
                          <a:latin typeface="+mn-ea"/>
                          <a:ea typeface="+mn-ea"/>
                        </a:rPr>
                        <a:t>Quorum</a:t>
                      </a:r>
                      <a:r>
                        <a:rPr lang="ja-JP" altLang="en-US" sz="1000" b="0" i="0" u="none" strike="noStrike" dirty="0">
                          <a:solidFill>
                            <a:schemeClr val="tx1"/>
                          </a:solidFill>
                          <a:effectLst/>
                          <a:latin typeface="+mn-ea"/>
                          <a:ea typeface="+mn-ea"/>
                        </a:rPr>
                        <a:t>にアクセスするノード</a:t>
                      </a:r>
                      <a:r>
                        <a:rPr lang="en-US" altLang="ja-JP" sz="1000" b="0" i="0" u="none" strike="noStrike" dirty="0">
                          <a:solidFill>
                            <a:schemeClr val="tx1"/>
                          </a:solidFill>
                          <a:effectLst/>
                          <a:latin typeface="+mn-ea"/>
                          <a:ea typeface="+mn-ea"/>
                        </a:rPr>
                        <a:t>(</a:t>
                      </a:r>
                      <a:r>
                        <a:rPr lang="ja-JP" altLang="en-US" sz="1000" b="0" i="0" u="none" strike="noStrike" dirty="0">
                          <a:solidFill>
                            <a:schemeClr val="tx1"/>
                          </a:solidFill>
                          <a:effectLst/>
                          <a:latin typeface="+mn-ea"/>
                          <a:ea typeface="+mn-ea"/>
                        </a:rPr>
                        <a:t>エンティティ</a:t>
                      </a:r>
                      <a:r>
                        <a:rPr lang="en-US" altLang="ja-JP" sz="1000" b="0" i="0" u="none" strike="noStrike" dirty="0">
                          <a:solidFill>
                            <a:schemeClr val="tx1"/>
                          </a:solidFill>
                          <a:effectLst/>
                          <a:latin typeface="+mn-ea"/>
                          <a:ea typeface="+mn-ea"/>
                        </a:rPr>
                        <a:t>)</a:t>
                      </a:r>
                      <a:r>
                        <a:rPr lang="ja-JP" altLang="en-US" sz="1000" b="0" i="0" u="none" strike="noStrike" dirty="0">
                          <a:solidFill>
                            <a:schemeClr val="tx1"/>
                          </a:solidFill>
                          <a:effectLst/>
                          <a:latin typeface="+mn-ea"/>
                          <a:ea typeface="+mn-ea"/>
                        </a:rPr>
                        <a:t>に対して、ウォレットを生成</a:t>
                      </a:r>
                      <a:endParaRPr lang="en-US" altLang="ja-JP" sz="1000" b="0" i="0" u="none" strike="noStrike" dirty="0">
                        <a:solidFill>
                          <a:schemeClr val="tx1"/>
                        </a:solidFill>
                        <a:effectLst/>
                        <a:latin typeface="+mn-ea"/>
                        <a:ea typeface="+mn-ea"/>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indent="0" algn="ctr" fontAlgn="ctr">
                        <a:buFont typeface="Arial" panose="020B0604020202020204" pitchFamily="34" charset="0"/>
                        <a:buNone/>
                      </a:pPr>
                      <a:r>
                        <a:rPr lang="en-US" altLang="ja-JP" sz="1000" b="1" i="0" u="none" strike="noStrike" dirty="0">
                          <a:solidFill>
                            <a:schemeClr val="tx1"/>
                          </a:solidFill>
                          <a:effectLst/>
                          <a:latin typeface="+mn-ea"/>
                          <a:ea typeface="+mn-ea"/>
                        </a:rPr>
                        <a:t>Quorum</a:t>
                      </a:r>
                    </a:p>
                    <a:p>
                      <a:pPr marL="0" indent="0" algn="l" fontAlgn="ctr">
                        <a:buFont typeface="Arial" panose="020B0604020202020204" pitchFamily="34" charset="0"/>
                        <a:buNone/>
                      </a:pPr>
                      <a:r>
                        <a:rPr lang="ja-JP" altLang="en-US" sz="1000" b="0" i="0" u="none" strike="noStrike" dirty="0">
                          <a:solidFill>
                            <a:schemeClr val="tx1"/>
                          </a:solidFill>
                          <a:effectLst/>
                          <a:latin typeface="+mn-ea"/>
                          <a:ea typeface="+mn-ea"/>
                        </a:rPr>
                        <a:t>（非公開要件への適合、ノード間のネゴシエーション機能を備えているため）</a:t>
                      </a: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716863819"/>
                  </a:ext>
                </a:extLst>
              </a:tr>
              <a:tr h="280788">
                <a:tc>
                  <a:txBody>
                    <a:bodyPr/>
                    <a:lstStyle/>
                    <a:p>
                      <a:pPr algn="ctr" fontAlgn="ctr"/>
                      <a:r>
                        <a:rPr lang="en-US" altLang="ja-JP" sz="1000" b="1" i="0" u="none" strike="noStrike" dirty="0">
                          <a:solidFill>
                            <a:srgbClr val="000000"/>
                          </a:solidFill>
                          <a:effectLst/>
                          <a:latin typeface="+mn-ea"/>
                          <a:ea typeface="+mn-ea"/>
                        </a:rPr>
                        <a:t>10</a:t>
                      </a:r>
                      <a:endParaRPr lang="ja-JP" altLang="en-US" sz="1000" b="1" i="0" u="none" strike="noStrike" dirty="0">
                        <a:solidFill>
                          <a:srgbClr val="000000"/>
                        </a:solidFill>
                        <a:effectLst/>
                        <a:latin typeface="+mn-ea"/>
                        <a:ea typeface="+mn-ea"/>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ja-JP" altLang="en-US" sz="1000" b="1" u="none" strike="noStrike" dirty="0">
                          <a:effectLst/>
                          <a:latin typeface="+mn-ea"/>
                          <a:ea typeface="+mn-ea"/>
                        </a:rPr>
                        <a:t>東芝テック</a:t>
                      </a:r>
                      <a:endParaRPr lang="ja-JP" altLang="en-US" sz="1000" b="1" i="0" u="none" strike="noStrike" dirty="0">
                        <a:solidFill>
                          <a:srgbClr val="000000"/>
                        </a:solidFill>
                        <a:effectLst/>
                        <a:latin typeface="+mn-ea"/>
                        <a:ea typeface="+mn-ea"/>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indent="0" algn="ctr" fontAlgn="ctr">
                        <a:buFont typeface="Arial" panose="020B0604020202020204" pitchFamily="34" charset="0"/>
                        <a:buNone/>
                      </a:pPr>
                      <a:r>
                        <a:rPr lang="ja-JP" altLang="en-US" sz="1000" b="1" i="0" u="none" strike="noStrike" dirty="0">
                          <a:solidFill>
                            <a:schemeClr val="tx1"/>
                          </a:solidFill>
                          <a:effectLst/>
                          <a:latin typeface="+mn-ea"/>
                          <a:ea typeface="+mn-ea"/>
                        </a:rPr>
                        <a:t>情報無し</a:t>
                      </a:r>
                      <a:endParaRPr lang="en-US" altLang="ja-JP" sz="1000" b="1" i="0" u="none" strike="noStrike" dirty="0">
                        <a:solidFill>
                          <a:schemeClr val="tx1"/>
                        </a:solidFill>
                        <a:effectLst/>
                        <a:latin typeface="+mn-ea"/>
                        <a:ea typeface="+mn-ea"/>
                      </a:endParaRPr>
                    </a:p>
                    <a:p>
                      <a:pPr marL="0" indent="0" algn="ctr" fontAlgn="ctr">
                        <a:buFont typeface="Arial" panose="020B0604020202020204" pitchFamily="34" charset="0"/>
                        <a:buNone/>
                      </a:pPr>
                      <a:r>
                        <a:rPr lang="ja-JP" altLang="en-US" sz="800" b="0" i="0" u="none" strike="noStrike" dirty="0">
                          <a:solidFill>
                            <a:schemeClr val="tx1"/>
                          </a:solidFill>
                          <a:effectLst/>
                          <a:latin typeface="+mn-ea"/>
                          <a:ea typeface="+mn-ea"/>
                        </a:rPr>
                        <a:t>（通信ノードは</a:t>
                      </a:r>
                      <a:r>
                        <a:rPr lang="en-US" altLang="ja-JP" sz="800" b="0" i="0" u="none" strike="noStrike" dirty="0">
                          <a:solidFill>
                            <a:schemeClr val="tx1"/>
                          </a:solidFill>
                          <a:effectLst/>
                          <a:latin typeface="+mn-ea"/>
                          <a:ea typeface="+mn-ea"/>
                        </a:rPr>
                        <a:t>CG EDGE</a:t>
                      </a:r>
                      <a:r>
                        <a:rPr lang="ja-JP" altLang="en-US" sz="800" b="0" i="0" u="none" strike="noStrike" dirty="0" err="1">
                          <a:solidFill>
                            <a:schemeClr val="tx1"/>
                          </a:solidFill>
                          <a:effectLst/>
                          <a:latin typeface="+mn-ea"/>
                          <a:ea typeface="+mn-ea"/>
                        </a:rPr>
                        <a:t>、</a:t>
                      </a:r>
                      <a:r>
                        <a:rPr lang="en-US" altLang="ja-JP" sz="800" b="0" i="0" u="none" strike="noStrike" dirty="0">
                          <a:solidFill>
                            <a:schemeClr val="tx1"/>
                          </a:solidFill>
                          <a:effectLst/>
                          <a:latin typeface="+mn-ea"/>
                          <a:ea typeface="+mn-ea"/>
                        </a:rPr>
                        <a:t>DG HUB</a:t>
                      </a:r>
                      <a:r>
                        <a:rPr lang="ja-JP" altLang="en-US" sz="800" b="0" i="0" u="none" strike="noStrike" dirty="0">
                          <a:solidFill>
                            <a:schemeClr val="tx1"/>
                          </a:solidFill>
                          <a:effectLst/>
                          <a:latin typeface="+mn-ea"/>
                          <a:ea typeface="+mn-ea"/>
                        </a:rPr>
                        <a:t>が担当）</a:t>
                      </a:r>
                      <a:endParaRPr lang="en-US" altLang="ja-JP" sz="800" b="0" i="0" u="none" strike="noStrike" dirty="0">
                        <a:solidFill>
                          <a:schemeClr val="tx1"/>
                        </a:solidFill>
                        <a:effectLst/>
                        <a:latin typeface="+mn-ea"/>
                        <a:ea typeface="+mn-ea"/>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indent="0" algn="ctr" fontAlgn="ctr">
                        <a:buFont typeface="Arial" panose="020B0604020202020204" pitchFamily="34" charset="0"/>
                        <a:buNone/>
                      </a:pPr>
                      <a:r>
                        <a:rPr lang="en-US" altLang="ja-JP" sz="1000" b="1" i="0" u="none" strike="noStrike" dirty="0" smtClean="0">
                          <a:solidFill>
                            <a:schemeClr val="tx1"/>
                          </a:solidFill>
                          <a:effectLst/>
                          <a:latin typeface="+mn-ea"/>
                          <a:ea typeface="+mn-ea"/>
                        </a:rPr>
                        <a:t>ION</a:t>
                      </a:r>
                      <a:r>
                        <a:rPr lang="ja-JP" altLang="en-US" sz="1000" b="1" i="0" u="none" strike="noStrike" dirty="0">
                          <a:solidFill>
                            <a:schemeClr val="tx1"/>
                          </a:solidFill>
                          <a:effectLst/>
                          <a:latin typeface="+mn-ea"/>
                          <a:ea typeface="+mn-ea"/>
                        </a:rPr>
                        <a:t>／</a:t>
                      </a:r>
                      <a:r>
                        <a:rPr lang="en-US" altLang="ja-JP" sz="1000" b="1" i="0" u="none" strike="noStrike" dirty="0">
                          <a:solidFill>
                            <a:schemeClr val="tx1"/>
                          </a:solidFill>
                          <a:effectLst/>
                          <a:latin typeface="+mn-ea"/>
                          <a:ea typeface="+mn-ea"/>
                        </a:rPr>
                        <a:t>Bitcoin</a:t>
                      </a:r>
                      <a:endParaRPr lang="ja-JP" altLang="en-US" sz="1000" b="1" i="0" u="none" strike="noStrike" dirty="0">
                        <a:solidFill>
                          <a:schemeClr val="tx1"/>
                        </a:solidFill>
                        <a:effectLst/>
                        <a:latin typeface="+mn-ea"/>
                        <a:ea typeface="+mn-ea"/>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007785473"/>
                  </a:ext>
                </a:extLst>
              </a:tr>
              <a:tr h="280788">
                <a:tc>
                  <a:txBody>
                    <a:bodyPr/>
                    <a:lstStyle/>
                    <a:p>
                      <a:pPr algn="ctr" fontAlgn="ctr"/>
                      <a:r>
                        <a:rPr lang="en-US" altLang="ja-JP" sz="1000" b="1" i="0" u="none" strike="noStrike" dirty="0">
                          <a:solidFill>
                            <a:srgbClr val="000000"/>
                          </a:solidFill>
                          <a:effectLst/>
                          <a:latin typeface="+mn-ea"/>
                          <a:ea typeface="+mn-ea"/>
                        </a:rPr>
                        <a:t>11</a:t>
                      </a:r>
                      <a:endParaRPr lang="en-US" sz="1000" b="1" i="0" u="none" strike="noStrike" dirty="0">
                        <a:solidFill>
                          <a:srgbClr val="000000"/>
                        </a:solidFill>
                        <a:effectLst/>
                        <a:latin typeface="+mn-ea"/>
                        <a:ea typeface="+mn-ea"/>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000" b="1" u="none" strike="noStrike" dirty="0">
                          <a:effectLst/>
                          <a:latin typeface="+mn-ea"/>
                          <a:ea typeface="+mn-ea"/>
                        </a:rPr>
                        <a:t>JISA</a:t>
                      </a:r>
                      <a:endParaRPr lang="en-US" sz="1000" b="1" i="0" u="none" strike="noStrike" dirty="0">
                        <a:solidFill>
                          <a:srgbClr val="000000"/>
                        </a:solidFill>
                        <a:effectLst/>
                        <a:latin typeface="+mn-ea"/>
                        <a:ea typeface="+mn-ea"/>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indent="0" algn="ctr" fontAlgn="ctr">
                        <a:buFont typeface="Arial" panose="020B0604020202020204" pitchFamily="34" charset="0"/>
                        <a:buNone/>
                      </a:pPr>
                      <a:r>
                        <a:rPr lang="ja-JP" altLang="en-US" sz="1000" b="1" i="0" u="none" strike="noStrike" dirty="0">
                          <a:solidFill>
                            <a:schemeClr val="tx1"/>
                          </a:solidFill>
                          <a:effectLst/>
                          <a:latin typeface="+mn-ea"/>
                          <a:ea typeface="+mn-ea"/>
                        </a:rPr>
                        <a:t>実装有り</a:t>
                      </a:r>
                      <a:endParaRPr lang="en-US" altLang="ja-JP" sz="1000" b="1" i="0" u="none" strike="noStrike" dirty="0">
                        <a:solidFill>
                          <a:schemeClr val="tx1"/>
                        </a:solidFill>
                        <a:effectLst/>
                        <a:latin typeface="+mn-ea"/>
                        <a:ea typeface="+mn-ea"/>
                      </a:endParaRPr>
                    </a:p>
                    <a:p>
                      <a:pPr marL="0" indent="0" algn="ctr" fontAlgn="ctr">
                        <a:buFont typeface="Arial" panose="020B0604020202020204" pitchFamily="34" charset="0"/>
                        <a:buNone/>
                      </a:pPr>
                      <a:r>
                        <a:rPr lang="en-US" altLang="ja-JP" sz="1000" b="0" i="0" u="none" strike="noStrike" dirty="0">
                          <a:solidFill>
                            <a:schemeClr val="tx1"/>
                          </a:solidFill>
                          <a:effectLst/>
                          <a:latin typeface="+mn-ea"/>
                          <a:ea typeface="+mn-ea"/>
                        </a:rPr>
                        <a:t>VC</a:t>
                      </a:r>
                      <a:r>
                        <a:rPr lang="ja-JP" altLang="en-US" sz="1000" b="0" i="0" u="none" strike="noStrike" dirty="0">
                          <a:solidFill>
                            <a:schemeClr val="tx1"/>
                          </a:solidFill>
                          <a:effectLst/>
                          <a:latin typeface="+mn-ea"/>
                          <a:ea typeface="+mn-ea"/>
                        </a:rPr>
                        <a:t>や暗号鍵をウォレットアプリケーション（</a:t>
                      </a:r>
                      <a:r>
                        <a:rPr lang="en-US" altLang="ja-JP" sz="1000" b="0" i="0" u="none" strike="noStrike" dirty="0">
                          <a:solidFill>
                            <a:schemeClr val="tx1"/>
                          </a:solidFill>
                          <a:effectLst/>
                          <a:latin typeface="+mn-ea"/>
                          <a:ea typeface="+mn-ea"/>
                        </a:rPr>
                        <a:t>Node.js</a:t>
                      </a:r>
                      <a:r>
                        <a:rPr lang="ja-JP" altLang="en-US" sz="1000" b="0" i="0" u="none" strike="noStrike" dirty="0">
                          <a:solidFill>
                            <a:schemeClr val="tx1"/>
                          </a:solidFill>
                          <a:effectLst/>
                          <a:latin typeface="+mn-ea"/>
                          <a:ea typeface="+mn-ea"/>
                        </a:rPr>
                        <a:t>）で管理</a:t>
                      </a: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indent="0" algn="ctr" fontAlgn="ctr">
                        <a:buFont typeface="Arial" panose="020B0604020202020204" pitchFamily="34" charset="0"/>
                        <a:buNone/>
                      </a:pPr>
                      <a:r>
                        <a:rPr lang="en-US" altLang="ja-JP" sz="1000" b="1" i="0" u="none" strike="noStrike" dirty="0" smtClean="0">
                          <a:solidFill>
                            <a:schemeClr val="tx1"/>
                          </a:solidFill>
                          <a:effectLst/>
                          <a:latin typeface="+mn-ea"/>
                          <a:ea typeface="+mn-ea"/>
                        </a:rPr>
                        <a:t>ION</a:t>
                      </a:r>
                      <a:endParaRPr lang="ja-JP" altLang="en-US" sz="1000" b="1" i="0" u="none" strike="noStrike" dirty="0">
                        <a:solidFill>
                          <a:schemeClr val="tx1"/>
                        </a:solidFill>
                        <a:effectLst/>
                        <a:latin typeface="+mn-ea"/>
                        <a:ea typeface="+mn-ea"/>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223503914"/>
                  </a:ext>
                </a:extLst>
              </a:tr>
              <a:tr h="421182">
                <a:tc>
                  <a:txBody>
                    <a:bodyPr/>
                    <a:lstStyle/>
                    <a:p>
                      <a:pPr algn="ctr" fontAlgn="ctr"/>
                      <a:r>
                        <a:rPr lang="en-US" altLang="ja-JP" sz="1000" b="1" i="0" u="none" strike="noStrike" dirty="0">
                          <a:solidFill>
                            <a:srgbClr val="000000"/>
                          </a:solidFill>
                          <a:effectLst/>
                          <a:latin typeface="+mn-ea"/>
                          <a:ea typeface="+mn-ea"/>
                        </a:rPr>
                        <a:t>12</a:t>
                      </a:r>
                      <a:endParaRPr lang="ja-JP" altLang="en-US" sz="1000" b="1" i="0" u="none" strike="noStrike" dirty="0">
                        <a:solidFill>
                          <a:srgbClr val="000000"/>
                        </a:solidFill>
                        <a:effectLst/>
                        <a:latin typeface="+mn-ea"/>
                        <a:ea typeface="+mn-ea"/>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ja-JP" altLang="en-US" sz="1000" b="1" u="none" strike="noStrike" dirty="0">
                          <a:effectLst/>
                          <a:latin typeface="+mn-ea"/>
                          <a:ea typeface="+mn-ea"/>
                        </a:rPr>
                        <a:t>電通</a:t>
                      </a:r>
                      <a:endParaRPr lang="ja-JP" altLang="en-US" sz="1000" b="1" i="0" u="none" strike="noStrike" dirty="0">
                        <a:solidFill>
                          <a:srgbClr val="000000"/>
                        </a:solidFill>
                        <a:effectLst/>
                        <a:latin typeface="+mn-ea"/>
                        <a:ea typeface="+mn-ea"/>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indent="0" algn="ctr" fontAlgn="ctr">
                        <a:buFont typeface="Arial" panose="020B0604020202020204" pitchFamily="34" charset="0"/>
                        <a:buNone/>
                      </a:pPr>
                      <a:r>
                        <a:rPr lang="ja-JP" altLang="en-US" sz="1000" b="1" i="0" u="none" strike="noStrike" dirty="0">
                          <a:solidFill>
                            <a:schemeClr val="tx1"/>
                          </a:solidFill>
                          <a:effectLst/>
                          <a:latin typeface="+mn-ea"/>
                          <a:ea typeface="+mn-ea"/>
                        </a:rPr>
                        <a:t>実装無し</a:t>
                      </a:r>
                      <a:endParaRPr lang="en-US" altLang="ja-JP" sz="1000" b="1" i="0" u="none" strike="noStrike" dirty="0">
                        <a:solidFill>
                          <a:schemeClr val="tx1"/>
                        </a:solidFill>
                        <a:effectLst/>
                        <a:latin typeface="+mn-ea"/>
                        <a:ea typeface="+mn-ea"/>
                      </a:endParaRPr>
                    </a:p>
                    <a:p>
                      <a:pPr marL="0" indent="0" algn="ctr" fontAlgn="ctr">
                        <a:buFont typeface="Arial" panose="020B0604020202020204" pitchFamily="34" charset="0"/>
                        <a:buNone/>
                      </a:pPr>
                      <a:r>
                        <a:rPr lang="en-US" altLang="ja-JP" sz="1000" b="0" i="0" u="none" strike="noStrike" dirty="0">
                          <a:solidFill>
                            <a:schemeClr val="tx1"/>
                          </a:solidFill>
                          <a:effectLst/>
                          <a:latin typeface="+mn-ea"/>
                          <a:ea typeface="+mn-ea"/>
                        </a:rPr>
                        <a:t>X25519</a:t>
                      </a:r>
                      <a:r>
                        <a:rPr lang="ja-JP" altLang="en-US" sz="1000" b="0" i="0" u="none" strike="noStrike" dirty="0">
                          <a:solidFill>
                            <a:schemeClr val="tx1"/>
                          </a:solidFill>
                          <a:effectLst/>
                          <a:latin typeface="+mn-ea"/>
                          <a:ea typeface="+mn-ea"/>
                        </a:rPr>
                        <a:t>などによる鍵合意（鍵共有）に対応していないためウォレットは実装しない設計とした（秘密鍵の管理はローカルストレージで実施）</a:t>
                      </a:r>
                      <a:endParaRPr lang="en-US" altLang="ja-JP" sz="1000" b="0" i="0" u="none" strike="noStrike" dirty="0">
                        <a:solidFill>
                          <a:schemeClr val="tx1"/>
                        </a:solidFill>
                        <a:effectLst/>
                        <a:latin typeface="+mn-ea"/>
                        <a:ea typeface="+mn-ea"/>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indent="0" algn="ctr" fontAlgn="ctr">
                        <a:buFont typeface="Arial" panose="020B0604020202020204" pitchFamily="34" charset="0"/>
                        <a:buNone/>
                      </a:pPr>
                      <a:r>
                        <a:rPr lang="en-US" altLang="ja-JP" sz="1000" b="1" i="0" u="none" strike="noStrike" dirty="0">
                          <a:solidFill>
                            <a:schemeClr val="tx1"/>
                          </a:solidFill>
                          <a:effectLst/>
                          <a:latin typeface="+mn-ea"/>
                          <a:ea typeface="+mn-ea"/>
                        </a:rPr>
                        <a:t>Algorand</a:t>
                      </a:r>
                      <a:endParaRPr lang="ja-JP" altLang="en-US" sz="1000" b="1" i="0" u="none" strike="noStrike" dirty="0">
                        <a:solidFill>
                          <a:schemeClr val="tx1"/>
                        </a:solidFill>
                        <a:effectLst/>
                        <a:latin typeface="+mn-ea"/>
                        <a:ea typeface="+mn-ea"/>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605168961"/>
                  </a:ext>
                </a:extLst>
              </a:tr>
              <a:tr h="365025">
                <a:tc>
                  <a:txBody>
                    <a:bodyPr/>
                    <a:lstStyle/>
                    <a:p>
                      <a:pPr algn="ctr" fontAlgn="ctr"/>
                      <a:r>
                        <a:rPr lang="en-US" altLang="ja-JP" sz="1000" b="1" i="0" u="none" strike="noStrike" dirty="0">
                          <a:solidFill>
                            <a:srgbClr val="000000"/>
                          </a:solidFill>
                          <a:effectLst/>
                          <a:latin typeface="+mn-ea"/>
                          <a:ea typeface="+mn-ea"/>
                        </a:rPr>
                        <a:t>13</a:t>
                      </a:r>
                      <a:endParaRPr lang="zh-CN" altLang="en-US" sz="1000" b="1" i="0" u="none" strike="noStrike" dirty="0">
                        <a:solidFill>
                          <a:srgbClr val="000000"/>
                        </a:solidFill>
                        <a:effectLst/>
                        <a:latin typeface="+mn-ea"/>
                        <a:ea typeface="+mn-ea"/>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zh-CN" altLang="en-US" sz="1000" b="1" u="none" strike="noStrike" dirty="0">
                          <a:effectLst/>
                          <a:latin typeface="+mn-ea"/>
                          <a:ea typeface="+mn-ea"/>
                        </a:rPr>
                        <a:t>大日本印刷</a:t>
                      </a:r>
                      <a:endParaRPr lang="zh-CN" altLang="en-US" sz="1000" b="1" i="0" u="none" strike="noStrike" dirty="0">
                        <a:solidFill>
                          <a:srgbClr val="000000"/>
                        </a:solidFill>
                        <a:effectLst/>
                        <a:latin typeface="+mn-ea"/>
                        <a:ea typeface="+mn-ea"/>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indent="0" algn="ctr" fontAlgn="ctr">
                        <a:buFont typeface="Arial" panose="020B0604020202020204" pitchFamily="34" charset="0"/>
                        <a:buNone/>
                      </a:pPr>
                      <a:r>
                        <a:rPr lang="ja-JP" altLang="en-US" sz="1000" b="1" i="0" u="none" strike="noStrike" dirty="0">
                          <a:solidFill>
                            <a:schemeClr val="tx1"/>
                          </a:solidFill>
                          <a:effectLst/>
                          <a:latin typeface="+mn-ea"/>
                          <a:ea typeface="+mn-ea"/>
                        </a:rPr>
                        <a:t>実装有り</a:t>
                      </a:r>
                      <a:endParaRPr lang="en-US" altLang="ja-JP" sz="1000" b="1" i="0" u="none" strike="noStrike" dirty="0">
                        <a:solidFill>
                          <a:schemeClr val="tx1"/>
                        </a:solidFill>
                        <a:effectLst/>
                        <a:latin typeface="+mn-ea"/>
                        <a:ea typeface="+mn-ea"/>
                      </a:endParaRPr>
                    </a:p>
                    <a:p>
                      <a:pPr marL="0" indent="0" algn="ctr" fontAlgn="ctr">
                        <a:buFont typeface="Arial" panose="020B0604020202020204" pitchFamily="34" charset="0"/>
                        <a:buNone/>
                      </a:pPr>
                      <a:r>
                        <a:rPr lang="ja-JP" altLang="en-US" sz="1000" b="0" i="0" u="none" strike="noStrike" dirty="0">
                          <a:solidFill>
                            <a:schemeClr val="tx1"/>
                          </a:solidFill>
                          <a:effectLst/>
                          <a:latin typeface="+mn-ea"/>
                          <a:ea typeface="+mn-ea"/>
                        </a:rPr>
                        <a:t>ウォレット（</a:t>
                      </a:r>
                      <a:r>
                        <a:rPr lang="en-US" altLang="ja-JP" sz="1000" b="0" i="0" u="none" strike="noStrike" dirty="0">
                          <a:solidFill>
                            <a:schemeClr val="tx1"/>
                          </a:solidFill>
                          <a:effectLst/>
                          <a:latin typeface="+mn-ea"/>
                          <a:ea typeface="+mn-ea"/>
                        </a:rPr>
                        <a:t>Hyperledger Arise</a:t>
                      </a:r>
                      <a:r>
                        <a:rPr lang="ja-JP" altLang="en-US" sz="1000" b="0" i="0" u="none" strike="noStrike" dirty="0">
                          <a:solidFill>
                            <a:schemeClr val="tx1"/>
                          </a:solidFill>
                          <a:effectLst/>
                          <a:latin typeface="+mn-ea"/>
                          <a:ea typeface="+mn-ea"/>
                        </a:rPr>
                        <a:t>ベース）で</a:t>
                      </a:r>
                      <a:r>
                        <a:rPr lang="en-US" altLang="ja-JP" sz="1000" b="0" i="0" u="none" strike="noStrike" dirty="0">
                          <a:solidFill>
                            <a:schemeClr val="tx1"/>
                          </a:solidFill>
                          <a:effectLst/>
                          <a:latin typeface="+mn-ea"/>
                          <a:ea typeface="+mn-ea"/>
                        </a:rPr>
                        <a:t>VC</a:t>
                      </a:r>
                      <a:r>
                        <a:rPr lang="ja-JP" altLang="en-US" sz="1000" b="0" i="0" u="none" strike="noStrike" dirty="0" err="1">
                          <a:solidFill>
                            <a:schemeClr val="tx1"/>
                          </a:solidFill>
                          <a:effectLst/>
                          <a:latin typeface="+mn-ea"/>
                          <a:ea typeface="+mn-ea"/>
                        </a:rPr>
                        <a:t>、</a:t>
                      </a:r>
                      <a:r>
                        <a:rPr lang="ja-JP" altLang="en-US" sz="1000" b="0" i="0" u="none" strike="noStrike" dirty="0">
                          <a:solidFill>
                            <a:schemeClr val="tx1"/>
                          </a:solidFill>
                          <a:effectLst/>
                          <a:latin typeface="+mn-ea"/>
                          <a:ea typeface="+mn-ea"/>
                        </a:rPr>
                        <a:t>暗号鍵を保管</a:t>
                      </a: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indent="0" algn="ctr" fontAlgn="ctr">
                        <a:buFont typeface="Arial" panose="020B0604020202020204" pitchFamily="34" charset="0"/>
                        <a:buNone/>
                      </a:pPr>
                      <a:r>
                        <a:rPr lang="en-US" altLang="ja-JP" sz="1000" b="1" i="0" u="none" strike="noStrike" dirty="0">
                          <a:solidFill>
                            <a:schemeClr val="tx1"/>
                          </a:solidFill>
                          <a:effectLst/>
                          <a:latin typeface="+mn-ea"/>
                          <a:ea typeface="+mn-ea"/>
                        </a:rPr>
                        <a:t>Hyperledger Indy</a:t>
                      </a:r>
                    </a:p>
                    <a:p>
                      <a:pPr marL="0" indent="0" algn="ctr" fontAlgn="ctr">
                        <a:buFont typeface="Arial" panose="020B0604020202020204" pitchFamily="34" charset="0"/>
                        <a:buNone/>
                      </a:pPr>
                      <a:r>
                        <a:rPr lang="ja-JP" altLang="en-US" sz="800" b="0" i="0" u="none" strike="noStrike" dirty="0">
                          <a:solidFill>
                            <a:schemeClr val="tx1"/>
                          </a:solidFill>
                          <a:effectLst/>
                          <a:latin typeface="+mn-ea"/>
                          <a:ea typeface="+mn-ea"/>
                        </a:rPr>
                        <a:t>（</a:t>
                      </a:r>
                      <a:r>
                        <a:rPr lang="en-US" altLang="ja-JP" sz="800" b="0" i="0" u="none" strike="noStrike" dirty="0">
                          <a:solidFill>
                            <a:schemeClr val="tx1"/>
                          </a:solidFill>
                          <a:effectLst/>
                          <a:latin typeface="+mn-ea"/>
                          <a:ea typeface="+mn-ea"/>
                        </a:rPr>
                        <a:t>DID</a:t>
                      </a:r>
                      <a:r>
                        <a:rPr lang="ja-JP" altLang="en-US" sz="800" b="0" i="0" u="none" strike="noStrike" dirty="0" err="1">
                          <a:solidFill>
                            <a:schemeClr val="tx1"/>
                          </a:solidFill>
                          <a:effectLst/>
                          <a:latin typeface="+mn-ea"/>
                          <a:ea typeface="+mn-ea"/>
                        </a:rPr>
                        <a:t>とと</a:t>
                      </a:r>
                      <a:r>
                        <a:rPr lang="ja-JP" altLang="en-US" sz="800" b="0" i="0" u="none" strike="noStrike" dirty="0">
                          <a:solidFill>
                            <a:schemeClr val="tx1"/>
                          </a:solidFill>
                          <a:effectLst/>
                          <a:latin typeface="+mn-ea"/>
                          <a:ea typeface="+mn-ea"/>
                        </a:rPr>
                        <a:t>紐づいた</a:t>
                      </a:r>
                      <a:r>
                        <a:rPr lang="en-US" altLang="ja-JP" sz="800" b="0" i="0" u="none" strike="noStrike" dirty="0">
                          <a:solidFill>
                            <a:schemeClr val="tx1"/>
                          </a:solidFill>
                          <a:effectLst/>
                          <a:latin typeface="+mn-ea"/>
                          <a:ea typeface="+mn-ea"/>
                        </a:rPr>
                        <a:t>VC</a:t>
                      </a:r>
                      <a:r>
                        <a:rPr lang="ja-JP" altLang="en-US" sz="800" b="0" i="0" u="none" strike="noStrike" dirty="0">
                          <a:solidFill>
                            <a:schemeClr val="tx1"/>
                          </a:solidFill>
                          <a:effectLst/>
                          <a:latin typeface="+mn-ea"/>
                          <a:ea typeface="+mn-ea"/>
                        </a:rPr>
                        <a:t>に関連するデータが名寄せされる可能性があり、プライバシーリスクが高まる懸念点があったため、分散台帳等で公開されない</a:t>
                      </a:r>
                      <a:r>
                        <a:rPr lang="en-US" altLang="ja-JP" sz="800" b="0" i="0" u="none" strike="noStrike" dirty="0">
                          <a:solidFill>
                            <a:schemeClr val="tx1"/>
                          </a:solidFill>
                          <a:effectLst/>
                          <a:latin typeface="+mn-ea"/>
                          <a:ea typeface="+mn-ea"/>
                        </a:rPr>
                        <a:t>Hyperledger Indy</a:t>
                      </a:r>
                      <a:r>
                        <a:rPr lang="ja-JP" altLang="en-US" sz="800" b="0" i="0" u="none" strike="noStrike" dirty="0">
                          <a:solidFill>
                            <a:schemeClr val="tx1"/>
                          </a:solidFill>
                          <a:effectLst/>
                          <a:latin typeface="+mn-ea"/>
                          <a:ea typeface="+mn-ea"/>
                        </a:rPr>
                        <a:t>を参照している）</a:t>
                      </a: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477198083"/>
                  </a:ext>
                </a:extLst>
              </a:tr>
            </a:tbl>
          </a:graphicData>
        </a:graphic>
      </p:graphicFrame>
      <p:sp>
        <p:nvSpPr>
          <p:cNvPr id="5" name="テキスト ボックス 4"/>
          <p:cNvSpPr txBox="1"/>
          <p:nvPr/>
        </p:nvSpPr>
        <p:spPr>
          <a:xfrm>
            <a:off x="331490" y="555777"/>
            <a:ext cx="9397126" cy="496733"/>
          </a:xfrm>
          <a:prstGeom prst="rect">
            <a:avLst/>
          </a:prstGeom>
          <a:noFill/>
        </p:spPr>
        <p:txBody>
          <a:bodyPr wrap="square" lIns="0" rIns="0" rtlCol="0">
            <a:noAutofit/>
          </a:bodyPr>
          <a:lstStyle/>
          <a:p>
            <a:pPr marL="285750" lvl="0" indent="-285750" defTabSz="288000">
              <a:buFont typeface="Arial" panose="020B0604020202020204" pitchFamily="34" charset="0"/>
              <a:buChar char="•"/>
            </a:pPr>
            <a:r>
              <a:rPr lang="en-US" altLang="ja-JP" sz="1600" dirty="0"/>
              <a:t>10</a:t>
            </a:r>
            <a:r>
              <a:rPr lang="ja-JP" altLang="en-US" sz="1600" dirty="0"/>
              <a:t>事業者でウォレットを実装しており、</a:t>
            </a:r>
            <a:r>
              <a:rPr lang="ja-JP" altLang="en-US" sz="1600" b="1" u="sng" dirty="0">
                <a:solidFill>
                  <a:schemeClr val="accent2">
                    <a:lumMod val="75000"/>
                    <a:lumOff val="25000"/>
                  </a:schemeClr>
                </a:solidFill>
              </a:rPr>
              <a:t>属性情報や暗号鍵の保管</a:t>
            </a:r>
            <a:r>
              <a:rPr lang="ja-JP" altLang="en-US" sz="1600" dirty="0"/>
              <a:t>、</a:t>
            </a:r>
            <a:r>
              <a:rPr lang="ja-JP" altLang="en-US" sz="1600" b="1" u="sng" dirty="0">
                <a:solidFill>
                  <a:schemeClr val="accent2">
                    <a:lumMod val="75000"/>
                    <a:lumOff val="25000"/>
                  </a:schemeClr>
                </a:solidFill>
              </a:rPr>
              <a:t>通信エージェント</a:t>
            </a:r>
            <a:r>
              <a:rPr lang="ja-JP" altLang="en-US" sz="1600" dirty="0"/>
              <a:t>としての機能を割り当てている</a:t>
            </a:r>
            <a:endParaRPr lang="en-US" altLang="ja-JP" sz="1600" dirty="0"/>
          </a:p>
          <a:p>
            <a:pPr marL="285750" lvl="0" indent="-285750" defTabSz="288000">
              <a:buFont typeface="Arial" panose="020B0604020202020204" pitchFamily="34" charset="0"/>
              <a:buChar char="•"/>
            </a:pPr>
            <a:r>
              <a:rPr lang="en-US" altLang="ja-JP" sz="1600" dirty="0"/>
              <a:t>DID</a:t>
            </a:r>
            <a:r>
              <a:rPr lang="ja-JP" altLang="en-US" sz="1600" dirty="0"/>
              <a:t>の登録先としてブロックチェーンを採用している事業者が多く、今回の実証においては比較的パブリックチェーンを採用している事業者が多かった</a:t>
            </a:r>
            <a:endParaRPr lang="en-US" altLang="ja-JP" sz="1600" dirty="0"/>
          </a:p>
        </p:txBody>
      </p:sp>
      <p:sp>
        <p:nvSpPr>
          <p:cNvPr id="6" name="ホームベース 5"/>
          <p:cNvSpPr/>
          <p:nvPr/>
        </p:nvSpPr>
        <p:spPr>
          <a:xfrm>
            <a:off x="6093501" y="42672"/>
            <a:ext cx="972000" cy="324000"/>
          </a:xfrm>
          <a:prstGeom prst="homePlate">
            <a:avLst/>
          </a:prstGeom>
          <a:solidFill>
            <a:schemeClr val="bg1">
              <a:lumMod val="85000"/>
            </a:schemeClr>
          </a:solid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kumimoji="1" lang="ja-JP" altLang="en-US" sz="1000" b="1" dirty="0">
                <a:solidFill>
                  <a:schemeClr val="bg1"/>
                </a:solidFill>
              </a:rPr>
              <a:t>基本情報</a:t>
            </a:r>
          </a:p>
        </p:txBody>
      </p:sp>
      <p:sp>
        <p:nvSpPr>
          <p:cNvPr id="8" name="山形 7"/>
          <p:cNvSpPr/>
          <p:nvPr/>
        </p:nvSpPr>
        <p:spPr>
          <a:xfrm>
            <a:off x="6889292" y="42672"/>
            <a:ext cx="972000" cy="324000"/>
          </a:xfrm>
          <a:prstGeom prst="chevron">
            <a:avLst/>
          </a:prstGeom>
          <a:solidFill>
            <a:schemeClr val="accent2">
              <a:lumMod val="75000"/>
              <a:lumOff val="25000"/>
            </a:schemeClr>
          </a:solid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kumimoji="1" lang="ja-JP" altLang="en-US" sz="1000" b="1" dirty="0">
                <a:solidFill>
                  <a:schemeClr val="bg1"/>
                </a:solidFill>
              </a:rPr>
              <a:t>実証結果</a:t>
            </a:r>
          </a:p>
        </p:txBody>
      </p:sp>
      <p:sp>
        <p:nvSpPr>
          <p:cNvPr id="9" name="山形 8"/>
          <p:cNvSpPr/>
          <p:nvPr/>
        </p:nvSpPr>
        <p:spPr>
          <a:xfrm>
            <a:off x="7685083" y="42672"/>
            <a:ext cx="972000" cy="324000"/>
          </a:xfrm>
          <a:prstGeom prst="chevron">
            <a:avLst/>
          </a:prstGeom>
          <a:solidFill>
            <a:schemeClr val="bg1">
              <a:lumMod val="85000"/>
            </a:schemeClr>
          </a:solid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kumimoji="1" lang="ja-JP" altLang="en-US" sz="1000" b="1" dirty="0">
                <a:solidFill>
                  <a:schemeClr val="bg1"/>
                </a:solidFill>
              </a:rPr>
              <a:t>社会実装の見通し</a:t>
            </a:r>
          </a:p>
        </p:txBody>
      </p:sp>
      <p:sp>
        <p:nvSpPr>
          <p:cNvPr id="11" name="山形 10"/>
          <p:cNvSpPr/>
          <p:nvPr/>
        </p:nvSpPr>
        <p:spPr>
          <a:xfrm>
            <a:off x="8480873" y="42672"/>
            <a:ext cx="972000" cy="324000"/>
          </a:xfrm>
          <a:prstGeom prst="chevron">
            <a:avLst/>
          </a:prstGeom>
          <a:solidFill>
            <a:schemeClr val="bg1">
              <a:lumMod val="85000"/>
            </a:schemeClr>
          </a:solid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kumimoji="1" lang="en-US" altLang="ja-JP" sz="1000" b="1" dirty="0">
                <a:solidFill>
                  <a:schemeClr val="bg1"/>
                </a:solidFill>
              </a:rPr>
              <a:t>TW</a:t>
            </a:r>
            <a:r>
              <a:rPr lang="ja-JP" altLang="en-US" sz="1000" b="1" dirty="0">
                <a:solidFill>
                  <a:schemeClr val="bg1"/>
                </a:solidFill>
              </a:rPr>
              <a:t>への</a:t>
            </a:r>
            <a:endParaRPr lang="en-US" altLang="ja-JP" sz="1000" b="1" dirty="0">
              <a:solidFill>
                <a:schemeClr val="bg1"/>
              </a:solidFill>
            </a:endParaRPr>
          </a:p>
          <a:p>
            <a:pPr algn="ctr"/>
            <a:r>
              <a:rPr kumimoji="1" lang="ja-JP" altLang="en-US" sz="1000" b="1" dirty="0">
                <a:solidFill>
                  <a:schemeClr val="bg1"/>
                </a:solidFill>
              </a:rPr>
              <a:t>示唆・提言</a:t>
            </a:r>
          </a:p>
        </p:txBody>
      </p:sp>
    </p:spTree>
    <p:extLst>
      <p:ext uri="{BB962C8B-B14F-4D97-AF65-F5344CB8AC3E}">
        <p14:creationId xmlns:p14="http://schemas.microsoft.com/office/powerpoint/2010/main" val="403578334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タイトル 7"/>
          <p:cNvSpPr>
            <a:spLocks noGrp="1"/>
          </p:cNvSpPr>
          <p:nvPr>
            <p:ph type="title"/>
          </p:nvPr>
        </p:nvSpPr>
        <p:spPr>
          <a:xfrm>
            <a:off x="331490" y="164693"/>
            <a:ext cx="9243021" cy="412538"/>
          </a:xfrm>
        </p:spPr>
        <p:txBody>
          <a:bodyPr>
            <a:normAutofit/>
          </a:bodyPr>
          <a:lstStyle/>
          <a:p>
            <a:r>
              <a:rPr lang="ja-JP" altLang="en-US" sz="1600" b="1" dirty="0">
                <a:solidFill>
                  <a:srgbClr val="002060"/>
                </a:solidFill>
              </a:rPr>
              <a:t>実装の詳細　</a:t>
            </a:r>
            <a:r>
              <a:rPr lang="en-US" altLang="ja-JP" sz="1600" b="1" dirty="0">
                <a:solidFill>
                  <a:srgbClr val="002060"/>
                </a:solidFill>
              </a:rPr>
              <a:t>–</a:t>
            </a:r>
            <a:r>
              <a:rPr lang="ja-JP" altLang="en-US" sz="1600" b="1" dirty="0">
                <a:solidFill>
                  <a:srgbClr val="002060"/>
                </a:solidFill>
              </a:rPr>
              <a:t>まとめ・考察</a:t>
            </a:r>
            <a:endParaRPr lang="ja-JP" altLang="en-US" sz="2000" b="1" spc="0" dirty="0">
              <a:solidFill>
                <a:srgbClr val="002060"/>
              </a:solidFill>
            </a:endParaRPr>
          </a:p>
        </p:txBody>
      </p:sp>
      <p:sp>
        <p:nvSpPr>
          <p:cNvPr id="6" name="テキスト ボックス 5"/>
          <p:cNvSpPr txBox="1"/>
          <p:nvPr/>
        </p:nvSpPr>
        <p:spPr>
          <a:xfrm>
            <a:off x="331490" y="555776"/>
            <a:ext cx="9243021" cy="6113312"/>
          </a:xfrm>
          <a:prstGeom prst="rect">
            <a:avLst/>
          </a:prstGeom>
          <a:noFill/>
        </p:spPr>
        <p:txBody>
          <a:bodyPr wrap="square" lIns="0" rIns="0" rtlCol="0">
            <a:noAutofit/>
          </a:bodyPr>
          <a:lstStyle/>
          <a:p>
            <a:pPr marL="285750" lvl="0" indent="-285750" defTabSz="288000">
              <a:buFont typeface="Wingdings" panose="05000000000000000000" pitchFamily="2" charset="2"/>
              <a:buChar char="n"/>
            </a:pPr>
            <a:r>
              <a:rPr lang="ja-JP" altLang="en-US" sz="1400" b="1" dirty="0">
                <a:solidFill>
                  <a:srgbClr val="000000"/>
                </a:solidFill>
                <a:latin typeface="Meiryo UI"/>
              </a:rPr>
              <a:t>データコントロール・ガバナンスの考え方</a:t>
            </a:r>
            <a:endParaRPr lang="en-US" altLang="ja-JP" sz="1400" b="1" dirty="0">
              <a:solidFill>
                <a:srgbClr val="000000"/>
              </a:solidFill>
              <a:latin typeface="Meiryo UI"/>
            </a:endParaRPr>
          </a:p>
          <a:p>
            <a:pPr marL="360000" lvl="2" indent="-180000" defTabSz="288000">
              <a:buFont typeface="Wingdings" panose="05000000000000000000" pitchFamily="2" charset="2"/>
              <a:buChar char="Ø"/>
            </a:pPr>
            <a:endParaRPr lang="en-US" altLang="ja-JP" sz="300" dirty="0">
              <a:solidFill>
                <a:srgbClr val="000000"/>
              </a:solidFill>
              <a:latin typeface="Meiryo UI"/>
            </a:endParaRPr>
          </a:p>
          <a:p>
            <a:pPr marL="637200" lvl="2" indent="-180000" defTabSz="288000">
              <a:buFont typeface="Arial" panose="020B0604020202020204" pitchFamily="34" charset="0"/>
              <a:buChar char="•"/>
            </a:pPr>
            <a:r>
              <a:rPr lang="ja-JP" altLang="en-US" sz="1400" noProof="0" dirty="0">
                <a:solidFill>
                  <a:srgbClr val="000000"/>
                </a:solidFill>
                <a:latin typeface="Meiryo UI"/>
              </a:rPr>
              <a:t>本実証では、半数以上の事業者（</a:t>
            </a:r>
            <a:r>
              <a:rPr lang="en-US" altLang="ja-JP" sz="1400" noProof="0" dirty="0">
                <a:solidFill>
                  <a:srgbClr val="000000"/>
                </a:solidFill>
                <a:latin typeface="Meiryo UI"/>
              </a:rPr>
              <a:t>8</a:t>
            </a:r>
            <a:r>
              <a:rPr lang="ja-JP" altLang="en-US" sz="1400" noProof="0" dirty="0">
                <a:solidFill>
                  <a:srgbClr val="000000"/>
                </a:solidFill>
                <a:latin typeface="Meiryo UI"/>
              </a:rPr>
              <a:t>事業者</a:t>
            </a:r>
            <a:r>
              <a:rPr lang="en-US" altLang="ja-JP" sz="1400" noProof="0" dirty="0">
                <a:solidFill>
                  <a:srgbClr val="000000"/>
                </a:solidFill>
                <a:latin typeface="Meiryo UI"/>
              </a:rPr>
              <a:t>/13</a:t>
            </a:r>
            <a:r>
              <a:rPr lang="ja-JP" altLang="en-US" sz="1400" dirty="0">
                <a:solidFill>
                  <a:srgbClr val="000000"/>
                </a:solidFill>
                <a:latin typeface="Meiryo UI"/>
              </a:rPr>
              <a:t>事業者）が個人または法人によってデータを分散管理する形態を採用</a:t>
            </a:r>
            <a:endParaRPr lang="en-US" altLang="ja-JP" sz="1400" dirty="0">
              <a:solidFill>
                <a:srgbClr val="000000"/>
              </a:solidFill>
              <a:latin typeface="Meiryo UI"/>
            </a:endParaRPr>
          </a:p>
          <a:p>
            <a:pPr marL="637200" lvl="2" indent="-180000" defTabSz="288000">
              <a:buFont typeface="Arial" panose="020B0604020202020204" pitchFamily="34" charset="0"/>
              <a:buChar char="•"/>
            </a:pPr>
            <a:r>
              <a:rPr lang="ja-JP" altLang="en-US" sz="1400" noProof="0" dirty="0">
                <a:solidFill>
                  <a:srgbClr val="000000"/>
                </a:solidFill>
                <a:latin typeface="Meiryo UI"/>
              </a:rPr>
              <a:t>一部分散管理と</a:t>
            </a:r>
            <a:r>
              <a:rPr lang="ja-JP" altLang="en-US" sz="1400" noProof="0" dirty="0" smtClean="0">
                <a:solidFill>
                  <a:srgbClr val="000000"/>
                </a:solidFill>
                <a:latin typeface="Meiryo UI"/>
              </a:rPr>
              <a:t>した</a:t>
            </a:r>
            <a:r>
              <a:rPr lang="en-US" altLang="ja-JP" sz="1400" dirty="0">
                <a:solidFill>
                  <a:srgbClr val="000000"/>
                </a:solidFill>
                <a:latin typeface="Meiryo UI"/>
              </a:rPr>
              <a:t>3</a:t>
            </a:r>
            <a:r>
              <a:rPr lang="ja-JP" altLang="en-US" sz="1400" dirty="0" smtClean="0">
                <a:solidFill>
                  <a:srgbClr val="000000"/>
                </a:solidFill>
                <a:latin typeface="Meiryo UI"/>
              </a:rPr>
              <a:t>事</a:t>
            </a:r>
            <a:r>
              <a:rPr lang="ja-JP" altLang="en-US" sz="1400" dirty="0">
                <a:solidFill>
                  <a:srgbClr val="000000"/>
                </a:solidFill>
                <a:latin typeface="Meiryo UI"/>
              </a:rPr>
              <a:t>業者については、暗号鍵のリカバリーのためにバックアップストレージを設け、その管理を第三者（ストレージ管理者）に依拠している</a:t>
            </a:r>
            <a:r>
              <a:rPr lang="ja-JP" altLang="en-US" sz="1400" dirty="0" smtClean="0">
                <a:solidFill>
                  <a:srgbClr val="000000"/>
                </a:solidFill>
                <a:latin typeface="Meiryo UI"/>
              </a:rPr>
              <a:t>パターン</a:t>
            </a:r>
            <a:r>
              <a:rPr lang="ja-JP" altLang="en-US" sz="1400" dirty="0">
                <a:solidFill>
                  <a:srgbClr val="000000"/>
                </a:solidFill>
                <a:latin typeface="Meiryo UI"/>
              </a:rPr>
              <a:t>や</a:t>
            </a:r>
            <a:r>
              <a:rPr lang="ja-JP" altLang="en-US" sz="1400" dirty="0" smtClean="0">
                <a:solidFill>
                  <a:srgbClr val="000000"/>
                </a:solidFill>
                <a:latin typeface="Meiryo UI"/>
              </a:rPr>
              <a:t>データ</a:t>
            </a:r>
            <a:r>
              <a:rPr lang="ja-JP" altLang="en-US" sz="1400" dirty="0">
                <a:solidFill>
                  <a:srgbClr val="000000"/>
                </a:solidFill>
                <a:latin typeface="Meiryo UI"/>
              </a:rPr>
              <a:t>利活用のためにサービス事業者がデータホルダーの同意に基づいてやり取りするデータをログとして管理している</a:t>
            </a:r>
            <a:r>
              <a:rPr lang="ja-JP" altLang="en-US" sz="1400" dirty="0" smtClean="0">
                <a:solidFill>
                  <a:srgbClr val="000000"/>
                </a:solidFill>
                <a:latin typeface="Meiryo UI"/>
              </a:rPr>
              <a:t>パターンなどが</a:t>
            </a:r>
            <a:r>
              <a:rPr lang="ja-JP" altLang="en-US" sz="1400" dirty="0">
                <a:solidFill>
                  <a:srgbClr val="000000"/>
                </a:solidFill>
                <a:latin typeface="Meiryo UI"/>
              </a:rPr>
              <a:t>挙げられる</a:t>
            </a:r>
            <a:endParaRPr lang="en-US" altLang="ja-JP" sz="1400" dirty="0">
              <a:solidFill>
                <a:srgbClr val="000000"/>
              </a:solidFill>
              <a:latin typeface="Meiryo UI"/>
            </a:endParaRPr>
          </a:p>
          <a:p>
            <a:pPr marL="457200" lvl="2" defTabSz="288000"/>
            <a:endParaRPr lang="en-US" altLang="ja-JP" sz="800" dirty="0">
              <a:solidFill>
                <a:srgbClr val="000000"/>
              </a:solidFill>
              <a:latin typeface="Meiryo UI"/>
            </a:endParaRPr>
          </a:p>
          <a:p>
            <a:pPr marL="637200" lvl="2" indent="-180000" defTabSz="288000">
              <a:buFont typeface="Arial" panose="020B0604020202020204" pitchFamily="34" charset="0"/>
              <a:buChar char="•"/>
            </a:pPr>
            <a:r>
              <a:rPr lang="ja-JP" altLang="en-US" sz="1400" dirty="0">
                <a:solidFill>
                  <a:srgbClr val="000000"/>
                </a:solidFill>
                <a:latin typeface="Meiryo UI"/>
              </a:rPr>
              <a:t>分散管理をする上でのデメリットとしては、複数のデバイスで管理されているデータの完全な同期を担保するための設計・実装コストが嵩むこと、分散管理されたデータを（特に個人が）管理するには従来よりもリスク・負荷が大きくなることが挙げられる</a:t>
            </a:r>
            <a:endParaRPr lang="en-US" altLang="ja-JP" sz="1400" dirty="0">
              <a:solidFill>
                <a:srgbClr val="000000"/>
              </a:solidFill>
              <a:latin typeface="Meiryo UI"/>
            </a:endParaRPr>
          </a:p>
          <a:p>
            <a:pPr marL="637200" lvl="2" indent="-180000" defTabSz="288000">
              <a:buFont typeface="Arial" panose="020B0604020202020204" pitchFamily="34" charset="0"/>
              <a:buChar char="•"/>
            </a:pPr>
            <a:r>
              <a:rPr lang="ja-JP" altLang="en-US" sz="1400" dirty="0">
                <a:solidFill>
                  <a:srgbClr val="000000"/>
                </a:solidFill>
                <a:latin typeface="Meiryo UI"/>
              </a:rPr>
              <a:t>特にパーソナルデータや暗号鍵のようなセキュアな管理が求められるケースでは、個人が管理を担う行うことは大きなリスクであり、データコントローラビリティを個人に与えることの価値とのバランスを経済性・運用性の観点も踏まえて正確に評価することが必要と考える</a:t>
            </a:r>
            <a:endParaRPr lang="en-US" altLang="ja-JP" sz="1400" dirty="0">
              <a:solidFill>
                <a:srgbClr val="000000"/>
              </a:solidFill>
              <a:latin typeface="Meiryo UI"/>
            </a:endParaRPr>
          </a:p>
          <a:p>
            <a:pPr marL="457200" lvl="2" defTabSz="288000"/>
            <a:endParaRPr lang="en-US" altLang="ja-JP" sz="800" noProof="0" dirty="0">
              <a:solidFill>
                <a:srgbClr val="000000"/>
              </a:solidFill>
              <a:latin typeface="Meiryo UI"/>
            </a:endParaRPr>
          </a:p>
          <a:p>
            <a:pPr marL="637200" lvl="2" indent="-180000" defTabSz="288000">
              <a:buFont typeface="Arial" panose="020B0604020202020204" pitchFamily="34" charset="0"/>
              <a:buChar char="•"/>
            </a:pPr>
            <a:r>
              <a:rPr lang="ja-JP" altLang="en-US" sz="1400" dirty="0">
                <a:solidFill>
                  <a:srgbClr val="000000"/>
                </a:solidFill>
                <a:latin typeface="Meiryo UI"/>
              </a:rPr>
              <a:t>ある事業者で実施したユーザーヒアリングの結果からは、一部の企業によってデータを集権的に管理することに対して課題感を感じない、とする意見も見られており、ニーズの強さも考慮要素と</a:t>
            </a:r>
            <a:r>
              <a:rPr lang="ja-JP" altLang="en-US" sz="1400" dirty="0" smtClean="0">
                <a:solidFill>
                  <a:srgbClr val="000000"/>
                </a:solidFill>
                <a:latin typeface="Meiryo UI"/>
              </a:rPr>
              <a:t>なる</a:t>
            </a:r>
            <a:endParaRPr lang="en-US" altLang="ja-JP" sz="1400" dirty="0" smtClean="0">
              <a:solidFill>
                <a:srgbClr val="000000"/>
              </a:solidFill>
              <a:latin typeface="Meiryo UI"/>
            </a:endParaRPr>
          </a:p>
          <a:p>
            <a:pPr marL="637200" lvl="2" indent="-180000" defTabSz="288000">
              <a:buFont typeface="Arial" panose="020B0604020202020204" pitchFamily="34" charset="0"/>
              <a:buChar char="•"/>
            </a:pPr>
            <a:r>
              <a:rPr lang="en-US" altLang="ja-JP" sz="1400" dirty="0">
                <a:solidFill>
                  <a:srgbClr val="000000"/>
                </a:solidFill>
                <a:latin typeface="Meiryo UI"/>
              </a:rPr>
              <a:t>Trusted Web</a:t>
            </a:r>
            <a:r>
              <a:rPr lang="ja-JP" altLang="en-US" sz="1400" dirty="0">
                <a:solidFill>
                  <a:srgbClr val="000000"/>
                </a:solidFill>
                <a:latin typeface="Meiryo UI"/>
              </a:rPr>
              <a:t>ではデータコントローラビリティを機能要件の一つとして掲げているが、データコントローラビリティに対する</a:t>
            </a:r>
            <a:r>
              <a:rPr lang="en-US" altLang="ja-JP" sz="1400" dirty="0">
                <a:solidFill>
                  <a:srgbClr val="000000"/>
                </a:solidFill>
                <a:latin typeface="Meiryo UI"/>
              </a:rPr>
              <a:t>Trusted Web</a:t>
            </a:r>
            <a:r>
              <a:rPr lang="ja-JP" altLang="en-US" sz="1400" dirty="0">
                <a:solidFill>
                  <a:srgbClr val="000000"/>
                </a:solidFill>
                <a:latin typeface="Meiryo UI"/>
              </a:rPr>
              <a:t>構想としてのスタンスをどう</a:t>
            </a:r>
            <a:r>
              <a:rPr lang="ja-JP" altLang="en-US" sz="1400" dirty="0" smtClean="0">
                <a:solidFill>
                  <a:srgbClr val="000000"/>
                </a:solidFill>
                <a:latin typeface="Meiryo UI"/>
              </a:rPr>
              <a:t>するの</a:t>
            </a:r>
            <a:r>
              <a:rPr lang="ja-JP" altLang="en-US" sz="1400" dirty="0">
                <a:solidFill>
                  <a:srgbClr val="000000"/>
                </a:solidFill>
                <a:latin typeface="Meiryo UI"/>
              </a:rPr>
              <a:t>か（前提とするのか、任意とするのか）を明確に事業者に示していくことが、今後の実装を事業者が担うことを踏まえると有効であると</a:t>
            </a:r>
            <a:r>
              <a:rPr lang="ja-JP" altLang="en-US" sz="1400" dirty="0" smtClean="0">
                <a:solidFill>
                  <a:srgbClr val="000000"/>
                </a:solidFill>
                <a:latin typeface="Meiryo UI"/>
              </a:rPr>
              <a:t>考える</a:t>
            </a:r>
            <a:endParaRPr lang="en-US" altLang="ja-JP" sz="1400" dirty="0" smtClean="0">
              <a:solidFill>
                <a:srgbClr val="000000"/>
              </a:solidFill>
              <a:latin typeface="Meiryo UI"/>
            </a:endParaRPr>
          </a:p>
          <a:p>
            <a:pPr marL="637200" lvl="2" indent="-180000" defTabSz="288000">
              <a:buFont typeface="Arial" panose="020B0604020202020204" pitchFamily="34" charset="0"/>
              <a:buChar char="•"/>
            </a:pPr>
            <a:endParaRPr lang="en-US" altLang="ja-JP" sz="800" noProof="0" dirty="0">
              <a:solidFill>
                <a:srgbClr val="000000"/>
              </a:solidFill>
              <a:latin typeface="Meiryo UI"/>
            </a:endParaRPr>
          </a:p>
          <a:p>
            <a:pPr marL="637200" lvl="2" indent="-180000" defTabSz="288000">
              <a:buFont typeface="Arial" panose="020B0604020202020204" pitchFamily="34" charset="0"/>
              <a:buChar char="•"/>
            </a:pPr>
            <a:r>
              <a:rPr lang="ja-JP" altLang="en-US" sz="1400" dirty="0">
                <a:solidFill>
                  <a:srgbClr val="000000"/>
                </a:solidFill>
                <a:latin typeface="Meiryo UI"/>
              </a:rPr>
              <a:t>データの検証性やトラストの担保に向けて、法規制等によるガバナンスの必要性を掲げている事業者がいくつか見られ、中には共通トラストフレームワークの必要性を言及している事業者もいる</a:t>
            </a:r>
            <a:endParaRPr lang="en-US" altLang="ja-JP" sz="1400" dirty="0">
              <a:solidFill>
                <a:srgbClr val="000000"/>
              </a:solidFill>
              <a:latin typeface="Meiryo UI"/>
            </a:endParaRPr>
          </a:p>
          <a:p>
            <a:pPr marL="637200" lvl="2" indent="-180000" defTabSz="288000">
              <a:buFont typeface="Arial" panose="020B0604020202020204" pitchFamily="34" charset="0"/>
              <a:buChar char="•"/>
            </a:pPr>
            <a:r>
              <a:rPr lang="ja-JP" altLang="en-US" sz="1400" dirty="0">
                <a:solidFill>
                  <a:srgbClr val="000000"/>
                </a:solidFill>
                <a:latin typeface="Meiryo UI"/>
              </a:rPr>
              <a:t>今回のプロトタイプシステムにおけるデータやシステムにおけるガバナンスの前提については、全ての事業者で明確に設定はしていないものの、一部の事業者では物理的な契約によってサービスの利用に対するガバナンス（例：データの取扱いに関する合意、データへのアクセス権の付与など）を図ることとしていた</a:t>
            </a:r>
            <a:endParaRPr lang="en-US" altLang="ja-JP" sz="1400" dirty="0">
              <a:solidFill>
                <a:srgbClr val="000000"/>
              </a:solidFill>
              <a:latin typeface="Meiryo UI"/>
            </a:endParaRPr>
          </a:p>
          <a:p>
            <a:pPr marL="637200" lvl="2" indent="-180000" defTabSz="288000">
              <a:buFont typeface="Arial" panose="020B0604020202020204" pitchFamily="34" charset="0"/>
              <a:buChar char="•"/>
            </a:pPr>
            <a:r>
              <a:rPr lang="ja-JP" altLang="en-US" sz="1400" dirty="0">
                <a:solidFill>
                  <a:srgbClr val="000000"/>
                </a:solidFill>
                <a:latin typeface="Meiryo UI"/>
              </a:rPr>
              <a:t>今後サービスとして実装していく上では、「ガバナンスをどのように確保していくのか」、「どの程度ガバナンスによって統制を図っていくべきであるのか」について、いずれ詳細な検討が求められると</a:t>
            </a:r>
            <a:r>
              <a:rPr lang="ja-JP" altLang="en-US" sz="1400" dirty="0" smtClean="0">
                <a:solidFill>
                  <a:srgbClr val="000000"/>
                </a:solidFill>
                <a:latin typeface="Meiryo UI"/>
              </a:rPr>
              <a:t>考える</a:t>
            </a:r>
            <a:endParaRPr lang="en-US" altLang="ja-JP" sz="1400" dirty="0" smtClean="0">
              <a:solidFill>
                <a:srgbClr val="000000"/>
              </a:solidFill>
              <a:latin typeface="Meiryo UI"/>
            </a:endParaRPr>
          </a:p>
          <a:p>
            <a:pPr marL="637200" lvl="2" indent="-180000" defTabSz="288000">
              <a:buFont typeface="Arial" panose="020B0604020202020204" pitchFamily="34" charset="0"/>
              <a:buChar char="•"/>
            </a:pPr>
            <a:r>
              <a:rPr lang="ja-JP" altLang="en-US" sz="1400" dirty="0">
                <a:solidFill>
                  <a:srgbClr val="000000"/>
                </a:solidFill>
                <a:latin typeface="Meiryo UI"/>
              </a:rPr>
              <a:t>また事業者側からのインプットとして、どのような内容をガバナンスで担保していく必要があるのか、そしてそのガバナンス・ルールの案を具体的に示していただくことが、今後の検討を有効に進めていく上で重要であると考える</a:t>
            </a:r>
            <a:endParaRPr lang="en-US" altLang="ja-JP" sz="1400" noProof="0" dirty="0">
              <a:solidFill>
                <a:srgbClr val="000000"/>
              </a:solidFill>
              <a:latin typeface="Meiryo UI"/>
            </a:endParaRPr>
          </a:p>
        </p:txBody>
      </p:sp>
      <p:sp>
        <p:nvSpPr>
          <p:cNvPr id="4" name="ホームベース 3"/>
          <p:cNvSpPr/>
          <p:nvPr/>
        </p:nvSpPr>
        <p:spPr>
          <a:xfrm>
            <a:off x="6093501" y="42672"/>
            <a:ext cx="972000" cy="324000"/>
          </a:xfrm>
          <a:prstGeom prst="homePlate">
            <a:avLst/>
          </a:prstGeom>
          <a:solidFill>
            <a:schemeClr val="bg1">
              <a:lumMod val="85000"/>
            </a:schemeClr>
          </a:solid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kumimoji="1" lang="ja-JP" altLang="en-US" sz="1000" b="1" dirty="0">
                <a:solidFill>
                  <a:schemeClr val="bg1"/>
                </a:solidFill>
              </a:rPr>
              <a:t>基本情報</a:t>
            </a:r>
          </a:p>
        </p:txBody>
      </p:sp>
      <p:sp>
        <p:nvSpPr>
          <p:cNvPr id="5" name="山形 4"/>
          <p:cNvSpPr/>
          <p:nvPr/>
        </p:nvSpPr>
        <p:spPr>
          <a:xfrm>
            <a:off x="6889292" y="42672"/>
            <a:ext cx="972000" cy="324000"/>
          </a:xfrm>
          <a:prstGeom prst="chevron">
            <a:avLst/>
          </a:prstGeom>
          <a:solidFill>
            <a:schemeClr val="accent2">
              <a:lumMod val="75000"/>
              <a:lumOff val="25000"/>
            </a:schemeClr>
          </a:solid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kumimoji="1" lang="ja-JP" altLang="en-US" sz="1000" b="1" dirty="0">
                <a:solidFill>
                  <a:schemeClr val="bg1"/>
                </a:solidFill>
              </a:rPr>
              <a:t>実証結果</a:t>
            </a:r>
          </a:p>
        </p:txBody>
      </p:sp>
      <p:sp>
        <p:nvSpPr>
          <p:cNvPr id="7" name="山形 6"/>
          <p:cNvSpPr/>
          <p:nvPr/>
        </p:nvSpPr>
        <p:spPr>
          <a:xfrm>
            <a:off x="7685083" y="42672"/>
            <a:ext cx="972000" cy="324000"/>
          </a:xfrm>
          <a:prstGeom prst="chevron">
            <a:avLst/>
          </a:prstGeom>
          <a:solidFill>
            <a:schemeClr val="bg1">
              <a:lumMod val="85000"/>
            </a:schemeClr>
          </a:solid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kumimoji="1" lang="ja-JP" altLang="en-US" sz="1000" b="1" dirty="0">
                <a:solidFill>
                  <a:schemeClr val="bg1"/>
                </a:solidFill>
              </a:rPr>
              <a:t>社会実装の見通し</a:t>
            </a:r>
          </a:p>
        </p:txBody>
      </p:sp>
      <p:sp>
        <p:nvSpPr>
          <p:cNvPr id="8" name="山形 7"/>
          <p:cNvSpPr/>
          <p:nvPr/>
        </p:nvSpPr>
        <p:spPr>
          <a:xfrm>
            <a:off x="8480873" y="42672"/>
            <a:ext cx="972000" cy="324000"/>
          </a:xfrm>
          <a:prstGeom prst="chevron">
            <a:avLst/>
          </a:prstGeom>
          <a:solidFill>
            <a:schemeClr val="bg1">
              <a:lumMod val="85000"/>
            </a:schemeClr>
          </a:solid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kumimoji="1" lang="en-US" altLang="ja-JP" sz="1000" b="1" dirty="0">
                <a:solidFill>
                  <a:schemeClr val="bg1"/>
                </a:solidFill>
              </a:rPr>
              <a:t>TW</a:t>
            </a:r>
            <a:r>
              <a:rPr lang="ja-JP" altLang="en-US" sz="1000" b="1" dirty="0">
                <a:solidFill>
                  <a:schemeClr val="bg1"/>
                </a:solidFill>
              </a:rPr>
              <a:t>への</a:t>
            </a:r>
            <a:endParaRPr lang="en-US" altLang="ja-JP" sz="1000" b="1" dirty="0">
              <a:solidFill>
                <a:schemeClr val="bg1"/>
              </a:solidFill>
            </a:endParaRPr>
          </a:p>
          <a:p>
            <a:pPr algn="ctr"/>
            <a:r>
              <a:rPr kumimoji="1" lang="ja-JP" altLang="en-US" sz="1000" b="1" dirty="0">
                <a:solidFill>
                  <a:schemeClr val="bg1"/>
                </a:solidFill>
              </a:rPr>
              <a:t>示唆・提言</a:t>
            </a:r>
          </a:p>
        </p:txBody>
      </p:sp>
    </p:spTree>
    <p:extLst>
      <p:ext uri="{BB962C8B-B14F-4D97-AF65-F5344CB8AC3E}">
        <p14:creationId xmlns:p14="http://schemas.microsoft.com/office/powerpoint/2010/main" val="425595326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タイトル 7"/>
          <p:cNvSpPr>
            <a:spLocks noGrp="1"/>
          </p:cNvSpPr>
          <p:nvPr>
            <p:ph type="title"/>
          </p:nvPr>
        </p:nvSpPr>
        <p:spPr>
          <a:xfrm>
            <a:off x="331490" y="164693"/>
            <a:ext cx="9243021" cy="412538"/>
          </a:xfrm>
        </p:spPr>
        <p:txBody>
          <a:bodyPr>
            <a:normAutofit/>
          </a:bodyPr>
          <a:lstStyle/>
          <a:p>
            <a:r>
              <a:rPr lang="ja-JP" altLang="en-US" sz="1600" b="1" dirty="0">
                <a:solidFill>
                  <a:srgbClr val="002060"/>
                </a:solidFill>
              </a:rPr>
              <a:t>実装の詳細　</a:t>
            </a:r>
            <a:r>
              <a:rPr lang="en-US" altLang="ja-JP" sz="1600" b="1" dirty="0">
                <a:solidFill>
                  <a:srgbClr val="002060"/>
                </a:solidFill>
              </a:rPr>
              <a:t>–</a:t>
            </a:r>
            <a:r>
              <a:rPr lang="ja-JP" altLang="en-US" sz="1600" b="1" dirty="0">
                <a:solidFill>
                  <a:srgbClr val="002060"/>
                </a:solidFill>
              </a:rPr>
              <a:t>まとめ・考察</a:t>
            </a:r>
            <a:endParaRPr lang="ja-JP" altLang="en-US" sz="2000" b="1" spc="0" dirty="0">
              <a:solidFill>
                <a:srgbClr val="002060"/>
              </a:solidFill>
            </a:endParaRPr>
          </a:p>
        </p:txBody>
      </p:sp>
      <p:sp>
        <p:nvSpPr>
          <p:cNvPr id="6" name="テキスト ボックス 5"/>
          <p:cNvSpPr txBox="1"/>
          <p:nvPr/>
        </p:nvSpPr>
        <p:spPr>
          <a:xfrm>
            <a:off x="331490" y="555776"/>
            <a:ext cx="9243021" cy="6113312"/>
          </a:xfrm>
          <a:prstGeom prst="rect">
            <a:avLst/>
          </a:prstGeom>
          <a:noFill/>
        </p:spPr>
        <p:txBody>
          <a:bodyPr wrap="square" lIns="0" rIns="0" rtlCol="0">
            <a:noAutofit/>
          </a:bodyPr>
          <a:lstStyle/>
          <a:p>
            <a:pPr marL="285750" lvl="0" indent="-285750" defTabSz="288000">
              <a:buFont typeface="Wingdings" panose="05000000000000000000" pitchFamily="2" charset="2"/>
              <a:buChar char="n"/>
            </a:pPr>
            <a:r>
              <a:rPr lang="ja-JP" altLang="en-US" sz="1400" b="1" dirty="0">
                <a:solidFill>
                  <a:srgbClr val="000000"/>
                </a:solidFill>
                <a:latin typeface="Meiryo UI"/>
              </a:rPr>
              <a:t>合意形成・トレースの考え方</a:t>
            </a:r>
            <a:endParaRPr lang="en-US" altLang="ja-JP" sz="1400" b="1" dirty="0">
              <a:solidFill>
                <a:srgbClr val="000000"/>
              </a:solidFill>
              <a:latin typeface="Meiryo UI"/>
            </a:endParaRPr>
          </a:p>
          <a:p>
            <a:pPr marL="360000" lvl="2" indent="-180000" defTabSz="288000">
              <a:buFont typeface="Wingdings" panose="05000000000000000000" pitchFamily="2" charset="2"/>
              <a:buChar char="Ø"/>
            </a:pPr>
            <a:endParaRPr lang="en-US" altLang="ja-JP" sz="300" dirty="0">
              <a:solidFill>
                <a:srgbClr val="000000"/>
              </a:solidFill>
              <a:latin typeface="Meiryo UI"/>
            </a:endParaRPr>
          </a:p>
          <a:p>
            <a:pPr marL="637200" lvl="2" indent="-180000" defTabSz="288000">
              <a:buFont typeface="Arial" panose="020B0604020202020204" pitchFamily="34" charset="0"/>
              <a:buChar char="•"/>
            </a:pPr>
            <a:r>
              <a:rPr lang="ja-JP" altLang="en-US" sz="1400" dirty="0">
                <a:solidFill>
                  <a:srgbClr val="000000"/>
                </a:solidFill>
                <a:latin typeface="Meiryo UI"/>
              </a:rPr>
              <a:t>合意形成に関与する主体（合意の範囲）としては、いずれの事業者も事業スキームに登場するステークホルダーの範囲内に留まっており、サービス・システムで想定していない第三者を含む合意形成（例えば、データホルダーのデータ共有先からさらに別の第三者にデータ共有される時に、データホルダーの合意に基づいて共有される仕組み）までをコミットしている事業者は確認</a:t>
            </a:r>
            <a:r>
              <a:rPr lang="ja-JP" altLang="en-US" sz="1400" dirty="0" smtClean="0">
                <a:solidFill>
                  <a:srgbClr val="000000"/>
                </a:solidFill>
                <a:latin typeface="Meiryo UI"/>
              </a:rPr>
              <a:t>できなかった</a:t>
            </a:r>
            <a:endParaRPr lang="en-US" altLang="ja-JP" sz="1400" dirty="0" smtClean="0">
              <a:solidFill>
                <a:srgbClr val="000000"/>
              </a:solidFill>
              <a:latin typeface="Meiryo UI"/>
            </a:endParaRPr>
          </a:p>
          <a:p>
            <a:pPr marL="637200" lvl="2" indent="-180000" defTabSz="288000">
              <a:buFont typeface="Arial" panose="020B0604020202020204" pitchFamily="34" charset="0"/>
              <a:buChar char="•"/>
            </a:pPr>
            <a:r>
              <a:rPr lang="ja-JP" altLang="en-US" sz="1400" dirty="0">
                <a:solidFill>
                  <a:srgbClr val="000000"/>
                </a:solidFill>
                <a:latin typeface="Meiryo UI"/>
              </a:rPr>
              <a:t>これは技術的に課題があることも考えられるが、そもそもサービスのスコープとして第三者へのデータ共有を考慮していないためであると考えられる。他方、今後社会実装や横展開による市場拡大を考えた時に、データの利活用範囲を拡大しようとする動きは基本構想内であると想定されるため、第三者も含めた合意形成の実現に向けた方法を整理することは、今後の実装性を高める上では有効と</a:t>
            </a:r>
            <a:r>
              <a:rPr lang="ja-JP" altLang="en-US" sz="1400" dirty="0" smtClean="0">
                <a:solidFill>
                  <a:srgbClr val="000000"/>
                </a:solidFill>
                <a:latin typeface="Meiryo UI"/>
              </a:rPr>
              <a:t>考える</a:t>
            </a:r>
            <a:endParaRPr lang="en-US" altLang="ja-JP" sz="1400" dirty="0" smtClean="0">
              <a:solidFill>
                <a:srgbClr val="000000"/>
              </a:solidFill>
              <a:latin typeface="Meiryo UI"/>
            </a:endParaRPr>
          </a:p>
          <a:p>
            <a:pPr marL="637200" lvl="2" indent="-180000" defTabSz="288000">
              <a:buFont typeface="Arial" panose="020B0604020202020204" pitchFamily="34" charset="0"/>
              <a:buChar char="•"/>
            </a:pPr>
            <a:endParaRPr lang="en-US" altLang="ja-JP" sz="1400" noProof="0" dirty="0">
              <a:solidFill>
                <a:srgbClr val="000000"/>
              </a:solidFill>
              <a:latin typeface="Meiryo UI"/>
            </a:endParaRPr>
          </a:p>
          <a:p>
            <a:pPr marL="637200" lvl="2" indent="-180000" defTabSz="288000">
              <a:buFont typeface="Arial" panose="020B0604020202020204" pitchFamily="34" charset="0"/>
              <a:buChar char="•"/>
            </a:pPr>
            <a:r>
              <a:rPr lang="ja-JP" altLang="en-US" sz="1400" dirty="0">
                <a:solidFill>
                  <a:srgbClr val="000000"/>
                </a:solidFill>
                <a:latin typeface="Meiryo UI"/>
              </a:rPr>
              <a:t>合意の取消についてはいずれの事業者も技術的には可能としていた（スマートコントラクトを用いる場合と合意の取消に関する合意を</a:t>
            </a:r>
            <a:r>
              <a:rPr lang="en-US" altLang="ja-JP" sz="1400" dirty="0">
                <a:solidFill>
                  <a:srgbClr val="000000"/>
                </a:solidFill>
                <a:latin typeface="Meiryo UI"/>
              </a:rPr>
              <a:t>UI</a:t>
            </a:r>
            <a:r>
              <a:rPr lang="ja-JP" altLang="en-US" sz="1400" dirty="0">
                <a:solidFill>
                  <a:srgbClr val="000000"/>
                </a:solidFill>
                <a:latin typeface="Meiryo UI"/>
              </a:rPr>
              <a:t>に実装するパターンがあった</a:t>
            </a:r>
            <a:r>
              <a:rPr lang="ja-JP" altLang="en-US" sz="1400" dirty="0" smtClean="0">
                <a:solidFill>
                  <a:srgbClr val="000000"/>
                </a:solidFill>
                <a:latin typeface="Meiryo UI"/>
              </a:rPr>
              <a:t>）</a:t>
            </a:r>
            <a:endParaRPr lang="en-US" altLang="ja-JP" sz="1400" dirty="0" smtClean="0">
              <a:solidFill>
                <a:srgbClr val="000000"/>
              </a:solidFill>
              <a:latin typeface="Meiryo UI"/>
            </a:endParaRPr>
          </a:p>
          <a:p>
            <a:pPr marL="637200" lvl="2" indent="-180000" defTabSz="288000">
              <a:buFont typeface="Arial" panose="020B0604020202020204" pitchFamily="34" charset="0"/>
              <a:buChar char="•"/>
            </a:pPr>
            <a:r>
              <a:rPr lang="ja-JP" altLang="en-US" sz="1400" dirty="0" smtClean="0">
                <a:solidFill>
                  <a:srgbClr val="000000"/>
                </a:solidFill>
                <a:latin typeface="Meiryo UI"/>
              </a:rPr>
              <a:t>他方</a:t>
            </a:r>
            <a:r>
              <a:rPr lang="ja-JP" altLang="en-US" sz="1400" dirty="0">
                <a:solidFill>
                  <a:srgbClr val="000000"/>
                </a:solidFill>
                <a:latin typeface="Meiryo UI"/>
              </a:rPr>
              <a:t>、いくつかの事業者については、合意の取消を実装するニーズがないとして構想外としている。データの内容について合意を図っている事業者に関しては、合意を取消したとしてもデータが共有された事実は変わらず、また破棄を求めたとしても実際に破棄されたことを厳密に確認する術はないことを構想外とした理由として</a:t>
            </a:r>
            <a:r>
              <a:rPr lang="ja-JP" altLang="en-US" sz="1400" dirty="0" smtClean="0">
                <a:solidFill>
                  <a:srgbClr val="000000"/>
                </a:solidFill>
                <a:latin typeface="Meiryo UI"/>
              </a:rPr>
              <a:t>いる</a:t>
            </a:r>
            <a:endParaRPr lang="en-US" altLang="ja-JP" sz="1400" dirty="0" smtClean="0">
              <a:solidFill>
                <a:srgbClr val="000000"/>
              </a:solidFill>
              <a:latin typeface="Meiryo UI"/>
            </a:endParaRPr>
          </a:p>
          <a:p>
            <a:pPr marL="457200" lvl="2" defTabSz="288000"/>
            <a:endParaRPr lang="en-US" altLang="ja-JP" sz="1400" noProof="0" dirty="0">
              <a:solidFill>
                <a:srgbClr val="000000"/>
              </a:solidFill>
              <a:latin typeface="Meiryo UI"/>
            </a:endParaRPr>
          </a:p>
          <a:p>
            <a:pPr marL="637200" lvl="2" indent="-180000" defTabSz="288000">
              <a:buFont typeface="Arial" panose="020B0604020202020204" pitchFamily="34" charset="0"/>
              <a:buChar char="•"/>
            </a:pPr>
            <a:r>
              <a:rPr lang="ja-JP" altLang="en-US" sz="1400" dirty="0">
                <a:solidFill>
                  <a:srgbClr val="000000"/>
                </a:solidFill>
                <a:latin typeface="Meiryo UI"/>
              </a:rPr>
              <a:t>トレースの対象としては合意した事実のトレース（合意履歴を</a:t>
            </a:r>
            <a:r>
              <a:rPr lang="en-US" altLang="ja-JP" sz="1400" dirty="0">
                <a:solidFill>
                  <a:srgbClr val="000000"/>
                </a:solidFill>
                <a:latin typeface="Meiryo UI"/>
              </a:rPr>
              <a:t>UI</a:t>
            </a:r>
            <a:r>
              <a:rPr lang="ja-JP" altLang="en-US" sz="1400" dirty="0">
                <a:solidFill>
                  <a:srgbClr val="000000"/>
                </a:solidFill>
                <a:latin typeface="Meiryo UI"/>
              </a:rPr>
              <a:t>上で確認するケース）と合意履歴に加えてやり取りしたメッセージの内容までトレースしているケースが</a:t>
            </a:r>
            <a:r>
              <a:rPr lang="ja-JP" altLang="en-US" sz="1400" dirty="0" smtClean="0">
                <a:solidFill>
                  <a:srgbClr val="000000"/>
                </a:solidFill>
                <a:latin typeface="Meiryo UI"/>
              </a:rPr>
              <a:t>見られた</a:t>
            </a:r>
            <a:endParaRPr lang="en-US" altLang="ja-JP" sz="1400" dirty="0" smtClean="0">
              <a:solidFill>
                <a:srgbClr val="000000"/>
              </a:solidFill>
              <a:latin typeface="Meiryo UI"/>
            </a:endParaRPr>
          </a:p>
          <a:p>
            <a:pPr marL="637200" lvl="2" indent="-180000" defTabSz="288000">
              <a:buFont typeface="Arial" panose="020B0604020202020204" pitchFamily="34" charset="0"/>
              <a:buChar char="•"/>
            </a:pPr>
            <a:r>
              <a:rPr lang="ja-JP" altLang="en-US" sz="1400" dirty="0">
                <a:solidFill>
                  <a:srgbClr val="000000"/>
                </a:solidFill>
                <a:latin typeface="Meiryo UI"/>
              </a:rPr>
              <a:t>本事業内で想定しているトレースは、同サービス・システム内のステークホルダーが、自らのやり取りの履歴を後から確認できることを指していることが主であり、いわゆるデータトレーサビリティで担保されるデータの第三者利用のトレース・利用の防止までをコミットしたケースは</a:t>
            </a:r>
            <a:r>
              <a:rPr lang="ja-JP" altLang="en-US" sz="1400" dirty="0" smtClean="0">
                <a:solidFill>
                  <a:srgbClr val="000000"/>
                </a:solidFill>
                <a:latin typeface="Meiryo UI"/>
              </a:rPr>
              <a:t>見られなかった</a:t>
            </a:r>
            <a:endParaRPr lang="en-US" altLang="ja-JP" sz="1400" dirty="0" smtClean="0">
              <a:solidFill>
                <a:srgbClr val="000000"/>
              </a:solidFill>
              <a:latin typeface="Meiryo UI"/>
            </a:endParaRPr>
          </a:p>
          <a:p>
            <a:pPr marL="637200" lvl="2" indent="-180000" defTabSz="288000">
              <a:buFont typeface="Arial" panose="020B0604020202020204" pitchFamily="34" charset="0"/>
              <a:buChar char="•"/>
            </a:pPr>
            <a:r>
              <a:rPr lang="ja-JP" altLang="en-US" sz="1400" dirty="0">
                <a:solidFill>
                  <a:srgbClr val="000000"/>
                </a:solidFill>
                <a:latin typeface="Meiryo UI"/>
              </a:rPr>
              <a:t>より実用的なサービスを考えると第三者まで含めたデータトレーサビリティが担保されたシステムの実装を目指すことが重要と考えるが、実装コストやそれを必要とするユースケースの数を考慮した時に、</a:t>
            </a:r>
            <a:r>
              <a:rPr lang="en-US" altLang="ja-JP" sz="1400" dirty="0">
                <a:solidFill>
                  <a:srgbClr val="000000"/>
                </a:solidFill>
                <a:latin typeface="Meiryo UI"/>
              </a:rPr>
              <a:t>Trusted Web</a:t>
            </a:r>
            <a:r>
              <a:rPr lang="ja-JP" altLang="en-US" sz="1400" dirty="0">
                <a:solidFill>
                  <a:srgbClr val="000000"/>
                </a:solidFill>
                <a:latin typeface="Meiryo UI"/>
              </a:rPr>
              <a:t>構想の中でどの程度時間を割いて検討するかは協議が必要であると考えられる</a:t>
            </a:r>
            <a:endParaRPr lang="en-US" altLang="ja-JP" sz="1400" noProof="0" dirty="0">
              <a:solidFill>
                <a:srgbClr val="000000"/>
              </a:solidFill>
              <a:latin typeface="Meiryo UI"/>
            </a:endParaRPr>
          </a:p>
        </p:txBody>
      </p:sp>
      <p:sp>
        <p:nvSpPr>
          <p:cNvPr id="4" name="ホームベース 3"/>
          <p:cNvSpPr/>
          <p:nvPr/>
        </p:nvSpPr>
        <p:spPr>
          <a:xfrm>
            <a:off x="6093501" y="42672"/>
            <a:ext cx="972000" cy="324000"/>
          </a:xfrm>
          <a:prstGeom prst="homePlate">
            <a:avLst/>
          </a:prstGeom>
          <a:solidFill>
            <a:schemeClr val="bg1">
              <a:lumMod val="85000"/>
            </a:schemeClr>
          </a:solid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kumimoji="1" lang="ja-JP" altLang="en-US" sz="1000" b="1" dirty="0">
                <a:solidFill>
                  <a:schemeClr val="bg1"/>
                </a:solidFill>
              </a:rPr>
              <a:t>基本情報</a:t>
            </a:r>
          </a:p>
        </p:txBody>
      </p:sp>
      <p:sp>
        <p:nvSpPr>
          <p:cNvPr id="5" name="山形 4"/>
          <p:cNvSpPr/>
          <p:nvPr/>
        </p:nvSpPr>
        <p:spPr>
          <a:xfrm>
            <a:off x="6889292" y="42672"/>
            <a:ext cx="972000" cy="324000"/>
          </a:xfrm>
          <a:prstGeom prst="chevron">
            <a:avLst/>
          </a:prstGeom>
          <a:solidFill>
            <a:schemeClr val="accent2">
              <a:lumMod val="75000"/>
              <a:lumOff val="25000"/>
            </a:schemeClr>
          </a:solid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kumimoji="1" lang="ja-JP" altLang="en-US" sz="1000" b="1" dirty="0">
                <a:solidFill>
                  <a:schemeClr val="bg1"/>
                </a:solidFill>
              </a:rPr>
              <a:t>実証結果</a:t>
            </a:r>
          </a:p>
        </p:txBody>
      </p:sp>
      <p:sp>
        <p:nvSpPr>
          <p:cNvPr id="7" name="山形 6"/>
          <p:cNvSpPr/>
          <p:nvPr/>
        </p:nvSpPr>
        <p:spPr>
          <a:xfrm>
            <a:off x="7685083" y="42672"/>
            <a:ext cx="972000" cy="324000"/>
          </a:xfrm>
          <a:prstGeom prst="chevron">
            <a:avLst/>
          </a:prstGeom>
          <a:solidFill>
            <a:schemeClr val="bg1">
              <a:lumMod val="85000"/>
            </a:schemeClr>
          </a:solid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kumimoji="1" lang="ja-JP" altLang="en-US" sz="1000" b="1" dirty="0">
                <a:solidFill>
                  <a:schemeClr val="bg1"/>
                </a:solidFill>
              </a:rPr>
              <a:t>社会実装の見通し</a:t>
            </a:r>
          </a:p>
        </p:txBody>
      </p:sp>
      <p:sp>
        <p:nvSpPr>
          <p:cNvPr id="8" name="山形 7"/>
          <p:cNvSpPr/>
          <p:nvPr/>
        </p:nvSpPr>
        <p:spPr>
          <a:xfrm>
            <a:off x="8480873" y="42672"/>
            <a:ext cx="972000" cy="324000"/>
          </a:xfrm>
          <a:prstGeom prst="chevron">
            <a:avLst/>
          </a:prstGeom>
          <a:solidFill>
            <a:schemeClr val="bg1">
              <a:lumMod val="85000"/>
            </a:schemeClr>
          </a:solid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kumimoji="1" lang="en-US" altLang="ja-JP" sz="1000" b="1" dirty="0">
                <a:solidFill>
                  <a:schemeClr val="bg1"/>
                </a:solidFill>
              </a:rPr>
              <a:t>TW</a:t>
            </a:r>
            <a:r>
              <a:rPr lang="ja-JP" altLang="en-US" sz="1000" b="1" dirty="0">
                <a:solidFill>
                  <a:schemeClr val="bg1"/>
                </a:solidFill>
              </a:rPr>
              <a:t>への</a:t>
            </a:r>
            <a:endParaRPr lang="en-US" altLang="ja-JP" sz="1000" b="1" dirty="0">
              <a:solidFill>
                <a:schemeClr val="bg1"/>
              </a:solidFill>
            </a:endParaRPr>
          </a:p>
          <a:p>
            <a:pPr algn="ctr"/>
            <a:r>
              <a:rPr kumimoji="1" lang="ja-JP" altLang="en-US" sz="1000" b="1" dirty="0">
                <a:solidFill>
                  <a:schemeClr val="bg1"/>
                </a:solidFill>
              </a:rPr>
              <a:t>示唆・提言</a:t>
            </a:r>
          </a:p>
        </p:txBody>
      </p:sp>
    </p:spTree>
    <p:extLst>
      <p:ext uri="{BB962C8B-B14F-4D97-AF65-F5344CB8AC3E}">
        <p14:creationId xmlns:p14="http://schemas.microsoft.com/office/powerpoint/2010/main" val="232023435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タイトル 7"/>
          <p:cNvSpPr>
            <a:spLocks noGrp="1"/>
          </p:cNvSpPr>
          <p:nvPr>
            <p:ph type="title"/>
          </p:nvPr>
        </p:nvSpPr>
        <p:spPr>
          <a:xfrm>
            <a:off x="331490" y="164693"/>
            <a:ext cx="9243021" cy="412538"/>
          </a:xfrm>
        </p:spPr>
        <p:txBody>
          <a:bodyPr>
            <a:normAutofit/>
          </a:bodyPr>
          <a:lstStyle/>
          <a:p>
            <a:r>
              <a:rPr lang="ja-JP" altLang="en-US" sz="1600" b="1" dirty="0">
                <a:solidFill>
                  <a:srgbClr val="002060"/>
                </a:solidFill>
              </a:rPr>
              <a:t>実装の詳細　</a:t>
            </a:r>
            <a:r>
              <a:rPr lang="en-US" altLang="ja-JP" sz="1600" b="1" dirty="0">
                <a:solidFill>
                  <a:srgbClr val="002060"/>
                </a:solidFill>
              </a:rPr>
              <a:t>–</a:t>
            </a:r>
            <a:r>
              <a:rPr lang="ja-JP" altLang="en-US" sz="1600" b="1" dirty="0">
                <a:solidFill>
                  <a:srgbClr val="002060"/>
                </a:solidFill>
              </a:rPr>
              <a:t>まとめ・考察</a:t>
            </a:r>
            <a:endParaRPr lang="ja-JP" altLang="en-US" sz="2000" b="1" spc="0" dirty="0">
              <a:solidFill>
                <a:srgbClr val="002060"/>
              </a:solidFill>
            </a:endParaRPr>
          </a:p>
        </p:txBody>
      </p:sp>
      <p:sp>
        <p:nvSpPr>
          <p:cNvPr id="6" name="テキスト ボックス 5"/>
          <p:cNvSpPr txBox="1"/>
          <p:nvPr/>
        </p:nvSpPr>
        <p:spPr>
          <a:xfrm>
            <a:off x="331490" y="555776"/>
            <a:ext cx="9243021" cy="6113312"/>
          </a:xfrm>
          <a:prstGeom prst="rect">
            <a:avLst/>
          </a:prstGeom>
          <a:noFill/>
        </p:spPr>
        <p:txBody>
          <a:bodyPr wrap="square" lIns="0" rIns="0" rtlCol="0">
            <a:noAutofit/>
          </a:bodyPr>
          <a:lstStyle/>
          <a:p>
            <a:pPr marL="285750" lvl="0" indent="-285750" defTabSz="288000">
              <a:buFont typeface="Wingdings" panose="05000000000000000000" pitchFamily="2" charset="2"/>
              <a:buChar char="n"/>
            </a:pPr>
            <a:r>
              <a:rPr lang="ja-JP" altLang="en-US" sz="1400" b="1" dirty="0">
                <a:solidFill>
                  <a:srgbClr val="000000"/>
                </a:solidFill>
                <a:latin typeface="Meiryo UI"/>
              </a:rPr>
              <a:t>属性情報の証明手法</a:t>
            </a:r>
          </a:p>
          <a:p>
            <a:pPr marL="360000" lvl="2" indent="-180000" defTabSz="288000">
              <a:buFont typeface="Wingdings" panose="05000000000000000000" pitchFamily="2" charset="2"/>
              <a:buChar char="Ø"/>
            </a:pPr>
            <a:endParaRPr lang="en-US" altLang="ja-JP" sz="300" dirty="0">
              <a:solidFill>
                <a:srgbClr val="000000"/>
              </a:solidFill>
              <a:latin typeface="Meiryo UI"/>
            </a:endParaRPr>
          </a:p>
          <a:p>
            <a:pPr marL="637200" lvl="2" indent="-180000" defTabSz="288000">
              <a:buFont typeface="Arial" panose="020B0604020202020204" pitchFamily="34" charset="0"/>
              <a:buChar char="•"/>
            </a:pPr>
            <a:r>
              <a:rPr lang="ja-JP" altLang="en-US" sz="1400" dirty="0">
                <a:solidFill>
                  <a:srgbClr val="000000"/>
                </a:solidFill>
                <a:latin typeface="Meiryo UI"/>
              </a:rPr>
              <a:t>今回の実証事業では、全ての事業者で</a:t>
            </a:r>
            <a:r>
              <a:rPr lang="en-US" altLang="ja-JP" sz="1400" dirty="0">
                <a:solidFill>
                  <a:srgbClr val="000000"/>
                </a:solidFill>
                <a:latin typeface="Meiryo UI"/>
              </a:rPr>
              <a:t>DID</a:t>
            </a:r>
            <a:r>
              <a:rPr lang="ja-JP" altLang="en-US" sz="1400" dirty="0">
                <a:solidFill>
                  <a:srgbClr val="000000"/>
                </a:solidFill>
                <a:latin typeface="Meiryo UI"/>
              </a:rPr>
              <a:t>を採用し、かつ</a:t>
            </a:r>
            <a:r>
              <a:rPr lang="en-US" altLang="ja-JP" sz="1400" dirty="0">
                <a:solidFill>
                  <a:srgbClr val="000000"/>
                </a:solidFill>
                <a:latin typeface="Meiryo UI"/>
              </a:rPr>
              <a:t>13</a:t>
            </a:r>
            <a:r>
              <a:rPr lang="ja-JP" altLang="en-US" sz="1400" dirty="0">
                <a:solidFill>
                  <a:srgbClr val="000000"/>
                </a:solidFill>
                <a:latin typeface="Meiryo UI"/>
              </a:rPr>
              <a:t>事業者中</a:t>
            </a:r>
            <a:r>
              <a:rPr lang="en-US" altLang="ja-JP" sz="1400" dirty="0">
                <a:solidFill>
                  <a:srgbClr val="000000"/>
                </a:solidFill>
                <a:latin typeface="Meiryo UI"/>
              </a:rPr>
              <a:t>11</a:t>
            </a:r>
            <a:r>
              <a:rPr lang="ja-JP" altLang="en-US" sz="1400" dirty="0">
                <a:solidFill>
                  <a:srgbClr val="000000"/>
                </a:solidFill>
                <a:latin typeface="Meiryo UI"/>
              </a:rPr>
              <a:t>事業者が</a:t>
            </a:r>
            <a:r>
              <a:rPr lang="en-US" altLang="ja-JP" sz="1400" dirty="0">
                <a:solidFill>
                  <a:srgbClr val="000000"/>
                </a:solidFill>
                <a:latin typeface="Meiryo UI"/>
              </a:rPr>
              <a:t>DID</a:t>
            </a:r>
            <a:r>
              <a:rPr lang="ja-JP" altLang="en-US" sz="1400" dirty="0">
                <a:solidFill>
                  <a:srgbClr val="000000"/>
                </a:solidFill>
                <a:latin typeface="Meiryo UI"/>
              </a:rPr>
              <a:t>と</a:t>
            </a:r>
            <a:r>
              <a:rPr lang="en-US" altLang="ja-JP" sz="1400" dirty="0">
                <a:solidFill>
                  <a:srgbClr val="000000"/>
                </a:solidFill>
                <a:latin typeface="Meiryo UI"/>
              </a:rPr>
              <a:t>VC</a:t>
            </a:r>
            <a:r>
              <a:rPr lang="ja-JP" altLang="en-US" sz="1400" dirty="0">
                <a:solidFill>
                  <a:srgbClr val="000000"/>
                </a:solidFill>
                <a:latin typeface="Meiryo UI"/>
              </a:rPr>
              <a:t>の組み合わせを属性情報の証明の仕組みとして採用して</a:t>
            </a:r>
            <a:r>
              <a:rPr lang="ja-JP" altLang="en-US" sz="1400" dirty="0" smtClean="0">
                <a:solidFill>
                  <a:srgbClr val="000000"/>
                </a:solidFill>
                <a:latin typeface="Meiryo UI"/>
              </a:rPr>
              <a:t>いる</a:t>
            </a:r>
            <a:endParaRPr lang="en-US" altLang="ja-JP" sz="1400" dirty="0" smtClean="0">
              <a:solidFill>
                <a:srgbClr val="000000"/>
              </a:solidFill>
              <a:latin typeface="Meiryo UI"/>
            </a:endParaRPr>
          </a:p>
          <a:p>
            <a:pPr marL="637200" lvl="2" indent="-180000" defTabSz="288000">
              <a:buFont typeface="Arial" panose="020B0604020202020204" pitchFamily="34" charset="0"/>
              <a:buChar char="•"/>
            </a:pPr>
            <a:r>
              <a:rPr lang="ja-JP" altLang="en-US" sz="1400" dirty="0">
                <a:solidFill>
                  <a:srgbClr val="000000"/>
                </a:solidFill>
                <a:latin typeface="Meiryo UI"/>
              </a:rPr>
              <a:t>今回の実証事業の中では</a:t>
            </a:r>
            <a:r>
              <a:rPr lang="en-US" altLang="ja-JP" sz="1400" dirty="0">
                <a:solidFill>
                  <a:srgbClr val="000000"/>
                </a:solidFill>
                <a:latin typeface="Meiryo UI"/>
              </a:rPr>
              <a:t>VC</a:t>
            </a:r>
            <a:r>
              <a:rPr lang="ja-JP" altLang="en-US" sz="1400" dirty="0">
                <a:solidFill>
                  <a:srgbClr val="000000"/>
                </a:solidFill>
                <a:latin typeface="Meiryo UI"/>
              </a:rPr>
              <a:t>の採用に際して、他の手法と比較評価をした上で採用しているケースはなく、次年度の実証事業の中では他の手法の評価もしくは比較検討した上で何故その技術を採用することにしたのかを、明確化することが重要と</a:t>
            </a:r>
            <a:r>
              <a:rPr lang="ja-JP" altLang="en-US" sz="1400" dirty="0" smtClean="0">
                <a:solidFill>
                  <a:srgbClr val="000000"/>
                </a:solidFill>
                <a:latin typeface="Meiryo UI"/>
              </a:rPr>
              <a:t>考えられる</a:t>
            </a:r>
            <a:endParaRPr lang="en-US" altLang="ja-JP" sz="1400" dirty="0" smtClean="0">
              <a:solidFill>
                <a:srgbClr val="000000"/>
              </a:solidFill>
              <a:latin typeface="Meiryo UI"/>
            </a:endParaRPr>
          </a:p>
          <a:p>
            <a:pPr marL="457200" lvl="2" defTabSz="288000"/>
            <a:endParaRPr lang="en-US" altLang="ja-JP" sz="800" noProof="0" dirty="0">
              <a:solidFill>
                <a:srgbClr val="000000"/>
              </a:solidFill>
              <a:latin typeface="Meiryo UI"/>
            </a:endParaRPr>
          </a:p>
          <a:p>
            <a:pPr marL="285750" lvl="0" indent="-285750" defTabSz="288000">
              <a:buFont typeface="Wingdings" panose="05000000000000000000" pitchFamily="2" charset="2"/>
              <a:buChar char="n"/>
            </a:pPr>
            <a:r>
              <a:rPr lang="ja-JP" altLang="en-US" sz="1400" b="1" dirty="0">
                <a:solidFill>
                  <a:srgbClr val="000000"/>
                </a:solidFill>
                <a:latin typeface="Meiryo UI"/>
              </a:rPr>
              <a:t>本人確認・実在性証明の手法</a:t>
            </a:r>
          </a:p>
          <a:p>
            <a:pPr marL="360000" lvl="2" indent="-180000" defTabSz="288000">
              <a:buFont typeface="Wingdings" panose="05000000000000000000" pitchFamily="2" charset="2"/>
              <a:buChar char="Ø"/>
            </a:pPr>
            <a:endParaRPr lang="en-US" altLang="ja-JP" sz="300" dirty="0">
              <a:solidFill>
                <a:srgbClr val="000000"/>
              </a:solidFill>
              <a:latin typeface="Meiryo UI"/>
            </a:endParaRPr>
          </a:p>
          <a:p>
            <a:pPr marL="637200" lvl="2" indent="-180000" defTabSz="288000">
              <a:buFont typeface="Arial" panose="020B0604020202020204" pitchFamily="34" charset="0"/>
              <a:buChar char="•"/>
            </a:pPr>
            <a:r>
              <a:rPr lang="ja-JP" altLang="en-US" sz="1400" dirty="0">
                <a:solidFill>
                  <a:srgbClr val="000000"/>
                </a:solidFill>
                <a:latin typeface="Meiryo UI"/>
              </a:rPr>
              <a:t>本人確認・実在性証明の実装については、</a:t>
            </a:r>
            <a:r>
              <a:rPr lang="en-US" altLang="ja-JP" sz="1400" dirty="0">
                <a:solidFill>
                  <a:srgbClr val="000000"/>
                </a:solidFill>
                <a:latin typeface="Meiryo UI"/>
              </a:rPr>
              <a:t>Azure AD</a:t>
            </a:r>
            <a:r>
              <a:rPr lang="ja-JP" altLang="en-US" sz="1400" dirty="0">
                <a:solidFill>
                  <a:srgbClr val="000000"/>
                </a:solidFill>
                <a:latin typeface="Meiryo UI"/>
              </a:rPr>
              <a:t>の認証機能を利用しているケースやスマートフォンの生体認証を利用しているケースが見られた一方で、対面による確認を前提としてプロトタイプシステムの構築を行った事業者もあった</a:t>
            </a:r>
            <a:endParaRPr lang="en-US" altLang="ja-JP" sz="1400" dirty="0">
              <a:solidFill>
                <a:srgbClr val="000000"/>
              </a:solidFill>
              <a:latin typeface="Meiryo UI"/>
            </a:endParaRPr>
          </a:p>
          <a:p>
            <a:pPr marL="637200" lvl="2" indent="-180000" defTabSz="288000">
              <a:buFont typeface="Arial" panose="020B0604020202020204" pitchFamily="34" charset="0"/>
              <a:buChar char="•"/>
            </a:pPr>
            <a:r>
              <a:rPr lang="ja-JP" altLang="en-US" sz="1400" dirty="0">
                <a:solidFill>
                  <a:srgbClr val="000000"/>
                </a:solidFill>
                <a:latin typeface="Meiryo UI"/>
              </a:rPr>
              <a:t>一部の事業者では</a:t>
            </a:r>
            <a:r>
              <a:rPr lang="en-US" altLang="ja-JP" sz="1400" dirty="0">
                <a:solidFill>
                  <a:srgbClr val="000000"/>
                </a:solidFill>
                <a:latin typeface="Meiryo UI"/>
              </a:rPr>
              <a:t>G</a:t>
            </a:r>
            <a:r>
              <a:rPr lang="ja-JP" altLang="en-US" sz="1400" dirty="0">
                <a:solidFill>
                  <a:srgbClr val="000000"/>
                </a:solidFill>
                <a:latin typeface="Meiryo UI"/>
              </a:rPr>
              <a:t>ビズ</a:t>
            </a:r>
            <a:r>
              <a:rPr lang="en-US" altLang="ja-JP" sz="1400" dirty="0">
                <a:solidFill>
                  <a:srgbClr val="000000"/>
                </a:solidFill>
                <a:latin typeface="Meiryo UI"/>
              </a:rPr>
              <a:t>ID</a:t>
            </a:r>
            <a:r>
              <a:rPr lang="ja-JP" altLang="en-US" sz="1400" dirty="0">
                <a:solidFill>
                  <a:srgbClr val="000000"/>
                </a:solidFill>
                <a:latin typeface="Meiryo UI"/>
              </a:rPr>
              <a:t>の採用可能性について言及しており、将来的な連携が想定される</a:t>
            </a:r>
            <a:endParaRPr lang="en-US" altLang="ja-JP" sz="1400" dirty="0">
              <a:solidFill>
                <a:srgbClr val="000000"/>
              </a:solidFill>
              <a:latin typeface="Meiryo UI"/>
            </a:endParaRPr>
          </a:p>
          <a:p>
            <a:pPr marL="637200" lvl="2" indent="-180000" defTabSz="288000">
              <a:buFont typeface="Arial" panose="020B0604020202020204" pitchFamily="34" charset="0"/>
              <a:buChar char="•"/>
            </a:pPr>
            <a:r>
              <a:rPr lang="ja-JP" altLang="en-US" sz="1400" dirty="0">
                <a:solidFill>
                  <a:srgbClr val="000000"/>
                </a:solidFill>
                <a:latin typeface="Meiryo UI"/>
              </a:rPr>
              <a:t>メタバース空間における認証サービスのユースケースに取組んだ事業者からは、没入感を維持した本人確認の必要性を課題として掲げており、ユースケースの内容によって、本人確認に求める要件の差異があることが改めて確認することができた</a:t>
            </a:r>
            <a:endParaRPr lang="en-US" altLang="ja-JP" sz="1400" dirty="0">
              <a:solidFill>
                <a:srgbClr val="000000"/>
              </a:solidFill>
              <a:latin typeface="Meiryo UI"/>
            </a:endParaRPr>
          </a:p>
          <a:p>
            <a:pPr marL="457200" lvl="2" defTabSz="288000"/>
            <a:endParaRPr lang="en-US" altLang="ja-JP" sz="800" dirty="0">
              <a:solidFill>
                <a:srgbClr val="000000"/>
              </a:solidFill>
              <a:latin typeface="Meiryo UI"/>
            </a:endParaRPr>
          </a:p>
          <a:p>
            <a:pPr marL="285750" lvl="0" indent="-285750" defTabSz="288000">
              <a:buFont typeface="Wingdings" panose="05000000000000000000" pitchFamily="2" charset="2"/>
              <a:buChar char="n"/>
            </a:pPr>
            <a:r>
              <a:rPr lang="ja-JP" altLang="en-US" sz="1400" b="1" dirty="0">
                <a:solidFill>
                  <a:srgbClr val="000000"/>
                </a:solidFill>
                <a:latin typeface="Meiryo UI"/>
              </a:rPr>
              <a:t>ウォレットの実装、ブロックチェーンの活用</a:t>
            </a:r>
            <a:endParaRPr lang="en-US" altLang="ja-JP" sz="300" dirty="0">
              <a:solidFill>
                <a:srgbClr val="000000"/>
              </a:solidFill>
              <a:latin typeface="Meiryo UI"/>
            </a:endParaRPr>
          </a:p>
          <a:p>
            <a:pPr marL="637200" lvl="2" indent="-180000" defTabSz="288000">
              <a:buFont typeface="Arial" panose="020B0604020202020204" pitchFamily="34" charset="0"/>
              <a:buChar char="•"/>
            </a:pPr>
            <a:r>
              <a:rPr lang="en-US" altLang="ja-JP" sz="1400" dirty="0">
                <a:solidFill>
                  <a:srgbClr val="000000"/>
                </a:solidFill>
                <a:latin typeface="Meiryo UI"/>
              </a:rPr>
              <a:t>13</a:t>
            </a:r>
            <a:r>
              <a:rPr lang="ja-JP" altLang="en-US" sz="1400" dirty="0">
                <a:solidFill>
                  <a:srgbClr val="000000"/>
                </a:solidFill>
                <a:latin typeface="Meiryo UI"/>
              </a:rPr>
              <a:t>事業者中</a:t>
            </a:r>
            <a:r>
              <a:rPr lang="en-US" altLang="ja-JP" sz="1400" dirty="0" smtClean="0">
                <a:solidFill>
                  <a:srgbClr val="000000"/>
                </a:solidFill>
                <a:latin typeface="Meiryo UI"/>
              </a:rPr>
              <a:t>11</a:t>
            </a:r>
            <a:r>
              <a:rPr lang="ja-JP" altLang="en-US" sz="1400" dirty="0" smtClean="0">
                <a:solidFill>
                  <a:srgbClr val="000000"/>
                </a:solidFill>
                <a:latin typeface="Meiryo UI"/>
              </a:rPr>
              <a:t>事</a:t>
            </a:r>
            <a:r>
              <a:rPr lang="ja-JP" altLang="en-US" sz="1400" dirty="0">
                <a:solidFill>
                  <a:srgbClr val="000000"/>
                </a:solidFill>
                <a:latin typeface="Meiryo UI"/>
              </a:rPr>
              <a:t>業者でウォレットの使用について言及があり、ウォレットの機能としては属性証明（</a:t>
            </a:r>
            <a:r>
              <a:rPr lang="en-US" altLang="ja-JP" sz="1400" dirty="0">
                <a:solidFill>
                  <a:srgbClr val="000000"/>
                </a:solidFill>
                <a:latin typeface="Meiryo UI"/>
              </a:rPr>
              <a:t>VC</a:t>
            </a:r>
            <a:r>
              <a:rPr lang="ja-JP" altLang="en-US" sz="1400" dirty="0">
                <a:solidFill>
                  <a:srgbClr val="000000"/>
                </a:solidFill>
                <a:latin typeface="Meiryo UI"/>
              </a:rPr>
              <a:t>等）や暗号鍵を管理する通信ノードとして位置付けられていることが大半であった</a:t>
            </a:r>
            <a:endParaRPr lang="en-US" altLang="ja-JP" sz="1400" dirty="0">
              <a:solidFill>
                <a:srgbClr val="000000"/>
              </a:solidFill>
              <a:latin typeface="Meiryo UI"/>
            </a:endParaRPr>
          </a:p>
          <a:p>
            <a:pPr marL="637200" lvl="2" indent="-180000" defTabSz="288000">
              <a:buFont typeface="Arial" panose="020B0604020202020204" pitchFamily="34" charset="0"/>
              <a:buChar char="•"/>
            </a:pPr>
            <a:r>
              <a:rPr lang="ja-JP" altLang="en-US" sz="1400" dirty="0">
                <a:solidFill>
                  <a:srgbClr val="000000"/>
                </a:solidFill>
                <a:latin typeface="Meiryo UI"/>
              </a:rPr>
              <a:t>本実証事業の中ではウォレットの定義について明確に示しておらず、ユースケースの実現に必要な機能をボトムアップで事業者に構築を求め、構築されたシステムに対してウォレットの使用有無を確認する形でウォレットの機能範囲を確認する形と</a:t>
            </a:r>
            <a:r>
              <a:rPr lang="ja-JP" altLang="en-US" sz="1400" dirty="0" smtClean="0">
                <a:solidFill>
                  <a:srgbClr val="000000"/>
                </a:solidFill>
                <a:latin typeface="Meiryo UI"/>
              </a:rPr>
              <a:t>なった</a:t>
            </a:r>
            <a:endParaRPr lang="en-US" altLang="ja-JP" sz="1400" dirty="0" smtClean="0">
              <a:solidFill>
                <a:srgbClr val="000000"/>
              </a:solidFill>
              <a:latin typeface="Meiryo UI"/>
            </a:endParaRPr>
          </a:p>
          <a:p>
            <a:pPr marL="637200" lvl="2" indent="-180000" defTabSz="288000">
              <a:buFont typeface="Arial" panose="020B0604020202020204" pitchFamily="34" charset="0"/>
              <a:buChar char="•"/>
            </a:pPr>
            <a:r>
              <a:rPr lang="ja-JP" altLang="en-US" sz="1400" dirty="0" smtClean="0">
                <a:solidFill>
                  <a:srgbClr val="000000"/>
                </a:solidFill>
                <a:latin typeface="Meiryo UI"/>
              </a:rPr>
              <a:t>各事</a:t>
            </a:r>
            <a:r>
              <a:rPr lang="ja-JP" altLang="en-US" sz="1400" dirty="0">
                <a:solidFill>
                  <a:srgbClr val="000000"/>
                </a:solidFill>
                <a:latin typeface="Meiryo UI"/>
              </a:rPr>
              <a:t>業者ともに、ウォレットに対して明確な定義を定めていない一方</a:t>
            </a:r>
            <a:r>
              <a:rPr lang="ja-JP" altLang="en-US" sz="1400" dirty="0" smtClean="0">
                <a:solidFill>
                  <a:srgbClr val="000000"/>
                </a:solidFill>
                <a:latin typeface="Meiryo UI"/>
              </a:rPr>
              <a:t>で、いずれ</a:t>
            </a:r>
            <a:r>
              <a:rPr lang="ja-JP" altLang="en-US" sz="1400" dirty="0">
                <a:solidFill>
                  <a:srgbClr val="000000"/>
                </a:solidFill>
                <a:latin typeface="Meiryo UI"/>
              </a:rPr>
              <a:t>の事業者もＶＣや暗号鍵を管理するデバイス、データ通信する上でのエージェントとして、ウォレットを活用して</a:t>
            </a:r>
            <a:r>
              <a:rPr lang="ja-JP" altLang="en-US" sz="1400" dirty="0" smtClean="0">
                <a:solidFill>
                  <a:srgbClr val="000000"/>
                </a:solidFill>
                <a:latin typeface="Meiryo UI"/>
              </a:rPr>
              <a:t>いた</a:t>
            </a:r>
            <a:endParaRPr lang="en-US" altLang="ja-JP" sz="1400" dirty="0" smtClean="0">
              <a:solidFill>
                <a:srgbClr val="000000"/>
              </a:solidFill>
              <a:latin typeface="Meiryo UI"/>
            </a:endParaRPr>
          </a:p>
          <a:p>
            <a:pPr marL="637200" lvl="2" indent="-180000" defTabSz="288000">
              <a:buFont typeface="Arial" panose="020B0604020202020204" pitchFamily="34" charset="0"/>
              <a:buChar char="•"/>
            </a:pPr>
            <a:endParaRPr lang="en-US" altLang="ja-JP" sz="800" noProof="0" dirty="0">
              <a:solidFill>
                <a:srgbClr val="000000"/>
              </a:solidFill>
              <a:latin typeface="Meiryo UI"/>
            </a:endParaRPr>
          </a:p>
          <a:p>
            <a:pPr marL="637200" lvl="2" indent="-180000" defTabSz="288000">
              <a:buFont typeface="Arial" panose="020B0604020202020204" pitchFamily="34" charset="0"/>
              <a:buChar char="•"/>
            </a:pPr>
            <a:r>
              <a:rPr lang="ja-JP" altLang="en-US" sz="1400" dirty="0">
                <a:solidFill>
                  <a:srgbClr val="000000"/>
                </a:solidFill>
                <a:latin typeface="Meiryo UI"/>
              </a:rPr>
              <a:t>今回は全ての事業者で</a:t>
            </a:r>
            <a:r>
              <a:rPr lang="en-US" altLang="ja-JP" sz="1400" dirty="0">
                <a:solidFill>
                  <a:srgbClr val="000000"/>
                </a:solidFill>
                <a:latin typeface="Meiryo UI"/>
              </a:rPr>
              <a:t>DID</a:t>
            </a:r>
            <a:r>
              <a:rPr lang="ja-JP" altLang="en-US" sz="1400" dirty="0">
                <a:solidFill>
                  <a:srgbClr val="000000"/>
                </a:solidFill>
                <a:latin typeface="Meiryo UI"/>
              </a:rPr>
              <a:t>を採用していたため、</a:t>
            </a:r>
            <a:r>
              <a:rPr lang="en-US" altLang="ja-JP" sz="1400" dirty="0">
                <a:solidFill>
                  <a:srgbClr val="000000"/>
                </a:solidFill>
                <a:latin typeface="Meiryo UI"/>
              </a:rPr>
              <a:t>DID</a:t>
            </a:r>
            <a:r>
              <a:rPr lang="ja-JP" altLang="en-US" sz="1400" dirty="0">
                <a:solidFill>
                  <a:srgbClr val="000000"/>
                </a:solidFill>
                <a:latin typeface="Meiryo UI"/>
              </a:rPr>
              <a:t>の登録基盤としてブロックチェーン／分散台帳または</a:t>
            </a:r>
            <a:r>
              <a:rPr lang="en-US" altLang="ja-JP" sz="1400" dirty="0">
                <a:solidFill>
                  <a:srgbClr val="000000"/>
                </a:solidFill>
                <a:latin typeface="Meiryo UI"/>
              </a:rPr>
              <a:t>VDR</a:t>
            </a:r>
            <a:r>
              <a:rPr lang="ja-JP" altLang="en-US" sz="1400" dirty="0">
                <a:solidFill>
                  <a:srgbClr val="000000"/>
                </a:solidFill>
                <a:latin typeface="Meiryo UI"/>
              </a:rPr>
              <a:t>（</a:t>
            </a:r>
            <a:r>
              <a:rPr lang="en-US" altLang="ja-JP" sz="1400" dirty="0">
                <a:solidFill>
                  <a:srgbClr val="000000"/>
                </a:solidFill>
                <a:latin typeface="Meiryo UI"/>
              </a:rPr>
              <a:t>Verifiable Data Registry</a:t>
            </a:r>
            <a:r>
              <a:rPr lang="ja-JP" altLang="en-US" sz="1400" dirty="0">
                <a:solidFill>
                  <a:srgbClr val="000000"/>
                </a:solidFill>
                <a:latin typeface="Meiryo UI"/>
              </a:rPr>
              <a:t>）を活用している</a:t>
            </a:r>
            <a:endParaRPr lang="en-US" altLang="ja-JP" sz="1400" dirty="0">
              <a:solidFill>
                <a:srgbClr val="000000"/>
              </a:solidFill>
              <a:latin typeface="Meiryo UI"/>
            </a:endParaRPr>
          </a:p>
          <a:p>
            <a:pPr marL="637200" lvl="2" indent="-180000" defTabSz="288000">
              <a:buFont typeface="Arial" panose="020B0604020202020204" pitchFamily="34" charset="0"/>
              <a:buChar char="•"/>
            </a:pPr>
            <a:r>
              <a:rPr lang="ja-JP" altLang="en-US" sz="1400" dirty="0">
                <a:solidFill>
                  <a:srgbClr val="000000"/>
                </a:solidFill>
                <a:latin typeface="Meiryo UI"/>
              </a:rPr>
              <a:t>今回の事業においては</a:t>
            </a:r>
            <a:r>
              <a:rPr lang="en-US" altLang="ja-JP" sz="1400" dirty="0">
                <a:solidFill>
                  <a:srgbClr val="000000"/>
                </a:solidFill>
                <a:latin typeface="Meiryo UI"/>
              </a:rPr>
              <a:t>bitcoin</a:t>
            </a:r>
            <a:r>
              <a:rPr lang="ja-JP" altLang="en-US" sz="1400" dirty="0">
                <a:solidFill>
                  <a:srgbClr val="000000"/>
                </a:solidFill>
                <a:latin typeface="Meiryo UI"/>
              </a:rPr>
              <a:t>ベースのパブリックチェーンを使用している事業者が比較的多かったが、 アラクサラや大日本印刷、</a:t>
            </a:r>
            <a:r>
              <a:rPr lang="en-US" altLang="ja-JP" sz="1400" dirty="0">
                <a:solidFill>
                  <a:srgbClr val="000000"/>
                </a:solidFill>
                <a:latin typeface="Meiryo UI"/>
              </a:rPr>
              <a:t>DataGateway</a:t>
            </a:r>
            <a:r>
              <a:rPr lang="ja-JP" altLang="en-US" sz="1400" dirty="0">
                <a:solidFill>
                  <a:srgbClr val="000000"/>
                </a:solidFill>
                <a:latin typeface="Meiryo UI"/>
              </a:rPr>
              <a:t>などはパーミッション型（プライベート型）の</a:t>
            </a:r>
            <a:r>
              <a:rPr lang="en-US" altLang="ja-JP" sz="1400" dirty="0">
                <a:solidFill>
                  <a:srgbClr val="000000"/>
                </a:solidFill>
                <a:latin typeface="Meiryo UI"/>
              </a:rPr>
              <a:t>Quorum</a:t>
            </a:r>
            <a:r>
              <a:rPr lang="ja-JP" altLang="en-US" sz="1400" dirty="0">
                <a:solidFill>
                  <a:srgbClr val="000000"/>
                </a:solidFill>
                <a:latin typeface="Meiryo UI"/>
              </a:rPr>
              <a:t>や</a:t>
            </a:r>
            <a:r>
              <a:rPr lang="en-US" altLang="ja-JP" sz="1400" dirty="0">
                <a:solidFill>
                  <a:srgbClr val="000000"/>
                </a:solidFill>
                <a:latin typeface="Meiryo UI"/>
              </a:rPr>
              <a:t>Hyperledger Indy</a:t>
            </a:r>
            <a:r>
              <a:rPr lang="ja-JP" altLang="en-US" sz="1400" dirty="0">
                <a:solidFill>
                  <a:srgbClr val="000000"/>
                </a:solidFill>
                <a:latin typeface="Meiryo UI"/>
              </a:rPr>
              <a:t>をそれぞれ採用しており、今後実証事業を行う場合は、そのメリット・デメリット（名寄せのリスク・実装コスト等）を整理していくことが、他の事業者も含め、システムの設計を検討する上で有効であると</a:t>
            </a:r>
            <a:r>
              <a:rPr lang="ja-JP" altLang="en-US" sz="1400" dirty="0" smtClean="0">
                <a:solidFill>
                  <a:srgbClr val="000000"/>
                </a:solidFill>
                <a:latin typeface="Meiryo UI"/>
              </a:rPr>
              <a:t>考える</a:t>
            </a:r>
            <a:endParaRPr lang="en-US" altLang="ja-JP" sz="1400" noProof="0" dirty="0">
              <a:solidFill>
                <a:srgbClr val="000000"/>
              </a:solidFill>
              <a:latin typeface="Meiryo UI"/>
            </a:endParaRPr>
          </a:p>
        </p:txBody>
      </p:sp>
      <p:sp>
        <p:nvSpPr>
          <p:cNvPr id="4" name="ホームベース 3"/>
          <p:cNvSpPr/>
          <p:nvPr/>
        </p:nvSpPr>
        <p:spPr>
          <a:xfrm>
            <a:off x="6093501" y="42672"/>
            <a:ext cx="972000" cy="324000"/>
          </a:xfrm>
          <a:prstGeom prst="homePlate">
            <a:avLst/>
          </a:prstGeom>
          <a:solidFill>
            <a:schemeClr val="bg1">
              <a:lumMod val="85000"/>
            </a:schemeClr>
          </a:solid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kumimoji="1" lang="ja-JP" altLang="en-US" sz="1000" b="1" dirty="0">
                <a:solidFill>
                  <a:schemeClr val="bg1"/>
                </a:solidFill>
              </a:rPr>
              <a:t>基本情報</a:t>
            </a:r>
          </a:p>
        </p:txBody>
      </p:sp>
      <p:sp>
        <p:nvSpPr>
          <p:cNvPr id="5" name="山形 4"/>
          <p:cNvSpPr/>
          <p:nvPr/>
        </p:nvSpPr>
        <p:spPr>
          <a:xfrm>
            <a:off x="6889292" y="42672"/>
            <a:ext cx="972000" cy="324000"/>
          </a:xfrm>
          <a:prstGeom prst="chevron">
            <a:avLst/>
          </a:prstGeom>
          <a:solidFill>
            <a:schemeClr val="accent2">
              <a:lumMod val="75000"/>
              <a:lumOff val="25000"/>
            </a:schemeClr>
          </a:solid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kumimoji="1" lang="ja-JP" altLang="en-US" sz="1000" b="1" dirty="0">
                <a:solidFill>
                  <a:schemeClr val="bg1"/>
                </a:solidFill>
              </a:rPr>
              <a:t>実証結果</a:t>
            </a:r>
          </a:p>
        </p:txBody>
      </p:sp>
      <p:sp>
        <p:nvSpPr>
          <p:cNvPr id="7" name="山形 6"/>
          <p:cNvSpPr/>
          <p:nvPr/>
        </p:nvSpPr>
        <p:spPr>
          <a:xfrm>
            <a:off x="7685083" y="42672"/>
            <a:ext cx="972000" cy="324000"/>
          </a:xfrm>
          <a:prstGeom prst="chevron">
            <a:avLst/>
          </a:prstGeom>
          <a:solidFill>
            <a:schemeClr val="bg1">
              <a:lumMod val="85000"/>
            </a:schemeClr>
          </a:solid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kumimoji="1" lang="ja-JP" altLang="en-US" sz="1000" b="1" dirty="0">
                <a:solidFill>
                  <a:schemeClr val="bg1"/>
                </a:solidFill>
              </a:rPr>
              <a:t>社会実装の見通し</a:t>
            </a:r>
          </a:p>
        </p:txBody>
      </p:sp>
      <p:sp>
        <p:nvSpPr>
          <p:cNvPr id="8" name="山形 7"/>
          <p:cNvSpPr/>
          <p:nvPr/>
        </p:nvSpPr>
        <p:spPr>
          <a:xfrm>
            <a:off x="8480873" y="42672"/>
            <a:ext cx="972000" cy="324000"/>
          </a:xfrm>
          <a:prstGeom prst="chevron">
            <a:avLst/>
          </a:prstGeom>
          <a:solidFill>
            <a:schemeClr val="bg1">
              <a:lumMod val="85000"/>
            </a:schemeClr>
          </a:solid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kumimoji="1" lang="en-US" altLang="ja-JP" sz="1000" b="1" dirty="0">
                <a:solidFill>
                  <a:schemeClr val="bg1"/>
                </a:solidFill>
              </a:rPr>
              <a:t>TW</a:t>
            </a:r>
            <a:r>
              <a:rPr lang="ja-JP" altLang="en-US" sz="1000" b="1" dirty="0">
                <a:solidFill>
                  <a:schemeClr val="bg1"/>
                </a:solidFill>
              </a:rPr>
              <a:t>への</a:t>
            </a:r>
            <a:endParaRPr lang="en-US" altLang="ja-JP" sz="1000" b="1" dirty="0">
              <a:solidFill>
                <a:schemeClr val="bg1"/>
              </a:solidFill>
            </a:endParaRPr>
          </a:p>
          <a:p>
            <a:pPr algn="ctr"/>
            <a:r>
              <a:rPr kumimoji="1" lang="ja-JP" altLang="en-US" sz="1000" b="1" dirty="0">
                <a:solidFill>
                  <a:schemeClr val="bg1"/>
                </a:solidFill>
              </a:rPr>
              <a:t>示唆・提言</a:t>
            </a:r>
          </a:p>
        </p:txBody>
      </p:sp>
    </p:spTree>
    <p:extLst>
      <p:ext uri="{BB962C8B-B14F-4D97-AF65-F5344CB8AC3E}">
        <p14:creationId xmlns:p14="http://schemas.microsoft.com/office/powerpoint/2010/main" val="385707698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a:t>03</a:t>
            </a:r>
            <a:endParaRPr kumimoji="1" lang="ja-JP" altLang="en-US" dirty="0"/>
          </a:p>
        </p:txBody>
      </p:sp>
      <p:sp>
        <p:nvSpPr>
          <p:cNvPr id="3" name="テキスト プレースホルダー 2"/>
          <p:cNvSpPr>
            <a:spLocks noGrp="1"/>
          </p:cNvSpPr>
          <p:nvPr>
            <p:ph type="body" sz="quarter" idx="11"/>
          </p:nvPr>
        </p:nvSpPr>
        <p:spPr/>
        <p:txBody>
          <a:bodyPr/>
          <a:lstStyle/>
          <a:p>
            <a:r>
              <a:rPr lang="ja-JP" altLang="en-US" dirty="0"/>
              <a:t>社会実装に向けた見通し</a:t>
            </a:r>
          </a:p>
        </p:txBody>
      </p:sp>
    </p:spTree>
    <p:extLst>
      <p:ext uri="{BB962C8B-B14F-4D97-AF65-F5344CB8AC3E}">
        <p14:creationId xmlns:p14="http://schemas.microsoft.com/office/powerpoint/2010/main" val="173959490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タイトル 7"/>
          <p:cNvSpPr>
            <a:spLocks noGrp="1"/>
          </p:cNvSpPr>
          <p:nvPr>
            <p:ph type="title"/>
          </p:nvPr>
        </p:nvSpPr>
        <p:spPr>
          <a:xfrm>
            <a:off x="331490" y="164693"/>
            <a:ext cx="9243021" cy="412538"/>
          </a:xfrm>
        </p:spPr>
        <p:txBody>
          <a:bodyPr>
            <a:normAutofit/>
          </a:bodyPr>
          <a:lstStyle/>
          <a:p>
            <a:r>
              <a:rPr lang="ja-JP" altLang="en-US" sz="1600" b="1" dirty="0">
                <a:solidFill>
                  <a:srgbClr val="002060"/>
                </a:solidFill>
              </a:rPr>
              <a:t>ユーザーの声（期待・ニーズ、課題・懸念点）</a:t>
            </a:r>
            <a:endParaRPr lang="ja-JP" altLang="en-US" sz="2000" b="1" spc="0" dirty="0">
              <a:solidFill>
                <a:srgbClr val="002060"/>
              </a:solidFill>
            </a:endParaRPr>
          </a:p>
        </p:txBody>
      </p:sp>
      <p:graphicFrame>
        <p:nvGraphicFramePr>
          <p:cNvPr id="7" name="表 6"/>
          <p:cNvGraphicFramePr>
            <a:graphicFrameLocks noGrp="1"/>
          </p:cNvGraphicFramePr>
          <p:nvPr>
            <p:extLst>
              <p:ext uri="{D42A27DB-BD31-4B8C-83A1-F6EECF244321}">
                <p14:modId xmlns:p14="http://schemas.microsoft.com/office/powerpoint/2010/main" val="3508170206"/>
              </p:ext>
            </p:extLst>
          </p:nvPr>
        </p:nvGraphicFramePr>
        <p:xfrm>
          <a:off x="324293" y="577233"/>
          <a:ext cx="9235713" cy="5928498"/>
        </p:xfrm>
        <a:graphic>
          <a:graphicData uri="http://schemas.openxmlformats.org/drawingml/2006/table">
            <a:tbl>
              <a:tblPr>
                <a:tableStyleId>{5C22544A-7EE6-4342-B048-85BDC9FD1C3A}</a:tableStyleId>
              </a:tblPr>
              <a:tblGrid>
                <a:gridCol w="198209">
                  <a:extLst>
                    <a:ext uri="{9D8B030D-6E8A-4147-A177-3AD203B41FA5}">
                      <a16:colId xmlns:a16="http://schemas.microsoft.com/office/drawing/2014/main" val="3873141146"/>
                    </a:ext>
                  </a:extLst>
                </a:gridCol>
                <a:gridCol w="963952">
                  <a:extLst>
                    <a:ext uri="{9D8B030D-6E8A-4147-A177-3AD203B41FA5}">
                      <a16:colId xmlns:a16="http://schemas.microsoft.com/office/drawing/2014/main" val="2198383193"/>
                    </a:ext>
                  </a:extLst>
                </a:gridCol>
                <a:gridCol w="1526569">
                  <a:extLst>
                    <a:ext uri="{9D8B030D-6E8A-4147-A177-3AD203B41FA5}">
                      <a16:colId xmlns:a16="http://schemas.microsoft.com/office/drawing/2014/main" val="4268962872"/>
                    </a:ext>
                  </a:extLst>
                </a:gridCol>
                <a:gridCol w="6546983">
                  <a:extLst>
                    <a:ext uri="{9D8B030D-6E8A-4147-A177-3AD203B41FA5}">
                      <a16:colId xmlns:a16="http://schemas.microsoft.com/office/drawing/2014/main" val="586220183"/>
                    </a:ext>
                  </a:extLst>
                </a:gridCol>
              </a:tblGrid>
              <a:tr h="183734">
                <a:tc>
                  <a:txBody>
                    <a:bodyPr/>
                    <a:lstStyle/>
                    <a:p>
                      <a:pPr algn="ctr" fontAlgn="ctr"/>
                      <a:r>
                        <a:rPr lang="en-US" altLang="ja-JP" sz="1000" b="1" i="0" u="none" strike="noStrike" dirty="0">
                          <a:solidFill>
                            <a:schemeClr val="bg1"/>
                          </a:solidFill>
                          <a:effectLst/>
                          <a:latin typeface="+mn-ea"/>
                          <a:ea typeface="+mn-ea"/>
                        </a:rPr>
                        <a:t>No.</a:t>
                      </a:r>
                      <a:endParaRPr lang="ja-JP" altLang="en-US" sz="1000" b="1" i="0" u="none" strike="noStrike" dirty="0">
                        <a:solidFill>
                          <a:schemeClr val="bg1"/>
                        </a:solidFill>
                        <a:effectLst/>
                        <a:latin typeface="+mn-ea"/>
                        <a:ea typeface="+mn-ea"/>
                      </a:endParaRPr>
                    </a:p>
                  </a:txBody>
                  <a:tcPr marL="0" marR="0" marT="0" marB="0" anchor="ctr">
                    <a:lnB w="12700" cap="flat" cmpd="sng" algn="ctr">
                      <a:solidFill>
                        <a:schemeClr val="tx1"/>
                      </a:solidFill>
                      <a:prstDash val="solid"/>
                      <a:round/>
                      <a:headEnd type="none" w="med" len="med"/>
                      <a:tailEnd type="none" w="med" len="med"/>
                    </a:lnB>
                    <a:solidFill>
                      <a:schemeClr val="accent2">
                        <a:lumMod val="75000"/>
                        <a:lumOff val="25000"/>
                      </a:schemeClr>
                    </a:solidFill>
                  </a:tcPr>
                </a:tc>
                <a:tc>
                  <a:txBody>
                    <a:bodyPr/>
                    <a:lstStyle/>
                    <a:p>
                      <a:pPr algn="ctr" fontAlgn="ctr"/>
                      <a:r>
                        <a:rPr lang="ja-JP" altLang="en-US" sz="1000" b="1" u="none" strike="noStrike" dirty="0">
                          <a:solidFill>
                            <a:schemeClr val="bg1"/>
                          </a:solidFill>
                          <a:effectLst/>
                          <a:latin typeface="+mn-ea"/>
                          <a:ea typeface="+mn-ea"/>
                        </a:rPr>
                        <a:t>代表機関</a:t>
                      </a:r>
                      <a:endParaRPr lang="ja-JP" altLang="en-US" sz="1000" b="1" i="0" u="none" strike="noStrike" dirty="0">
                        <a:solidFill>
                          <a:schemeClr val="bg1"/>
                        </a:solidFill>
                        <a:effectLst/>
                        <a:latin typeface="+mn-ea"/>
                        <a:ea typeface="+mn-ea"/>
                      </a:endParaRPr>
                    </a:p>
                  </a:txBody>
                  <a:tcPr marL="0" marR="0" marT="0" marB="0" anchor="ctr">
                    <a:lnB w="12700" cap="flat" cmpd="sng" algn="ctr">
                      <a:solidFill>
                        <a:schemeClr val="tx1"/>
                      </a:solidFill>
                      <a:prstDash val="solid"/>
                      <a:round/>
                      <a:headEnd type="none" w="med" len="med"/>
                      <a:tailEnd type="none" w="med" len="med"/>
                    </a:lnB>
                    <a:solidFill>
                      <a:schemeClr val="accent2">
                        <a:lumMod val="75000"/>
                        <a:lumOff val="25000"/>
                      </a:schemeClr>
                    </a:solidFill>
                  </a:tcPr>
                </a:tc>
                <a:tc>
                  <a:txBody>
                    <a:bodyPr/>
                    <a:lstStyle/>
                    <a:p>
                      <a:pPr algn="ctr" fontAlgn="ctr"/>
                      <a:r>
                        <a:rPr lang="ja-JP" altLang="en-US" sz="1000" b="1" i="0" u="none" strike="noStrike" dirty="0">
                          <a:solidFill>
                            <a:schemeClr val="bg1"/>
                          </a:solidFill>
                          <a:effectLst/>
                          <a:latin typeface="+mn-ea"/>
                          <a:ea typeface="+mn-ea"/>
                        </a:rPr>
                        <a:t>ヒアリングの対象</a:t>
                      </a:r>
                    </a:p>
                  </a:txBody>
                  <a:tcPr marL="0" marR="0" marT="0" marB="0" anchor="ctr">
                    <a:lnB w="12700" cap="flat" cmpd="sng" algn="ctr">
                      <a:solidFill>
                        <a:schemeClr val="tx1"/>
                      </a:solidFill>
                      <a:prstDash val="solid"/>
                      <a:round/>
                      <a:headEnd type="none" w="med" len="med"/>
                      <a:tailEnd type="none" w="med" len="med"/>
                    </a:lnB>
                    <a:solidFill>
                      <a:schemeClr val="accent2">
                        <a:lumMod val="75000"/>
                        <a:lumOff val="25000"/>
                      </a:schemeClr>
                    </a:solidFill>
                  </a:tcPr>
                </a:tc>
                <a:tc>
                  <a:txBody>
                    <a:bodyPr/>
                    <a:lstStyle/>
                    <a:p>
                      <a:pPr algn="ctr" fontAlgn="ctr"/>
                      <a:r>
                        <a:rPr lang="ja-JP" altLang="en-US" sz="1000" b="1" i="0" u="none" strike="noStrike" dirty="0">
                          <a:solidFill>
                            <a:schemeClr val="bg1"/>
                          </a:solidFill>
                          <a:effectLst/>
                          <a:latin typeface="+mn-ea"/>
                          <a:ea typeface="+mn-ea"/>
                        </a:rPr>
                        <a:t>主なヒアリング結果</a:t>
                      </a:r>
                    </a:p>
                  </a:txBody>
                  <a:tcPr marL="0" marR="0" marT="0" marB="0" anchor="ctr">
                    <a:lnB w="12700" cap="flat" cmpd="sng" algn="ctr">
                      <a:solidFill>
                        <a:schemeClr val="tx1"/>
                      </a:solidFill>
                      <a:prstDash val="solid"/>
                      <a:round/>
                      <a:headEnd type="none" w="med" len="med"/>
                      <a:tailEnd type="none" w="med" len="med"/>
                    </a:lnB>
                    <a:solidFill>
                      <a:schemeClr val="accent2">
                        <a:lumMod val="75000"/>
                        <a:lumOff val="25000"/>
                      </a:schemeClr>
                    </a:solidFill>
                  </a:tcPr>
                </a:tc>
                <a:extLst>
                  <a:ext uri="{0D108BD9-81ED-4DB2-BD59-A6C34878D82A}">
                    <a16:rowId xmlns:a16="http://schemas.microsoft.com/office/drawing/2014/main" val="78677057"/>
                  </a:ext>
                </a:extLst>
              </a:tr>
              <a:tr h="1102411">
                <a:tc>
                  <a:txBody>
                    <a:bodyPr/>
                    <a:lstStyle/>
                    <a:p>
                      <a:pPr algn="ctr" fontAlgn="ctr"/>
                      <a:r>
                        <a:rPr lang="en-US" altLang="ja-JP" sz="1000" b="1" i="0" u="none" strike="noStrike" dirty="0">
                          <a:solidFill>
                            <a:srgbClr val="000000"/>
                          </a:solidFill>
                          <a:effectLst/>
                          <a:latin typeface="+mn-ea"/>
                          <a:ea typeface="+mn-ea"/>
                        </a:rPr>
                        <a:t>1</a:t>
                      </a:r>
                      <a:endParaRPr lang="en-US" sz="1000" b="1" i="0" u="none" strike="noStrike" dirty="0">
                        <a:solidFill>
                          <a:srgbClr val="000000"/>
                        </a:solidFill>
                        <a:effectLst/>
                        <a:latin typeface="+mn-ea"/>
                        <a:ea typeface="+mn-ea"/>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000" b="1" u="none" strike="noStrike" dirty="0">
                          <a:effectLst/>
                          <a:latin typeface="+mn-ea"/>
                          <a:ea typeface="+mn-ea"/>
                        </a:rPr>
                        <a:t>DataSign</a:t>
                      </a:r>
                      <a:endParaRPr lang="en-US" sz="1000" b="1" i="0" u="none" strike="noStrike" dirty="0">
                        <a:solidFill>
                          <a:srgbClr val="000000"/>
                        </a:solidFill>
                        <a:effectLst/>
                        <a:latin typeface="+mn-ea"/>
                        <a:ea typeface="+mn-ea"/>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188550" indent="0" algn="l" fontAlgn="ctr">
                        <a:buFont typeface="Wingdings" panose="05000000000000000000" pitchFamily="2" charset="2"/>
                        <a:buNone/>
                      </a:pPr>
                      <a:r>
                        <a:rPr lang="ja-JP" altLang="en-US" sz="1000" b="0" i="0" u="none" strike="noStrike" dirty="0">
                          <a:solidFill>
                            <a:srgbClr val="000000"/>
                          </a:solidFill>
                          <a:effectLst/>
                          <a:latin typeface="+mn-ea"/>
                          <a:ea typeface="+mn-ea"/>
                        </a:rPr>
                        <a:t>サイト運営者、</a:t>
                      </a:r>
                      <a:endParaRPr lang="en-US" altLang="ja-JP" sz="1000" b="0" i="0" u="none" strike="noStrike" dirty="0">
                        <a:solidFill>
                          <a:srgbClr val="000000"/>
                        </a:solidFill>
                        <a:effectLst/>
                        <a:latin typeface="+mn-ea"/>
                        <a:ea typeface="+mn-ea"/>
                      </a:endParaRPr>
                    </a:p>
                    <a:p>
                      <a:pPr marL="188550" indent="0" algn="l" fontAlgn="ctr">
                        <a:buFont typeface="Wingdings" panose="05000000000000000000" pitchFamily="2" charset="2"/>
                        <a:buNone/>
                      </a:pPr>
                      <a:r>
                        <a:rPr lang="ja-JP" altLang="en-US" sz="1000" b="0" i="0" u="none" strike="noStrike" dirty="0">
                          <a:solidFill>
                            <a:srgbClr val="000000"/>
                          </a:solidFill>
                          <a:effectLst/>
                          <a:latin typeface="+mn-ea"/>
                          <a:ea typeface="+mn-ea"/>
                        </a:rPr>
                        <a:t>アドテク事業者</a:t>
                      </a:r>
                      <a:endParaRPr lang="en-US" altLang="ja-JP" sz="1000" b="0" i="0" u="none" strike="noStrike" dirty="0">
                        <a:solidFill>
                          <a:srgbClr val="000000"/>
                        </a:solidFill>
                        <a:effectLst/>
                        <a:latin typeface="+mn-ea"/>
                        <a:ea typeface="+mn-ea"/>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360000" indent="-171450" algn="l" fontAlgn="ctr">
                        <a:buFont typeface="Wingdings" panose="05000000000000000000" pitchFamily="2" charset="2"/>
                        <a:buChar char="Ø"/>
                      </a:pPr>
                      <a:r>
                        <a:rPr lang="ja-JP" altLang="en-US" sz="1000" b="0" i="0" u="none" strike="noStrike" dirty="0">
                          <a:solidFill>
                            <a:srgbClr val="000000"/>
                          </a:solidFill>
                          <a:effectLst/>
                          <a:latin typeface="+mn-ea"/>
                          <a:ea typeface="+mn-ea"/>
                        </a:rPr>
                        <a:t>取組は素晴らしいが、すぐに全てを社会実装することは難しい。データ送信の際に</a:t>
                      </a:r>
                      <a:r>
                        <a:rPr lang="en-US" altLang="ja-JP" sz="1000" b="0" i="0" u="none" strike="noStrike" dirty="0">
                          <a:solidFill>
                            <a:srgbClr val="000000"/>
                          </a:solidFill>
                          <a:effectLst/>
                          <a:latin typeface="+mn-ea"/>
                          <a:ea typeface="+mn-ea"/>
                        </a:rPr>
                        <a:t>OP</a:t>
                      </a:r>
                      <a:r>
                        <a:rPr lang="ja-JP" altLang="en-US" sz="1000" b="0" i="0" u="none" strike="noStrike" dirty="0">
                          <a:solidFill>
                            <a:srgbClr val="000000"/>
                          </a:solidFill>
                          <a:effectLst/>
                          <a:latin typeface="+mn-ea"/>
                          <a:ea typeface="+mn-ea"/>
                        </a:rPr>
                        <a:t>が必須となると、現状の</a:t>
                      </a:r>
                      <a:r>
                        <a:rPr lang="en-US" altLang="ja-JP" sz="1000" b="0" i="0" u="none" strike="noStrike" dirty="0">
                          <a:solidFill>
                            <a:srgbClr val="000000"/>
                          </a:solidFill>
                          <a:effectLst/>
                          <a:latin typeface="+mn-ea"/>
                          <a:ea typeface="+mn-ea"/>
                        </a:rPr>
                        <a:t>web</a:t>
                      </a:r>
                      <a:r>
                        <a:rPr lang="ja-JP" altLang="en-US" sz="1000" b="0" i="0" u="none" strike="noStrike" dirty="0">
                          <a:solidFill>
                            <a:srgbClr val="000000"/>
                          </a:solidFill>
                          <a:effectLst/>
                          <a:latin typeface="+mn-ea"/>
                          <a:ea typeface="+mn-ea"/>
                        </a:rPr>
                        <a:t>サイトが正常に動作しなくなる</a:t>
                      </a:r>
                      <a:endParaRPr lang="en-US" altLang="ja-JP" sz="1000" b="0" i="0" u="none" strike="noStrike" dirty="0">
                        <a:solidFill>
                          <a:srgbClr val="000000"/>
                        </a:solidFill>
                        <a:effectLst/>
                        <a:latin typeface="+mn-ea"/>
                        <a:ea typeface="+mn-ea"/>
                      </a:endParaRPr>
                    </a:p>
                    <a:p>
                      <a:pPr marL="360000" indent="-171450" algn="l" fontAlgn="ctr">
                        <a:buFont typeface="Wingdings" panose="05000000000000000000" pitchFamily="2" charset="2"/>
                        <a:buChar char="Ø"/>
                      </a:pPr>
                      <a:r>
                        <a:rPr lang="ja-JP" altLang="en-US" sz="1000" b="0" i="0" u="none" strike="noStrike" dirty="0">
                          <a:solidFill>
                            <a:srgbClr val="000000"/>
                          </a:solidFill>
                          <a:effectLst/>
                          <a:latin typeface="+mn-ea"/>
                          <a:ea typeface="+mn-ea"/>
                        </a:rPr>
                        <a:t>サイト運営者、アドテク事業者に対する審査機関による審査方法が課題である</a:t>
                      </a:r>
                      <a:endParaRPr lang="en-US" altLang="ja-JP" sz="1000" b="0" i="0" u="none" strike="noStrike" dirty="0">
                        <a:solidFill>
                          <a:srgbClr val="000000"/>
                        </a:solidFill>
                        <a:effectLst/>
                        <a:latin typeface="+mn-ea"/>
                        <a:ea typeface="+mn-ea"/>
                      </a:endParaRPr>
                    </a:p>
                    <a:p>
                      <a:pPr marL="360000" indent="-171450" algn="l" fontAlgn="ctr">
                        <a:buFont typeface="Wingdings" panose="05000000000000000000" pitchFamily="2" charset="2"/>
                        <a:buChar char="Ø"/>
                      </a:pPr>
                      <a:r>
                        <a:rPr lang="en-US" altLang="ja-JP" sz="1000" b="0" i="0" u="none" strike="noStrike" dirty="0">
                          <a:solidFill>
                            <a:srgbClr val="000000"/>
                          </a:solidFill>
                          <a:effectLst/>
                          <a:latin typeface="+mn-ea"/>
                          <a:ea typeface="+mn-ea"/>
                        </a:rPr>
                        <a:t>DID</a:t>
                      </a:r>
                      <a:r>
                        <a:rPr lang="ja-JP" altLang="en-US" sz="1000" b="0" i="0" u="none" strike="noStrike" dirty="0">
                          <a:solidFill>
                            <a:srgbClr val="000000"/>
                          </a:solidFill>
                          <a:effectLst/>
                          <a:latin typeface="+mn-ea"/>
                          <a:ea typeface="+mn-ea"/>
                        </a:rPr>
                        <a:t>や</a:t>
                      </a:r>
                      <a:r>
                        <a:rPr lang="en-US" altLang="ja-JP" sz="1000" b="0" i="0" u="none" strike="noStrike" dirty="0">
                          <a:solidFill>
                            <a:srgbClr val="000000"/>
                          </a:solidFill>
                          <a:effectLst/>
                          <a:latin typeface="+mn-ea"/>
                          <a:ea typeface="+mn-ea"/>
                        </a:rPr>
                        <a:t>DWN</a:t>
                      </a:r>
                      <a:r>
                        <a:rPr lang="ja-JP" altLang="en-US" sz="1000" b="0" i="0" u="none" strike="noStrike" dirty="0">
                          <a:solidFill>
                            <a:srgbClr val="000000"/>
                          </a:solidFill>
                          <a:effectLst/>
                          <a:latin typeface="+mn-ea"/>
                          <a:ea typeface="+mn-ea"/>
                        </a:rPr>
                        <a:t>という言葉の説明を加えるか、もしくはそれを意識させない</a:t>
                      </a:r>
                      <a:r>
                        <a:rPr lang="en-US" altLang="ja-JP" sz="1000" b="0" i="0" u="none" strike="noStrike" dirty="0">
                          <a:solidFill>
                            <a:srgbClr val="000000"/>
                          </a:solidFill>
                          <a:effectLst/>
                          <a:latin typeface="+mn-ea"/>
                          <a:ea typeface="+mn-ea"/>
                        </a:rPr>
                        <a:t>UX</a:t>
                      </a:r>
                      <a:r>
                        <a:rPr lang="ja-JP" altLang="en-US" sz="1000" b="0" i="0" u="none" strike="noStrike" dirty="0">
                          <a:solidFill>
                            <a:srgbClr val="000000"/>
                          </a:solidFill>
                          <a:effectLst/>
                          <a:latin typeface="+mn-ea"/>
                          <a:ea typeface="+mn-ea"/>
                        </a:rPr>
                        <a:t>の構築が社会実装に向けては必要</a:t>
                      </a:r>
                      <a:endParaRPr lang="en-US" altLang="ja-JP" sz="1000" b="0" i="0" u="none" strike="noStrike" dirty="0">
                        <a:solidFill>
                          <a:srgbClr val="000000"/>
                        </a:solidFill>
                        <a:effectLst/>
                        <a:latin typeface="+mn-ea"/>
                        <a:ea typeface="+mn-ea"/>
                      </a:endParaRPr>
                    </a:p>
                    <a:p>
                      <a:pPr marL="360000" indent="-171450" algn="l" fontAlgn="ctr">
                        <a:buFont typeface="Wingdings" panose="05000000000000000000" pitchFamily="2" charset="2"/>
                        <a:buChar char="Ø"/>
                      </a:pPr>
                      <a:r>
                        <a:rPr lang="ja-JP" altLang="en-US" sz="1000" b="0" i="0" u="none" strike="noStrike" dirty="0">
                          <a:solidFill>
                            <a:srgbClr val="000000"/>
                          </a:solidFill>
                          <a:effectLst/>
                          <a:latin typeface="+mn-ea"/>
                          <a:ea typeface="+mn-ea"/>
                        </a:rPr>
                        <a:t>パーソナルデータの提供条件設定は一般の利用者にはハードルが高いと思われる。利用者の性格・属性に合わせて自動設定できる仕組みが望ましい</a:t>
                      </a:r>
                      <a:endParaRPr lang="en-US" altLang="ja-JP" sz="1000" b="0" i="0" u="none" strike="noStrike" dirty="0">
                        <a:solidFill>
                          <a:srgbClr val="000000"/>
                        </a:solidFill>
                        <a:effectLst/>
                        <a:latin typeface="+mn-ea"/>
                        <a:ea typeface="+mn-ea"/>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562223151"/>
                  </a:ext>
                </a:extLst>
              </a:tr>
              <a:tr h="183734">
                <a:tc>
                  <a:txBody>
                    <a:bodyPr/>
                    <a:lstStyle/>
                    <a:p>
                      <a:pPr algn="ctr" fontAlgn="ctr"/>
                      <a:r>
                        <a:rPr lang="en-US" altLang="ja-JP" sz="1000" b="1" i="0" u="none" strike="noStrike" dirty="0">
                          <a:solidFill>
                            <a:srgbClr val="000000"/>
                          </a:solidFill>
                          <a:effectLst/>
                          <a:latin typeface="+mn-ea"/>
                          <a:ea typeface="+mn-ea"/>
                        </a:rPr>
                        <a:t>2</a:t>
                      </a:r>
                      <a:endParaRPr lang="ja-JP" altLang="en-US" sz="1000" b="1" i="0" u="none" strike="noStrike" dirty="0">
                        <a:solidFill>
                          <a:srgbClr val="000000"/>
                        </a:solidFill>
                        <a:effectLst/>
                        <a:latin typeface="+mn-ea"/>
                        <a:ea typeface="+mn-ea"/>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000" b="1" u="none" strike="noStrike" dirty="0">
                          <a:effectLst/>
                          <a:latin typeface="+mn-ea"/>
                          <a:ea typeface="+mn-ea"/>
                        </a:rPr>
                        <a:t>NRI</a:t>
                      </a:r>
                      <a:r>
                        <a:rPr lang="ja-JP" altLang="en-US" sz="1000" b="1" u="none" strike="noStrike" dirty="0">
                          <a:effectLst/>
                          <a:latin typeface="+mn-ea"/>
                          <a:ea typeface="+mn-ea"/>
                        </a:rPr>
                        <a:t>デジタル</a:t>
                      </a:r>
                      <a:endParaRPr lang="ja-JP" altLang="en-US" sz="1000" b="1" i="0" u="none" strike="noStrike" dirty="0">
                        <a:solidFill>
                          <a:srgbClr val="000000"/>
                        </a:solidFill>
                        <a:effectLst/>
                        <a:latin typeface="+mn-ea"/>
                        <a:ea typeface="+mn-ea"/>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marL="0" marR="0" lvl="0" indent="0" algn="ctr" defTabSz="609559" rtl="0" eaLnBrk="1" fontAlgn="ctr" latinLnBrk="0" hangingPunct="1">
                        <a:lnSpc>
                          <a:spcPct val="100000"/>
                        </a:lnSpc>
                        <a:spcBef>
                          <a:spcPts val="0"/>
                        </a:spcBef>
                        <a:spcAft>
                          <a:spcPts val="0"/>
                        </a:spcAft>
                        <a:buClrTx/>
                        <a:buSzTx/>
                        <a:buFont typeface="Arial" panose="020B0604020202020204" pitchFamily="34" charset="0"/>
                        <a:buNone/>
                        <a:tabLst/>
                        <a:defRPr/>
                      </a:pPr>
                      <a:r>
                        <a:rPr kumimoji="1" lang="ja-JP" altLang="en-US" sz="1000" b="0" i="0" u="none" strike="noStrike" kern="1200" cap="none" spc="0" normalizeH="0" baseline="0" noProof="0" dirty="0">
                          <a:ln>
                            <a:noFill/>
                          </a:ln>
                          <a:solidFill>
                            <a:schemeClr val="tx1"/>
                          </a:solidFill>
                          <a:effectLst/>
                          <a:uLnTx/>
                          <a:uFillTx/>
                          <a:latin typeface="Meiryo UI"/>
                          <a:ea typeface="Meiryo UI"/>
                          <a:cs typeface="+mn-cs"/>
                        </a:rPr>
                        <a:t>ヒアリング未実施</a:t>
                      </a:r>
                      <a:endParaRPr kumimoji="1" lang="en-US" altLang="ja-JP" sz="1000" b="0" i="0" u="none" strike="noStrike" kern="1200" cap="none" spc="0" normalizeH="0" baseline="0" noProof="0" dirty="0">
                        <a:ln>
                          <a:noFill/>
                        </a:ln>
                        <a:solidFill>
                          <a:schemeClr val="tx1"/>
                        </a:solidFill>
                        <a:effectLst/>
                        <a:uLnTx/>
                        <a:uFillTx/>
                        <a:latin typeface="Meiryo UI"/>
                        <a:ea typeface="Meiryo UI"/>
                        <a:cs typeface="+mn-cs"/>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hMerge="1">
                  <a:txBody>
                    <a:bodyPr/>
                    <a:lstStyle/>
                    <a:p>
                      <a:endParaRPr kumimoji="1" lang="ja-JP" altLang="en-US"/>
                    </a:p>
                  </a:txBody>
                  <a:tcPr/>
                </a:tc>
                <a:extLst>
                  <a:ext uri="{0D108BD9-81ED-4DB2-BD59-A6C34878D82A}">
                    <a16:rowId xmlns:a16="http://schemas.microsoft.com/office/drawing/2014/main" val="1682573914"/>
                  </a:ext>
                </a:extLst>
              </a:tr>
              <a:tr h="183734">
                <a:tc>
                  <a:txBody>
                    <a:bodyPr/>
                    <a:lstStyle/>
                    <a:p>
                      <a:pPr algn="ctr" fontAlgn="ctr"/>
                      <a:r>
                        <a:rPr lang="en-US" altLang="ja-JP" sz="1000" b="1" i="0" u="none" strike="noStrike" dirty="0">
                          <a:solidFill>
                            <a:srgbClr val="000000"/>
                          </a:solidFill>
                          <a:effectLst/>
                          <a:latin typeface="+mn-ea"/>
                          <a:ea typeface="+mn-ea"/>
                        </a:rPr>
                        <a:t>3</a:t>
                      </a:r>
                      <a:endParaRPr lang="ja-JP" altLang="en-US" sz="1000" b="1" i="0" u="none" strike="noStrike" dirty="0">
                        <a:solidFill>
                          <a:srgbClr val="000000"/>
                        </a:solidFill>
                        <a:effectLst/>
                        <a:latin typeface="+mn-ea"/>
                        <a:ea typeface="+mn-ea"/>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ja-JP" altLang="en-US" sz="1000" b="1" u="none" strike="noStrike" dirty="0">
                          <a:effectLst/>
                          <a:latin typeface="+mn-ea"/>
                          <a:ea typeface="+mn-ea"/>
                        </a:rPr>
                        <a:t>東大</a:t>
                      </a:r>
                      <a:endParaRPr lang="ja-JP" altLang="en-US" sz="1000" b="1" i="0" u="none" strike="noStrike" dirty="0">
                        <a:solidFill>
                          <a:srgbClr val="000000"/>
                        </a:solidFill>
                        <a:effectLst/>
                        <a:latin typeface="+mn-ea"/>
                        <a:ea typeface="+mn-ea"/>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marL="0" marR="0" lvl="0" indent="0" algn="ctr" defTabSz="609559" rtl="0" eaLnBrk="1" fontAlgn="ctr" latinLnBrk="0" hangingPunct="1">
                        <a:lnSpc>
                          <a:spcPct val="100000"/>
                        </a:lnSpc>
                        <a:spcBef>
                          <a:spcPts val="0"/>
                        </a:spcBef>
                        <a:spcAft>
                          <a:spcPts val="0"/>
                        </a:spcAft>
                        <a:buClrTx/>
                        <a:buSzTx/>
                        <a:buFont typeface="Arial" panose="020B0604020202020204" pitchFamily="34" charset="0"/>
                        <a:buNone/>
                        <a:tabLst/>
                        <a:defRPr/>
                      </a:pPr>
                      <a:r>
                        <a:rPr kumimoji="1" lang="ja-JP" altLang="en-US" sz="1000" b="0" i="0" u="none" strike="noStrike" kern="1200" cap="none" spc="0" normalizeH="0" baseline="0" noProof="0" dirty="0">
                          <a:ln>
                            <a:noFill/>
                          </a:ln>
                          <a:solidFill>
                            <a:schemeClr val="tx1"/>
                          </a:solidFill>
                          <a:effectLst/>
                          <a:uLnTx/>
                          <a:uFillTx/>
                          <a:latin typeface="Meiryo UI"/>
                          <a:ea typeface="+mn-ea"/>
                          <a:cs typeface="+mn-cs"/>
                        </a:rPr>
                        <a:t>ヒアリング未実施</a:t>
                      </a:r>
                      <a:endParaRPr kumimoji="1" lang="en-US" altLang="ja-JP" sz="1000" b="0" i="0" u="none" strike="noStrike" kern="1200" cap="none" spc="0" normalizeH="0" baseline="0" noProof="0" dirty="0">
                        <a:ln>
                          <a:noFill/>
                        </a:ln>
                        <a:solidFill>
                          <a:schemeClr val="tx1"/>
                        </a:solidFill>
                        <a:effectLst/>
                        <a:uLnTx/>
                        <a:uFillTx/>
                        <a:latin typeface="Meiryo UI"/>
                        <a:ea typeface="+mn-ea"/>
                        <a:cs typeface="+mn-cs"/>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hMerge="1">
                  <a:txBody>
                    <a:bodyPr/>
                    <a:lstStyle/>
                    <a:p>
                      <a:endParaRPr kumimoji="1" lang="ja-JP" altLang="en-US"/>
                    </a:p>
                  </a:txBody>
                  <a:tcPr/>
                </a:tc>
                <a:extLst>
                  <a:ext uri="{0D108BD9-81ED-4DB2-BD59-A6C34878D82A}">
                    <a16:rowId xmlns:a16="http://schemas.microsoft.com/office/drawing/2014/main" val="4155036761"/>
                  </a:ext>
                </a:extLst>
              </a:tr>
              <a:tr h="1744469">
                <a:tc>
                  <a:txBody>
                    <a:bodyPr/>
                    <a:lstStyle/>
                    <a:p>
                      <a:pPr algn="ctr" fontAlgn="ctr"/>
                      <a:r>
                        <a:rPr lang="en-US" altLang="ja-JP" sz="1000" b="1" i="0" u="none" strike="noStrike" dirty="0">
                          <a:solidFill>
                            <a:srgbClr val="000000"/>
                          </a:solidFill>
                          <a:effectLst/>
                          <a:latin typeface="+mn-ea"/>
                          <a:ea typeface="+mn-ea"/>
                        </a:rPr>
                        <a:t>4</a:t>
                      </a:r>
                      <a:endParaRPr lang="en-US" sz="1000" b="1" i="0" u="none" strike="noStrike" dirty="0">
                        <a:solidFill>
                          <a:srgbClr val="000000"/>
                        </a:solidFill>
                        <a:effectLst/>
                        <a:latin typeface="+mn-ea"/>
                        <a:ea typeface="+mn-ea"/>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ja-JP" altLang="en-US" sz="1000" b="1" u="none" strike="noStrike" dirty="0">
                          <a:effectLst/>
                          <a:latin typeface="+mn-ea"/>
                          <a:ea typeface="+mn-ea"/>
                        </a:rPr>
                        <a:t>富士通</a:t>
                      </a:r>
                      <a:r>
                        <a:rPr lang="en-US" sz="1000" b="1" u="none" strike="noStrike" dirty="0">
                          <a:effectLst/>
                          <a:latin typeface="+mn-ea"/>
                          <a:ea typeface="+mn-ea"/>
                        </a:rPr>
                        <a:t>Japan</a:t>
                      </a:r>
                      <a:endParaRPr lang="en-US" sz="1000" b="1" i="0" u="none" strike="noStrike" dirty="0">
                        <a:solidFill>
                          <a:srgbClr val="000000"/>
                        </a:solidFill>
                        <a:effectLst/>
                        <a:latin typeface="+mn-ea"/>
                        <a:ea typeface="+mn-ea"/>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188550" indent="0" algn="l" fontAlgn="ctr">
                        <a:buFont typeface="Wingdings" panose="05000000000000000000" pitchFamily="2" charset="2"/>
                        <a:buNone/>
                      </a:pPr>
                      <a:r>
                        <a:rPr kumimoji="1" lang="ja-JP" altLang="en-US" sz="1000" b="0" i="0" u="none" strike="noStrike" kern="1200" cap="none" spc="0" normalizeH="0" baseline="0" noProof="0" dirty="0">
                          <a:ln>
                            <a:noFill/>
                          </a:ln>
                          <a:solidFill>
                            <a:schemeClr val="tx1"/>
                          </a:solidFill>
                          <a:effectLst/>
                          <a:uLnTx/>
                          <a:uFillTx/>
                          <a:latin typeface="Meiryo UI"/>
                          <a:ea typeface="+mn-ea"/>
                          <a:cs typeface="+mn-cs"/>
                        </a:rPr>
                        <a:t>学生、教員、大学のキャリアセンター、採用センター</a:t>
                      </a: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360000" indent="-171450" algn="l" fontAlgn="ctr">
                        <a:buFont typeface="Wingdings" panose="05000000000000000000" pitchFamily="2" charset="2"/>
                        <a:buChar char="Ø"/>
                      </a:pPr>
                      <a:r>
                        <a:rPr kumimoji="1" lang="ja-JP" altLang="en-US" sz="1000" b="0" i="0" u="none" strike="noStrike" kern="1200" cap="none" spc="0" normalizeH="0" baseline="0" noProof="0" dirty="0">
                          <a:ln>
                            <a:noFill/>
                          </a:ln>
                          <a:solidFill>
                            <a:schemeClr val="tx1"/>
                          </a:solidFill>
                          <a:effectLst/>
                          <a:uLnTx/>
                          <a:uFillTx/>
                          <a:latin typeface="Meiryo UI"/>
                          <a:ea typeface="+mn-ea"/>
                          <a:cs typeface="+mn-cs"/>
                        </a:rPr>
                        <a:t>一部の企業が個人情報を保有していることについては、サービスが便利になるのであれば構わない</a:t>
                      </a:r>
                      <a:endParaRPr kumimoji="1" lang="en-US" altLang="ja-JP" sz="1000" b="0" i="0" u="none" strike="noStrike" kern="1200" cap="none" spc="0" normalizeH="0" baseline="0" noProof="0" dirty="0">
                        <a:ln>
                          <a:noFill/>
                        </a:ln>
                        <a:solidFill>
                          <a:schemeClr val="tx1"/>
                        </a:solidFill>
                        <a:effectLst/>
                        <a:uLnTx/>
                        <a:uFillTx/>
                        <a:latin typeface="Meiryo UI"/>
                        <a:ea typeface="+mn-ea"/>
                        <a:cs typeface="+mn-cs"/>
                      </a:endParaRPr>
                    </a:p>
                    <a:p>
                      <a:pPr marL="360000" indent="-171450" algn="l" fontAlgn="ctr">
                        <a:buFont typeface="Wingdings" panose="05000000000000000000" pitchFamily="2" charset="2"/>
                        <a:buChar char="Ø"/>
                      </a:pPr>
                      <a:r>
                        <a:rPr kumimoji="1" lang="ja-JP" altLang="en-US" sz="1000" b="0" i="0" u="none" strike="noStrike" kern="1200" cap="none" spc="0" normalizeH="0" baseline="0" noProof="0" dirty="0">
                          <a:ln>
                            <a:noFill/>
                          </a:ln>
                          <a:solidFill>
                            <a:schemeClr val="tx1"/>
                          </a:solidFill>
                          <a:effectLst/>
                          <a:uLnTx/>
                          <a:uFillTx/>
                          <a:latin typeface="Meiryo UI"/>
                          <a:ea typeface="+mn-ea"/>
                          <a:cs typeface="+mn-cs"/>
                        </a:rPr>
                        <a:t>自分の何の情報がどのように使われているのかよくわからないことに不安を感じる</a:t>
                      </a:r>
                      <a:endParaRPr kumimoji="1" lang="en-US" altLang="ja-JP" sz="1000" b="0" i="0" u="none" strike="noStrike" kern="1200" cap="none" spc="0" normalizeH="0" baseline="0" noProof="0" dirty="0">
                        <a:ln>
                          <a:noFill/>
                        </a:ln>
                        <a:solidFill>
                          <a:schemeClr val="tx1"/>
                        </a:solidFill>
                        <a:effectLst/>
                        <a:uLnTx/>
                        <a:uFillTx/>
                        <a:latin typeface="Meiryo UI"/>
                        <a:ea typeface="+mn-ea"/>
                        <a:cs typeface="+mn-cs"/>
                      </a:endParaRPr>
                    </a:p>
                    <a:p>
                      <a:pPr marL="360000" indent="-171450" algn="l" fontAlgn="ctr">
                        <a:buFont typeface="Wingdings" panose="05000000000000000000" pitchFamily="2" charset="2"/>
                        <a:buChar char="Ø"/>
                      </a:pPr>
                      <a:r>
                        <a:rPr kumimoji="1" lang="ja-JP" altLang="en-US" sz="1000" b="0" i="0" u="none" strike="noStrike" kern="1200" cap="none" spc="0" normalizeH="0" baseline="0" noProof="0" dirty="0">
                          <a:ln>
                            <a:noFill/>
                          </a:ln>
                          <a:solidFill>
                            <a:schemeClr val="tx1"/>
                          </a:solidFill>
                          <a:effectLst/>
                          <a:uLnTx/>
                          <a:uFillTx/>
                          <a:latin typeface="Meiryo UI"/>
                          <a:ea typeface="+mn-ea"/>
                          <a:cs typeface="+mn-cs"/>
                        </a:rPr>
                        <a:t>個人情報の取り扱いに敏感な一部の人だけが問題視していると感じる</a:t>
                      </a:r>
                      <a:endParaRPr kumimoji="1" lang="en-US" altLang="ja-JP" sz="1000" b="0" i="0" u="none" strike="noStrike" kern="1200" cap="none" spc="0" normalizeH="0" baseline="0" noProof="0" dirty="0">
                        <a:ln>
                          <a:noFill/>
                        </a:ln>
                        <a:solidFill>
                          <a:schemeClr val="tx1"/>
                        </a:solidFill>
                        <a:effectLst/>
                        <a:uLnTx/>
                        <a:uFillTx/>
                        <a:latin typeface="Meiryo UI"/>
                        <a:ea typeface="+mn-ea"/>
                        <a:cs typeface="+mn-cs"/>
                      </a:endParaRPr>
                    </a:p>
                    <a:p>
                      <a:pPr marL="360000" indent="-171450" algn="l" fontAlgn="ctr">
                        <a:buFont typeface="Wingdings" panose="05000000000000000000" pitchFamily="2" charset="2"/>
                        <a:buChar char="Ø"/>
                      </a:pPr>
                      <a:r>
                        <a:rPr kumimoji="1" lang="ja-JP" altLang="en-US" sz="1000" b="0" i="0" u="none" strike="noStrike" kern="1200" cap="none" spc="0" normalizeH="0" baseline="0" noProof="0" dirty="0">
                          <a:ln>
                            <a:noFill/>
                          </a:ln>
                          <a:solidFill>
                            <a:schemeClr val="tx1"/>
                          </a:solidFill>
                          <a:effectLst/>
                          <a:uLnTx/>
                          <a:uFillTx/>
                          <a:latin typeface="Meiryo UI"/>
                          <a:ea typeface="+mn-ea"/>
                          <a:cs typeface="+mn-cs"/>
                        </a:rPr>
                        <a:t>学習履歴を採用にどのように生かすかについて企業と議論を継続している</a:t>
                      </a:r>
                      <a:endParaRPr kumimoji="1" lang="en-US" altLang="ja-JP" sz="1000" b="0" i="0" u="none" strike="noStrike" kern="1200" cap="none" spc="0" normalizeH="0" baseline="0" noProof="0" dirty="0">
                        <a:ln>
                          <a:noFill/>
                        </a:ln>
                        <a:solidFill>
                          <a:schemeClr val="tx1"/>
                        </a:solidFill>
                        <a:effectLst/>
                        <a:uLnTx/>
                        <a:uFillTx/>
                        <a:latin typeface="Meiryo UI"/>
                        <a:ea typeface="+mn-ea"/>
                        <a:cs typeface="+mn-cs"/>
                      </a:endParaRPr>
                    </a:p>
                    <a:p>
                      <a:pPr marL="360000" indent="-171450" algn="l" fontAlgn="ctr">
                        <a:buFont typeface="Wingdings" panose="05000000000000000000" pitchFamily="2" charset="2"/>
                        <a:buChar char="Ø"/>
                      </a:pPr>
                      <a:r>
                        <a:rPr kumimoji="1" lang="ja-JP" altLang="en-US" sz="1000" b="0" i="0" u="none" strike="noStrike" kern="1200" cap="none" spc="0" normalizeH="0" baseline="0" noProof="0" dirty="0">
                          <a:ln>
                            <a:noFill/>
                          </a:ln>
                          <a:solidFill>
                            <a:schemeClr val="tx1"/>
                          </a:solidFill>
                          <a:effectLst/>
                          <a:uLnTx/>
                          <a:uFillTx/>
                          <a:latin typeface="Meiryo UI"/>
                          <a:ea typeface="+mn-ea"/>
                          <a:cs typeface="+mn-cs"/>
                        </a:rPr>
                        <a:t>評価者の信頼性についても議論が必要</a:t>
                      </a:r>
                      <a:endParaRPr kumimoji="1" lang="en-US" altLang="ja-JP" sz="1000" b="0" i="0" u="none" strike="noStrike" kern="1200" cap="none" spc="0" normalizeH="0" baseline="0" noProof="0" dirty="0">
                        <a:ln>
                          <a:noFill/>
                        </a:ln>
                        <a:solidFill>
                          <a:schemeClr val="tx1"/>
                        </a:solidFill>
                        <a:effectLst/>
                        <a:uLnTx/>
                        <a:uFillTx/>
                        <a:latin typeface="Meiryo UI"/>
                        <a:ea typeface="+mn-ea"/>
                        <a:cs typeface="+mn-cs"/>
                      </a:endParaRPr>
                    </a:p>
                    <a:p>
                      <a:pPr marL="360000" indent="-171450" algn="l" fontAlgn="ctr">
                        <a:buFont typeface="Wingdings" panose="05000000000000000000" pitchFamily="2" charset="2"/>
                        <a:buChar char="Ø"/>
                      </a:pPr>
                      <a:r>
                        <a:rPr kumimoji="1" lang="ja-JP" altLang="en-US" sz="1000" b="0" i="0" u="none" strike="noStrike" kern="1200" cap="none" spc="0" normalizeH="0" baseline="0" noProof="0" dirty="0">
                          <a:ln>
                            <a:noFill/>
                          </a:ln>
                          <a:solidFill>
                            <a:schemeClr val="tx1"/>
                          </a:solidFill>
                          <a:effectLst/>
                          <a:uLnTx/>
                          <a:uFillTx/>
                          <a:latin typeface="Meiryo UI"/>
                          <a:ea typeface="+mn-ea"/>
                          <a:cs typeface="+mn-cs"/>
                        </a:rPr>
                        <a:t>研究室での学生の成果物が、確かにその学生のものであることが証明できるようになると良い</a:t>
                      </a:r>
                      <a:endParaRPr kumimoji="1" lang="en-US" altLang="ja-JP" sz="1000" b="0" i="0" u="none" strike="noStrike" kern="1200" cap="none" spc="0" normalizeH="0" baseline="0" noProof="0" dirty="0">
                        <a:ln>
                          <a:noFill/>
                        </a:ln>
                        <a:solidFill>
                          <a:schemeClr val="tx1"/>
                        </a:solidFill>
                        <a:effectLst/>
                        <a:uLnTx/>
                        <a:uFillTx/>
                        <a:latin typeface="Meiryo UI"/>
                        <a:ea typeface="+mn-ea"/>
                        <a:cs typeface="+mn-cs"/>
                      </a:endParaRPr>
                    </a:p>
                    <a:p>
                      <a:pPr marL="359410" indent="-171450" algn="l" fontAlgn="ctr">
                        <a:buFont typeface="Wingdings" panose="05000000000000000000" pitchFamily="2" charset="2"/>
                        <a:buChar char="Ø"/>
                      </a:pPr>
                      <a:r>
                        <a:rPr kumimoji="1" lang="ja-JP" altLang="en-US" sz="1000" b="0" i="0" u="none" strike="noStrike" kern="1200" cap="none" spc="0" normalizeH="0" baseline="0" noProof="0" dirty="0">
                          <a:ln>
                            <a:noFill/>
                          </a:ln>
                          <a:solidFill>
                            <a:schemeClr val="tx1"/>
                          </a:solidFill>
                          <a:effectLst/>
                          <a:uLnTx/>
                          <a:uFillTx/>
                          <a:latin typeface="Meiryo UI"/>
                          <a:ea typeface="+mn-ea"/>
                          <a:cs typeface="+mn-cs"/>
                        </a:rPr>
                        <a:t>あまり細かな入力を必須とすると、評価を入力する教員の負荷が上がるため、システムの採用が進まないことが懸念</a:t>
                      </a:r>
                    </a:p>
                    <a:p>
                      <a:pPr marL="359410" lvl="0" indent="-171450" algn="l">
                        <a:buFont typeface="Wingdings" panose="05000000000000000000" pitchFamily="2" charset="2"/>
                        <a:buChar char="Ø"/>
                      </a:pPr>
                      <a:r>
                        <a:rPr lang="ja-JP" sz="1000" b="0" i="0" u="none" strike="noStrike" kern="1200" cap="none" spc="0" normalizeH="0" baseline="0" noProof="0" dirty="0">
                          <a:ln>
                            <a:noFill/>
                          </a:ln>
                          <a:solidFill>
                            <a:schemeClr val="tx1"/>
                          </a:solidFill>
                          <a:effectLst/>
                          <a:uLnTx/>
                          <a:uFillTx/>
                        </a:rPr>
                        <a:t>学生が学んだことやスキルを漏れなく評価すること、定性的なソフトスキルを評価可能にすることで新たな検証可能領域を</a:t>
                      </a:r>
                      <a:r>
                        <a:rPr lang="ja-JP" sz="1000" b="0" i="0" u="none" strike="noStrike" kern="1200" cap="none" spc="0" normalizeH="0" baseline="0" noProof="0" dirty="0" smtClean="0">
                          <a:ln>
                            <a:noFill/>
                          </a:ln>
                          <a:solidFill>
                            <a:schemeClr val="tx1"/>
                          </a:solidFill>
                          <a:effectLst/>
                          <a:uLnTx/>
                          <a:uFillTx/>
                        </a:rPr>
                        <a:t>創出</a:t>
                      </a:r>
                      <a:endParaRPr lang="en-US" altLang="ja-JP" sz="1000" b="0" i="0" u="none" strike="noStrike" kern="1200" cap="none" spc="0" normalizeH="0" baseline="0" noProof="0" dirty="0" smtClean="0">
                        <a:ln>
                          <a:noFill/>
                        </a:ln>
                        <a:solidFill>
                          <a:schemeClr val="tx1"/>
                        </a:solidFill>
                        <a:effectLst/>
                        <a:uLnTx/>
                        <a:uFillTx/>
                      </a:endParaRPr>
                    </a:p>
                    <a:p>
                      <a:pPr marL="359410" lvl="0" indent="-171450" algn="l">
                        <a:buFont typeface="Wingdings" panose="05000000000000000000" pitchFamily="2" charset="2"/>
                        <a:buChar char="Ø"/>
                      </a:pPr>
                      <a:r>
                        <a:rPr lang="ja-JP" altLang="en-US" sz="1000" b="0" i="0" u="none" strike="noStrike" kern="1200" cap="none" spc="0" normalizeH="0" baseline="0" noProof="0" dirty="0" smtClean="0">
                          <a:ln>
                            <a:noFill/>
                          </a:ln>
                          <a:solidFill>
                            <a:schemeClr val="tx1"/>
                          </a:solidFill>
                          <a:effectLst/>
                          <a:uLnTx/>
                          <a:uFillTx/>
                        </a:rPr>
                        <a:t>スキル</a:t>
                      </a:r>
                      <a:r>
                        <a:rPr lang="ja-JP" altLang="en-US" sz="1000" b="0" i="0" u="none" strike="noStrike" kern="1200" cap="none" spc="0" normalizeH="0" baseline="0" noProof="0" dirty="0">
                          <a:ln>
                            <a:noFill/>
                          </a:ln>
                          <a:solidFill>
                            <a:schemeClr val="tx1"/>
                          </a:solidFill>
                          <a:effectLst/>
                          <a:uLnTx/>
                          <a:uFillTx/>
                        </a:rPr>
                        <a:t>と履修科目の紐づき及びその学習深度を定量的に評価する事、及び社会人基礎力をベースとしたソフトスキルの評価によって企業側採用担当が検証可能な領域を新たに創出＝企業にとっての価値に</a:t>
                      </a:r>
                      <a:r>
                        <a:rPr lang="ja-JP" altLang="en-US" sz="1000" b="0" i="0" u="none" strike="noStrike" kern="1200" cap="none" spc="0" normalizeH="0" baseline="0" noProof="0" dirty="0" smtClean="0">
                          <a:ln>
                            <a:noFill/>
                          </a:ln>
                          <a:solidFill>
                            <a:schemeClr val="tx1"/>
                          </a:solidFill>
                          <a:effectLst/>
                          <a:uLnTx/>
                          <a:uFillTx/>
                        </a:rPr>
                        <a:t>繋がる</a:t>
                      </a:r>
                      <a:endParaRPr lang="ja-JP" altLang="en-US" sz="1000" b="0" i="0" u="none" strike="noStrike" kern="1200" cap="none" spc="0" normalizeH="0" baseline="0" noProof="0" dirty="0">
                        <a:ln>
                          <a:noFill/>
                        </a:ln>
                        <a:solidFill>
                          <a:schemeClr val="tx1"/>
                        </a:solidFill>
                        <a:effectLst/>
                        <a:uLnTx/>
                        <a:uFillTx/>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502330174"/>
                  </a:ext>
                </a:extLst>
              </a:tr>
              <a:tr h="972024">
                <a:tc>
                  <a:txBody>
                    <a:bodyPr/>
                    <a:lstStyle/>
                    <a:p>
                      <a:pPr algn="ctr" fontAlgn="ctr"/>
                      <a:r>
                        <a:rPr lang="en-US" altLang="ja-JP" sz="1000" b="1" i="0" u="none" strike="noStrike" dirty="0">
                          <a:solidFill>
                            <a:srgbClr val="000000"/>
                          </a:solidFill>
                          <a:effectLst/>
                          <a:latin typeface="+mn-ea"/>
                          <a:ea typeface="+mn-ea"/>
                        </a:rPr>
                        <a:t>5</a:t>
                      </a:r>
                      <a:endParaRPr lang="ja-JP" altLang="en-US" sz="1000" b="1" i="0" u="none" strike="noStrike" dirty="0">
                        <a:solidFill>
                          <a:srgbClr val="000000"/>
                        </a:solidFill>
                        <a:effectLst/>
                        <a:latin typeface="+mn-ea"/>
                        <a:ea typeface="+mn-ea"/>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ja-JP" altLang="en-US" sz="1000" b="1" u="none" strike="noStrike" dirty="0">
                          <a:effectLst/>
                          <a:latin typeface="+mn-ea"/>
                          <a:ea typeface="+mn-ea"/>
                        </a:rPr>
                        <a:t>シミック</a:t>
                      </a:r>
                      <a:endParaRPr lang="ja-JP" altLang="en-US" sz="1000" b="1" i="0" u="none" strike="noStrike" dirty="0">
                        <a:solidFill>
                          <a:srgbClr val="000000"/>
                        </a:solidFill>
                        <a:effectLst/>
                        <a:latin typeface="+mn-ea"/>
                        <a:ea typeface="+mn-ea"/>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190500" marR="0" lvl="0" indent="0" algn="l" defTabSz="609559" rtl="0" eaLnBrk="1" fontAlgn="ctr" latinLnBrk="0" hangingPunct="1">
                        <a:lnSpc>
                          <a:spcPct val="100000"/>
                        </a:lnSpc>
                        <a:spcBef>
                          <a:spcPts val="0"/>
                        </a:spcBef>
                        <a:spcAft>
                          <a:spcPts val="0"/>
                        </a:spcAft>
                        <a:buClrTx/>
                        <a:buSzTx/>
                        <a:buFont typeface="Wingdings" panose="05000000000000000000" pitchFamily="2" charset="2"/>
                        <a:buNone/>
                        <a:tabLst/>
                        <a:defRPr/>
                      </a:pPr>
                      <a:r>
                        <a:rPr kumimoji="1" lang="ja-JP" altLang="en-US" sz="1000" b="0" i="0" u="none" strike="noStrike" kern="1200" cap="none" spc="0" normalizeH="0" baseline="0" noProof="0" dirty="0">
                          <a:ln>
                            <a:noFill/>
                          </a:ln>
                          <a:solidFill>
                            <a:schemeClr val="tx1"/>
                          </a:solidFill>
                          <a:effectLst/>
                          <a:uLnTx/>
                          <a:uFillTx/>
                          <a:latin typeface="Meiryo UI"/>
                          <a:ea typeface="+mn-ea"/>
                          <a:cs typeface="+mn-cs"/>
                        </a:rPr>
                        <a:t>医療機関担当者、某大学の医療情報部門責任者・担当者、社内のデータマネジメント担当者</a:t>
                      </a: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361950" marR="0" lvl="0" indent="-171450" algn="l" defTabSz="609559" rtl="0" eaLnBrk="1" fontAlgn="ctr" latinLnBrk="0" hangingPunct="1">
                        <a:lnSpc>
                          <a:spcPct val="100000"/>
                        </a:lnSpc>
                        <a:spcBef>
                          <a:spcPts val="0"/>
                        </a:spcBef>
                        <a:spcAft>
                          <a:spcPts val="0"/>
                        </a:spcAft>
                        <a:buClrTx/>
                        <a:buSzTx/>
                        <a:buFont typeface="Wingdings" panose="05000000000000000000" pitchFamily="2" charset="2"/>
                        <a:buChar char="Ø"/>
                        <a:tabLst/>
                        <a:defRPr/>
                      </a:pPr>
                      <a:r>
                        <a:rPr kumimoji="1" lang="ja-JP" altLang="en-US" sz="1000" b="0" i="0" u="none" strike="noStrike" kern="1200" cap="none" spc="0" normalizeH="0" baseline="0" noProof="0" dirty="0" smtClean="0">
                          <a:ln>
                            <a:noFill/>
                          </a:ln>
                          <a:solidFill>
                            <a:schemeClr val="tx1"/>
                          </a:solidFill>
                          <a:effectLst/>
                          <a:uLnTx/>
                          <a:uFillTx/>
                          <a:latin typeface="Meiryo UI"/>
                          <a:ea typeface="+mn-ea"/>
                          <a:cs typeface="+mn-cs"/>
                        </a:rPr>
                        <a:t>病院やアカデミア主導で実施する臨床研究や疫学調査など、低コストでの計画及び実施が要求されるため現状ではデータインテグリティを担保できていない試験に対しては現状のものでも十分有用性がある</a:t>
                      </a:r>
                      <a:endParaRPr kumimoji="1" lang="en-US" altLang="ja-JP" sz="1000" b="0" i="0" u="none" strike="noStrike" kern="1200" cap="none" spc="0" normalizeH="0" baseline="0" noProof="0" dirty="0" smtClean="0">
                        <a:ln>
                          <a:noFill/>
                        </a:ln>
                        <a:solidFill>
                          <a:schemeClr val="tx1"/>
                        </a:solidFill>
                        <a:effectLst/>
                        <a:uLnTx/>
                        <a:uFillTx/>
                        <a:latin typeface="Meiryo UI"/>
                        <a:ea typeface="+mn-ea"/>
                        <a:cs typeface="+mn-cs"/>
                      </a:endParaRPr>
                    </a:p>
                    <a:p>
                      <a:pPr marL="361950" marR="0" lvl="0" indent="-171450" algn="l" defTabSz="609559" rtl="0" eaLnBrk="1" fontAlgn="ctr" latinLnBrk="0" hangingPunct="1">
                        <a:lnSpc>
                          <a:spcPct val="100000"/>
                        </a:lnSpc>
                        <a:spcBef>
                          <a:spcPts val="0"/>
                        </a:spcBef>
                        <a:spcAft>
                          <a:spcPts val="0"/>
                        </a:spcAft>
                        <a:buClrTx/>
                        <a:buSzTx/>
                        <a:buFont typeface="Wingdings" panose="05000000000000000000" pitchFamily="2" charset="2"/>
                        <a:buChar char="Ø"/>
                        <a:tabLst/>
                        <a:defRPr/>
                      </a:pPr>
                      <a:r>
                        <a:rPr kumimoji="1" lang="ja-JP" altLang="en-US" sz="1000" b="0" i="0" u="none" strike="noStrike" kern="1200" cap="none" spc="0" normalizeH="0" baseline="0" noProof="0" dirty="0" smtClean="0">
                          <a:ln>
                            <a:noFill/>
                          </a:ln>
                          <a:solidFill>
                            <a:schemeClr val="tx1"/>
                          </a:solidFill>
                          <a:effectLst/>
                          <a:uLnTx/>
                          <a:uFillTx/>
                          <a:latin typeface="Meiryo UI"/>
                          <a:ea typeface="+mn-ea"/>
                          <a:cs typeface="+mn-cs"/>
                        </a:rPr>
                        <a:t>データ</a:t>
                      </a:r>
                      <a:r>
                        <a:rPr kumimoji="1" lang="ja-JP" altLang="en-US" sz="1000" b="0" i="0" u="none" strike="noStrike" kern="1200" cap="none" spc="0" normalizeH="0" baseline="0" noProof="0" dirty="0">
                          <a:ln>
                            <a:noFill/>
                          </a:ln>
                          <a:solidFill>
                            <a:schemeClr val="tx1"/>
                          </a:solidFill>
                          <a:effectLst/>
                          <a:uLnTx/>
                          <a:uFillTx/>
                          <a:latin typeface="Meiryo UI"/>
                          <a:ea typeface="+mn-ea"/>
                          <a:cs typeface="+mn-cs"/>
                        </a:rPr>
                        <a:t>の改ざんやなりすまし行為が根本的に実施不可能な環境にすることができれば、医療機関だけでなく治験依頼者及び</a:t>
                      </a:r>
                      <a:r>
                        <a:rPr kumimoji="1" lang="en-US" altLang="ja-JP" sz="1000" b="0" i="0" u="none" strike="noStrike" kern="1200" cap="none" spc="0" normalizeH="0" baseline="0" noProof="0" dirty="0">
                          <a:ln>
                            <a:noFill/>
                          </a:ln>
                          <a:solidFill>
                            <a:schemeClr val="tx1"/>
                          </a:solidFill>
                          <a:effectLst/>
                          <a:uLnTx/>
                          <a:uFillTx/>
                          <a:latin typeface="Meiryo UI"/>
                          <a:ea typeface="+mn-ea"/>
                          <a:cs typeface="+mn-cs"/>
                        </a:rPr>
                        <a:t>CRO</a:t>
                      </a:r>
                      <a:r>
                        <a:rPr kumimoji="1" lang="ja-JP" altLang="en-US" sz="1000" b="0" i="0" u="none" strike="noStrike" kern="1200" cap="none" spc="0" normalizeH="0" baseline="0" noProof="0" dirty="0">
                          <a:ln>
                            <a:noFill/>
                          </a:ln>
                          <a:solidFill>
                            <a:schemeClr val="tx1"/>
                          </a:solidFill>
                          <a:effectLst/>
                          <a:uLnTx/>
                          <a:uFillTx/>
                          <a:latin typeface="Meiryo UI"/>
                          <a:ea typeface="+mn-ea"/>
                          <a:cs typeface="+mn-cs"/>
                        </a:rPr>
                        <a:t>の立場にとっても有用であるものの、現時点で要求されているデータインテグリティの考え方と比較すると</a:t>
                      </a:r>
                      <a:r>
                        <a:rPr kumimoji="1" lang="ja-JP" altLang="en-US" sz="1000" b="0" i="0" u="none" strike="noStrike" kern="1200" cap="none" spc="0" normalizeH="0" baseline="0" noProof="0" dirty="0" smtClean="0">
                          <a:ln>
                            <a:noFill/>
                          </a:ln>
                          <a:solidFill>
                            <a:schemeClr val="tx1"/>
                          </a:solidFill>
                          <a:effectLst/>
                          <a:uLnTx/>
                          <a:uFillTx/>
                          <a:latin typeface="Meiryo UI"/>
                          <a:ea typeface="+mn-ea"/>
                          <a:cs typeface="+mn-cs"/>
                        </a:rPr>
                        <a:t>オーバースペック</a:t>
                      </a:r>
                      <a:endParaRPr kumimoji="1" lang="ja-JP" altLang="en-US" sz="1000" b="0" i="0" u="none" strike="noStrike" kern="1200" cap="none" spc="0" normalizeH="0" baseline="0" noProof="0" dirty="0">
                        <a:ln>
                          <a:noFill/>
                        </a:ln>
                        <a:solidFill>
                          <a:schemeClr val="tx1"/>
                        </a:solidFill>
                        <a:effectLst/>
                        <a:uLnTx/>
                        <a:uFillTx/>
                        <a:latin typeface="Meiryo UI"/>
                        <a:ea typeface="+mn-ea"/>
                        <a:cs typeface="+mn-cs"/>
                      </a:endParaRPr>
                    </a:p>
                    <a:p>
                      <a:pPr marL="361950" marR="0" lvl="0" indent="-171450" algn="l">
                        <a:lnSpc>
                          <a:spcPct val="100000"/>
                        </a:lnSpc>
                        <a:spcBef>
                          <a:spcPts val="0"/>
                        </a:spcBef>
                        <a:spcAft>
                          <a:spcPts val="0"/>
                        </a:spcAft>
                        <a:buClrTx/>
                        <a:buSzTx/>
                        <a:buFont typeface="Wingdings" panose="05000000000000000000" pitchFamily="2" charset="2"/>
                        <a:buChar char="Ø"/>
                      </a:pPr>
                      <a:r>
                        <a:rPr lang="ja-JP" sz="1000" b="0" i="0" u="none" strike="noStrike" kern="1200" cap="none" spc="0" normalizeH="0" baseline="0" noProof="0" dirty="0" smtClean="0">
                          <a:ln>
                            <a:noFill/>
                          </a:ln>
                          <a:solidFill>
                            <a:schemeClr val="tx1"/>
                          </a:solidFill>
                          <a:effectLst/>
                          <a:uLnTx/>
                          <a:uFillTx/>
                        </a:rPr>
                        <a:t>データ</a:t>
                      </a:r>
                      <a:r>
                        <a:rPr lang="ja-JP" sz="1000" b="0" i="0" u="none" strike="noStrike" kern="1200" cap="none" spc="0" normalizeH="0" baseline="0" noProof="0" dirty="0">
                          <a:ln>
                            <a:noFill/>
                          </a:ln>
                          <a:solidFill>
                            <a:schemeClr val="tx1"/>
                          </a:solidFill>
                          <a:effectLst/>
                          <a:uLnTx/>
                          <a:uFillTx/>
                        </a:rPr>
                        <a:t>の扱いに関する透明性が保たれていれば、</a:t>
                      </a:r>
                      <a:r>
                        <a:rPr lang="ja-JP" altLang="en-US" sz="1000" b="0" i="0" u="none" strike="noStrike" kern="1200" cap="none" spc="0" normalizeH="0" baseline="0" noProof="0" dirty="0">
                          <a:ln>
                            <a:noFill/>
                          </a:ln>
                          <a:solidFill>
                            <a:schemeClr val="tx1"/>
                          </a:solidFill>
                          <a:effectLst/>
                          <a:uLnTx/>
                          <a:uFillTx/>
                        </a:rPr>
                        <a:t>患者の</a:t>
                      </a:r>
                      <a:r>
                        <a:rPr lang="ja-JP" sz="1000" b="0" i="0" u="none" strike="noStrike" kern="1200" cap="none" spc="0" normalizeH="0" baseline="0" noProof="0" dirty="0">
                          <a:ln>
                            <a:noFill/>
                          </a:ln>
                          <a:solidFill>
                            <a:schemeClr val="tx1"/>
                          </a:solidFill>
                          <a:effectLst/>
                          <a:uLnTx/>
                          <a:uFillTx/>
                        </a:rPr>
                        <a:t>データ提供意思が向上する可能性がある</a:t>
                      </a:r>
                      <a:endParaRPr lang="ja-JP" altLang="en-US" sz="1000" b="0" i="0" u="none" strike="noStrike" kern="1200" cap="none" spc="0" normalizeH="0" baseline="0" noProof="0" dirty="0">
                        <a:ln>
                          <a:noFill/>
                        </a:ln>
                        <a:solidFill>
                          <a:schemeClr val="tx1"/>
                        </a:solidFill>
                        <a:effectLst/>
                        <a:uLnTx/>
                        <a:uFillTx/>
                        <a:latin typeface="Meiryo UI"/>
                        <a:ea typeface="+mn-ea"/>
                        <a:cs typeface="+mn-cs"/>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26300140"/>
                  </a:ext>
                </a:extLst>
              </a:tr>
              <a:tr h="1018682">
                <a:tc>
                  <a:txBody>
                    <a:bodyPr/>
                    <a:lstStyle/>
                    <a:p>
                      <a:pPr algn="ctr" fontAlgn="ctr"/>
                      <a:r>
                        <a:rPr lang="en-US" altLang="ja-JP" sz="1000" b="1" i="0" u="none" strike="noStrike" dirty="0">
                          <a:solidFill>
                            <a:srgbClr val="000000"/>
                          </a:solidFill>
                          <a:effectLst/>
                          <a:latin typeface="+mn-ea"/>
                          <a:ea typeface="+mn-ea"/>
                        </a:rPr>
                        <a:t>6</a:t>
                      </a:r>
                      <a:endParaRPr lang="en-US" sz="1000" b="1" i="0" u="none" strike="noStrike" dirty="0">
                        <a:solidFill>
                          <a:srgbClr val="000000"/>
                        </a:solidFill>
                        <a:effectLst/>
                        <a:latin typeface="+mn-ea"/>
                        <a:ea typeface="+mn-ea"/>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000" b="1" u="none" strike="noStrike" dirty="0">
                          <a:effectLst/>
                          <a:latin typeface="+mn-ea"/>
                          <a:ea typeface="+mn-ea"/>
                        </a:rPr>
                        <a:t>ORPHE</a:t>
                      </a:r>
                      <a:endParaRPr lang="en-US" sz="1000" b="1" i="0" u="none" strike="noStrike" dirty="0">
                        <a:solidFill>
                          <a:srgbClr val="000000"/>
                        </a:solidFill>
                        <a:effectLst/>
                        <a:latin typeface="+mn-ea"/>
                        <a:ea typeface="+mn-ea"/>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188550" indent="0" algn="l" fontAlgn="ctr">
                        <a:buFont typeface="Wingdings" panose="05000000000000000000" pitchFamily="2" charset="2"/>
                        <a:buNone/>
                      </a:pPr>
                      <a:r>
                        <a:rPr kumimoji="1" lang="ja-JP" altLang="en-US" sz="1000" b="0" i="0" u="none" strike="noStrike" kern="1200" cap="none" spc="0" normalizeH="0" baseline="0" noProof="0" dirty="0">
                          <a:ln>
                            <a:noFill/>
                          </a:ln>
                          <a:solidFill>
                            <a:schemeClr val="tx1"/>
                          </a:solidFill>
                          <a:effectLst/>
                          <a:uLnTx/>
                          <a:uFillTx/>
                          <a:latin typeface="Meiryo UI"/>
                          <a:ea typeface="+mn-ea"/>
                          <a:cs typeface="+mn-cs"/>
                        </a:rPr>
                        <a:t>大学病院医師、理学療法士、リハビリテーション病院の理学療法士、製薬会社の新規事業企画担当</a:t>
                      </a: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361950" marR="0" lvl="0" indent="-171450" algn="l" defTabSz="609559" rtl="0" eaLnBrk="1" fontAlgn="ctr" latinLnBrk="0" hangingPunct="1">
                        <a:lnSpc>
                          <a:spcPct val="100000"/>
                        </a:lnSpc>
                        <a:spcBef>
                          <a:spcPts val="0"/>
                        </a:spcBef>
                        <a:spcAft>
                          <a:spcPts val="0"/>
                        </a:spcAft>
                        <a:buClrTx/>
                        <a:buSzTx/>
                        <a:buFont typeface="Wingdings" panose="05000000000000000000" pitchFamily="2" charset="2"/>
                        <a:buChar char="Ø"/>
                        <a:tabLst/>
                        <a:defRPr/>
                      </a:pPr>
                      <a:r>
                        <a:rPr kumimoji="1" lang="ja-JP" altLang="en-US" sz="1000" b="0" i="0" u="none" strike="noStrike" kern="1200" cap="none" spc="0" normalizeH="0" baseline="0" noProof="0" dirty="0">
                          <a:ln>
                            <a:noFill/>
                          </a:ln>
                          <a:solidFill>
                            <a:schemeClr val="tx1"/>
                          </a:solidFill>
                          <a:effectLst/>
                          <a:uLnTx/>
                          <a:uFillTx/>
                          <a:latin typeface="Meiryo UI"/>
                          <a:ea typeface="+mn-ea"/>
                          <a:cs typeface="+mn-cs"/>
                        </a:rPr>
                        <a:t>製薬会社などでエビデンスとしてデータを活用したい場合は同意の撤回によってデータにアクセスできなくなることはビジネス上大きなデメリットになってしまう</a:t>
                      </a:r>
                      <a:endParaRPr kumimoji="1" lang="en-US" altLang="ja-JP" sz="1000" b="0" i="0" u="none" strike="noStrike" kern="1200" cap="none" spc="0" normalizeH="0" baseline="0" noProof="0" dirty="0">
                        <a:ln>
                          <a:noFill/>
                        </a:ln>
                        <a:solidFill>
                          <a:schemeClr val="tx1"/>
                        </a:solidFill>
                        <a:effectLst/>
                        <a:uLnTx/>
                        <a:uFillTx/>
                        <a:latin typeface="Meiryo UI"/>
                        <a:ea typeface="+mn-ea"/>
                        <a:cs typeface="+mn-cs"/>
                      </a:endParaRPr>
                    </a:p>
                    <a:p>
                      <a:pPr marL="361950" marR="0" lvl="0" indent="-171450" algn="l" defTabSz="609559" rtl="0" eaLnBrk="1" fontAlgn="ctr" latinLnBrk="0" hangingPunct="1">
                        <a:lnSpc>
                          <a:spcPct val="100000"/>
                        </a:lnSpc>
                        <a:spcBef>
                          <a:spcPts val="0"/>
                        </a:spcBef>
                        <a:spcAft>
                          <a:spcPts val="0"/>
                        </a:spcAft>
                        <a:buClrTx/>
                        <a:buSzTx/>
                        <a:buFont typeface="Wingdings" panose="05000000000000000000" pitchFamily="2" charset="2"/>
                        <a:buChar char="Ø"/>
                        <a:tabLst/>
                        <a:defRPr/>
                      </a:pPr>
                      <a:r>
                        <a:rPr kumimoji="1" lang="ja-JP" altLang="en-US" sz="1000" b="0" i="0" u="none" strike="noStrike" kern="1200" cap="none" spc="0" normalizeH="0" baseline="0" noProof="0" dirty="0">
                          <a:ln>
                            <a:noFill/>
                          </a:ln>
                          <a:solidFill>
                            <a:schemeClr val="tx1"/>
                          </a:solidFill>
                          <a:effectLst/>
                          <a:uLnTx/>
                          <a:uFillTx/>
                          <a:latin typeface="Meiryo UI"/>
                          <a:ea typeface="+mn-ea"/>
                          <a:cs typeface="+mn-cs"/>
                        </a:rPr>
                        <a:t>労災認定の場面など、医師にとっても患者のデータの確からしさが重要な場面がある</a:t>
                      </a:r>
                      <a:endParaRPr kumimoji="1" lang="en-US" altLang="ja-JP" sz="1000" b="0" i="0" u="none" strike="noStrike" kern="1200" cap="none" spc="0" normalizeH="0" baseline="0" noProof="0" dirty="0">
                        <a:ln>
                          <a:noFill/>
                        </a:ln>
                        <a:solidFill>
                          <a:schemeClr val="tx1"/>
                        </a:solidFill>
                        <a:effectLst/>
                        <a:uLnTx/>
                        <a:uFillTx/>
                        <a:latin typeface="Meiryo UI"/>
                        <a:ea typeface="+mn-ea"/>
                        <a:cs typeface="+mn-cs"/>
                      </a:endParaRPr>
                    </a:p>
                    <a:p>
                      <a:pPr marL="361950" marR="0" lvl="0" indent="-171450" algn="l" defTabSz="609559" rtl="0" eaLnBrk="1" fontAlgn="ctr" latinLnBrk="0" hangingPunct="1">
                        <a:lnSpc>
                          <a:spcPct val="100000"/>
                        </a:lnSpc>
                        <a:spcBef>
                          <a:spcPts val="0"/>
                        </a:spcBef>
                        <a:spcAft>
                          <a:spcPts val="0"/>
                        </a:spcAft>
                        <a:buClrTx/>
                        <a:buSzTx/>
                        <a:buFont typeface="Wingdings" panose="05000000000000000000" pitchFamily="2" charset="2"/>
                        <a:buChar char="Ø"/>
                        <a:tabLst/>
                        <a:defRPr/>
                      </a:pPr>
                      <a:r>
                        <a:rPr kumimoji="1" lang="ja-JP" altLang="en-US" sz="1000" b="0" i="0" u="none" strike="noStrike" kern="1200" cap="none" spc="0" normalizeH="0" baseline="0" noProof="0" dirty="0">
                          <a:ln>
                            <a:noFill/>
                          </a:ln>
                          <a:solidFill>
                            <a:schemeClr val="tx1"/>
                          </a:solidFill>
                          <a:effectLst/>
                          <a:uLnTx/>
                          <a:uFillTx/>
                          <a:latin typeface="Meiryo UI"/>
                          <a:ea typeface="+mn-ea"/>
                          <a:cs typeface="+mn-cs"/>
                        </a:rPr>
                        <a:t>歩容や痛みのデータの共有については不安は感じないが、位置情報の共有には相手を</a:t>
                      </a:r>
                      <a:r>
                        <a:rPr kumimoji="1" lang="ja-JP" altLang="en-US" sz="1000" b="0" i="0" u="none" strike="noStrike" kern="1200" cap="none" spc="0" normalizeH="0" baseline="0" noProof="0" dirty="0" smtClean="0">
                          <a:ln>
                            <a:noFill/>
                          </a:ln>
                          <a:solidFill>
                            <a:schemeClr val="tx1"/>
                          </a:solidFill>
                          <a:effectLst/>
                          <a:uLnTx/>
                          <a:uFillTx/>
                          <a:latin typeface="Meiryo UI"/>
                          <a:ea typeface="+mn-ea"/>
                          <a:cs typeface="+mn-cs"/>
                        </a:rPr>
                        <a:t>選びたい</a:t>
                      </a:r>
                      <a:endParaRPr kumimoji="1" lang="en-US" altLang="ja-JP" sz="1000" b="0" i="0" u="none" strike="noStrike" kern="1200" cap="none" spc="0" normalizeH="0" baseline="0" noProof="0" dirty="0" smtClean="0">
                        <a:ln>
                          <a:noFill/>
                        </a:ln>
                        <a:solidFill>
                          <a:schemeClr val="tx1"/>
                        </a:solidFill>
                        <a:effectLst/>
                        <a:uLnTx/>
                        <a:uFillTx/>
                        <a:latin typeface="Meiryo UI"/>
                        <a:ea typeface="+mn-ea"/>
                        <a:cs typeface="+mn-cs"/>
                      </a:endParaRPr>
                    </a:p>
                    <a:p>
                      <a:pPr marL="361950" marR="0" lvl="0" indent="-171450" algn="l" defTabSz="609559" rtl="0" eaLnBrk="1" fontAlgn="ctr" latinLnBrk="0" hangingPunct="1">
                        <a:lnSpc>
                          <a:spcPct val="100000"/>
                        </a:lnSpc>
                        <a:spcBef>
                          <a:spcPts val="0"/>
                        </a:spcBef>
                        <a:spcAft>
                          <a:spcPts val="0"/>
                        </a:spcAft>
                        <a:buClrTx/>
                        <a:buSzTx/>
                        <a:buFont typeface="Wingdings" panose="05000000000000000000" pitchFamily="2" charset="2"/>
                        <a:buChar char="Ø"/>
                        <a:tabLst/>
                        <a:defRPr/>
                      </a:pPr>
                      <a:r>
                        <a:rPr kumimoji="1" lang="ja-JP" altLang="en-US" sz="1000" b="0" i="0" u="none" strike="noStrike" kern="1200" cap="none" spc="0" normalizeH="0" baseline="0" noProof="0" dirty="0" smtClean="0">
                          <a:ln>
                            <a:noFill/>
                          </a:ln>
                          <a:solidFill>
                            <a:schemeClr val="tx1"/>
                          </a:solidFill>
                          <a:effectLst/>
                          <a:uLnTx/>
                          <a:uFillTx/>
                          <a:latin typeface="Meiryo UI"/>
                          <a:ea typeface="+mn-ea"/>
                          <a:cs typeface="+mn-cs"/>
                        </a:rPr>
                        <a:t>既存の信頼できる歩行データの有用性に関するエビデンスを提示すれば、メリットを訴求できる可能性がある</a:t>
                      </a:r>
                      <a:endParaRPr kumimoji="1" lang="en-US" altLang="ja-JP" sz="1000" b="0" i="0" u="none" strike="noStrike" kern="1200" cap="none" spc="0" normalizeH="0" baseline="0" noProof="0" dirty="0">
                        <a:ln>
                          <a:noFill/>
                        </a:ln>
                        <a:solidFill>
                          <a:schemeClr val="tx1"/>
                        </a:solidFill>
                        <a:effectLst/>
                        <a:uLnTx/>
                        <a:uFillTx/>
                        <a:latin typeface="Meiryo UI"/>
                        <a:ea typeface="+mn-ea"/>
                        <a:cs typeface="+mn-cs"/>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125880195"/>
                  </a:ext>
                </a:extLst>
              </a:tr>
              <a:tr h="539710">
                <a:tc>
                  <a:txBody>
                    <a:bodyPr/>
                    <a:lstStyle/>
                    <a:p>
                      <a:pPr algn="ctr" fontAlgn="ctr"/>
                      <a:r>
                        <a:rPr lang="en-US" sz="1000" b="1" i="0" u="none" strike="noStrike" dirty="0">
                          <a:solidFill>
                            <a:srgbClr val="000000"/>
                          </a:solidFill>
                          <a:effectLst/>
                          <a:latin typeface="+mn-ea"/>
                          <a:ea typeface="+mn-ea"/>
                        </a:rPr>
                        <a:t>7</a:t>
                      </a: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000" b="1" i="0" u="none" strike="noStrike" dirty="0">
                          <a:solidFill>
                            <a:srgbClr val="000000"/>
                          </a:solidFill>
                          <a:effectLst/>
                          <a:latin typeface="+mn-ea"/>
                          <a:ea typeface="+mn-ea"/>
                        </a:rPr>
                        <a:t>DataGateway</a:t>
                      </a: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190500" marR="0" lvl="0" indent="0" algn="l" defTabSz="609559" rtl="0" eaLnBrk="1" fontAlgn="ctr" latinLnBrk="0" hangingPunct="1">
                        <a:lnSpc>
                          <a:spcPct val="100000"/>
                        </a:lnSpc>
                        <a:spcBef>
                          <a:spcPts val="0"/>
                        </a:spcBef>
                        <a:spcAft>
                          <a:spcPts val="0"/>
                        </a:spcAft>
                        <a:buClrTx/>
                        <a:buSzTx/>
                        <a:buFont typeface="Wingdings" panose="05000000000000000000" pitchFamily="2" charset="2"/>
                        <a:buNone/>
                        <a:tabLst/>
                        <a:defRPr/>
                      </a:pPr>
                      <a:r>
                        <a:rPr kumimoji="1" lang="zh-TW" altLang="en-US" sz="1000" b="0" i="0" u="none" strike="noStrike" kern="1200" cap="none" spc="0" normalizeH="0" baseline="0" noProof="0" dirty="0">
                          <a:ln>
                            <a:noFill/>
                          </a:ln>
                          <a:solidFill>
                            <a:schemeClr val="tx1"/>
                          </a:solidFill>
                          <a:effectLst/>
                          <a:uLnTx/>
                          <a:uFillTx/>
                          <a:latin typeface="Meiryo UI"/>
                          <a:ea typeface="+mn-ea"/>
                          <a:cs typeface="+mn-cs"/>
                        </a:rPr>
                        <a:t>炭素排出量提示先企業</a:t>
                      </a: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361950" marR="0" lvl="0" indent="-171450" algn="l" defTabSz="609559" rtl="0" eaLnBrk="1" fontAlgn="ctr" latinLnBrk="0" hangingPunct="1">
                        <a:lnSpc>
                          <a:spcPct val="100000"/>
                        </a:lnSpc>
                        <a:spcBef>
                          <a:spcPts val="0"/>
                        </a:spcBef>
                        <a:spcAft>
                          <a:spcPts val="0"/>
                        </a:spcAft>
                        <a:buClrTx/>
                        <a:buSzTx/>
                        <a:buFont typeface="Wingdings" panose="05000000000000000000" pitchFamily="2" charset="2"/>
                        <a:buChar char="Ø"/>
                        <a:tabLst/>
                        <a:defRPr/>
                      </a:pPr>
                      <a:r>
                        <a:rPr kumimoji="1" lang="ja-JP" altLang="en-US" sz="1000" b="0" i="0" u="none" strike="noStrike" kern="1200" cap="none" spc="0" normalizeH="0" baseline="0" noProof="0" dirty="0">
                          <a:ln>
                            <a:noFill/>
                          </a:ln>
                          <a:solidFill>
                            <a:schemeClr val="tx1"/>
                          </a:solidFill>
                          <a:effectLst/>
                          <a:uLnTx/>
                          <a:uFillTx/>
                          <a:latin typeface="Meiryo UI"/>
                          <a:ea typeface="+mn-ea"/>
                          <a:cs typeface="+mn-cs"/>
                        </a:rPr>
                        <a:t>データ連携を行う上で、国などが相手の場合は別だが、企業・個人が相手になると怖さがある</a:t>
                      </a:r>
                      <a:r>
                        <a:rPr lang="ja-JP" altLang="en-US" sz="1000" b="0" i="0" u="none" strike="noStrike" kern="1200" cap="none" spc="0" normalizeH="0" baseline="0" noProof="0" dirty="0">
                          <a:ln>
                            <a:noFill/>
                          </a:ln>
                          <a:solidFill>
                            <a:schemeClr val="tx1"/>
                          </a:solidFill>
                          <a:effectLst/>
                          <a:uLnTx/>
                          <a:uFillTx/>
                          <a:latin typeface="Meiryo UI"/>
                          <a:ea typeface="+mn-ea"/>
                          <a:cs typeface="+mn-cs"/>
                        </a:rPr>
                        <a:t>。</a:t>
                      </a:r>
                      <a:r>
                        <a:rPr lang="ja-JP" sz="1000" b="0" i="0" u="none" strike="noStrike" kern="1200" cap="none" spc="0" normalizeH="0" baseline="0" noProof="0" dirty="0">
                          <a:ln>
                            <a:noFill/>
                          </a:ln>
                          <a:solidFill>
                            <a:schemeClr val="tx1"/>
                          </a:solidFill>
                          <a:effectLst/>
                          <a:uLnTx/>
                          <a:uFillTx/>
                        </a:rPr>
                        <a:t>提供先の信頼性検証を可能にすることでデータ連携を促進できる</a:t>
                      </a:r>
                      <a:endParaRPr kumimoji="1" lang="en-US" altLang="ja-JP" sz="1000" b="0" i="0" u="none" strike="noStrike" kern="1200" cap="none" spc="0" normalizeH="0" baseline="0" noProof="0" dirty="0">
                        <a:ln>
                          <a:noFill/>
                        </a:ln>
                        <a:solidFill>
                          <a:schemeClr val="tx1"/>
                        </a:solidFill>
                        <a:effectLst/>
                        <a:uLnTx/>
                        <a:uFillTx/>
                        <a:latin typeface="Meiryo UI"/>
                        <a:ea typeface="+mn-ea"/>
                        <a:cs typeface="+mn-cs"/>
                      </a:endParaRPr>
                    </a:p>
                    <a:p>
                      <a:pPr marL="361950" marR="0" lvl="0" indent="-171450" algn="l" defTabSz="609559" rtl="0" eaLnBrk="1" fontAlgn="ctr" latinLnBrk="0" hangingPunct="1">
                        <a:lnSpc>
                          <a:spcPct val="100000"/>
                        </a:lnSpc>
                        <a:spcBef>
                          <a:spcPts val="0"/>
                        </a:spcBef>
                        <a:spcAft>
                          <a:spcPts val="0"/>
                        </a:spcAft>
                        <a:buClrTx/>
                        <a:buSzTx/>
                        <a:buFont typeface="Wingdings" panose="05000000000000000000" pitchFamily="2" charset="2"/>
                        <a:buChar char="Ø"/>
                        <a:tabLst/>
                        <a:defRPr/>
                      </a:pPr>
                      <a:r>
                        <a:rPr kumimoji="1" lang="ja-JP" altLang="en-US" sz="1000" b="0" i="0" u="none" strike="noStrike" kern="1200" cap="none" spc="0" normalizeH="0" baseline="0" noProof="0" dirty="0">
                          <a:ln>
                            <a:noFill/>
                          </a:ln>
                          <a:solidFill>
                            <a:schemeClr val="tx1"/>
                          </a:solidFill>
                          <a:effectLst/>
                          <a:uLnTx/>
                          <a:uFillTx/>
                          <a:latin typeface="Meiryo UI"/>
                          <a:ea typeface="+mn-ea"/>
                          <a:cs typeface="+mn-cs"/>
                        </a:rPr>
                        <a:t>データ連携に向けては社会貢献だけでは難しく、減税などの直接的なインセンティブがあれば検討する</a:t>
                      </a:r>
                      <a:endParaRPr kumimoji="1" lang="en-US" altLang="ja-JP" sz="1000" b="0" i="0" u="none" strike="noStrike" kern="1200" cap="none" spc="0" normalizeH="0" baseline="0" noProof="0" dirty="0">
                        <a:ln>
                          <a:noFill/>
                        </a:ln>
                        <a:solidFill>
                          <a:schemeClr val="tx1"/>
                        </a:solidFill>
                        <a:effectLst/>
                        <a:uLnTx/>
                        <a:uFillTx/>
                        <a:latin typeface="Meiryo UI"/>
                        <a:ea typeface="+mn-ea"/>
                        <a:cs typeface="+mn-cs"/>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89864058"/>
                  </a:ext>
                </a:extLst>
              </a:tr>
            </a:tbl>
          </a:graphicData>
        </a:graphic>
      </p:graphicFrame>
      <p:sp>
        <p:nvSpPr>
          <p:cNvPr id="5" name="ホームベース 4"/>
          <p:cNvSpPr/>
          <p:nvPr/>
        </p:nvSpPr>
        <p:spPr>
          <a:xfrm>
            <a:off x="6093501" y="42672"/>
            <a:ext cx="972000" cy="324000"/>
          </a:xfrm>
          <a:prstGeom prst="homePlate">
            <a:avLst/>
          </a:prstGeom>
          <a:solidFill>
            <a:schemeClr val="bg1">
              <a:lumMod val="85000"/>
            </a:schemeClr>
          </a:solid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kumimoji="1" lang="ja-JP" altLang="en-US" sz="1000" b="1" dirty="0">
                <a:solidFill>
                  <a:schemeClr val="bg1"/>
                </a:solidFill>
              </a:rPr>
              <a:t>基本情報</a:t>
            </a:r>
          </a:p>
        </p:txBody>
      </p:sp>
      <p:sp>
        <p:nvSpPr>
          <p:cNvPr id="6" name="山形 5"/>
          <p:cNvSpPr/>
          <p:nvPr/>
        </p:nvSpPr>
        <p:spPr>
          <a:xfrm>
            <a:off x="6889292" y="42672"/>
            <a:ext cx="972000" cy="324000"/>
          </a:xfrm>
          <a:prstGeom prst="chevron">
            <a:avLst/>
          </a:prstGeom>
          <a:solidFill>
            <a:schemeClr val="bg1">
              <a:lumMod val="85000"/>
            </a:schemeClr>
          </a:solid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kumimoji="1" lang="ja-JP" altLang="en-US" sz="1000" b="1" dirty="0">
                <a:solidFill>
                  <a:schemeClr val="bg1"/>
                </a:solidFill>
              </a:rPr>
              <a:t>実証結果</a:t>
            </a:r>
          </a:p>
        </p:txBody>
      </p:sp>
      <p:sp>
        <p:nvSpPr>
          <p:cNvPr id="8" name="山形 7"/>
          <p:cNvSpPr/>
          <p:nvPr/>
        </p:nvSpPr>
        <p:spPr>
          <a:xfrm>
            <a:off x="7685083" y="42672"/>
            <a:ext cx="972000" cy="324000"/>
          </a:xfrm>
          <a:prstGeom prst="chevron">
            <a:avLst/>
          </a:prstGeom>
          <a:solidFill>
            <a:schemeClr val="accent2">
              <a:lumMod val="75000"/>
              <a:lumOff val="25000"/>
            </a:schemeClr>
          </a:solid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kumimoji="1" lang="ja-JP" altLang="en-US" sz="1000" b="1" dirty="0">
                <a:solidFill>
                  <a:schemeClr val="bg1"/>
                </a:solidFill>
              </a:rPr>
              <a:t>社会実装の見通し</a:t>
            </a:r>
          </a:p>
        </p:txBody>
      </p:sp>
      <p:sp>
        <p:nvSpPr>
          <p:cNvPr id="9" name="山形 8"/>
          <p:cNvSpPr/>
          <p:nvPr/>
        </p:nvSpPr>
        <p:spPr>
          <a:xfrm>
            <a:off x="8480873" y="42672"/>
            <a:ext cx="972000" cy="324000"/>
          </a:xfrm>
          <a:prstGeom prst="chevron">
            <a:avLst/>
          </a:prstGeom>
          <a:solidFill>
            <a:schemeClr val="bg1">
              <a:lumMod val="85000"/>
            </a:schemeClr>
          </a:solid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kumimoji="1" lang="en-US" altLang="ja-JP" sz="1000" b="1" dirty="0">
                <a:solidFill>
                  <a:schemeClr val="bg1"/>
                </a:solidFill>
              </a:rPr>
              <a:t>TW</a:t>
            </a:r>
            <a:r>
              <a:rPr lang="ja-JP" altLang="en-US" sz="1000" b="1" dirty="0">
                <a:solidFill>
                  <a:schemeClr val="bg1"/>
                </a:solidFill>
              </a:rPr>
              <a:t>への</a:t>
            </a:r>
            <a:endParaRPr lang="en-US" altLang="ja-JP" sz="1000" b="1" dirty="0">
              <a:solidFill>
                <a:schemeClr val="bg1"/>
              </a:solidFill>
            </a:endParaRPr>
          </a:p>
          <a:p>
            <a:pPr algn="ctr"/>
            <a:r>
              <a:rPr kumimoji="1" lang="ja-JP" altLang="en-US" sz="1000" b="1" dirty="0">
                <a:solidFill>
                  <a:schemeClr val="bg1"/>
                </a:solidFill>
              </a:rPr>
              <a:t>示唆・提言</a:t>
            </a:r>
          </a:p>
        </p:txBody>
      </p:sp>
    </p:spTree>
    <p:extLst>
      <p:ext uri="{BB962C8B-B14F-4D97-AF65-F5344CB8AC3E}">
        <p14:creationId xmlns:p14="http://schemas.microsoft.com/office/powerpoint/2010/main" val="423095616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タイトル 7"/>
          <p:cNvSpPr>
            <a:spLocks noGrp="1"/>
          </p:cNvSpPr>
          <p:nvPr>
            <p:ph type="title"/>
          </p:nvPr>
        </p:nvSpPr>
        <p:spPr>
          <a:xfrm>
            <a:off x="331490" y="164693"/>
            <a:ext cx="9243021" cy="412538"/>
          </a:xfrm>
        </p:spPr>
        <p:txBody>
          <a:bodyPr>
            <a:normAutofit/>
          </a:bodyPr>
          <a:lstStyle/>
          <a:p>
            <a:r>
              <a:rPr lang="ja-JP" altLang="en-US" sz="1600" b="1" dirty="0">
                <a:solidFill>
                  <a:srgbClr val="002060"/>
                </a:solidFill>
              </a:rPr>
              <a:t>ユーザーの声（期待・ニーズ、課題・懸念点）</a:t>
            </a:r>
            <a:endParaRPr lang="ja-JP" altLang="en-US" sz="2000" b="1" spc="0" dirty="0">
              <a:solidFill>
                <a:srgbClr val="002060"/>
              </a:solidFill>
            </a:endParaRPr>
          </a:p>
        </p:txBody>
      </p:sp>
      <p:graphicFrame>
        <p:nvGraphicFramePr>
          <p:cNvPr id="7" name="表 6"/>
          <p:cNvGraphicFramePr>
            <a:graphicFrameLocks noGrp="1"/>
          </p:cNvGraphicFramePr>
          <p:nvPr>
            <p:extLst>
              <p:ext uri="{D42A27DB-BD31-4B8C-83A1-F6EECF244321}">
                <p14:modId xmlns:p14="http://schemas.microsoft.com/office/powerpoint/2010/main" val="2366821323"/>
              </p:ext>
            </p:extLst>
          </p:nvPr>
        </p:nvGraphicFramePr>
        <p:xfrm>
          <a:off x="324293" y="577232"/>
          <a:ext cx="9235713" cy="5733626"/>
        </p:xfrm>
        <a:graphic>
          <a:graphicData uri="http://schemas.openxmlformats.org/drawingml/2006/table">
            <a:tbl>
              <a:tblPr>
                <a:tableStyleId>{5C22544A-7EE6-4342-B048-85BDC9FD1C3A}</a:tableStyleId>
              </a:tblPr>
              <a:tblGrid>
                <a:gridCol w="198209">
                  <a:extLst>
                    <a:ext uri="{9D8B030D-6E8A-4147-A177-3AD203B41FA5}">
                      <a16:colId xmlns:a16="http://schemas.microsoft.com/office/drawing/2014/main" val="3873141146"/>
                    </a:ext>
                  </a:extLst>
                </a:gridCol>
                <a:gridCol w="963952">
                  <a:extLst>
                    <a:ext uri="{9D8B030D-6E8A-4147-A177-3AD203B41FA5}">
                      <a16:colId xmlns:a16="http://schemas.microsoft.com/office/drawing/2014/main" val="2198383193"/>
                    </a:ext>
                  </a:extLst>
                </a:gridCol>
                <a:gridCol w="1526569">
                  <a:extLst>
                    <a:ext uri="{9D8B030D-6E8A-4147-A177-3AD203B41FA5}">
                      <a16:colId xmlns:a16="http://schemas.microsoft.com/office/drawing/2014/main" val="4268962872"/>
                    </a:ext>
                  </a:extLst>
                </a:gridCol>
                <a:gridCol w="6546983">
                  <a:extLst>
                    <a:ext uri="{9D8B030D-6E8A-4147-A177-3AD203B41FA5}">
                      <a16:colId xmlns:a16="http://schemas.microsoft.com/office/drawing/2014/main" val="586220183"/>
                    </a:ext>
                  </a:extLst>
                </a:gridCol>
              </a:tblGrid>
              <a:tr h="179164">
                <a:tc>
                  <a:txBody>
                    <a:bodyPr/>
                    <a:lstStyle/>
                    <a:p>
                      <a:pPr algn="ctr" fontAlgn="ctr"/>
                      <a:r>
                        <a:rPr lang="en-US" altLang="ja-JP" sz="1000" b="1" i="0" u="none" strike="noStrike" dirty="0">
                          <a:solidFill>
                            <a:schemeClr val="bg1"/>
                          </a:solidFill>
                          <a:effectLst/>
                          <a:latin typeface="+mn-ea"/>
                          <a:ea typeface="+mn-ea"/>
                        </a:rPr>
                        <a:t>No.</a:t>
                      </a:r>
                      <a:endParaRPr lang="ja-JP" altLang="en-US" sz="1000" b="1" i="0" u="none" strike="noStrike" dirty="0">
                        <a:solidFill>
                          <a:schemeClr val="bg1"/>
                        </a:solidFill>
                        <a:effectLst/>
                        <a:latin typeface="+mn-ea"/>
                        <a:ea typeface="+mn-ea"/>
                      </a:endParaRPr>
                    </a:p>
                  </a:txBody>
                  <a:tcPr marL="0" marR="0" marT="0" marB="0" anchor="ctr">
                    <a:lnB w="12700" cap="flat" cmpd="sng" algn="ctr">
                      <a:solidFill>
                        <a:schemeClr val="tx1"/>
                      </a:solidFill>
                      <a:prstDash val="solid"/>
                      <a:round/>
                      <a:headEnd type="none" w="med" len="med"/>
                      <a:tailEnd type="none" w="med" len="med"/>
                    </a:lnB>
                    <a:solidFill>
                      <a:schemeClr val="accent2">
                        <a:lumMod val="75000"/>
                        <a:lumOff val="25000"/>
                      </a:schemeClr>
                    </a:solidFill>
                  </a:tcPr>
                </a:tc>
                <a:tc>
                  <a:txBody>
                    <a:bodyPr/>
                    <a:lstStyle/>
                    <a:p>
                      <a:pPr algn="ctr" fontAlgn="ctr"/>
                      <a:r>
                        <a:rPr lang="ja-JP" altLang="en-US" sz="1000" b="1" u="none" strike="noStrike" dirty="0">
                          <a:solidFill>
                            <a:schemeClr val="bg1"/>
                          </a:solidFill>
                          <a:effectLst/>
                          <a:latin typeface="+mn-ea"/>
                          <a:ea typeface="+mn-ea"/>
                        </a:rPr>
                        <a:t>代表機関</a:t>
                      </a:r>
                      <a:endParaRPr lang="ja-JP" altLang="en-US" sz="1000" b="1" i="0" u="none" strike="noStrike" dirty="0">
                        <a:solidFill>
                          <a:schemeClr val="bg1"/>
                        </a:solidFill>
                        <a:effectLst/>
                        <a:latin typeface="+mn-ea"/>
                        <a:ea typeface="+mn-ea"/>
                      </a:endParaRPr>
                    </a:p>
                  </a:txBody>
                  <a:tcPr marL="0" marR="0" marT="0" marB="0" anchor="ctr">
                    <a:lnB w="12700" cap="flat" cmpd="sng" algn="ctr">
                      <a:solidFill>
                        <a:schemeClr val="tx1"/>
                      </a:solidFill>
                      <a:prstDash val="solid"/>
                      <a:round/>
                      <a:headEnd type="none" w="med" len="med"/>
                      <a:tailEnd type="none" w="med" len="med"/>
                    </a:lnB>
                    <a:solidFill>
                      <a:schemeClr val="accent2">
                        <a:lumMod val="75000"/>
                        <a:lumOff val="25000"/>
                      </a:schemeClr>
                    </a:solidFill>
                  </a:tcPr>
                </a:tc>
                <a:tc>
                  <a:txBody>
                    <a:bodyPr/>
                    <a:lstStyle/>
                    <a:p>
                      <a:pPr algn="ctr" fontAlgn="ctr"/>
                      <a:r>
                        <a:rPr lang="ja-JP" altLang="en-US" sz="1000" b="1" i="0" u="none" strike="noStrike" dirty="0">
                          <a:solidFill>
                            <a:schemeClr val="bg1"/>
                          </a:solidFill>
                          <a:effectLst/>
                          <a:latin typeface="+mn-ea"/>
                          <a:ea typeface="+mn-ea"/>
                        </a:rPr>
                        <a:t>ヒアリングの対象</a:t>
                      </a:r>
                    </a:p>
                  </a:txBody>
                  <a:tcPr marL="0" marR="0" marT="0" marB="0" anchor="ctr">
                    <a:lnB w="12700" cap="flat" cmpd="sng" algn="ctr">
                      <a:solidFill>
                        <a:schemeClr val="tx1"/>
                      </a:solidFill>
                      <a:prstDash val="solid"/>
                      <a:round/>
                      <a:headEnd type="none" w="med" len="med"/>
                      <a:tailEnd type="none" w="med" len="med"/>
                    </a:lnB>
                    <a:solidFill>
                      <a:schemeClr val="accent2">
                        <a:lumMod val="75000"/>
                        <a:lumOff val="25000"/>
                      </a:schemeClr>
                    </a:solidFill>
                  </a:tcPr>
                </a:tc>
                <a:tc>
                  <a:txBody>
                    <a:bodyPr/>
                    <a:lstStyle/>
                    <a:p>
                      <a:pPr algn="ctr" fontAlgn="ctr"/>
                      <a:r>
                        <a:rPr lang="ja-JP" altLang="en-US" sz="1000" b="1" i="0" u="none" strike="noStrike" dirty="0">
                          <a:solidFill>
                            <a:schemeClr val="bg1"/>
                          </a:solidFill>
                          <a:effectLst/>
                          <a:latin typeface="+mn-ea"/>
                          <a:ea typeface="+mn-ea"/>
                        </a:rPr>
                        <a:t>主なヒアリング結果</a:t>
                      </a:r>
                    </a:p>
                  </a:txBody>
                  <a:tcPr marL="0" marR="0" marT="0" marB="0" anchor="ctr">
                    <a:lnB w="12700" cap="flat" cmpd="sng" algn="ctr">
                      <a:solidFill>
                        <a:schemeClr val="tx1"/>
                      </a:solidFill>
                      <a:prstDash val="solid"/>
                      <a:round/>
                      <a:headEnd type="none" w="med" len="med"/>
                      <a:tailEnd type="none" w="med" len="med"/>
                    </a:lnB>
                    <a:solidFill>
                      <a:schemeClr val="accent2">
                        <a:lumMod val="75000"/>
                        <a:lumOff val="25000"/>
                      </a:schemeClr>
                    </a:solidFill>
                  </a:tcPr>
                </a:tc>
                <a:extLst>
                  <a:ext uri="{0D108BD9-81ED-4DB2-BD59-A6C34878D82A}">
                    <a16:rowId xmlns:a16="http://schemas.microsoft.com/office/drawing/2014/main" val="78677057"/>
                  </a:ext>
                </a:extLst>
              </a:tr>
              <a:tr h="228720">
                <a:tc>
                  <a:txBody>
                    <a:bodyPr/>
                    <a:lstStyle/>
                    <a:p>
                      <a:pPr algn="ctr" fontAlgn="ctr"/>
                      <a:r>
                        <a:rPr lang="en-US" altLang="ja-JP" sz="1000" b="1" i="0" u="none" strike="noStrike" dirty="0">
                          <a:solidFill>
                            <a:srgbClr val="000000"/>
                          </a:solidFill>
                          <a:effectLst/>
                          <a:latin typeface="+mn-ea"/>
                          <a:ea typeface="+mn-ea"/>
                        </a:rPr>
                        <a:t>8</a:t>
                      </a:r>
                      <a:endParaRPr lang="en-US" sz="1000" b="1" i="0" u="none" strike="noStrike" dirty="0">
                        <a:solidFill>
                          <a:srgbClr val="000000"/>
                        </a:solidFill>
                        <a:effectLst/>
                        <a:latin typeface="+mn-ea"/>
                        <a:ea typeface="+mn-ea"/>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ja-JP" altLang="en-US" sz="1000" b="1" u="none" strike="noStrike" dirty="0">
                          <a:effectLst/>
                          <a:latin typeface="+mn-ea"/>
                          <a:ea typeface="+mn-ea"/>
                        </a:rPr>
                        <a:t>ヤンマー</a:t>
                      </a:r>
                      <a:endParaRPr lang="ja-JP" altLang="en-US" sz="1000" b="1" i="0" u="none" strike="noStrike" dirty="0">
                        <a:solidFill>
                          <a:srgbClr val="000000"/>
                        </a:solidFill>
                        <a:effectLst/>
                        <a:latin typeface="+mn-ea"/>
                        <a:ea typeface="+mn-ea"/>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marL="0" marR="0" lvl="0" indent="0" algn="ctr" defTabSz="609559" rtl="0" eaLnBrk="1" fontAlgn="ctr" latinLnBrk="0" hangingPunct="1">
                        <a:lnSpc>
                          <a:spcPct val="100000"/>
                        </a:lnSpc>
                        <a:spcBef>
                          <a:spcPts val="0"/>
                        </a:spcBef>
                        <a:spcAft>
                          <a:spcPts val="0"/>
                        </a:spcAft>
                        <a:buClrTx/>
                        <a:buSzTx/>
                        <a:buFont typeface="Arial" panose="020B0604020202020204" pitchFamily="34" charset="0"/>
                        <a:buNone/>
                        <a:tabLst/>
                        <a:defRPr/>
                      </a:pPr>
                      <a:r>
                        <a:rPr kumimoji="1" lang="ja-JP" altLang="en-US" sz="1000" b="0" i="0" u="none" strike="noStrike" kern="1200" cap="none" spc="0" normalizeH="0" baseline="0" noProof="0" dirty="0">
                          <a:ln>
                            <a:noFill/>
                          </a:ln>
                          <a:solidFill>
                            <a:srgbClr val="000000"/>
                          </a:solidFill>
                          <a:effectLst/>
                          <a:uLnTx/>
                          <a:uFillTx/>
                          <a:latin typeface="Meiryo UI"/>
                          <a:ea typeface="+mn-ea"/>
                          <a:cs typeface="+mn-cs"/>
                        </a:rPr>
                        <a:t>ヒアリング未実施</a:t>
                      </a:r>
                      <a:endParaRPr kumimoji="1" lang="en-US" altLang="ja-JP" sz="1000" b="0" i="0" u="none" strike="noStrike" kern="1200" cap="none" spc="0" normalizeH="0" baseline="0" noProof="0" dirty="0">
                        <a:ln>
                          <a:noFill/>
                        </a:ln>
                        <a:solidFill>
                          <a:srgbClr val="000000"/>
                        </a:solidFill>
                        <a:effectLst/>
                        <a:uLnTx/>
                        <a:uFillTx/>
                        <a:latin typeface="Meiryo UI"/>
                        <a:ea typeface="+mn-ea"/>
                        <a:cs typeface="+mn-cs"/>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hMerge="1">
                  <a:txBody>
                    <a:bodyPr/>
                    <a:lstStyle/>
                    <a:p>
                      <a:endParaRPr kumimoji="1" lang="ja-JP" altLang="en-US"/>
                    </a:p>
                  </a:txBody>
                  <a:tcPr/>
                </a:tc>
                <a:extLst>
                  <a:ext uri="{0D108BD9-81ED-4DB2-BD59-A6C34878D82A}">
                    <a16:rowId xmlns:a16="http://schemas.microsoft.com/office/drawing/2014/main" val="1072508269"/>
                  </a:ext>
                </a:extLst>
              </a:tr>
              <a:tr h="1342998">
                <a:tc>
                  <a:txBody>
                    <a:bodyPr/>
                    <a:lstStyle/>
                    <a:p>
                      <a:pPr algn="ctr" fontAlgn="ctr"/>
                      <a:r>
                        <a:rPr lang="en-US" altLang="ja-JP" sz="1000" b="1" i="0" u="none" strike="noStrike" dirty="0">
                          <a:solidFill>
                            <a:srgbClr val="000000"/>
                          </a:solidFill>
                          <a:effectLst/>
                          <a:latin typeface="+mn-ea"/>
                          <a:ea typeface="+mn-ea"/>
                        </a:rPr>
                        <a:t>9</a:t>
                      </a:r>
                      <a:endParaRPr lang="en-US" sz="1000" b="1" i="0" u="none" strike="noStrike" dirty="0">
                        <a:solidFill>
                          <a:srgbClr val="000000"/>
                        </a:solidFill>
                        <a:effectLst/>
                        <a:latin typeface="+mn-ea"/>
                        <a:ea typeface="+mn-ea"/>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ja-JP" altLang="en-US" sz="1000" b="1" u="none" strike="noStrike" dirty="0">
                          <a:effectLst/>
                          <a:latin typeface="+mn-ea"/>
                          <a:ea typeface="+mn-ea"/>
                        </a:rPr>
                        <a:t>アラクサラ</a:t>
                      </a:r>
                      <a:endParaRPr lang="en-US" altLang="ja-JP" sz="1000" b="1" u="none" strike="noStrike" dirty="0">
                        <a:effectLst/>
                        <a:latin typeface="+mn-ea"/>
                        <a:ea typeface="+mn-ea"/>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609559" rtl="0" eaLnBrk="1" fontAlgn="ctr" latinLnBrk="0" hangingPunct="1">
                        <a:lnSpc>
                          <a:spcPct val="100000"/>
                        </a:lnSpc>
                        <a:spcBef>
                          <a:spcPts val="0"/>
                        </a:spcBef>
                        <a:spcAft>
                          <a:spcPts val="0"/>
                        </a:spcAft>
                        <a:buClrTx/>
                        <a:buSzTx/>
                        <a:buFont typeface="Arial" panose="020B0604020202020204" pitchFamily="34" charset="0"/>
                        <a:buNone/>
                        <a:tabLst/>
                        <a:defRPr/>
                      </a:pPr>
                      <a:endParaRPr kumimoji="1" lang="en-US" altLang="ja-JP" sz="1000" b="0" i="0" u="none" strike="noStrike" kern="1200" cap="none" spc="0" normalizeH="0" baseline="0" noProof="0" dirty="0">
                        <a:ln>
                          <a:noFill/>
                        </a:ln>
                        <a:solidFill>
                          <a:srgbClr val="FF0000"/>
                        </a:solidFill>
                        <a:effectLst/>
                        <a:uLnTx/>
                        <a:uFillTx/>
                        <a:latin typeface="Meiryo UI"/>
                        <a:ea typeface="+mn-ea"/>
                        <a:cs typeface="+mn-cs"/>
                      </a:endParaRPr>
                    </a:p>
                    <a:p>
                      <a:pPr marL="0" marR="0" lvl="0" indent="0" algn="ctr" defTabSz="609559" rtl="0" eaLnBrk="1" fontAlgn="ctr" latinLnBrk="0" hangingPunct="1">
                        <a:lnSpc>
                          <a:spcPct val="100000"/>
                        </a:lnSpc>
                        <a:spcBef>
                          <a:spcPts val="0"/>
                        </a:spcBef>
                        <a:spcAft>
                          <a:spcPts val="0"/>
                        </a:spcAft>
                        <a:buClrTx/>
                        <a:buSzTx/>
                        <a:buFont typeface="Arial" panose="020B0604020202020204" pitchFamily="34" charset="0"/>
                        <a:buNone/>
                        <a:tabLst/>
                        <a:defRPr/>
                      </a:pPr>
                      <a:r>
                        <a:rPr kumimoji="1" lang="ja-JP" altLang="en-US" sz="1000" b="0" i="0" u="none" strike="noStrike" kern="1200" cap="none" spc="0" normalizeH="0" baseline="0" noProof="0" dirty="0" smtClean="0">
                          <a:ln>
                            <a:noFill/>
                          </a:ln>
                          <a:solidFill>
                            <a:srgbClr val="000000"/>
                          </a:solidFill>
                          <a:effectLst/>
                          <a:uLnTx/>
                          <a:uFillTx/>
                          <a:latin typeface="Meiryo UI"/>
                          <a:ea typeface="+mn-ea"/>
                          <a:cs typeface="+mn-cs"/>
                        </a:rPr>
                        <a:t>インテグレータ、ベンダ</a:t>
                      </a:r>
                    </a:p>
                    <a:p>
                      <a:pPr marL="0" marR="0" lvl="0" indent="0" algn="ctr" defTabSz="609559" rtl="0" eaLnBrk="1" fontAlgn="ctr" latinLnBrk="0" hangingPunct="1">
                        <a:lnSpc>
                          <a:spcPct val="100000"/>
                        </a:lnSpc>
                        <a:spcBef>
                          <a:spcPts val="0"/>
                        </a:spcBef>
                        <a:spcAft>
                          <a:spcPts val="0"/>
                        </a:spcAft>
                        <a:buClrTx/>
                        <a:buSzTx/>
                        <a:buFont typeface="Arial" panose="020B0604020202020204" pitchFamily="34" charset="0"/>
                        <a:buNone/>
                        <a:tabLst/>
                        <a:defRPr/>
                      </a:pPr>
                      <a:endParaRPr kumimoji="1" lang="zh-TW" altLang="en-US" sz="1000" b="0" i="0" u="none" strike="noStrike" kern="1200" cap="none" spc="0" normalizeH="0" baseline="0" noProof="0" dirty="0">
                        <a:ln>
                          <a:noFill/>
                        </a:ln>
                        <a:solidFill>
                          <a:srgbClr val="000000"/>
                        </a:solidFill>
                        <a:effectLst/>
                        <a:uLnTx/>
                        <a:uFillTx/>
                        <a:latin typeface="Meiryo UI"/>
                        <a:ea typeface="+mn-ea"/>
                        <a:cs typeface="+mn-cs"/>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361950" marR="0" lvl="0" indent="-171450" algn="l" defTabSz="609559" rtl="0" eaLnBrk="1" fontAlgn="ctr" latinLnBrk="0" hangingPunct="1">
                        <a:lnSpc>
                          <a:spcPct val="100000"/>
                        </a:lnSpc>
                        <a:spcBef>
                          <a:spcPts val="0"/>
                        </a:spcBef>
                        <a:spcAft>
                          <a:spcPts val="0"/>
                        </a:spcAft>
                        <a:buClrTx/>
                        <a:buSzTx/>
                        <a:buFont typeface="Wingdings" panose="05000000000000000000" pitchFamily="2" charset="2"/>
                        <a:buChar char="Ø"/>
                        <a:tabLst/>
                        <a:defRPr/>
                      </a:pPr>
                      <a:r>
                        <a:rPr kumimoji="1" lang="ja-JP" altLang="en-US" sz="1000" b="0" i="0" u="none" strike="noStrike" kern="1200" cap="none" spc="0" normalizeH="0" baseline="0" noProof="0" dirty="0" smtClean="0">
                          <a:ln>
                            <a:noFill/>
                          </a:ln>
                          <a:solidFill>
                            <a:schemeClr val="tx1"/>
                          </a:solidFill>
                          <a:effectLst/>
                          <a:uLnTx/>
                          <a:uFillTx/>
                          <a:latin typeface="Meiryo UI"/>
                          <a:ea typeface="+mn-ea"/>
                          <a:cs typeface="+mn-cs"/>
                        </a:rPr>
                        <a:t>社会的価値はある、あるいは改善次第で価値を出すことは可能</a:t>
                      </a:r>
                      <a:endParaRPr kumimoji="1" lang="en-US" altLang="ja-JP" sz="1000" b="0" i="0" u="none" strike="noStrike" kern="1200" cap="none" spc="0" normalizeH="0" baseline="0" noProof="0" dirty="0" smtClean="0">
                        <a:ln>
                          <a:noFill/>
                        </a:ln>
                        <a:solidFill>
                          <a:schemeClr val="tx1"/>
                        </a:solidFill>
                        <a:effectLst/>
                        <a:uLnTx/>
                        <a:uFillTx/>
                        <a:latin typeface="Meiryo UI"/>
                        <a:ea typeface="+mn-ea"/>
                        <a:cs typeface="+mn-cs"/>
                      </a:endParaRPr>
                    </a:p>
                    <a:p>
                      <a:pPr marL="361950" marR="0" lvl="0" indent="-171450" algn="l" defTabSz="609559" rtl="0" eaLnBrk="1" fontAlgn="ctr" latinLnBrk="0" hangingPunct="1">
                        <a:lnSpc>
                          <a:spcPct val="100000"/>
                        </a:lnSpc>
                        <a:spcBef>
                          <a:spcPts val="0"/>
                        </a:spcBef>
                        <a:spcAft>
                          <a:spcPts val="0"/>
                        </a:spcAft>
                        <a:buClrTx/>
                        <a:buSzTx/>
                        <a:buFont typeface="Wingdings" panose="05000000000000000000" pitchFamily="2" charset="2"/>
                        <a:buChar char="Ø"/>
                        <a:tabLst/>
                        <a:defRPr/>
                      </a:pPr>
                      <a:r>
                        <a:rPr kumimoji="1" lang="ja-JP" altLang="en-US" sz="1000" b="0" i="0" u="none" strike="noStrike" kern="1200" cap="none" spc="0" normalizeH="0" baseline="0" noProof="0" dirty="0" smtClean="0">
                          <a:ln>
                            <a:noFill/>
                          </a:ln>
                          <a:solidFill>
                            <a:schemeClr val="tx1"/>
                          </a:solidFill>
                          <a:effectLst/>
                          <a:uLnTx/>
                          <a:uFillTx/>
                          <a:latin typeface="Meiryo UI"/>
                          <a:ea typeface="+mn-ea"/>
                          <a:cs typeface="+mn-cs"/>
                        </a:rPr>
                        <a:t>すぐにでも必要である業界とそうでない業界に分かれると考えている</a:t>
                      </a:r>
                      <a:endParaRPr kumimoji="1" lang="en-US" altLang="ja-JP" sz="1000" b="0" i="0" u="none" strike="noStrike" kern="1200" cap="none" spc="0" normalizeH="0" baseline="0" noProof="0" dirty="0" smtClean="0">
                        <a:ln>
                          <a:noFill/>
                        </a:ln>
                        <a:solidFill>
                          <a:schemeClr val="tx1"/>
                        </a:solidFill>
                        <a:effectLst/>
                        <a:uLnTx/>
                        <a:uFillTx/>
                        <a:latin typeface="Meiryo UI"/>
                        <a:ea typeface="+mn-ea"/>
                        <a:cs typeface="+mn-cs"/>
                      </a:endParaRPr>
                    </a:p>
                    <a:p>
                      <a:pPr marL="361950" marR="0" lvl="0" indent="-171450" algn="l" defTabSz="609559" rtl="0" eaLnBrk="1" fontAlgn="ctr" latinLnBrk="0" hangingPunct="1">
                        <a:lnSpc>
                          <a:spcPct val="100000"/>
                        </a:lnSpc>
                        <a:spcBef>
                          <a:spcPts val="0"/>
                        </a:spcBef>
                        <a:spcAft>
                          <a:spcPts val="0"/>
                        </a:spcAft>
                        <a:buClrTx/>
                        <a:buSzTx/>
                        <a:buFont typeface="Wingdings" panose="05000000000000000000" pitchFamily="2" charset="2"/>
                        <a:buChar char="Ø"/>
                        <a:tabLst/>
                        <a:defRPr/>
                      </a:pPr>
                      <a:r>
                        <a:rPr kumimoji="1" lang="ja-JP" altLang="en-US" sz="1000" b="0" i="0" u="none" strike="noStrike" kern="1200" cap="none" spc="0" normalizeH="0" baseline="0" noProof="0" dirty="0" smtClean="0">
                          <a:ln>
                            <a:noFill/>
                          </a:ln>
                          <a:solidFill>
                            <a:schemeClr val="tx1"/>
                          </a:solidFill>
                          <a:effectLst/>
                          <a:uLnTx/>
                          <a:uFillTx/>
                          <a:latin typeface="Meiryo UI"/>
                          <a:ea typeface="+mn-ea"/>
                          <a:cs typeface="+mn-cs"/>
                        </a:rPr>
                        <a:t>社会的価値を高めるには、技術だけでなく、制度面と一体となった普及活動が必要。エコシステムに向けての仲間つくりが必要。</a:t>
                      </a:r>
                      <a:endParaRPr kumimoji="1" lang="en-US" altLang="ja-JP" sz="1000" b="0" i="0" u="none" strike="noStrike" kern="1200" cap="none" spc="0" normalizeH="0" baseline="0" noProof="0" dirty="0" smtClean="0">
                        <a:ln>
                          <a:noFill/>
                        </a:ln>
                        <a:solidFill>
                          <a:schemeClr val="tx1"/>
                        </a:solidFill>
                        <a:effectLst/>
                        <a:uLnTx/>
                        <a:uFillTx/>
                        <a:latin typeface="Meiryo UI"/>
                        <a:ea typeface="+mn-ea"/>
                        <a:cs typeface="+mn-cs"/>
                      </a:endParaRPr>
                    </a:p>
                    <a:p>
                      <a:pPr marL="361950" marR="0" lvl="0" indent="-171450" algn="l" defTabSz="609559" rtl="0" eaLnBrk="1" fontAlgn="ctr" latinLnBrk="0" hangingPunct="1">
                        <a:lnSpc>
                          <a:spcPct val="100000"/>
                        </a:lnSpc>
                        <a:spcBef>
                          <a:spcPts val="0"/>
                        </a:spcBef>
                        <a:spcAft>
                          <a:spcPts val="0"/>
                        </a:spcAft>
                        <a:buClrTx/>
                        <a:buSzTx/>
                        <a:buFont typeface="Wingdings" panose="05000000000000000000" pitchFamily="2" charset="2"/>
                        <a:buChar char="Ø"/>
                        <a:tabLst/>
                        <a:defRPr/>
                      </a:pPr>
                      <a:r>
                        <a:rPr kumimoji="1" lang="ja-JP" altLang="en-US" sz="1000" b="0" i="0" u="none" strike="noStrike" kern="1200" cap="none" spc="0" normalizeH="0" baseline="0" noProof="0" dirty="0" smtClean="0">
                          <a:ln>
                            <a:noFill/>
                          </a:ln>
                          <a:solidFill>
                            <a:schemeClr val="tx1"/>
                          </a:solidFill>
                          <a:effectLst/>
                          <a:uLnTx/>
                          <a:uFillTx/>
                          <a:latin typeface="Meiryo UI"/>
                          <a:ea typeface="+mn-ea"/>
                          <a:cs typeface="+mn-cs"/>
                        </a:rPr>
                        <a:t>法的にではなく、実際に需要がある業界について深掘りし、よりニーズに合ったシステムにカスタマイズしていくことが必要</a:t>
                      </a:r>
                      <a:endParaRPr kumimoji="1" lang="zh-TW" altLang="en-US" sz="1000" b="0" i="0" u="none" strike="noStrike" kern="1200" cap="none" spc="0" normalizeH="0" baseline="0" noProof="0" dirty="0">
                        <a:ln>
                          <a:noFill/>
                        </a:ln>
                        <a:solidFill>
                          <a:schemeClr val="tx1"/>
                        </a:solidFill>
                        <a:effectLst/>
                        <a:uLnTx/>
                        <a:uFillTx/>
                        <a:latin typeface="Meiryo UI"/>
                        <a:ea typeface="+mn-ea"/>
                        <a:cs typeface="+mn-cs"/>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10441986"/>
                  </a:ext>
                </a:extLst>
              </a:tr>
              <a:tr h="729670">
                <a:tc>
                  <a:txBody>
                    <a:bodyPr/>
                    <a:lstStyle/>
                    <a:p>
                      <a:pPr algn="ctr" fontAlgn="ctr"/>
                      <a:r>
                        <a:rPr lang="en-US" altLang="ja-JP" sz="1000" b="1" i="0" u="none" strike="noStrike" dirty="0">
                          <a:solidFill>
                            <a:srgbClr val="000000"/>
                          </a:solidFill>
                          <a:effectLst/>
                          <a:latin typeface="+mn-ea"/>
                          <a:ea typeface="+mn-ea"/>
                        </a:rPr>
                        <a:t>10</a:t>
                      </a:r>
                      <a:endParaRPr lang="en-US" sz="1000" b="1" i="0" u="none" strike="noStrike" dirty="0">
                        <a:solidFill>
                          <a:srgbClr val="000000"/>
                        </a:solidFill>
                        <a:effectLst/>
                        <a:latin typeface="+mn-ea"/>
                        <a:ea typeface="+mn-ea"/>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ja-JP" altLang="en-US" sz="1000" b="1" u="none" strike="noStrike" dirty="0">
                          <a:effectLst/>
                          <a:latin typeface="+mn-ea"/>
                          <a:ea typeface="+mn-ea"/>
                        </a:rPr>
                        <a:t>東芝テック</a:t>
                      </a:r>
                      <a:endParaRPr lang="ja-JP" altLang="en-US" sz="1000" b="1" i="0" u="none" strike="noStrike" dirty="0">
                        <a:solidFill>
                          <a:srgbClr val="000000"/>
                        </a:solidFill>
                        <a:effectLst/>
                        <a:latin typeface="+mn-ea"/>
                        <a:ea typeface="+mn-ea"/>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188550" indent="0" algn="l" fontAlgn="ctr">
                        <a:buFont typeface="Wingdings" panose="05000000000000000000" pitchFamily="2" charset="2"/>
                        <a:buNone/>
                      </a:pPr>
                      <a:r>
                        <a:rPr kumimoji="1" lang="ja-JP" altLang="en-US" sz="1000" b="0" i="0" u="none" strike="noStrike" kern="1200" cap="none" spc="0" normalizeH="0" baseline="0" noProof="0" dirty="0">
                          <a:ln>
                            <a:noFill/>
                          </a:ln>
                          <a:solidFill>
                            <a:schemeClr val="tx1"/>
                          </a:solidFill>
                          <a:effectLst/>
                          <a:uLnTx/>
                          <a:uFillTx/>
                          <a:latin typeface="Meiryo UI"/>
                          <a:ea typeface="+mn-ea"/>
                          <a:cs typeface="+mn-cs"/>
                        </a:rPr>
                        <a:t>地方自治体、東芝テック　</a:t>
                      </a:r>
                      <a:r>
                        <a:rPr kumimoji="1" lang="en-US" altLang="ja-JP" sz="1000" b="0" i="0" u="none" strike="noStrike" kern="1200" cap="none" spc="0" normalizeH="0" baseline="0" noProof="0" dirty="0">
                          <a:ln>
                            <a:noFill/>
                          </a:ln>
                          <a:solidFill>
                            <a:schemeClr val="tx1"/>
                          </a:solidFill>
                          <a:effectLst/>
                          <a:uLnTx/>
                          <a:uFillTx/>
                          <a:latin typeface="Meiryo UI"/>
                          <a:ea typeface="+mn-ea"/>
                          <a:cs typeface="+mn-cs"/>
                        </a:rPr>
                        <a:t>MFP</a:t>
                      </a:r>
                      <a:r>
                        <a:rPr kumimoji="1" lang="ja-JP" altLang="en-US" sz="1000" b="0" i="0" u="none" strike="noStrike" kern="1200" cap="none" spc="0" normalizeH="0" baseline="0" noProof="0" dirty="0">
                          <a:ln>
                            <a:noFill/>
                          </a:ln>
                          <a:solidFill>
                            <a:schemeClr val="tx1"/>
                          </a:solidFill>
                          <a:effectLst/>
                          <a:uLnTx/>
                          <a:uFillTx/>
                          <a:latin typeface="Meiryo UI"/>
                          <a:ea typeface="+mn-ea"/>
                          <a:cs typeface="+mn-cs"/>
                        </a:rPr>
                        <a:t>営業部</a:t>
                      </a: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361950" marR="0" lvl="0" indent="-171450" algn="l" defTabSz="609559" rtl="0" eaLnBrk="1" fontAlgn="ctr" latinLnBrk="0" hangingPunct="1">
                        <a:lnSpc>
                          <a:spcPct val="100000"/>
                        </a:lnSpc>
                        <a:spcBef>
                          <a:spcPts val="0"/>
                        </a:spcBef>
                        <a:spcAft>
                          <a:spcPts val="0"/>
                        </a:spcAft>
                        <a:buClrTx/>
                        <a:buSzTx/>
                        <a:buFont typeface="Wingdings" panose="05000000000000000000" pitchFamily="2" charset="2"/>
                        <a:buChar char="Ø"/>
                        <a:tabLst/>
                        <a:defRPr/>
                      </a:pPr>
                      <a:r>
                        <a:rPr kumimoji="1" lang="ja-JP" altLang="en-US" sz="1000" b="0" i="0" u="none" strike="noStrike" kern="1200" cap="none" spc="0" normalizeH="0" baseline="0" noProof="0" dirty="0">
                          <a:ln>
                            <a:noFill/>
                          </a:ln>
                          <a:solidFill>
                            <a:srgbClr val="000000"/>
                          </a:solidFill>
                          <a:effectLst/>
                          <a:uLnTx/>
                          <a:uFillTx/>
                          <a:latin typeface="Meiryo UI"/>
                          <a:ea typeface="+mn-ea"/>
                          <a:cs typeface="+mn-cs"/>
                        </a:rPr>
                        <a:t>財務文書や行政文書などの原本管理が求められる紙文書のデジタル化が進んでいない</a:t>
                      </a:r>
                    </a:p>
                    <a:p>
                      <a:pPr marL="361950" marR="0" lvl="0" indent="-171450" algn="l" defTabSz="609559" rtl="0" eaLnBrk="1" fontAlgn="ctr" latinLnBrk="0" hangingPunct="1">
                        <a:lnSpc>
                          <a:spcPct val="100000"/>
                        </a:lnSpc>
                        <a:spcBef>
                          <a:spcPts val="0"/>
                        </a:spcBef>
                        <a:spcAft>
                          <a:spcPts val="0"/>
                        </a:spcAft>
                        <a:buClrTx/>
                        <a:buSzTx/>
                        <a:buFont typeface="Wingdings" panose="05000000000000000000" pitchFamily="2" charset="2"/>
                        <a:buChar char="Ø"/>
                        <a:tabLst/>
                        <a:defRPr/>
                      </a:pPr>
                      <a:r>
                        <a:rPr kumimoji="1" lang="ja-JP" altLang="en-US" sz="1000" b="0" i="0" u="none" strike="noStrike" kern="1200" cap="none" spc="0" normalizeH="0" baseline="0" noProof="0" dirty="0">
                          <a:ln>
                            <a:noFill/>
                          </a:ln>
                          <a:solidFill>
                            <a:srgbClr val="000000"/>
                          </a:solidFill>
                          <a:effectLst/>
                          <a:uLnTx/>
                          <a:uFillTx/>
                          <a:latin typeface="Meiryo UI"/>
                          <a:ea typeface="+mn-ea"/>
                          <a:cs typeface="+mn-cs"/>
                        </a:rPr>
                        <a:t>従業員が受け取る領収書の原本保管など、経理・財務系の紙文書の保管は継続して必要</a:t>
                      </a: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317757927"/>
                  </a:ext>
                </a:extLst>
              </a:tr>
              <a:tr h="729670">
                <a:tc>
                  <a:txBody>
                    <a:bodyPr/>
                    <a:lstStyle/>
                    <a:p>
                      <a:pPr algn="ctr" fontAlgn="ctr"/>
                      <a:r>
                        <a:rPr lang="en-US" altLang="ja-JP" sz="1000" b="1" i="0" u="none" strike="noStrike" dirty="0">
                          <a:solidFill>
                            <a:srgbClr val="000000"/>
                          </a:solidFill>
                          <a:effectLst/>
                          <a:latin typeface="+mn-ea"/>
                          <a:ea typeface="+mn-ea"/>
                        </a:rPr>
                        <a:t>11</a:t>
                      </a:r>
                      <a:endParaRPr lang="en-US" sz="1000" b="1" i="0" u="none" strike="noStrike" dirty="0">
                        <a:solidFill>
                          <a:srgbClr val="000000"/>
                        </a:solidFill>
                        <a:effectLst/>
                        <a:latin typeface="+mn-ea"/>
                        <a:ea typeface="+mn-ea"/>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000" b="1" u="none" strike="noStrike" dirty="0">
                          <a:effectLst/>
                          <a:latin typeface="+mn-ea"/>
                          <a:ea typeface="+mn-ea"/>
                        </a:rPr>
                        <a:t>JISA</a:t>
                      </a:r>
                      <a:endParaRPr lang="en-US" sz="1000" b="1" i="0" u="none" strike="noStrike" dirty="0">
                        <a:solidFill>
                          <a:srgbClr val="000000"/>
                        </a:solidFill>
                        <a:effectLst/>
                        <a:latin typeface="+mn-ea"/>
                        <a:ea typeface="+mn-ea"/>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190500" marR="0" lvl="0" indent="0" algn="l" defTabSz="609559" rtl="0" eaLnBrk="1" fontAlgn="ctr" latinLnBrk="0" hangingPunct="1">
                        <a:lnSpc>
                          <a:spcPct val="100000"/>
                        </a:lnSpc>
                        <a:spcBef>
                          <a:spcPts val="0"/>
                        </a:spcBef>
                        <a:spcAft>
                          <a:spcPts val="0"/>
                        </a:spcAft>
                        <a:buClrTx/>
                        <a:buSzTx/>
                        <a:buFont typeface="Wingdings" panose="05000000000000000000" pitchFamily="2" charset="2"/>
                        <a:buNone/>
                        <a:tabLst/>
                        <a:defRPr/>
                      </a:pPr>
                      <a:r>
                        <a:rPr kumimoji="1" lang="zh-TW" altLang="en-US" sz="1000" b="0" i="0" u="none" strike="noStrike" kern="1200" cap="none" spc="0" normalizeH="0" baseline="0" noProof="0" dirty="0">
                          <a:ln>
                            <a:noFill/>
                          </a:ln>
                          <a:solidFill>
                            <a:schemeClr val="tx1"/>
                          </a:solidFill>
                          <a:effectLst/>
                          <a:uLnTx/>
                          <a:uFillTx/>
                          <a:latin typeface="Meiryo UI"/>
                          <a:ea typeface="+mn-ea"/>
                          <a:cs typeface="+mn-cs"/>
                        </a:rPr>
                        <a:t>証明書交付事務局（</a:t>
                      </a:r>
                      <a:r>
                        <a:rPr kumimoji="1" lang="en-US" altLang="zh-TW" sz="1000" b="0" i="0" u="none" strike="noStrike" kern="1200" cap="none" spc="0" normalizeH="0" baseline="0" noProof="0" dirty="0">
                          <a:ln>
                            <a:noFill/>
                          </a:ln>
                          <a:solidFill>
                            <a:schemeClr val="tx1"/>
                          </a:solidFill>
                          <a:effectLst/>
                          <a:uLnTx/>
                          <a:uFillTx/>
                          <a:latin typeface="Meiryo UI"/>
                          <a:ea typeface="+mn-ea"/>
                          <a:cs typeface="+mn-cs"/>
                        </a:rPr>
                        <a:t>JISA</a:t>
                      </a:r>
                      <a:r>
                        <a:rPr kumimoji="1" lang="zh-TW" altLang="en-US" sz="1000" b="0" i="0" u="none" strike="noStrike" kern="1200" cap="none" spc="0" normalizeH="0" baseline="0" noProof="0" dirty="0">
                          <a:ln>
                            <a:noFill/>
                          </a:ln>
                          <a:solidFill>
                            <a:schemeClr val="tx1"/>
                          </a:solidFill>
                          <a:effectLst/>
                          <a:uLnTx/>
                          <a:uFillTx/>
                          <a:latin typeface="Meiryo UI"/>
                          <a:ea typeface="+mn-ea"/>
                          <a:cs typeface="+mn-cs"/>
                        </a:rPr>
                        <a:t>）</a:t>
                      </a: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361950" marR="0" lvl="0" indent="-171450" algn="l" defTabSz="609559" rtl="0" eaLnBrk="1" fontAlgn="ctr" latinLnBrk="0" hangingPunct="1">
                        <a:lnSpc>
                          <a:spcPct val="100000"/>
                        </a:lnSpc>
                        <a:spcBef>
                          <a:spcPts val="0"/>
                        </a:spcBef>
                        <a:spcAft>
                          <a:spcPts val="0"/>
                        </a:spcAft>
                        <a:buClrTx/>
                        <a:buSzTx/>
                        <a:buFont typeface="Wingdings" panose="05000000000000000000" pitchFamily="2" charset="2"/>
                        <a:buChar char="Ø"/>
                        <a:tabLst/>
                        <a:defRPr/>
                      </a:pPr>
                      <a:r>
                        <a:rPr kumimoji="1" lang="ja-JP" altLang="en-US" sz="1000" b="0" i="0" u="none" strike="noStrike" kern="1200" cap="none" spc="0" normalizeH="0" baseline="0" noProof="0" dirty="0">
                          <a:ln>
                            <a:noFill/>
                          </a:ln>
                          <a:solidFill>
                            <a:schemeClr val="tx1"/>
                          </a:solidFill>
                          <a:effectLst/>
                          <a:uLnTx/>
                          <a:uFillTx/>
                          <a:latin typeface="Meiryo UI"/>
                          <a:ea typeface="+mn-ea"/>
                          <a:cs typeface="+mn-cs"/>
                        </a:rPr>
                        <a:t>ソフトウェア機能要件の確認や、関係官庁等からの問い合わせを申請書類と照会する処理が煩雑で、</a:t>
                      </a:r>
                      <a:r>
                        <a:rPr kumimoji="1" lang="en-US" altLang="ja-JP" sz="1000" b="0" i="0" u="none" strike="noStrike" kern="1200" cap="none" spc="0" normalizeH="0" baseline="0" noProof="0" dirty="0">
                          <a:ln>
                            <a:noFill/>
                          </a:ln>
                          <a:solidFill>
                            <a:schemeClr val="tx1"/>
                          </a:solidFill>
                          <a:effectLst/>
                          <a:uLnTx/>
                          <a:uFillTx/>
                          <a:latin typeface="Meiryo UI"/>
                          <a:ea typeface="+mn-ea"/>
                          <a:cs typeface="+mn-cs"/>
                        </a:rPr>
                        <a:t>VC</a:t>
                      </a:r>
                      <a:r>
                        <a:rPr kumimoji="1" lang="ja-JP" altLang="en-US" sz="1000" b="0" i="0" u="none" strike="noStrike" kern="1200" cap="none" spc="0" normalizeH="0" baseline="0" noProof="0" dirty="0">
                          <a:ln>
                            <a:noFill/>
                          </a:ln>
                          <a:solidFill>
                            <a:schemeClr val="tx1"/>
                          </a:solidFill>
                          <a:effectLst/>
                          <a:uLnTx/>
                          <a:uFillTx/>
                          <a:latin typeface="Meiryo UI"/>
                          <a:ea typeface="+mn-ea"/>
                          <a:cs typeface="+mn-cs"/>
                        </a:rPr>
                        <a:t>の属性情報として必要な証明事項を検証し、証明書同士の紐づきを認定番号で管理することによって事務処理の簡易化への期待がある</a:t>
                      </a: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55036781"/>
                  </a:ext>
                </a:extLst>
              </a:tr>
              <a:tr h="1094503">
                <a:tc>
                  <a:txBody>
                    <a:bodyPr/>
                    <a:lstStyle/>
                    <a:p>
                      <a:pPr algn="ctr" fontAlgn="ctr"/>
                      <a:r>
                        <a:rPr lang="en-US" altLang="ja-JP" sz="1000" b="1" i="0" u="none" strike="noStrike" dirty="0">
                          <a:solidFill>
                            <a:srgbClr val="000000"/>
                          </a:solidFill>
                          <a:effectLst/>
                          <a:latin typeface="+mn-ea"/>
                          <a:ea typeface="+mn-ea"/>
                        </a:rPr>
                        <a:t>12</a:t>
                      </a:r>
                      <a:endParaRPr lang="en-US" sz="1000" b="1" i="0" u="none" strike="noStrike" dirty="0">
                        <a:solidFill>
                          <a:srgbClr val="000000"/>
                        </a:solidFill>
                        <a:effectLst/>
                        <a:latin typeface="+mn-ea"/>
                        <a:ea typeface="+mn-ea"/>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ja-JP" altLang="en-US" sz="1000" b="1" u="none" strike="noStrike" dirty="0">
                          <a:effectLst/>
                          <a:latin typeface="+mn-ea"/>
                          <a:ea typeface="+mn-ea"/>
                        </a:rPr>
                        <a:t>電通</a:t>
                      </a:r>
                      <a:endParaRPr lang="ja-JP" altLang="en-US" sz="1000" b="1" i="0" u="none" strike="noStrike" dirty="0">
                        <a:solidFill>
                          <a:srgbClr val="000000"/>
                        </a:solidFill>
                        <a:effectLst/>
                        <a:latin typeface="+mn-ea"/>
                        <a:ea typeface="+mn-ea"/>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188550" indent="0" algn="l" fontAlgn="ctr">
                        <a:buFont typeface="Wingdings" panose="05000000000000000000" pitchFamily="2" charset="2"/>
                        <a:buNone/>
                      </a:pPr>
                      <a:r>
                        <a:rPr kumimoji="1" lang="ja-JP" altLang="en-US" sz="1000" b="0" i="0" u="none" strike="noStrike" kern="1200" cap="none" spc="0" normalizeH="0" baseline="0" noProof="0" dirty="0">
                          <a:ln>
                            <a:noFill/>
                          </a:ln>
                          <a:solidFill>
                            <a:schemeClr val="tx1"/>
                          </a:solidFill>
                          <a:effectLst/>
                          <a:uLnTx/>
                          <a:uFillTx/>
                          <a:latin typeface="Meiryo UI"/>
                          <a:ea typeface="+mn-ea"/>
                          <a:cs typeface="+mn-cs"/>
                        </a:rPr>
                        <a:t>地方銀行、地方自治体、補助金・給付金事務局</a:t>
                      </a: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361950" marR="0" lvl="0" indent="-171450" algn="l" defTabSz="609559" rtl="0" eaLnBrk="1" fontAlgn="ctr" latinLnBrk="0" hangingPunct="1">
                        <a:lnSpc>
                          <a:spcPct val="100000"/>
                        </a:lnSpc>
                        <a:spcBef>
                          <a:spcPts val="0"/>
                        </a:spcBef>
                        <a:spcAft>
                          <a:spcPts val="0"/>
                        </a:spcAft>
                        <a:buClrTx/>
                        <a:buSzTx/>
                        <a:buFont typeface="Wingdings" panose="05000000000000000000" pitchFamily="2" charset="2"/>
                        <a:buChar char="Ø"/>
                        <a:tabLst/>
                        <a:defRPr/>
                      </a:pPr>
                      <a:r>
                        <a:rPr kumimoji="1" lang="ja-JP" altLang="en-US" sz="1000" b="0" i="0" u="none" strike="noStrike" kern="1200" cap="none" spc="0" normalizeH="0" baseline="0" noProof="0" dirty="0">
                          <a:ln>
                            <a:noFill/>
                          </a:ln>
                          <a:solidFill>
                            <a:srgbClr val="000000"/>
                          </a:solidFill>
                          <a:effectLst/>
                          <a:uLnTx/>
                          <a:uFillTx/>
                          <a:latin typeface="Meiryo UI"/>
                          <a:ea typeface="+mn-ea"/>
                          <a:cs typeface="+mn-cs"/>
                        </a:rPr>
                        <a:t>証明書発行業務、受取業務などの事務処理の効率化が期待できる</a:t>
                      </a:r>
                    </a:p>
                    <a:p>
                      <a:pPr marL="361950" marR="0" lvl="0" indent="-171450" algn="l" defTabSz="609559" rtl="0" eaLnBrk="1" fontAlgn="ctr" latinLnBrk="0" hangingPunct="1">
                        <a:lnSpc>
                          <a:spcPct val="100000"/>
                        </a:lnSpc>
                        <a:spcBef>
                          <a:spcPts val="0"/>
                        </a:spcBef>
                        <a:spcAft>
                          <a:spcPts val="0"/>
                        </a:spcAft>
                        <a:buClrTx/>
                        <a:buSzTx/>
                        <a:buFont typeface="Wingdings" panose="05000000000000000000" pitchFamily="2" charset="2"/>
                        <a:buChar char="Ø"/>
                        <a:tabLst/>
                        <a:defRPr/>
                      </a:pPr>
                      <a:r>
                        <a:rPr kumimoji="1" lang="ja-JP" altLang="en-US" sz="1000" b="0" i="0" u="none" strike="noStrike" kern="1200" cap="none" spc="0" normalizeH="0" baseline="0" noProof="0" dirty="0">
                          <a:ln>
                            <a:noFill/>
                          </a:ln>
                          <a:solidFill>
                            <a:srgbClr val="000000"/>
                          </a:solidFill>
                          <a:effectLst/>
                          <a:uLnTx/>
                          <a:uFillTx/>
                          <a:latin typeface="Meiryo UI"/>
                          <a:ea typeface="+mn-ea"/>
                          <a:cs typeface="+mn-cs"/>
                        </a:rPr>
                        <a:t>地方の人手不足対策に有効である</a:t>
                      </a:r>
                    </a:p>
                    <a:p>
                      <a:pPr marL="361950" marR="0" lvl="0" indent="-171450" algn="l" defTabSz="609559" rtl="0" eaLnBrk="1" fontAlgn="ctr" latinLnBrk="0" hangingPunct="1">
                        <a:lnSpc>
                          <a:spcPct val="100000"/>
                        </a:lnSpc>
                        <a:spcBef>
                          <a:spcPts val="0"/>
                        </a:spcBef>
                        <a:spcAft>
                          <a:spcPts val="0"/>
                        </a:spcAft>
                        <a:buClrTx/>
                        <a:buSzTx/>
                        <a:buFont typeface="Wingdings" panose="05000000000000000000" pitchFamily="2" charset="2"/>
                        <a:buChar char="Ø"/>
                        <a:tabLst/>
                        <a:defRPr/>
                      </a:pPr>
                      <a:r>
                        <a:rPr kumimoji="1" lang="ja-JP" altLang="en-US" sz="1000" b="0" i="0" u="none" strike="noStrike" kern="1200" cap="none" spc="0" normalizeH="0" baseline="0" noProof="0" dirty="0">
                          <a:ln>
                            <a:noFill/>
                          </a:ln>
                          <a:solidFill>
                            <a:srgbClr val="000000"/>
                          </a:solidFill>
                          <a:effectLst/>
                          <a:uLnTx/>
                          <a:uFillTx/>
                          <a:latin typeface="Meiryo UI"/>
                          <a:ea typeface="+mn-ea"/>
                          <a:cs typeface="+mn-cs"/>
                        </a:rPr>
                        <a:t>電子証明化により必要な項目のみ指定、限定した上で改ざんが困難な証明が発行される仕組みは魅力的である</a:t>
                      </a: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528229044"/>
                  </a:ext>
                </a:extLst>
              </a:tr>
              <a:tr h="1428901">
                <a:tc>
                  <a:txBody>
                    <a:bodyPr/>
                    <a:lstStyle/>
                    <a:p>
                      <a:pPr algn="ctr" fontAlgn="ctr"/>
                      <a:r>
                        <a:rPr lang="en-US" altLang="ja-JP" sz="1000" b="1" i="0" u="none" strike="noStrike" dirty="0">
                          <a:solidFill>
                            <a:srgbClr val="000000"/>
                          </a:solidFill>
                          <a:effectLst/>
                          <a:latin typeface="+mn-ea"/>
                          <a:ea typeface="+mn-ea"/>
                        </a:rPr>
                        <a:t>13</a:t>
                      </a:r>
                      <a:endParaRPr lang="en-US" sz="1000" b="1" i="0" u="none" strike="noStrike" dirty="0">
                        <a:solidFill>
                          <a:srgbClr val="000000"/>
                        </a:solidFill>
                        <a:effectLst/>
                        <a:latin typeface="+mn-ea"/>
                        <a:ea typeface="+mn-ea"/>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zh-CN" altLang="en-US" sz="1000" b="1" u="none" strike="noStrike" dirty="0">
                          <a:effectLst/>
                          <a:latin typeface="+mn-ea"/>
                          <a:ea typeface="+mn-ea"/>
                        </a:rPr>
                        <a:t>大日本印刷</a:t>
                      </a:r>
                      <a:endParaRPr lang="zh-CN" altLang="en-US" sz="1000" b="1" i="0" u="none" strike="noStrike" dirty="0">
                        <a:solidFill>
                          <a:srgbClr val="000000"/>
                        </a:solidFill>
                        <a:effectLst/>
                        <a:latin typeface="+mn-ea"/>
                        <a:ea typeface="+mn-ea"/>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190500" marR="0" lvl="0" indent="0" algn="l" defTabSz="609559" rtl="0" eaLnBrk="1" fontAlgn="ctr" latinLnBrk="0" hangingPunct="1">
                        <a:lnSpc>
                          <a:spcPct val="100000"/>
                        </a:lnSpc>
                        <a:spcBef>
                          <a:spcPts val="0"/>
                        </a:spcBef>
                        <a:spcAft>
                          <a:spcPts val="0"/>
                        </a:spcAft>
                        <a:buClrTx/>
                        <a:buSzTx/>
                        <a:buFont typeface="Wingdings" panose="05000000000000000000" pitchFamily="2" charset="2"/>
                        <a:buNone/>
                        <a:tabLst/>
                        <a:defRPr/>
                      </a:pPr>
                      <a:r>
                        <a:rPr kumimoji="1" lang="ja-JP" altLang="en-US" sz="1000" b="0" i="0" u="none" strike="noStrike" kern="1200" cap="none" spc="0" normalizeH="0" baseline="0" noProof="0" dirty="0">
                          <a:ln>
                            <a:noFill/>
                          </a:ln>
                          <a:solidFill>
                            <a:schemeClr val="tx1"/>
                          </a:solidFill>
                          <a:effectLst/>
                          <a:uLnTx/>
                          <a:uFillTx/>
                          <a:latin typeface="Meiryo UI"/>
                          <a:ea typeface="+mn-ea"/>
                          <a:cs typeface="+mn-cs"/>
                        </a:rPr>
                        <a:t>共助アプリ事業者</a:t>
                      </a: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361950" marR="0" lvl="0" indent="-171450" algn="l" defTabSz="609559" rtl="0" eaLnBrk="1" fontAlgn="ctr" latinLnBrk="0" hangingPunct="1">
                        <a:lnSpc>
                          <a:spcPct val="100000"/>
                        </a:lnSpc>
                        <a:spcBef>
                          <a:spcPts val="0"/>
                        </a:spcBef>
                        <a:spcAft>
                          <a:spcPts val="0"/>
                        </a:spcAft>
                        <a:buClrTx/>
                        <a:buSzTx/>
                        <a:buFont typeface="Wingdings" panose="05000000000000000000" pitchFamily="2" charset="2"/>
                        <a:buChar char="Ø"/>
                        <a:tabLst/>
                        <a:defRPr/>
                      </a:pPr>
                      <a:r>
                        <a:rPr kumimoji="1" lang="ja-JP" altLang="en-US" sz="1000" b="0" i="0" u="none" strike="noStrike" kern="1200" cap="none" spc="0" normalizeH="0" baseline="0" noProof="0" dirty="0">
                          <a:ln>
                            <a:noFill/>
                          </a:ln>
                          <a:solidFill>
                            <a:schemeClr val="tx1"/>
                          </a:solidFill>
                          <a:effectLst/>
                          <a:uLnTx/>
                          <a:uFillTx/>
                          <a:latin typeface="Meiryo UI"/>
                          <a:ea typeface="+mn-ea"/>
                          <a:cs typeface="+mn-cs"/>
                        </a:rPr>
                        <a:t>徐々に利用者数が増えるにつれて性善説でのトラストの検証には限界が来る</a:t>
                      </a:r>
                    </a:p>
                    <a:p>
                      <a:pPr marL="361950" marR="0" lvl="0" indent="-171450" algn="l" defTabSz="609559" rtl="0" eaLnBrk="1" fontAlgn="ctr" latinLnBrk="0" hangingPunct="1">
                        <a:lnSpc>
                          <a:spcPct val="100000"/>
                        </a:lnSpc>
                        <a:spcBef>
                          <a:spcPts val="0"/>
                        </a:spcBef>
                        <a:spcAft>
                          <a:spcPts val="0"/>
                        </a:spcAft>
                        <a:buClrTx/>
                        <a:buSzTx/>
                        <a:buFont typeface="Wingdings" panose="05000000000000000000" pitchFamily="2" charset="2"/>
                        <a:buChar char="Ø"/>
                        <a:tabLst/>
                        <a:defRPr/>
                      </a:pPr>
                      <a:r>
                        <a:rPr kumimoji="1" lang="ja-JP" altLang="en-US" sz="1000" b="0" i="0" u="none" strike="noStrike" kern="1200" cap="none" spc="0" normalizeH="0" baseline="0" noProof="0" dirty="0">
                          <a:ln>
                            <a:noFill/>
                          </a:ln>
                          <a:solidFill>
                            <a:schemeClr val="tx1"/>
                          </a:solidFill>
                          <a:effectLst/>
                          <a:uLnTx/>
                          <a:uFillTx/>
                          <a:latin typeface="Meiryo UI"/>
                          <a:ea typeface="+mn-ea"/>
                          <a:cs typeface="+mn-cs"/>
                        </a:rPr>
                        <a:t>データ連携を実施するために発生する開発費や、その検討に要するコミュニケーションコストが実施の課題になる</a:t>
                      </a:r>
                    </a:p>
                    <a:p>
                      <a:pPr marL="361950" marR="0" lvl="0" indent="-171450" algn="l">
                        <a:lnSpc>
                          <a:spcPct val="100000"/>
                        </a:lnSpc>
                        <a:spcBef>
                          <a:spcPts val="0"/>
                        </a:spcBef>
                        <a:spcAft>
                          <a:spcPts val="0"/>
                        </a:spcAft>
                        <a:buClrTx/>
                        <a:buSzTx/>
                        <a:buFont typeface="Wingdings" panose="05000000000000000000" pitchFamily="2" charset="2"/>
                        <a:buChar char="Ø"/>
                      </a:pPr>
                      <a:r>
                        <a:rPr lang="ja-JP" sz="1000" b="0" i="0" u="none" strike="noStrike" kern="1200" cap="none" spc="0" normalizeH="0" baseline="0" noProof="0" dirty="0">
                          <a:ln>
                            <a:noFill/>
                          </a:ln>
                          <a:solidFill>
                            <a:schemeClr val="tx1"/>
                          </a:solidFill>
                          <a:effectLst/>
                          <a:uLnTx/>
                          <a:uFillTx/>
                        </a:rPr>
                        <a:t>共助アプリが生み出すトラストの仕組みを個人間のやり取りにおいても検証可能にする</a:t>
                      </a:r>
                      <a:r>
                        <a:rPr lang="ja-JP" sz="1000" b="0" i="0" u="none" strike="noStrike" kern="1200" cap="none" spc="0" normalizeH="0" baseline="0" noProof="0" dirty="0" smtClean="0">
                          <a:ln>
                            <a:noFill/>
                          </a:ln>
                          <a:solidFill>
                            <a:schemeClr val="tx1"/>
                          </a:solidFill>
                          <a:effectLst/>
                          <a:uLnTx/>
                          <a:uFillTx/>
                        </a:rPr>
                        <a:t>こと</a:t>
                      </a:r>
                      <a:r>
                        <a:rPr lang="ja-JP" altLang="en-US" sz="1000" b="0" i="0" u="none" strike="noStrike" kern="1200" cap="none" spc="0" normalizeH="0" baseline="0" noProof="0" dirty="0" smtClean="0">
                          <a:ln>
                            <a:noFill/>
                          </a:ln>
                          <a:solidFill>
                            <a:schemeClr val="tx1"/>
                          </a:solidFill>
                          <a:effectLst/>
                          <a:uLnTx/>
                          <a:uFillTx/>
                        </a:rPr>
                        <a:t>、及び学生の就職・入試におけるボランティア参加実績証明のための共助実績の活用によって、新たなサービスの創出に繋がる</a:t>
                      </a:r>
                      <a:endParaRPr lang="ja-JP" altLang="en-US" sz="1000" b="0" i="0" u="none" strike="noStrike" kern="1200" cap="none" spc="0" normalizeH="0" baseline="0" noProof="0" dirty="0">
                        <a:ln>
                          <a:noFill/>
                        </a:ln>
                        <a:solidFill>
                          <a:schemeClr val="tx1"/>
                        </a:solidFill>
                        <a:effectLst/>
                        <a:uLnTx/>
                        <a:uFillTx/>
                        <a:latin typeface="Meiryo UI"/>
                        <a:ea typeface="+mn-ea"/>
                        <a:cs typeface="+mn-cs"/>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547034710"/>
                  </a:ext>
                </a:extLst>
              </a:tr>
            </a:tbl>
          </a:graphicData>
        </a:graphic>
      </p:graphicFrame>
      <p:sp>
        <p:nvSpPr>
          <p:cNvPr id="5" name="ホームベース 4"/>
          <p:cNvSpPr/>
          <p:nvPr/>
        </p:nvSpPr>
        <p:spPr>
          <a:xfrm>
            <a:off x="6093501" y="42672"/>
            <a:ext cx="972000" cy="324000"/>
          </a:xfrm>
          <a:prstGeom prst="homePlate">
            <a:avLst/>
          </a:prstGeom>
          <a:solidFill>
            <a:schemeClr val="bg1">
              <a:lumMod val="85000"/>
            </a:schemeClr>
          </a:solid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kumimoji="1" lang="ja-JP" altLang="en-US" sz="1000" b="1" dirty="0">
                <a:solidFill>
                  <a:schemeClr val="bg1"/>
                </a:solidFill>
              </a:rPr>
              <a:t>基本情報</a:t>
            </a:r>
          </a:p>
        </p:txBody>
      </p:sp>
      <p:sp>
        <p:nvSpPr>
          <p:cNvPr id="6" name="山形 5"/>
          <p:cNvSpPr/>
          <p:nvPr/>
        </p:nvSpPr>
        <p:spPr>
          <a:xfrm>
            <a:off x="6889292" y="42672"/>
            <a:ext cx="972000" cy="324000"/>
          </a:xfrm>
          <a:prstGeom prst="chevron">
            <a:avLst/>
          </a:prstGeom>
          <a:solidFill>
            <a:schemeClr val="bg1">
              <a:lumMod val="85000"/>
            </a:schemeClr>
          </a:solid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kumimoji="1" lang="ja-JP" altLang="en-US" sz="1000" b="1" dirty="0">
                <a:solidFill>
                  <a:schemeClr val="bg1"/>
                </a:solidFill>
              </a:rPr>
              <a:t>実証結果</a:t>
            </a:r>
          </a:p>
        </p:txBody>
      </p:sp>
      <p:sp>
        <p:nvSpPr>
          <p:cNvPr id="8" name="山形 7"/>
          <p:cNvSpPr/>
          <p:nvPr/>
        </p:nvSpPr>
        <p:spPr>
          <a:xfrm>
            <a:off x="7685083" y="42672"/>
            <a:ext cx="972000" cy="324000"/>
          </a:xfrm>
          <a:prstGeom prst="chevron">
            <a:avLst/>
          </a:prstGeom>
          <a:solidFill>
            <a:schemeClr val="accent2">
              <a:lumMod val="75000"/>
              <a:lumOff val="25000"/>
            </a:schemeClr>
          </a:solid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kumimoji="1" lang="ja-JP" altLang="en-US" sz="1000" b="1" dirty="0">
                <a:solidFill>
                  <a:schemeClr val="bg1"/>
                </a:solidFill>
              </a:rPr>
              <a:t>社会実装の見通し</a:t>
            </a:r>
          </a:p>
        </p:txBody>
      </p:sp>
      <p:sp>
        <p:nvSpPr>
          <p:cNvPr id="9" name="山形 8"/>
          <p:cNvSpPr/>
          <p:nvPr/>
        </p:nvSpPr>
        <p:spPr>
          <a:xfrm>
            <a:off x="8480873" y="42672"/>
            <a:ext cx="972000" cy="324000"/>
          </a:xfrm>
          <a:prstGeom prst="chevron">
            <a:avLst/>
          </a:prstGeom>
          <a:solidFill>
            <a:schemeClr val="bg1">
              <a:lumMod val="85000"/>
            </a:schemeClr>
          </a:solid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kumimoji="1" lang="en-US" altLang="ja-JP" sz="1000" b="1" dirty="0">
                <a:solidFill>
                  <a:schemeClr val="bg1"/>
                </a:solidFill>
              </a:rPr>
              <a:t>TW</a:t>
            </a:r>
            <a:r>
              <a:rPr lang="ja-JP" altLang="en-US" sz="1000" b="1" dirty="0">
                <a:solidFill>
                  <a:schemeClr val="bg1"/>
                </a:solidFill>
              </a:rPr>
              <a:t>への</a:t>
            </a:r>
            <a:endParaRPr lang="en-US" altLang="ja-JP" sz="1000" b="1" dirty="0">
              <a:solidFill>
                <a:schemeClr val="bg1"/>
              </a:solidFill>
            </a:endParaRPr>
          </a:p>
          <a:p>
            <a:pPr algn="ctr"/>
            <a:r>
              <a:rPr kumimoji="1" lang="ja-JP" altLang="en-US" sz="1000" b="1" dirty="0">
                <a:solidFill>
                  <a:schemeClr val="bg1"/>
                </a:solidFill>
              </a:rPr>
              <a:t>示唆・提言</a:t>
            </a:r>
          </a:p>
        </p:txBody>
      </p:sp>
      <p:sp>
        <p:nvSpPr>
          <p:cNvPr id="11" name="右中かっこ 10">
            <a:extLst>
              <a:ext uri="{FF2B5EF4-FFF2-40B4-BE49-F238E27FC236}">
                <a16:creationId xmlns:a16="http://schemas.microsoft.com/office/drawing/2014/main" id="{D91453D8-F8FB-F2F9-9CC7-AEA15E148DFC}"/>
              </a:ext>
            </a:extLst>
          </p:cNvPr>
          <p:cNvSpPr/>
          <p:nvPr/>
        </p:nvSpPr>
        <p:spPr>
          <a:xfrm>
            <a:off x="9241176" y="6417627"/>
            <a:ext cx="389396" cy="502921"/>
          </a:xfrm>
          <a:prstGeom prst="rightBrace">
            <a:avLst/>
          </a:prstGeom>
          <a:ln w="3175">
            <a:solidFill>
              <a:schemeClr val="tx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kumimoji="1" lang="ja-JP" altLang="en-US"/>
          </a:p>
        </p:txBody>
      </p:sp>
    </p:spTree>
    <p:extLst>
      <p:ext uri="{BB962C8B-B14F-4D97-AF65-F5344CB8AC3E}">
        <p14:creationId xmlns:p14="http://schemas.microsoft.com/office/powerpoint/2010/main" val="73902038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タイトル 7"/>
          <p:cNvSpPr>
            <a:spLocks noGrp="1"/>
          </p:cNvSpPr>
          <p:nvPr>
            <p:ph type="title"/>
          </p:nvPr>
        </p:nvSpPr>
        <p:spPr>
          <a:xfrm>
            <a:off x="331490" y="164693"/>
            <a:ext cx="9243021" cy="412538"/>
          </a:xfrm>
        </p:spPr>
        <p:txBody>
          <a:bodyPr>
            <a:normAutofit/>
          </a:bodyPr>
          <a:lstStyle/>
          <a:p>
            <a:r>
              <a:rPr lang="ja-JP" altLang="en-US" sz="1600" b="1" dirty="0">
                <a:solidFill>
                  <a:srgbClr val="002060"/>
                </a:solidFill>
              </a:rPr>
              <a:t>社会実装に向けたマイルストーン</a:t>
            </a:r>
            <a:endParaRPr lang="ja-JP" altLang="en-US" sz="2000" b="1" spc="0" dirty="0">
              <a:solidFill>
                <a:srgbClr val="002060"/>
              </a:solidFill>
            </a:endParaRPr>
          </a:p>
        </p:txBody>
      </p:sp>
      <p:graphicFrame>
        <p:nvGraphicFramePr>
          <p:cNvPr id="10" name="表 9"/>
          <p:cNvGraphicFramePr>
            <a:graphicFrameLocks noGrp="1"/>
          </p:cNvGraphicFramePr>
          <p:nvPr>
            <p:extLst>
              <p:ext uri="{D42A27DB-BD31-4B8C-83A1-F6EECF244321}">
                <p14:modId xmlns:p14="http://schemas.microsoft.com/office/powerpoint/2010/main" val="3168366473"/>
              </p:ext>
            </p:extLst>
          </p:nvPr>
        </p:nvGraphicFramePr>
        <p:xfrm>
          <a:off x="590570" y="1002194"/>
          <a:ext cx="2051946" cy="5613555"/>
        </p:xfrm>
        <a:graphic>
          <a:graphicData uri="http://schemas.openxmlformats.org/drawingml/2006/table">
            <a:tbl>
              <a:tblPr>
                <a:tableStyleId>{5C22544A-7EE6-4342-B048-85BDC9FD1C3A}</a:tableStyleId>
              </a:tblPr>
              <a:tblGrid>
                <a:gridCol w="1100886">
                  <a:extLst>
                    <a:ext uri="{9D8B030D-6E8A-4147-A177-3AD203B41FA5}">
                      <a16:colId xmlns:a16="http://schemas.microsoft.com/office/drawing/2014/main" val="2198383193"/>
                    </a:ext>
                  </a:extLst>
                </a:gridCol>
                <a:gridCol w="951060">
                  <a:extLst>
                    <a:ext uri="{9D8B030D-6E8A-4147-A177-3AD203B41FA5}">
                      <a16:colId xmlns:a16="http://schemas.microsoft.com/office/drawing/2014/main" val="2145234781"/>
                    </a:ext>
                  </a:extLst>
                </a:gridCol>
              </a:tblGrid>
              <a:tr h="347996">
                <a:tc>
                  <a:txBody>
                    <a:bodyPr/>
                    <a:lstStyle/>
                    <a:p>
                      <a:pPr algn="ctr" fontAlgn="ctr"/>
                      <a:r>
                        <a:rPr lang="ja-JP" altLang="en-US" sz="1000" b="1" u="none" strike="noStrike" dirty="0">
                          <a:solidFill>
                            <a:schemeClr val="bg1"/>
                          </a:solidFill>
                          <a:effectLst/>
                        </a:rPr>
                        <a:t>代表機関</a:t>
                      </a:r>
                      <a:endParaRPr lang="ja-JP" altLang="en-US" sz="1000" b="1" i="0" u="none" strike="noStrike" dirty="0">
                        <a:solidFill>
                          <a:schemeClr val="bg1"/>
                        </a:solidFill>
                        <a:effectLst/>
                        <a:latin typeface="メイリオ" panose="020B0604030504040204" pitchFamily="50" charset="-128"/>
                        <a:ea typeface="メイリオ" panose="020B0604030504040204" pitchFamily="50" charset="-128"/>
                      </a:endParaRPr>
                    </a:p>
                  </a:txBody>
                  <a:tcPr marL="0" marR="0" marT="0" marB="0" anchor="ctr">
                    <a:lnB w="12700" cap="flat" cmpd="sng" algn="ctr">
                      <a:solidFill>
                        <a:schemeClr val="tx1"/>
                      </a:solidFill>
                      <a:prstDash val="solid"/>
                      <a:round/>
                      <a:headEnd type="none" w="med" len="med"/>
                      <a:tailEnd type="none" w="med" len="med"/>
                    </a:lnB>
                    <a:solidFill>
                      <a:schemeClr val="accent2">
                        <a:lumMod val="75000"/>
                        <a:lumOff val="25000"/>
                      </a:schemeClr>
                    </a:solidFill>
                  </a:tcPr>
                </a:tc>
                <a:tc>
                  <a:txBody>
                    <a:bodyPr/>
                    <a:lstStyle/>
                    <a:p>
                      <a:pPr algn="ctr" fontAlgn="ctr"/>
                      <a:r>
                        <a:rPr lang="ja-JP" altLang="en-US" sz="1000" b="1" u="none" strike="noStrike" dirty="0">
                          <a:solidFill>
                            <a:schemeClr val="bg1"/>
                          </a:solidFill>
                          <a:effectLst/>
                        </a:rPr>
                        <a:t>対象市場・業界</a:t>
                      </a:r>
                      <a:endParaRPr lang="ja-JP" altLang="en-US" sz="1000" b="1" i="0" u="none" strike="noStrike" dirty="0">
                        <a:solidFill>
                          <a:schemeClr val="bg1"/>
                        </a:solidFill>
                        <a:effectLst/>
                        <a:latin typeface="メイリオ" panose="020B0604030504040204" pitchFamily="50" charset="-128"/>
                        <a:ea typeface="メイリオ" panose="020B0604030504040204" pitchFamily="50" charset="-128"/>
                      </a:endParaRPr>
                    </a:p>
                  </a:txBody>
                  <a:tcPr marL="0" marR="0" marT="0" marB="0" anchor="ctr">
                    <a:lnB w="12700" cap="flat" cmpd="sng" algn="ctr">
                      <a:solidFill>
                        <a:schemeClr val="tx1"/>
                      </a:solidFill>
                      <a:prstDash val="solid"/>
                      <a:round/>
                      <a:headEnd type="none" w="med" len="med"/>
                      <a:tailEnd type="none" w="med" len="med"/>
                    </a:lnB>
                    <a:solidFill>
                      <a:schemeClr val="accent2">
                        <a:lumMod val="75000"/>
                        <a:lumOff val="25000"/>
                      </a:schemeClr>
                    </a:solidFill>
                  </a:tcPr>
                </a:tc>
                <a:extLst>
                  <a:ext uri="{0D108BD9-81ED-4DB2-BD59-A6C34878D82A}">
                    <a16:rowId xmlns:a16="http://schemas.microsoft.com/office/drawing/2014/main" val="78677057"/>
                  </a:ext>
                </a:extLst>
              </a:tr>
              <a:tr h="405043">
                <a:tc>
                  <a:txBody>
                    <a:bodyPr/>
                    <a:lstStyle/>
                    <a:p>
                      <a:pPr algn="ctr" fontAlgn="ctr"/>
                      <a:r>
                        <a:rPr lang="en-US" sz="1000" b="1" u="none" strike="noStrike" dirty="0">
                          <a:effectLst/>
                        </a:rPr>
                        <a:t>DataSign</a:t>
                      </a:r>
                      <a:endParaRPr lang="en-US" sz="1000" b="1" i="0" u="none" strike="noStrike" dirty="0">
                        <a:solidFill>
                          <a:srgbClr val="000000"/>
                        </a:solidFill>
                        <a:effectLst/>
                        <a:latin typeface="メイリオ" panose="020B0604030504040204" pitchFamily="50" charset="-128"/>
                        <a:ea typeface="メイリオ" panose="020B0604030504040204" pitchFamily="50" charset="-128"/>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ja-JP" altLang="en-US" sz="1000" u="none" strike="noStrike" dirty="0">
                          <a:effectLst/>
                        </a:rPr>
                        <a:t>広告・メディア</a:t>
                      </a:r>
                      <a:endParaRPr lang="ja-JP" altLang="en-US" sz="1000" b="0" i="0" u="none" strike="noStrike" dirty="0">
                        <a:solidFill>
                          <a:srgbClr val="000000"/>
                        </a:solidFill>
                        <a:effectLst/>
                        <a:latin typeface="メイリオ" panose="020B0604030504040204" pitchFamily="50" charset="-128"/>
                        <a:ea typeface="メイリオ" panose="020B0604030504040204" pitchFamily="50" charset="-128"/>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562223151"/>
                  </a:ext>
                </a:extLst>
              </a:tr>
              <a:tr h="405043">
                <a:tc>
                  <a:txBody>
                    <a:bodyPr/>
                    <a:lstStyle/>
                    <a:p>
                      <a:pPr algn="ctr" fontAlgn="ctr"/>
                      <a:r>
                        <a:rPr lang="en-US" sz="1000" b="1" u="none" strike="noStrike" dirty="0">
                          <a:effectLst/>
                        </a:rPr>
                        <a:t>NRI</a:t>
                      </a:r>
                      <a:r>
                        <a:rPr lang="ja-JP" altLang="en-US" sz="1000" b="1" u="none" strike="noStrike" dirty="0">
                          <a:effectLst/>
                        </a:rPr>
                        <a:t>デジタル</a:t>
                      </a:r>
                      <a:endParaRPr lang="ja-JP" altLang="en-US" sz="1000" b="1" i="0" u="none" strike="noStrike" dirty="0">
                        <a:solidFill>
                          <a:srgbClr val="000000"/>
                        </a:solidFill>
                        <a:effectLst/>
                        <a:latin typeface="メイリオ" panose="020B0604030504040204" pitchFamily="50" charset="-128"/>
                        <a:ea typeface="メイリオ" panose="020B0604030504040204" pitchFamily="50" charset="-128"/>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ja-JP" altLang="en-US" sz="1000" u="none" strike="noStrike" dirty="0">
                          <a:effectLst/>
                        </a:rPr>
                        <a:t>サービス全般</a:t>
                      </a:r>
                      <a:r>
                        <a:rPr lang="ja-JP" altLang="en-US" sz="900" u="none" strike="noStrike" dirty="0">
                          <a:effectLst/>
                        </a:rPr>
                        <a:t>　</a:t>
                      </a:r>
                      <a:endParaRPr lang="ja-JP" altLang="en-US" sz="900" b="0" i="0" u="none" strike="noStrike" dirty="0">
                        <a:solidFill>
                          <a:srgbClr val="000000"/>
                        </a:solidFill>
                        <a:effectLst/>
                        <a:latin typeface="メイリオ" panose="020B0604030504040204" pitchFamily="50" charset="-128"/>
                        <a:ea typeface="メイリオ" panose="020B0604030504040204" pitchFamily="50" charset="-128"/>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682573914"/>
                  </a:ext>
                </a:extLst>
              </a:tr>
              <a:tr h="405043">
                <a:tc>
                  <a:txBody>
                    <a:bodyPr/>
                    <a:lstStyle/>
                    <a:p>
                      <a:pPr algn="ctr" fontAlgn="ctr"/>
                      <a:r>
                        <a:rPr lang="ja-JP" altLang="en-US" sz="1000" b="1" u="none" strike="noStrike" dirty="0">
                          <a:effectLst/>
                        </a:rPr>
                        <a:t>東大</a:t>
                      </a:r>
                      <a:endParaRPr lang="ja-JP" altLang="en-US" sz="1000" b="1" i="0" u="none" strike="noStrike" dirty="0">
                        <a:solidFill>
                          <a:srgbClr val="000000"/>
                        </a:solidFill>
                        <a:effectLst/>
                        <a:latin typeface="メイリオ" panose="020B0604030504040204" pitchFamily="50" charset="-128"/>
                        <a:ea typeface="メイリオ" panose="020B0604030504040204" pitchFamily="50" charset="-128"/>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pPr algn="ctr" fontAlgn="ctr"/>
                      <a:r>
                        <a:rPr lang="ja-JP" altLang="en-US" sz="1000" u="none" strike="noStrike" dirty="0">
                          <a:effectLst/>
                        </a:rPr>
                        <a:t>教育</a:t>
                      </a:r>
                      <a:endParaRPr lang="ja-JP" altLang="en-US" sz="1000" b="0" i="0" u="none" strike="noStrike" dirty="0">
                        <a:solidFill>
                          <a:srgbClr val="000000"/>
                        </a:solidFill>
                        <a:effectLst/>
                        <a:latin typeface="メイリオ" panose="020B0604030504040204" pitchFamily="50" charset="-128"/>
                        <a:ea typeface="メイリオ" panose="020B0604030504040204" pitchFamily="50" charset="-128"/>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155036761"/>
                  </a:ext>
                </a:extLst>
              </a:tr>
              <a:tr h="405043">
                <a:tc>
                  <a:txBody>
                    <a:bodyPr/>
                    <a:lstStyle/>
                    <a:p>
                      <a:pPr algn="ctr" fontAlgn="ctr"/>
                      <a:r>
                        <a:rPr lang="ja-JP" altLang="en-US" sz="1000" b="1" u="none" strike="noStrike" dirty="0">
                          <a:effectLst/>
                        </a:rPr>
                        <a:t>富士通</a:t>
                      </a:r>
                      <a:r>
                        <a:rPr lang="en-US" sz="1000" b="1" u="none" strike="noStrike" dirty="0">
                          <a:effectLst/>
                        </a:rPr>
                        <a:t>Japan</a:t>
                      </a:r>
                      <a:endParaRPr lang="en-US" sz="1000" b="1" i="0" u="none" strike="noStrike" dirty="0">
                        <a:solidFill>
                          <a:srgbClr val="000000"/>
                        </a:solidFill>
                        <a:effectLst/>
                        <a:latin typeface="メイリオ" panose="020B0604030504040204" pitchFamily="50" charset="-128"/>
                        <a:ea typeface="メイリオ" panose="020B0604030504040204" pitchFamily="50" charset="-128"/>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pPr algn="ctr" fontAlgn="ctr"/>
                      <a:endParaRPr lang="ja-JP" altLang="en-US" sz="1000" b="0" i="0" u="none" strike="noStrike" dirty="0">
                        <a:solidFill>
                          <a:srgbClr val="000000"/>
                        </a:solidFill>
                        <a:effectLst/>
                        <a:latin typeface="メイリオ" panose="020B0604030504040204" pitchFamily="50" charset="-128"/>
                        <a:ea typeface="メイリオ" panose="020B0604030504040204" pitchFamily="50" charset="-128"/>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502330174"/>
                  </a:ext>
                </a:extLst>
              </a:tr>
              <a:tr h="405043">
                <a:tc>
                  <a:txBody>
                    <a:bodyPr/>
                    <a:lstStyle/>
                    <a:p>
                      <a:pPr algn="ctr" fontAlgn="ctr"/>
                      <a:r>
                        <a:rPr lang="ja-JP" altLang="en-US" sz="1000" b="1" u="none" strike="noStrike" dirty="0">
                          <a:effectLst/>
                        </a:rPr>
                        <a:t>シミック</a:t>
                      </a:r>
                      <a:endParaRPr lang="ja-JP" altLang="en-US" sz="1000" b="1" i="0" u="none" strike="noStrike" dirty="0">
                        <a:solidFill>
                          <a:srgbClr val="000000"/>
                        </a:solidFill>
                        <a:effectLst/>
                        <a:latin typeface="メイリオ" panose="020B0604030504040204" pitchFamily="50" charset="-128"/>
                        <a:ea typeface="メイリオ" panose="020B0604030504040204" pitchFamily="50" charset="-128"/>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pPr algn="ctr" fontAlgn="ctr"/>
                      <a:r>
                        <a:rPr lang="ja-JP" altLang="en-US" sz="1000" u="none" strike="noStrike" dirty="0">
                          <a:effectLst/>
                        </a:rPr>
                        <a:t>ヘルスケア</a:t>
                      </a: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326300140"/>
                  </a:ext>
                </a:extLst>
              </a:tr>
              <a:tr h="405043">
                <a:tc>
                  <a:txBody>
                    <a:bodyPr/>
                    <a:lstStyle/>
                    <a:p>
                      <a:pPr algn="ctr" fontAlgn="ctr"/>
                      <a:r>
                        <a:rPr lang="en-US" sz="1000" b="1" u="none" strike="noStrike" dirty="0">
                          <a:effectLst/>
                        </a:rPr>
                        <a:t>ORPHE</a:t>
                      </a:r>
                      <a:endParaRPr lang="en-US" sz="1000" b="1" i="0" u="none" strike="noStrike" dirty="0">
                        <a:solidFill>
                          <a:srgbClr val="000000"/>
                        </a:solidFill>
                        <a:effectLst/>
                        <a:latin typeface="メイリオ" panose="020B0604030504040204" pitchFamily="50" charset="-128"/>
                        <a:ea typeface="メイリオ" panose="020B0604030504040204" pitchFamily="50" charset="-128"/>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pPr algn="ctr" fontAlgn="ctr"/>
                      <a:endParaRPr lang="ja-JP" altLang="en-US" sz="1000" b="0" i="0" u="none" strike="noStrike" dirty="0">
                        <a:solidFill>
                          <a:srgbClr val="000000"/>
                        </a:solidFill>
                        <a:effectLst/>
                        <a:latin typeface="メイリオ" panose="020B0604030504040204" pitchFamily="50" charset="-128"/>
                        <a:ea typeface="メイリオ" panose="020B0604030504040204" pitchFamily="50" charset="-128"/>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125880195"/>
                  </a:ext>
                </a:extLst>
              </a:tr>
              <a:tr h="405043">
                <a:tc>
                  <a:txBody>
                    <a:bodyPr/>
                    <a:lstStyle/>
                    <a:p>
                      <a:pPr algn="ctr" fontAlgn="ctr"/>
                      <a:r>
                        <a:rPr lang="en-US" sz="1000" b="1" u="none" strike="noStrike" dirty="0">
                          <a:effectLst/>
                        </a:rPr>
                        <a:t>DataGateway</a:t>
                      </a:r>
                      <a:endParaRPr lang="en-US" sz="1000" b="1" i="0" u="none" strike="noStrike" dirty="0">
                        <a:solidFill>
                          <a:srgbClr val="000000"/>
                        </a:solidFill>
                        <a:effectLst/>
                        <a:latin typeface="メイリオ" panose="020B0604030504040204" pitchFamily="50" charset="-128"/>
                        <a:ea typeface="メイリオ" panose="020B0604030504040204" pitchFamily="50" charset="-128"/>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4">
                  <a:txBody>
                    <a:bodyPr/>
                    <a:lstStyle/>
                    <a:p>
                      <a:pPr algn="ctr" fontAlgn="ctr"/>
                      <a:r>
                        <a:rPr lang="ja-JP" altLang="en-US" sz="1000" u="none" strike="noStrike" dirty="0">
                          <a:effectLst/>
                        </a:rPr>
                        <a:t>モノづくり</a:t>
                      </a:r>
                      <a:endParaRPr lang="ja-JP" altLang="en-US" sz="1000" b="0" i="0" u="none" strike="noStrike" dirty="0">
                        <a:solidFill>
                          <a:srgbClr val="000000"/>
                        </a:solidFill>
                        <a:effectLst/>
                        <a:latin typeface="メイリオ" panose="020B0604030504040204" pitchFamily="50" charset="-128"/>
                        <a:ea typeface="メイリオ" panose="020B0604030504040204" pitchFamily="50" charset="-128"/>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012163469"/>
                  </a:ext>
                </a:extLst>
              </a:tr>
              <a:tr h="405043">
                <a:tc>
                  <a:txBody>
                    <a:bodyPr/>
                    <a:lstStyle/>
                    <a:p>
                      <a:pPr algn="ctr" fontAlgn="ctr"/>
                      <a:r>
                        <a:rPr lang="ja-JP" altLang="en-US" sz="1000" b="1" u="none" strike="noStrike" dirty="0">
                          <a:effectLst/>
                        </a:rPr>
                        <a:t>ヤンマー</a:t>
                      </a:r>
                      <a:endParaRPr lang="ja-JP" altLang="en-US" sz="1000" b="1" i="0" u="none" strike="noStrike" dirty="0">
                        <a:solidFill>
                          <a:srgbClr val="000000"/>
                        </a:solidFill>
                        <a:effectLst/>
                        <a:latin typeface="メイリオ" panose="020B0604030504040204" pitchFamily="50" charset="-128"/>
                        <a:ea typeface="メイリオ" panose="020B0604030504040204" pitchFamily="50" charset="-128"/>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pPr algn="ctr" fontAlgn="ctr"/>
                      <a:endParaRPr lang="ja-JP" altLang="en-US" sz="1000" b="0" i="0" u="none" strike="noStrike" dirty="0">
                        <a:solidFill>
                          <a:srgbClr val="000000"/>
                        </a:solidFill>
                        <a:effectLst/>
                        <a:latin typeface="メイリオ" panose="020B0604030504040204" pitchFamily="50" charset="-128"/>
                        <a:ea typeface="メイリオ" panose="020B0604030504040204" pitchFamily="50" charset="-128"/>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926126579"/>
                  </a:ext>
                </a:extLst>
              </a:tr>
              <a:tr h="405043">
                <a:tc>
                  <a:txBody>
                    <a:bodyPr/>
                    <a:lstStyle/>
                    <a:p>
                      <a:pPr algn="ctr" fontAlgn="ctr"/>
                      <a:r>
                        <a:rPr lang="ja-JP" altLang="en-US" sz="1000" b="1" u="none" strike="noStrike" dirty="0">
                          <a:effectLst/>
                        </a:rPr>
                        <a:t>アラクサラ</a:t>
                      </a:r>
                      <a:endParaRPr lang="en-US" altLang="ja-JP" sz="1000" b="1" u="none" strike="noStrike" dirty="0">
                        <a:effectLst/>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pPr algn="ctr" fontAlgn="ctr"/>
                      <a:endParaRPr lang="ja-JP" altLang="en-US" sz="1000" b="0" i="0" u="none" strike="noStrike" dirty="0">
                        <a:solidFill>
                          <a:srgbClr val="000000"/>
                        </a:solidFill>
                        <a:effectLst/>
                        <a:latin typeface="メイリオ" panose="020B0604030504040204" pitchFamily="50" charset="-128"/>
                        <a:ea typeface="メイリオ" panose="020B0604030504040204" pitchFamily="50" charset="-128"/>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178679664"/>
                  </a:ext>
                </a:extLst>
              </a:tr>
              <a:tr h="405043">
                <a:tc>
                  <a:txBody>
                    <a:bodyPr/>
                    <a:lstStyle/>
                    <a:p>
                      <a:pPr algn="ctr" fontAlgn="ctr"/>
                      <a:r>
                        <a:rPr lang="ja-JP" altLang="en-US" sz="1000" b="1" u="none" strike="noStrike" dirty="0">
                          <a:effectLst/>
                        </a:rPr>
                        <a:t>東芝テック</a:t>
                      </a:r>
                      <a:endParaRPr lang="ja-JP" altLang="en-US" sz="1000" b="1" i="0" u="none" strike="noStrike" dirty="0">
                        <a:solidFill>
                          <a:srgbClr val="000000"/>
                        </a:solidFill>
                        <a:effectLst/>
                        <a:latin typeface="メイリオ" panose="020B0604030504040204" pitchFamily="50" charset="-128"/>
                        <a:ea typeface="メイリオ" panose="020B0604030504040204" pitchFamily="50" charset="-128"/>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pPr algn="ctr" fontAlgn="ctr"/>
                      <a:endParaRPr lang="ja-JP" altLang="en-US" sz="1000" b="0" i="0" u="none" strike="noStrike" dirty="0">
                        <a:solidFill>
                          <a:srgbClr val="000000"/>
                        </a:solidFill>
                        <a:effectLst/>
                        <a:latin typeface="メイリオ" panose="020B0604030504040204" pitchFamily="50" charset="-128"/>
                        <a:ea typeface="メイリオ" panose="020B0604030504040204" pitchFamily="50" charset="-128"/>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588546754"/>
                  </a:ext>
                </a:extLst>
              </a:tr>
              <a:tr h="405043">
                <a:tc>
                  <a:txBody>
                    <a:bodyPr/>
                    <a:lstStyle/>
                    <a:p>
                      <a:pPr algn="ctr" fontAlgn="ctr"/>
                      <a:r>
                        <a:rPr lang="en-US" sz="1000" b="1" u="none" strike="noStrike" dirty="0">
                          <a:effectLst/>
                        </a:rPr>
                        <a:t>JISA</a:t>
                      </a:r>
                      <a:endParaRPr lang="en-US" sz="1000" b="1" i="0" u="none" strike="noStrike" dirty="0">
                        <a:solidFill>
                          <a:srgbClr val="000000"/>
                        </a:solidFill>
                        <a:effectLst/>
                        <a:latin typeface="メイリオ" panose="020B0604030504040204" pitchFamily="50" charset="-128"/>
                        <a:ea typeface="メイリオ" panose="020B0604030504040204" pitchFamily="50" charset="-128"/>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pPr algn="ctr" fontAlgn="ctr"/>
                      <a:r>
                        <a:rPr lang="ja-JP" altLang="en-US" sz="1000" u="none" strike="noStrike" dirty="0">
                          <a:effectLst/>
                        </a:rPr>
                        <a:t>行政</a:t>
                      </a:r>
                      <a:endParaRPr lang="ja-JP" altLang="en-US" sz="1000" b="0" i="0" u="none" strike="noStrike" dirty="0">
                        <a:solidFill>
                          <a:srgbClr val="000000"/>
                        </a:solidFill>
                        <a:effectLst/>
                        <a:latin typeface="メイリオ" panose="020B0604030504040204" pitchFamily="50" charset="-128"/>
                        <a:ea typeface="メイリオ" panose="020B0604030504040204" pitchFamily="50" charset="-128"/>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149002815"/>
                  </a:ext>
                </a:extLst>
              </a:tr>
              <a:tr h="405043">
                <a:tc>
                  <a:txBody>
                    <a:bodyPr/>
                    <a:lstStyle/>
                    <a:p>
                      <a:pPr algn="ctr" fontAlgn="ctr"/>
                      <a:r>
                        <a:rPr lang="ja-JP" altLang="en-US" sz="1000" b="1" u="none" strike="noStrike" dirty="0">
                          <a:effectLst/>
                        </a:rPr>
                        <a:t>電通</a:t>
                      </a:r>
                      <a:endParaRPr lang="ja-JP" altLang="en-US" sz="1000" b="1" i="0" u="none" strike="noStrike" dirty="0">
                        <a:solidFill>
                          <a:srgbClr val="000000"/>
                        </a:solidFill>
                        <a:effectLst/>
                        <a:latin typeface="メイリオ" panose="020B0604030504040204" pitchFamily="50" charset="-128"/>
                        <a:ea typeface="メイリオ" panose="020B0604030504040204" pitchFamily="50" charset="-128"/>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pPr algn="ctr" fontAlgn="ctr"/>
                      <a:endParaRPr lang="ja-JP" altLang="en-US" sz="1000" b="0" i="0" u="none" strike="noStrike" dirty="0">
                        <a:solidFill>
                          <a:srgbClr val="000000"/>
                        </a:solidFill>
                        <a:effectLst/>
                        <a:latin typeface="メイリオ" panose="020B0604030504040204" pitchFamily="50" charset="-128"/>
                        <a:ea typeface="メイリオ" panose="020B0604030504040204" pitchFamily="50" charset="-128"/>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86447304"/>
                  </a:ext>
                </a:extLst>
              </a:tr>
              <a:tr h="405043">
                <a:tc>
                  <a:txBody>
                    <a:bodyPr/>
                    <a:lstStyle/>
                    <a:p>
                      <a:pPr algn="ctr" fontAlgn="ctr"/>
                      <a:r>
                        <a:rPr lang="zh-CN" altLang="en-US" sz="1000" b="1" u="none" strike="noStrike" dirty="0">
                          <a:effectLst/>
                        </a:rPr>
                        <a:t>大日本印刷</a:t>
                      </a:r>
                      <a:endParaRPr lang="zh-CN" altLang="en-US" sz="1000" b="1" i="0" u="none" strike="noStrike" dirty="0">
                        <a:solidFill>
                          <a:srgbClr val="000000"/>
                        </a:solidFill>
                        <a:effectLst/>
                        <a:latin typeface="メイリオ" panose="020B0604030504040204" pitchFamily="50" charset="-128"/>
                        <a:ea typeface="メイリオ" panose="020B0604030504040204" pitchFamily="50" charset="-128"/>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ja-JP" altLang="en-US" sz="1000" b="0" i="0" u="none" strike="noStrike" dirty="0">
                          <a:solidFill>
                            <a:schemeClr val="dk1"/>
                          </a:solidFill>
                          <a:effectLst/>
                          <a:latin typeface="+mn-lt"/>
                          <a:ea typeface="+mn-ea"/>
                        </a:rPr>
                        <a:t>社会福祉</a:t>
                      </a:r>
                      <a:endParaRPr lang="ja-JP" altLang="en-US" sz="1000" b="0" i="0" u="none" strike="noStrike" dirty="0">
                        <a:solidFill>
                          <a:srgbClr val="000000"/>
                        </a:solidFill>
                        <a:effectLst/>
                        <a:latin typeface="メイリオ" panose="020B0604030504040204" pitchFamily="50" charset="-128"/>
                        <a:ea typeface="メイリオ" panose="020B0604030504040204" pitchFamily="50" charset="-128"/>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722226150"/>
                  </a:ext>
                </a:extLst>
              </a:tr>
            </a:tbl>
          </a:graphicData>
        </a:graphic>
      </p:graphicFrame>
      <p:sp>
        <p:nvSpPr>
          <p:cNvPr id="2" name="正方形/長方形 1"/>
          <p:cNvSpPr/>
          <p:nvPr/>
        </p:nvSpPr>
        <p:spPr>
          <a:xfrm>
            <a:off x="2709572" y="1011043"/>
            <a:ext cx="2170276" cy="311234"/>
          </a:xfrm>
          <a:prstGeom prst="rect">
            <a:avLst/>
          </a:prstGeom>
          <a:solidFill>
            <a:schemeClr val="tx1">
              <a:lumMod val="75000"/>
              <a:lumOff val="2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kumimoji="1" lang="en-US" altLang="ja-JP" sz="1400" b="1" dirty="0">
                <a:solidFill>
                  <a:schemeClr val="bg1"/>
                </a:solidFill>
                <a:latin typeface="+mn-ea"/>
              </a:rPr>
              <a:t>2023</a:t>
            </a:r>
            <a:r>
              <a:rPr kumimoji="1" lang="ja-JP" altLang="en-US" sz="1400" b="1" dirty="0">
                <a:solidFill>
                  <a:schemeClr val="bg1"/>
                </a:solidFill>
                <a:latin typeface="+mn-ea"/>
              </a:rPr>
              <a:t>年度</a:t>
            </a:r>
          </a:p>
        </p:txBody>
      </p:sp>
      <p:sp>
        <p:nvSpPr>
          <p:cNvPr id="11" name="正方形/長方形 10"/>
          <p:cNvSpPr/>
          <p:nvPr/>
        </p:nvSpPr>
        <p:spPr>
          <a:xfrm>
            <a:off x="4934612" y="1011041"/>
            <a:ext cx="2170276" cy="311235"/>
          </a:xfrm>
          <a:prstGeom prst="rect">
            <a:avLst/>
          </a:prstGeom>
          <a:solidFill>
            <a:schemeClr val="tx1">
              <a:lumMod val="75000"/>
              <a:lumOff val="2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kumimoji="1" lang="en-US" altLang="ja-JP" sz="1400" b="1" dirty="0">
                <a:solidFill>
                  <a:schemeClr val="bg1"/>
                </a:solidFill>
                <a:latin typeface="+mn-ea"/>
              </a:rPr>
              <a:t>2024</a:t>
            </a:r>
            <a:r>
              <a:rPr kumimoji="1" lang="ja-JP" altLang="en-US" sz="1400" b="1" dirty="0">
                <a:solidFill>
                  <a:schemeClr val="bg1"/>
                </a:solidFill>
                <a:latin typeface="+mn-ea"/>
              </a:rPr>
              <a:t>年度</a:t>
            </a:r>
          </a:p>
        </p:txBody>
      </p:sp>
      <p:sp>
        <p:nvSpPr>
          <p:cNvPr id="13" name="正方形/長方形 12"/>
          <p:cNvSpPr/>
          <p:nvPr/>
        </p:nvSpPr>
        <p:spPr>
          <a:xfrm>
            <a:off x="7159652" y="1011041"/>
            <a:ext cx="2170276" cy="311236"/>
          </a:xfrm>
          <a:prstGeom prst="rect">
            <a:avLst/>
          </a:prstGeom>
          <a:solidFill>
            <a:schemeClr val="tx1">
              <a:lumMod val="75000"/>
              <a:lumOff val="2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kumimoji="1" lang="en-US" altLang="ja-JP" sz="1400" b="1" dirty="0">
                <a:solidFill>
                  <a:schemeClr val="bg1"/>
                </a:solidFill>
                <a:latin typeface="+mn-ea"/>
              </a:rPr>
              <a:t>2025</a:t>
            </a:r>
            <a:r>
              <a:rPr kumimoji="1" lang="ja-JP" altLang="en-US" sz="1400" b="1" dirty="0">
                <a:solidFill>
                  <a:schemeClr val="bg1"/>
                </a:solidFill>
                <a:latin typeface="+mn-ea"/>
              </a:rPr>
              <a:t>年度以降</a:t>
            </a:r>
          </a:p>
        </p:txBody>
      </p:sp>
      <p:sp>
        <p:nvSpPr>
          <p:cNvPr id="3" name="ホームベース 2"/>
          <p:cNvSpPr/>
          <p:nvPr/>
        </p:nvSpPr>
        <p:spPr>
          <a:xfrm>
            <a:off x="2747096" y="2604792"/>
            <a:ext cx="2378623" cy="324000"/>
          </a:xfrm>
          <a:prstGeom prst="homePlate">
            <a:avLst>
              <a:gd name="adj" fmla="val 23542"/>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kumimoji="1" lang="ja-JP" altLang="en-US" sz="1000" b="1" dirty="0">
                <a:solidFill>
                  <a:schemeClr val="tx1"/>
                </a:solidFill>
              </a:rPr>
              <a:t>課題対応</a:t>
            </a:r>
            <a:r>
              <a:rPr kumimoji="1" lang="en-US" altLang="ja-JP" sz="1000" b="1" dirty="0">
                <a:solidFill>
                  <a:schemeClr val="tx1"/>
                </a:solidFill>
              </a:rPr>
              <a:t>/</a:t>
            </a:r>
            <a:r>
              <a:rPr kumimoji="1" lang="ja-JP" altLang="en-US" sz="1000" b="1" dirty="0">
                <a:solidFill>
                  <a:schemeClr val="tx1"/>
                </a:solidFill>
              </a:rPr>
              <a:t>目標に基づく実証</a:t>
            </a:r>
          </a:p>
        </p:txBody>
      </p:sp>
      <p:sp>
        <p:nvSpPr>
          <p:cNvPr id="14" name="ホームベース 13"/>
          <p:cNvSpPr/>
          <p:nvPr/>
        </p:nvSpPr>
        <p:spPr>
          <a:xfrm>
            <a:off x="5154118" y="2604791"/>
            <a:ext cx="1950770" cy="324000"/>
          </a:xfrm>
          <a:prstGeom prst="homePlate">
            <a:avLst>
              <a:gd name="adj" fmla="val 20896"/>
            </a:avLst>
          </a:prstGeom>
          <a:solidFill>
            <a:schemeClr val="accent2">
              <a:lumMod val="50000"/>
              <a:lumOff val="5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lang="ja-JP" altLang="en-US" sz="1000" b="1" dirty="0">
                <a:solidFill>
                  <a:schemeClr val="bg1"/>
                </a:solidFill>
              </a:rPr>
              <a:t>学生を対象としたサービス開始</a:t>
            </a:r>
            <a:endParaRPr kumimoji="1" lang="ja-JP" altLang="en-US" sz="1000" b="1" dirty="0">
              <a:solidFill>
                <a:schemeClr val="bg1"/>
              </a:solidFill>
            </a:endParaRPr>
          </a:p>
        </p:txBody>
      </p:sp>
      <p:sp>
        <p:nvSpPr>
          <p:cNvPr id="21" name="ホームベース 20"/>
          <p:cNvSpPr/>
          <p:nvPr/>
        </p:nvSpPr>
        <p:spPr>
          <a:xfrm>
            <a:off x="7159652" y="2604790"/>
            <a:ext cx="2170276" cy="324000"/>
          </a:xfrm>
          <a:prstGeom prst="homePlate">
            <a:avLst>
              <a:gd name="adj" fmla="val 24865"/>
            </a:avLst>
          </a:prstGeom>
          <a:solidFill>
            <a:schemeClr val="accent2">
              <a:lumMod val="90000"/>
              <a:lumOff val="1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lang="ja-JP" altLang="en-US" sz="1000" b="1" dirty="0">
                <a:solidFill>
                  <a:schemeClr val="bg1"/>
                </a:solidFill>
              </a:rPr>
              <a:t>社会人対応</a:t>
            </a:r>
            <a:r>
              <a:rPr lang="en-US" altLang="ja-JP" sz="1000" b="1" dirty="0">
                <a:solidFill>
                  <a:schemeClr val="bg1"/>
                </a:solidFill>
              </a:rPr>
              <a:t>/</a:t>
            </a:r>
            <a:r>
              <a:rPr lang="ja-JP" altLang="en-US" sz="1000" b="1" dirty="0">
                <a:solidFill>
                  <a:schemeClr val="bg1"/>
                </a:solidFill>
              </a:rPr>
              <a:t>マッチング機能強化</a:t>
            </a:r>
            <a:endParaRPr kumimoji="1" lang="ja-JP" altLang="en-US" sz="1000" b="1" dirty="0">
              <a:solidFill>
                <a:schemeClr val="bg1"/>
              </a:solidFill>
            </a:endParaRPr>
          </a:p>
        </p:txBody>
      </p:sp>
      <p:sp>
        <p:nvSpPr>
          <p:cNvPr id="22" name="ホームベース 21"/>
          <p:cNvSpPr/>
          <p:nvPr/>
        </p:nvSpPr>
        <p:spPr>
          <a:xfrm>
            <a:off x="2777834" y="5017833"/>
            <a:ext cx="4327053" cy="324000"/>
          </a:xfrm>
          <a:prstGeom prst="homePlate">
            <a:avLst>
              <a:gd name="adj" fmla="val 21792"/>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kumimoji="1" lang="en-US" altLang="ja-JP" sz="1000" b="1" dirty="0">
                <a:solidFill>
                  <a:schemeClr val="tx1"/>
                </a:solidFill>
              </a:rPr>
              <a:t>MQTT</a:t>
            </a:r>
            <a:r>
              <a:rPr kumimoji="1" lang="ja-JP" altLang="en-US" sz="1000" b="1" dirty="0">
                <a:solidFill>
                  <a:schemeClr val="tx1"/>
                </a:solidFill>
              </a:rPr>
              <a:t>データサイズの検討、</a:t>
            </a:r>
            <a:r>
              <a:rPr kumimoji="1" lang="en-US" altLang="ja-JP" sz="1000" b="1" dirty="0">
                <a:solidFill>
                  <a:schemeClr val="tx1"/>
                </a:solidFill>
              </a:rPr>
              <a:t>MFP</a:t>
            </a:r>
            <a:r>
              <a:rPr kumimoji="1" lang="ja-JP" altLang="en-US" sz="1000" b="1" dirty="0">
                <a:solidFill>
                  <a:schemeClr val="tx1"/>
                </a:solidFill>
              </a:rPr>
              <a:t>アプリ</a:t>
            </a:r>
            <a:r>
              <a:rPr kumimoji="1" lang="en-US" altLang="ja-JP" sz="1000" b="1" dirty="0">
                <a:solidFill>
                  <a:schemeClr val="tx1"/>
                </a:solidFill>
              </a:rPr>
              <a:t>UI</a:t>
            </a:r>
            <a:r>
              <a:rPr kumimoji="1" lang="ja-JP" altLang="en-US" sz="1000" b="1" dirty="0">
                <a:solidFill>
                  <a:schemeClr val="tx1"/>
                </a:solidFill>
              </a:rPr>
              <a:t>の検討・</a:t>
            </a:r>
            <a:r>
              <a:rPr kumimoji="1" lang="en-US" altLang="ja-JP" sz="1000" b="1" dirty="0">
                <a:solidFill>
                  <a:schemeClr val="tx1"/>
                </a:solidFill>
              </a:rPr>
              <a:t>PoC</a:t>
            </a:r>
            <a:r>
              <a:rPr lang="ja-JP" altLang="en-US" sz="1000" b="1" dirty="0">
                <a:solidFill>
                  <a:schemeClr val="tx1"/>
                </a:solidFill>
              </a:rPr>
              <a:t>の実施</a:t>
            </a:r>
            <a:endParaRPr kumimoji="1" lang="ja-JP" altLang="en-US" sz="1000" b="1" dirty="0">
              <a:solidFill>
                <a:schemeClr val="tx1"/>
              </a:solidFill>
            </a:endParaRPr>
          </a:p>
        </p:txBody>
      </p:sp>
      <p:sp>
        <p:nvSpPr>
          <p:cNvPr id="23" name="ホームベース 22"/>
          <p:cNvSpPr/>
          <p:nvPr/>
        </p:nvSpPr>
        <p:spPr>
          <a:xfrm>
            <a:off x="7165798" y="5017833"/>
            <a:ext cx="2164130" cy="324000"/>
          </a:xfrm>
          <a:prstGeom prst="homePlate">
            <a:avLst>
              <a:gd name="adj" fmla="val 31195"/>
            </a:avLst>
          </a:prstGeom>
          <a:solidFill>
            <a:schemeClr val="accent2">
              <a:lumMod val="50000"/>
              <a:lumOff val="5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lang="ja-JP" altLang="en-US" sz="1000" b="1" dirty="0">
                <a:solidFill>
                  <a:schemeClr val="bg1"/>
                </a:solidFill>
              </a:rPr>
              <a:t>商用化検討</a:t>
            </a:r>
            <a:endParaRPr kumimoji="1" lang="ja-JP" altLang="en-US" sz="1000" b="1" dirty="0">
              <a:solidFill>
                <a:schemeClr val="bg1"/>
              </a:solidFill>
            </a:endParaRPr>
          </a:p>
        </p:txBody>
      </p:sp>
      <p:sp>
        <p:nvSpPr>
          <p:cNvPr id="24" name="ホームベース 23"/>
          <p:cNvSpPr/>
          <p:nvPr/>
        </p:nvSpPr>
        <p:spPr>
          <a:xfrm>
            <a:off x="2777834" y="6428011"/>
            <a:ext cx="2096391" cy="162000"/>
          </a:xfrm>
          <a:prstGeom prst="homePlate">
            <a:avLst>
              <a:gd name="adj" fmla="val 25573"/>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kumimoji="1" lang="en-US" altLang="ja-JP" sz="1000" b="1" dirty="0">
                <a:solidFill>
                  <a:schemeClr val="tx1"/>
                </a:solidFill>
              </a:rPr>
              <a:t>UI</a:t>
            </a:r>
            <a:r>
              <a:rPr kumimoji="1" lang="ja-JP" altLang="en-US" sz="1000" b="1" dirty="0">
                <a:solidFill>
                  <a:schemeClr val="tx1"/>
                </a:solidFill>
              </a:rPr>
              <a:t>・</a:t>
            </a:r>
            <a:r>
              <a:rPr kumimoji="1" lang="en-US" altLang="ja-JP" sz="1000" b="1" dirty="0">
                <a:solidFill>
                  <a:schemeClr val="tx1"/>
                </a:solidFill>
              </a:rPr>
              <a:t>UX</a:t>
            </a:r>
            <a:r>
              <a:rPr kumimoji="1" lang="ja-JP" altLang="en-US" sz="1000" b="1" dirty="0">
                <a:solidFill>
                  <a:schemeClr val="tx1"/>
                </a:solidFill>
              </a:rPr>
              <a:t>の設計、リカバリー方法の検討</a:t>
            </a:r>
          </a:p>
        </p:txBody>
      </p:sp>
      <p:sp>
        <p:nvSpPr>
          <p:cNvPr id="26" name="ホームベース 25"/>
          <p:cNvSpPr/>
          <p:nvPr/>
        </p:nvSpPr>
        <p:spPr>
          <a:xfrm>
            <a:off x="2777834" y="6230641"/>
            <a:ext cx="4327053" cy="162000"/>
          </a:xfrm>
          <a:prstGeom prst="homePlate">
            <a:avLst>
              <a:gd name="adj" fmla="val 27452"/>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kumimoji="1" lang="ja-JP" altLang="en-US" sz="1000" b="1" dirty="0">
                <a:solidFill>
                  <a:schemeClr val="tx1"/>
                </a:solidFill>
              </a:rPr>
              <a:t>共助アプリコンソーシアムの設立、ガバナンスルールの合意・運用</a:t>
            </a:r>
          </a:p>
        </p:txBody>
      </p:sp>
      <p:sp>
        <p:nvSpPr>
          <p:cNvPr id="27" name="ホームベース 26"/>
          <p:cNvSpPr/>
          <p:nvPr/>
        </p:nvSpPr>
        <p:spPr>
          <a:xfrm>
            <a:off x="4934612" y="6428011"/>
            <a:ext cx="2170276" cy="162000"/>
          </a:xfrm>
          <a:prstGeom prst="homePlate">
            <a:avLst>
              <a:gd name="adj" fmla="val 25573"/>
            </a:avLst>
          </a:prstGeom>
          <a:solidFill>
            <a:schemeClr val="accent2">
              <a:lumMod val="50000"/>
              <a:lumOff val="5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kumimoji="1" lang="ja-JP" altLang="en-US" sz="1000" b="1" dirty="0">
                <a:solidFill>
                  <a:schemeClr val="bg1"/>
                </a:solidFill>
              </a:rPr>
              <a:t>商用化</a:t>
            </a:r>
          </a:p>
        </p:txBody>
      </p:sp>
      <p:sp>
        <p:nvSpPr>
          <p:cNvPr id="29" name="ホームベース 28"/>
          <p:cNvSpPr/>
          <p:nvPr/>
        </p:nvSpPr>
        <p:spPr>
          <a:xfrm>
            <a:off x="7159652" y="6253499"/>
            <a:ext cx="2170276" cy="324000"/>
          </a:xfrm>
          <a:prstGeom prst="homePlate">
            <a:avLst>
              <a:gd name="adj" fmla="val 33680"/>
            </a:avLst>
          </a:prstGeom>
          <a:solidFill>
            <a:schemeClr val="accent2">
              <a:lumMod val="90000"/>
              <a:lumOff val="1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lang="ja-JP" altLang="en-US" sz="1000" b="1" dirty="0">
                <a:solidFill>
                  <a:schemeClr val="bg1"/>
                </a:solidFill>
              </a:rPr>
              <a:t>大学・企業に対して共助実績を</a:t>
            </a:r>
            <a:endParaRPr lang="en-US" altLang="ja-JP" sz="1000" b="1" dirty="0">
              <a:solidFill>
                <a:schemeClr val="bg1"/>
              </a:solidFill>
            </a:endParaRPr>
          </a:p>
          <a:p>
            <a:pPr algn="ctr"/>
            <a:r>
              <a:rPr lang="ja-JP" altLang="en-US" sz="1000" b="1" dirty="0">
                <a:solidFill>
                  <a:schemeClr val="bg1"/>
                </a:solidFill>
              </a:rPr>
              <a:t>デジタル証明書として発行</a:t>
            </a:r>
            <a:endParaRPr kumimoji="1" lang="ja-JP" altLang="en-US" sz="1000" b="1" dirty="0">
              <a:solidFill>
                <a:schemeClr val="bg1"/>
              </a:solidFill>
            </a:endParaRPr>
          </a:p>
        </p:txBody>
      </p:sp>
      <p:sp>
        <p:nvSpPr>
          <p:cNvPr id="30" name="ホームベース 29"/>
          <p:cNvSpPr/>
          <p:nvPr/>
        </p:nvSpPr>
        <p:spPr>
          <a:xfrm>
            <a:off x="8189976" y="5852220"/>
            <a:ext cx="1139952" cy="324000"/>
          </a:xfrm>
          <a:prstGeom prst="homePlate">
            <a:avLst>
              <a:gd name="adj" fmla="val 30567"/>
            </a:avLst>
          </a:prstGeom>
          <a:solidFill>
            <a:schemeClr val="accent2">
              <a:lumMod val="25000"/>
              <a:lumOff val="7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kumimoji="1" lang="ja-JP" altLang="en-US" sz="1000" b="1" dirty="0">
                <a:solidFill>
                  <a:schemeClr val="tx1"/>
                </a:solidFill>
              </a:rPr>
              <a:t>社会実装</a:t>
            </a:r>
          </a:p>
        </p:txBody>
      </p:sp>
      <p:sp>
        <p:nvSpPr>
          <p:cNvPr id="31" name="ホームベース 30"/>
          <p:cNvSpPr/>
          <p:nvPr/>
        </p:nvSpPr>
        <p:spPr>
          <a:xfrm>
            <a:off x="2777834" y="5852220"/>
            <a:ext cx="5412142" cy="324000"/>
          </a:xfrm>
          <a:prstGeom prst="homePlate">
            <a:avLst>
              <a:gd name="adj" fmla="val 32726"/>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lang="ja-JP" altLang="en-US" sz="1000" b="1" dirty="0">
                <a:solidFill>
                  <a:schemeClr val="tx1"/>
                </a:solidFill>
              </a:rPr>
              <a:t>クラウド上で稼働するシステム開発検証、社会実装に向けた調整（</a:t>
            </a:r>
            <a:r>
              <a:rPr lang="en-US" altLang="ja-JP" sz="1000" b="1" dirty="0">
                <a:solidFill>
                  <a:schemeClr val="tx1"/>
                </a:solidFill>
              </a:rPr>
              <a:t>β</a:t>
            </a:r>
            <a:r>
              <a:rPr lang="ja-JP" altLang="en-US" sz="1000" b="1" dirty="0">
                <a:solidFill>
                  <a:schemeClr val="tx1"/>
                </a:solidFill>
              </a:rPr>
              <a:t>テスト、機能改善、導入検証）</a:t>
            </a:r>
            <a:endParaRPr kumimoji="1" lang="ja-JP" altLang="en-US" sz="1000" b="1" dirty="0">
              <a:solidFill>
                <a:schemeClr val="tx1"/>
              </a:solidFill>
            </a:endParaRPr>
          </a:p>
        </p:txBody>
      </p:sp>
      <p:sp>
        <p:nvSpPr>
          <p:cNvPr id="32" name="ホームベース 31"/>
          <p:cNvSpPr/>
          <p:nvPr/>
        </p:nvSpPr>
        <p:spPr>
          <a:xfrm>
            <a:off x="2777834" y="3404208"/>
            <a:ext cx="1667165" cy="162000"/>
          </a:xfrm>
          <a:prstGeom prst="homePlate">
            <a:avLst>
              <a:gd name="adj" fmla="val 23542"/>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kumimoji="1" lang="ja-JP" altLang="en-US" sz="1000" b="1" dirty="0">
                <a:solidFill>
                  <a:schemeClr val="tx1"/>
                </a:solidFill>
              </a:rPr>
              <a:t>小規模な臨床現場での活用</a:t>
            </a:r>
          </a:p>
        </p:txBody>
      </p:sp>
      <p:sp>
        <p:nvSpPr>
          <p:cNvPr id="33" name="ホームベース 32"/>
          <p:cNvSpPr/>
          <p:nvPr/>
        </p:nvSpPr>
        <p:spPr>
          <a:xfrm>
            <a:off x="3414663" y="3589067"/>
            <a:ext cx="1599297" cy="162000"/>
          </a:xfrm>
          <a:prstGeom prst="homePlate">
            <a:avLst>
              <a:gd name="adj" fmla="val 26188"/>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kumimoji="1" lang="ja-JP" altLang="en-US" sz="1000" b="1" dirty="0">
                <a:solidFill>
                  <a:schemeClr val="tx1"/>
                </a:solidFill>
              </a:rPr>
              <a:t>治療の最適化効果</a:t>
            </a:r>
            <a:r>
              <a:rPr lang="ja-JP" altLang="en-US" sz="1000" b="1" dirty="0">
                <a:solidFill>
                  <a:schemeClr val="tx1"/>
                </a:solidFill>
              </a:rPr>
              <a:t>の検証</a:t>
            </a:r>
            <a:endParaRPr kumimoji="1" lang="ja-JP" altLang="en-US" sz="1000" b="1" dirty="0">
              <a:solidFill>
                <a:schemeClr val="tx1"/>
              </a:solidFill>
            </a:endParaRPr>
          </a:p>
        </p:txBody>
      </p:sp>
      <p:sp>
        <p:nvSpPr>
          <p:cNvPr id="34" name="ホームベース 33"/>
          <p:cNvSpPr/>
          <p:nvPr/>
        </p:nvSpPr>
        <p:spPr>
          <a:xfrm>
            <a:off x="5048585" y="3427067"/>
            <a:ext cx="1138854" cy="324000"/>
          </a:xfrm>
          <a:prstGeom prst="homePlate">
            <a:avLst>
              <a:gd name="adj" fmla="val 26188"/>
            </a:avLst>
          </a:prstGeom>
          <a:solidFill>
            <a:schemeClr val="accent2">
              <a:lumMod val="50000"/>
              <a:lumOff val="5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kumimoji="1" lang="ja-JP" altLang="en-US" sz="1000" b="1" dirty="0">
                <a:solidFill>
                  <a:schemeClr val="bg1"/>
                </a:solidFill>
              </a:rPr>
              <a:t>実用化</a:t>
            </a:r>
          </a:p>
        </p:txBody>
      </p:sp>
      <p:sp>
        <p:nvSpPr>
          <p:cNvPr id="35" name="ホームベース 34"/>
          <p:cNvSpPr/>
          <p:nvPr/>
        </p:nvSpPr>
        <p:spPr>
          <a:xfrm>
            <a:off x="6214820" y="3427068"/>
            <a:ext cx="3115107" cy="324000"/>
          </a:xfrm>
          <a:prstGeom prst="homePlate">
            <a:avLst>
              <a:gd name="adj" fmla="val 24973"/>
            </a:avLst>
          </a:prstGeom>
          <a:solidFill>
            <a:schemeClr val="accent2">
              <a:lumMod val="90000"/>
              <a:lumOff val="1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lang="ja-JP" altLang="en-US" sz="1000" b="1" dirty="0">
                <a:solidFill>
                  <a:schemeClr val="bg1"/>
                </a:solidFill>
              </a:rPr>
              <a:t>横展開</a:t>
            </a:r>
            <a:endParaRPr kumimoji="1" lang="ja-JP" altLang="en-US" sz="1000" b="1" dirty="0">
              <a:solidFill>
                <a:schemeClr val="bg1"/>
              </a:solidFill>
            </a:endParaRPr>
          </a:p>
        </p:txBody>
      </p:sp>
      <p:cxnSp>
        <p:nvCxnSpPr>
          <p:cNvPr id="6" name="直線コネクタ 5"/>
          <p:cNvCxnSpPr/>
          <p:nvPr/>
        </p:nvCxnSpPr>
        <p:spPr>
          <a:xfrm>
            <a:off x="2747097" y="1755225"/>
            <a:ext cx="6582831" cy="0"/>
          </a:xfrm>
          <a:prstGeom prst="line">
            <a:avLst/>
          </a:prstGeom>
          <a:ln w="3175">
            <a:solidFill>
              <a:schemeClr val="tx1"/>
            </a:solidFill>
            <a:prstDash val="dash"/>
          </a:ln>
          <a:effectLst/>
        </p:spPr>
        <p:style>
          <a:lnRef idx="2">
            <a:schemeClr val="accent1"/>
          </a:lnRef>
          <a:fillRef idx="0">
            <a:schemeClr val="accent1"/>
          </a:fillRef>
          <a:effectRef idx="1">
            <a:schemeClr val="accent1"/>
          </a:effectRef>
          <a:fontRef idx="minor">
            <a:schemeClr val="tx1"/>
          </a:fontRef>
        </p:style>
      </p:cxnSp>
      <p:cxnSp>
        <p:nvCxnSpPr>
          <p:cNvPr id="38" name="直線コネクタ 37"/>
          <p:cNvCxnSpPr/>
          <p:nvPr/>
        </p:nvCxnSpPr>
        <p:spPr>
          <a:xfrm>
            <a:off x="2747097" y="2161958"/>
            <a:ext cx="6582831" cy="0"/>
          </a:xfrm>
          <a:prstGeom prst="line">
            <a:avLst/>
          </a:prstGeom>
          <a:ln w="3175">
            <a:solidFill>
              <a:schemeClr val="tx1"/>
            </a:solidFill>
            <a:prstDash val="dash"/>
          </a:ln>
          <a:effectLst/>
        </p:spPr>
        <p:style>
          <a:lnRef idx="2">
            <a:schemeClr val="accent1"/>
          </a:lnRef>
          <a:fillRef idx="0">
            <a:schemeClr val="accent1"/>
          </a:fillRef>
          <a:effectRef idx="1">
            <a:schemeClr val="accent1"/>
          </a:effectRef>
          <a:fontRef idx="minor">
            <a:schemeClr val="tx1"/>
          </a:fontRef>
        </p:style>
      </p:cxnSp>
      <p:cxnSp>
        <p:nvCxnSpPr>
          <p:cNvPr id="39" name="直線コネクタ 38"/>
          <p:cNvCxnSpPr/>
          <p:nvPr/>
        </p:nvCxnSpPr>
        <p:spPr>
          <a:xfrm>
            <a:off x="2747097" y="2547955"/>
            <a:ext cx="6582831" cy="0"/>
          </a:xfrm>
          <a:prstGeom prst="line">
            <a:avLst/>
          </a:prstGeom>
          <a:ln w="3175">
            <a:solidFill>
              <a:schemeClr val="tx1"/>
            </a:solidFill>
            <a:prstDash val="dash"/>
          </a:ln>
          <a:effectLst/>
        </p:spPr>
        <p:style>
          <a:lnRef idx="2">
            <a:schemeClr val="accent1"/>
          </a:lnRef>
          <a:fillRef idx="0">
            <a:schemeClr val="accent1"/>
          </a:fillRef>
          <a:effectRef idx="1">
            <a:schemeClr val="accent1"/>
          </a:effectRef>
          <a:fontRef idx="minor">
            <a:schemeClr val="tx1"/>
          </a:fontRef>
        </p:style>
      </p:cxnSp>
      <p:cxnSp>
        <p:nvCxnSpPr>
          <p:cNvPr id="40" name="直線コネクタ 39"/>
          <p:cNvCxnSpPr/>
          <p:nvPr/>
        </p:nvCxnSpPr>
        <p:spPr>
          <a:xfrm>
            <a:off x="2747097" y="2971677"/>
            <a:ext cx="6582831" cy="0"/>
          </a:xfrm>
          <a:prstGeom prst="line">
            <a:avLst/>
          </a:prstGeom>
          <a:ln w="3175">
            <a:solidFill>
              <a:schemeClr val="tx1"/>
            </a:solidFill>
            <a:prstDash val="dash"/>
          </a:ln>
          <a:effectLst/>
        </p:spPr>
        <p:style>
          <a:lnRef idx="2">
            <a:schemeClr val="accent1"/>
          </a:lnRef>
          <a:fillRef idx="0">
            <a:schemeClr val="accent1"/>
          </a:fillRef>
          <a:effectRef idx="1">
            <a:schemeClr val="accent1"/>
          </a:effectRef>
          <a:fontRef idx="minor">
            <a:schemeClr val="tx1"/>
          </a:fontRef>
        </p:style>
      </p:cxnSp>
      <p:cxnSp>
        <p:nvCxnSpPr>
          <p:cNvPr id="41" name="直線コネクタ 40"/>
          <p:cNvCxnSpPr/>
          <p:nvPr/>
        </p:nvCxnSpPr>
        <p:spPr>
          <a:xfrm>
            <a:off x="2747097" y="3363290"/>
            <a:ext cx="6582831" cy="0"/>
          </a:xfrm>
          <a:prstGeom prst="line">
            <a:avLst/>
          </a:prstGeom>
          <a:ln w="3175">
            <a:solidFill>
              <a:schemeClr val="tx1"/>
            </a:solidFill>
            <a:prstDash val="dash"/>
          </a:ln>
          <a:effectLst/>
        </p:spPr>
        <p:style>
          <a:lnRef idx="2">
            <a:schemeClr val="accent1"/>
          </a:lnRef>
          <a:fillRef idx="0">
            <a:schemeClr val="accent1"/>
          </a:fillRef>
          <a:effectRef idx="1">
            <a:schemeClr val="accent1"/>
          </a:effectRef>
          <a:fontRef idx="minor">
            <a:schemeClr val="tx1"/>
          </a:fontRef>
        </p:style>
      </p:cxnSp>
      <p:cxnSp>
        <p:nvCxnSpPr>
          <p:cNvPr id="42" name="直線コネクタ 41"/>
          <p:cNvCxnSpPr/>
          <p:nvPr/>
        </p:nvCxnSpPr>
        <p:spPr>
          <a:xfrm>
            <a:off x="2747097" y="3776634"/>
            <a:ext cx="6582831" cy="0"/>
          </a:xfrm>
          <a:prstGeom prst="line">
            <a:avLst/>
          </a:prstGeom>
          <a:ln w="3175">
            <a:solidFill>
              <a:schemeClr val="tx1"/>
            </a:solidFill>
            <a:prstDash val="dash"/>
          </a:ln>
          <a:effectLst/>
        </p:spPr>
        <p:style>
          <a:lnRef idx="2">
            <a:schemeClr val="accent1"/>
          </a:lnRef>
          <a:fillRef idx="0">
            <a:schemeClr val="accent1"/>
          </a:fillRef>
          <a:effectRef idx="1">
            <a:schemeClr val="accent1"/>
          </a:effectRef>
          <a:fontRef idx="minor">
            <a:schemeClr val="tx1"/>
          </a:fontRef>
        </p:style>
      </p:cxnSp>
      <p:cxnSp>
        <p:nvCxnSpPr>
          <p:cNvPr id="43" name="直線コネクタ 42"/>
          <p:cNvCxnSpPr/>
          <p:nvPr/>
        </p:nvCxnSpPr>
        <p:spPr>
          <a:xfrm>
            <a:off x="2747097" y="4171475"/>
            <a:ext cx="6582831" cy="0"/>
          </a:xfrm>
          <a:prstGeom prst="line">
            <a:avLst/>
          </a:prstGeom>
          <a:ln w="3175">
            <a:solidFill>
              <a:schemeClr val="tx1"/>
            </a:solidFill>
            <a:prstDash val="dash"/>
          </a:ln>
          <a:effectLst/>
        </p:spPr>
        <p:style>
          <a:lnRef idx="2">
            <a:schemeClr val="accent1"/>
          </a:lnRef>
          <a:fillRef idx="0">
            <a:schemeClr val="accent1"/>
          </a:fillRef>
          <a:effectRef idx="1">
            <a:schemeClr val="accent1"/>
          </a:effectRef>
          <a:fontRef idx="minor">
            <a:schemeClr val="tx1"/>
          </a:fontRef>
        </p:style>
      </p:cxnSp>
      <p:cxnSp>
        <p:nvCxnSpPr>
          <p:cNvPr id="44" name="直線コネクタ 43"/>
          <p:cNvCxnSpPr/>
          <p:nvPr/>
        </p:nvCxnSpPr>
        <p:spPr>
          <a:xfrm>
            <a:off x="2747097" y="4571787"/>
            <a:ext cx="6582831" cy="0"/>
          </a:xfrm>
          <a:prstGeom prst="line">
            <a:avLst/>
          </a:prstGeom>
          <a:ln w="3175">
            <a:solidFill>
              <a:schemeClr val="tx1"/>
            </a:solidFill>
            <a:prstDash val="dash"/>
          </a:ln>
          <a:effectLst/>
        </p:spPr>
        <p:style>
          <a:lnRef idx="2">
            <a:schemeClr val="accent1"/>
          </a:lnRef>
          <a:fillRef idx="0">
            <a:schemeClr val="accent1"/>
          </a:fillRef>
          <a:effectRef idx="1">
            <a:schemeClr val="accent1"/>
          </a:effectRef>
          <a:fontRef idx="minor">
            <a:schemeClr val="tx1"/>
          </a:fontRef>
        </p:style>
      </p:cxnSp>
      <p:cxnSp>
        <p:nvCxnSpPr>
          <p:cNvPr id="45" name="直線コネクタ 44"/>
          <p:cNvCxnSpPr/>
          <p:nvPr/>
        </p:nvCxnSpPr>
        <p:spPr>
          <a:xfrm>
            <a:off x="2747097" y="4968926"/>
            <a:ext cx="6582831" cy="0"/>
          </a:xfrm>
          <a:prstGeom prst="line">
            <a:avLst/>
          </a:prstGeom>
          <a:ln w="3175">
            <a:solidFill>
              <a:schemeClr val="tx1"/>
            </a:solidFill>
            <a:prstDash val="dash"/>
          </a:ln>
          <a:effectLst/>
        </p:spPr>
        <p:style>
          <a:lnRef idx="2">
            <a:schemeClr val="accent1"/>
          </a:lnRef>
          <a:fillRef idx="0">
            <a:schemeClr val="accent1"/>
          </a:fillRef>
          <a:effectRef idx="1">
            <a:schemeClr val="accent1"/>
          </a:effectRef>
          <a:fontRef idx="minor">
            <a:schemeClr val="tx1"/>
          </a:fontRef>
        </p:style>
      </p:cxnSp>
      <p:cxnSp>
        <p:nvCxnSpPr>
          <p:cNvPr id="46" name="直線コネクタ 45"/>
          <p:cNvCxnSpPr/>
          <p:nvPr/>
        </p:nvCxnSpPr>
        <p:spPr>
          <a:xfrm>
            <a:off x="2747097" y="5406064"/>
            <a:ext cx="6582831" cy="0"/>
          </a:xfrm>
          <a:prstGeom prst="line">
            <a:avLst/>
          </a:prstGeom>
          <a:ln w="3175">
            <a:solidFill>
              <a:schemeClr val="tx1"/>
            </a:solidFill>
            <a:prstDash val="dash"/>
          </a:ln>
          <a:effectLst/>
        </p:spPr>
        <p:style>
          <a:lnRef idx="2">
            <a:schemeClr val="accent1"/>
          </a:lnRef>
          <a:fillRef idx="0">
            <a:schemeClr val="accent1"/>
          </a:fillRef>
          <a:effectRef idx="1">
            <a:schemeClr val="accent1"/>
          </a:effectRef>
          <a:fontRef idx="minor">
            <a:schemeClr val="tx1"/>
          </a:fontRef>
        </p:style>
      </p:cxnSp>
      <p:cxnSp>
        <p:nvCxnSpPr>
          <p:cNvPr id="47" name="直線コネクタ 46"/>
          <p:cNvCxnSpPr/>
          <p:nvPr/>
        </p:nvCxnSpPr>
        <p:spPr>
          <a:xfrm>
            <a:off x="2747097" y="5788963"/>
            <a:ext cx="6582831" cy="0"/>
          </a:xfrm>
          <a:prstGeom prst="line">
            <a:avLst/>
          </a:prstGeom>
          <a:ln w="3175">
            <a:solidFill>
              <a:schemeClr val="tx1"/>
            </a:solidFill>
            <a:prstDash val="dash"/>
          </a:ln>
          <a:effectLst/>
        </p:spPr>
        <p:style>
          <a:lnRef idx="2">
            <a:schemeClr val="accent1"/>
          </a:lnRef>
          <a:fillRef idx="0">
            <a:schemeClr val="accent1"/>
          </a:fillRef>
          <a:effectRef idx="1">
            <a:schemeClr val="accent1"/>
          </a:effectRef>
          <a:fontRef idx="minor">
            <a:schemeClr val="tx1"/>
          </a:fontRef>
        </p:style>
      </p:cxnSp>
      <p:cxnSp>
        <p:nvCxnSpPr>
          <p:cNvPr id="48" name="直線コネクタ 47"/>
          <p:cNvCxnSpPr/>
          <p:nvPr/>
        </p:nvCxnSpPr>
        <p:spPr>
          <a:xfrm>
            <a:off x="2747097" y="6205289"/>
            <a:ext cx="6582831" cy="0"/>
          </a:xfrm>
          <a:prstGeom prst="line">
            <a:avLst/>
          </a:prstGeom>
          <a:ln w="3175">
            <a:solidFill>
              <a:schemeClr val="tx1"/>
            </a:solidFill>
            <a:prstDash val="dash"/>
          </a:ln>
          <a:effectLst/>
        </p:spPr>
        <p:style>
          <a:lnRef idx="2">
            <a:schemeClr val="accent1"/>
          </a:lnRef>
          <a:fillRef idx="0">
            <a:schemeClr val="accent1"/>
          </a:fillRef>
          <a:effectRef idx="1">
            <a:schemeClr val="accent1"/>
          </a:effectRef>
          <a:fontRef idx="minor">
            <a:schemeClr val="tx1"/>
          </a:fontRef>
        </p:style>
      </p:cxnSp>
      <p:cxnSp>
        <p:nvCxnSpPr>
          <p:cNvPr id="50" name="直線コネクタ 49"/>
          <p:cNvCxnSpPr/>
          <p:nvPr/>
        </p:nvCxnSpPr>
        <p:spPr>
          <a:xfrm>
            <a:off x="2747097" y="6613345"/>
            <a:ext cx="6582831" cy="0"/>
          </a:xfrm>
          <a:prstGeom prst="line">
            <a:avLst/>
          </a:prstGeom>
          <a:ln w="3175">
            <a:solidFill>
              <a:schemeClr val="tx1"/>
            </a:solidFill>
            <a:prstDash val="dash"/>
          </a:ln>
          <a:effectLst/>
        </p:spPr>
        <p:style>
          <a:lnRef idx="2">
            <a:schemeClr val="accent1"/>
          </a:lnRef>
          <a:fillRef idx="0">
            <a:schemeClr val="accent1"/>
          </a:fillRef>
          <a:effectRef idx="1">
            <a:schemeClr val="accent1"/>
          </a:effectRef>
          <a:fontRef idx="minor">
            <a:schemeClr val="tx1"/>
          </a:fontRef>
        </p:style>
      </p:cxnSp>
      <p:sp>
        <p:nvSpPr>
          <p:cNvPr id="52" name="ホームベース 51"/>
          <p:cNvSpPr/>
          <p:nvPr/>
        </p:nvSpPr>
        <p:spPr>
          <a:xfrm>
            <a:off x="2747097" y="4603666"/>
            <a:ext cx="2127128" cy="162000"/>
          </a:xfrm>
          <a:prstGeom prst="homePlate">
            <a:avLst>
              <a:gd name="adj" fmla="val 26188"/>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kumimoji="1" lang="ja-JP" altLang="en-US" sz="1000" b="1" dirty="0">
                <a:solidFill>
                  <a:schemeClr val="tx1"/>
                </a:solidFill>
              </a:rPr>
              <a:t>国際価値検証・公的機関との交渉</a:t>
            </a:r>
          </a:p>
        </p:txBody>
      </p:sp>
      <p:sp>
        <p:nvSpPr>
          <p:cNvPr id="53" name="ホームベース 52"/>
          <p:cNvSpPr/>
          <p:nvPr/>
        </p:nvSpPr>
        <p:spPr>
          <a:xfrm>
            <a:off x="3381435" y="4785524"/>
            <a:ext cx="2880000" cy="162000"/>
          </a:xfrm>
          <a:prstGeom prst="homePlate">
            <a:avLst>
              <a:gd name="adj" fmla="val 26188"/>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kumimoji="1" lang="ja-JP" altLang="en-US" sz="1000" b="1" dirty="0">
                <a:solidFill>
                  <a:schemeClr val="tx1"/>
                </a:solidFill>
              </a:rPr>
              <a:t>商用化に向けた実証</a:t>
            </a:r>
          </a:p>
        </p:txBody>
      </p:sp>
      <p:sp>
        <p:nvSpPr>
          <p:cNvPr id="54" name="ホームベース 53"/>
          <p:cNvSpPr/>
          <p:nvPr/>
        </p:nvSpPr>
        <p:spPr>
          <a:xfrm>
            <a:off x="6291416" y="4625792"/>
            <a:ext cx="1028032" cy="324000"/>
          </a:xfrm>
          <a:prstGeom prst="homePlate">
            <a:avLst>
              <a:gd name="adj" fmla="val 26188"/>
            </a:avLst>
          </a:prstGeom>
          <a:solidFill>
            <a:schemeClr val="accent2">
              <a:lumMod val="50000"/>
              <a:lumOff val="5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kumimoji="1" lang="ja-JP" altLang="en-US" sz="1000" b="1" dirty="0">
                <a:solidFill>
                  <a:schemeClr val="bg1"/>
                </a:solidFill>
              </a:rPr>
              <a:t>特定分野での</a:t>
            </a:r>
            <a:endParaRPr kumimoji="1" lang="en-US" altLang="ja-JP" sz="1000" b="1" dirty="0">
              <a:solidFill>
                <a:schemeClr val="bg1"/>
              </a:solidFill>
            </a:endParaRPr>
          </a:p>
          <a:p>
            <a:pPr algn="ctr"/>
            <a:r>
              <a:rPr lang="ja-JP" altLang="en-US" sz="1000" b="1" dirty="0">
                <a:solidFill>
                  <a:schemeClr val="bg1"/>
                </a:solidFill>
              </a:rPr>
              <a:t>商用化</a:t>
            </a:r>
            <a:endParaRPr kumimoji="1" lang="en-US" altLang="ja-JP" sz="1000" b="1" dirty="0">
              <a:solidFill>
                <a:schemeClr val="bg1"/>
              </a:solidFill>
            </a:endParaRPr>
          </a:p>
        </p:txBody>
      </p:sp>
      <p:sp>
        <p:nvSpPr>
          <p:cNvPr id="55" name="ホームベース 54"/>
          <p:cNvSpPr/>
          <p:nvPr/>
        </p:nvSpPr>
        <p:spPr>
          <a:xfrm>
            <a:off x="7349429" y="4619274"/>
            <a:ext cx="1980498" cy="324000"/>
          </a:xfrm>
          <a:prstGeom prst="homePlate">
            <a:avLst>
              <a:gd name="adj" fmla="val 26188"/>
            </a:avLst>
          </a:prstGeom>
          <a:solidFill>
            <a:schemeClr val="accent2">
              <a:lumMod val="90000"/>
              <a:lumOff val="1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kumimoji="1" lang="ja-JP" altLang="en-US" sz="1000" b="1" dirty="0">
                <a:solidFill>
                  <a:schemeClr val="bg1"/>
                </a:solidFill>
              </a:rPr>
              <a:t>他分野への横展開</a:t>
            </a:r>
            <a:endParaRPr kumimoji="1" lang="en-US" altLang="ja-JP" sz="1000" b="1" dirty="0">
              <a:solidFill>
                <a:schemeClr val="bg1"/>
              </a:solidFill>
            </a:endParaRPr>
          </a:p>
        </p:txBody>
      </p:sp>
      <p:sp>
        <p:nvSpPr>
          <p:cNvPr id="56" name="ホームベース 55"/>
          <p:cNvSpPr/>
          <p:nvPr/>
        </p:nvSpPr>
        <p:spPr>
          <a:xfrm>
            <a:off x="2777834" y="1803757"/>
            <a:ext cx="4327053" cy="324000"/>
          </a:xfrm>
          <a:prstGeom prst="homePlate">
            <a:avLst>
              <a:gd name="adj" fmla="val 19573"/>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kumimoji="1" lang="ja-JP" altLang="en-US" sz="1000" b="1" dirty="0">
                <a:solidFill>
                  <a:schemeClr val="tx1"/>
                </a:solidFill>
              </a:rPr>
              <a:t>継続的な実証</a:t>
            </a:r>
            <a:r>
              <a:rPr lang="ja-JP" altLang="en-US" sz="1000" b="1" dirty="0">
                <a:solidFill>
                  <a:schemeClr val="tx1"/>
                </a:solidFill>
              </a:rPr>
              <a:t>・ステークホルダ候補へのヒアリング・ビジネスモデルの見直し</a:t>
            </a:r>
            <a:endParaRPr kumimoji="1" lang="en-US" altLang="ja-JP" sz="1000" b="1" dirty="0">
              <a:solidFill>
                <a:schemeClr val="tx1"/>
              </a:solidFill>
            </a:endParaRPr>
          </a:p>
        </p:txBody>
      </p:sp>
      <p:sp>
        <p:nvSpPr>
          <p:cNvPr id="57" name="ホームベース 56"/>
          <p:cNvSpPr/>
          <p:nvPr/>
        </p:nvSpPr>
        <p:spPr>
          <a:xfrm>
            <a:off x="8316740" y="1799218"/>
            <a:ext cx="1013187" cy="324000"/>
          </a:xfrm>
          <a:prstGeom prst="homePlate">
            <a:avLst>
              <a:gd name="adj" fmla="val 14281"/>
            </a:avLst>
          </a:prstGeom>
          <a:solidFill>
            <a:schemeClr val="accent2">
              <a:lumMod val="90000"/>
              <a:lumOff val="1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lang="ja-JP" altLang="en-US" sz="1000" b="1" dirty="0">
                <a:solidFill>
                  <a:schemeClr val="bg1"/>
                </a:solidFill>
              </a:rPr>
              <a:t>市場拡大</a:t>
            </a:r>
            <a:endParaRPr kumimoji="1" lang="ja-JP" altLang="en-US" sz="1000" b="1" dirty="0">
              <a:solidFill>
                <a:schemeClr val="bg1"/>
              </a:solidFill>
            </a:endParaRPr>
          </a:p>
        </p:txBody>
      </p:sp>
      <p:sp>
        <p:nvSpPr>
          <p:cNvPr id="58" name="ホームベース 57"/>
          <p:cNvSpPr/>
          <p:nvPr/>
        </p:nvSpPr>
        <p:spPr>
          <a:xfrm>
            <a:off x="7100190" y="1803757"/>
            <a:ext cx="1216550" cy="324000"/>
          </a:xfrm>
          <a:prstGeom prst="homePlate">
            <a:avLst>
              <a:gd name="adj" fmla="val 20896"/>
            </a:avLst>
          </a:prstGeom>
          <a:solidFill>
            <a:schemeClr val="accent2">
              <a:lumMod val="50000"/>
              <a:lumOff val="5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lang="ja-JP" altLang="en-US" sz="1000" b="1" dirty="0">
                <a:solidFill>
                  <a:schemeClr val="bg1"/>
                </a:solidFill>
              </a:rPr>
              <a:t>商用化開始</a:t>
            </a:r>
            <a:endParaRPr kumimoji="1" lang="ja-JP" altLang="en-US" sz="1000" b="1" dirty="0">
              <a:solidFill>
                <a:schemeClr val="bg1"/>
              </a:solidFill>
            </a:endParaRPr>
          </a:p>
        </p:txBody>
      </p:sp>
      <p:sp>
        <p:nvSpPr>
          <p:cNvPr id="59" name="ホームベース 58"/>
          <p:cNvSpPr/>
          <p:nvPr/>
        </p:nvSpPr>
        <p:spPr>
          <a:xfrm>
            <a:off x="2773137" y="1380228"/>
            <a:ext cx="4331751" cy="162000"/>
          </a:xfrm>
          <a:prstGeom prst="homePlate">
            <a:avLst>
              <a:gd name="adj" fmla="val 26099"/>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lang="ja-JP" altLang="en-US" sz="1000" b="1" dirty="0">
                <a:solidFill>
                  <a:schemeClr val="tx1"/>
                </a:solidFill>
              </a:rPr>
              <a:t>ｴﾝﾄﾞﾕｰｻﾞｰへの訴求、組織が審査を受ける利点の訴求、ﾎﾟｯﾌﾟｱｯﾌﾟ合意への対応</a:t>
            </a:r>
            <a:endParaRPr kumimoji="1" lang="en-US" altLang="ja-JP" sz="1000" b="1" dirty="0">
              <a:solidFill>
                <a:schemeClr val="tx1"/>
              </a:solidFill>
            </a:endParaRPr>
          </a:p>
        </p:txBody>
      </p:sp>
      <p:sp>
        <p:nvSpPr>
          <p:cNvPr id="62" name="ホームベース 61"/>
          <p:cNvSpPr/>
          <p:nvPr/>
        </p:nvSpPr>
        <p:spPr>
          <a:xfrm>
            <a:off x="3614281" y="1573974"/>
            <a:ext cx="3485909" cy="162000"/>
          </a:xfrm>
          <a:prstGeom prst="homePlate">
            <a:avLst>
              <a:gd name="adj" fmla="val 23542"/>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lang="ja-JP" altLang="en-US" sz="1000" b="1" dirty="0">
                <a:solidFill>
                  <a:schemeClr val="tx1"/>
                </a:solidFill>
              </a:rPr>
              <a:t>実証・試験運用</a:t>
            </a:r>
            <a:endParaRPr kumimoji="1" lang="en-US" altLang="ja-JP" sz="1000" b="1" dirty="0">
              <a:solidFill>
                <a:schemeClr val="tx1"/>
              </a:solidFill>
            </a:endParaRPr>
          </a:p>
        </p:txBody>
      </p:sp>
      <p:sp>
        <p:nvSpPr>
          <p:cNvPr id="63" name="ホームベース 62"/>
          <p:cNvSpPr/>
          <p:nvPr/>
        </p:nvSpPr>
        <p:spPr>
          <a:xfrm>
            <a:off x="7165799" y="1380228"/>
            <a:ext cx="2164130" cy="162000"/>
          </a:xfrm>
          <a:prstGeom prst="homePlate">
            <a:avLst>
              <a:gd name="adj" fmla="val 26099"/>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lang="ja-JP" altLang="en-US" sz="1000" b="1" dirty="0">
                <a:solidFill>
                  <a:schemeClr val="tx1"/>
                </a:solidFill>
              </a:rPr>
              <a:t>ｴﾝﾄﾞﾕｰｻﾞｰへの訴求の対応</a:t>
            </a:r>
            <a:endParaRPr kumimoji="1" lang="en-US" altLang="ja-JP" sz="1000" b="1" dirty="0">
              <a:solidFill>
                <a:schemeClr val="tx1"/>
              </a:solidFill>
            </a:endParaRPr>
          </a:p>
        </p:txBody>
      </p:sp>
      <p:sp>
        <p:nvSpPr>
          <p:cNvPr id="64" name="ホームベース 63"/>
          <p:cNvSpPr/>
          <p:nvPr/>
        </p:nvSpPr>
        <p:spPr>
          <a:xfrm>
            <a:off x="7165799" y="1572286"/>
            <a:ext cx="1216550" cy="162000"/>
          </a:xfrm>
          <a:prstGeom prst="homePlate">
            <a:avLst>
              <a:gd name="adj" fmla="val 19371"/>
            </a:avLst>
          </a:prstGeom>
          <a:solidFill>
            <a:schemeClr val="accent2">
              <a:lumMod val="50000"/>
              <a:lumOff val="5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kumimoji="1" lang="ja-JP" altLang="en-US" sz="1000" b="1" dirty="0">
                <a:solidFill>
                  <a:schemeClr val="bg1"/>
                </a:solidFill>
              </a:rPr>
              <a:t>広告業での商用化</a:t>
            </a:r>
          </a:p>
        </p:txBody>
      </p:sp>
      <p:sp>
        <p:nvSpPr>
          <p:cNvPr id="65" name="ホームベース 64"/>
          <p:cNvSpPr/>
          <p:nvPr/>
        </p:nvSpPr>
        <p:spPr>
          <a:xfrm>
            <a:off x="8421322" y="1577559"/>
            <a:ext cx="908607" cy="162000"/>
          </a:xfrm>
          <a:prstGeom prst="homePlate">
            <a:avLst>
              <a:gd name="adj" fmla="val 17650"/>
            </a:avLst>
          </a:prstGeom>
          <a:solidFill>
            <a:schemeClr val="accent2">
              <a:lumMod val="90000"/>
              <a:lumOff val="1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lang="ja-JP" altLang="en-US" sz="1000" b="1" dirty="0">
                <a:solidFill>
                  <a:schemeClr val="bg1"/>
                </a:solidFill>
              </a:rPr>
              <a:t>市場拡大</a:t>
            </a:r>
            <a:endParaRPr kumimoji="1" lang="ja-JP" altLang="en-US" sz="1000" b="1" dirty="0">
              <a:solidFill>
                <a:schemeClr val="bg1"/>
              </a:solidFill>
            </a:endParaRPr>
          </a:p>
        </p:txBody>
      </p:sp>
      <p:sp>
        <p:nvSpPr>
          <p:cNvPr id="66" name="ホームベース 65"/>
          <p:cNvSpPr/>
          <p:nvPr/>
        </p:nvSpPr>
        <p:spPr>
          <a:xfrm>
            <a:off x="2773137" y="5469253"/>
            <a:ext cx="6556790" cy="274889"/>
          </a:xfrm>
          <a:prstGeom prst="homePlate">
            <a:avLst>
              <a:gd name="adj" fmla="val 24973"/>
            </a:avLst>
          </a:prstGeom>
          <a:solidFill>
            <a:schemeClr val="bg1">
              <a:lumMod val="6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lang="ja-JP" altLang="en-US" sz="1000" b="1" dirty="0">
                <a:solidFill>
                  <a:schemeClr val="bg1"/>
                </a:solidFill>
              </a:rPr>
              <a:t>未定</a:t>
            </a:r>
            <a:endParaRPr kumimoji="1" lang="ja-JP" altLang="en-US" sz="1000" b="1" dirty="0">
              <a:solidFill>
                <a:schemeClr val="bg1"/>
              </a:solidFill>
            </a:endParaRPr>
          </a:p>
        </p:txBody>
      </p:sp>
      <p:sp>
        <p:nvSpPr>
          <p:cNvPr id="67" name="正方形/長方形 66"/>
          <p:cNvSpPr/>
          <p:nvPr/>
        </p:nvSpPr>
        <p:spPr>
          <a:xfrm>
            <a:off x="1863408" y="497366"/>
            <a:ext cx="7450772" cy="371332"/>
          </a:xfrm>
          <a:prstGeom prst="rect">
            <a:avLst/>
          </a:prstGeom>
          <a:noFill/>
          <a:ln w="3175">
            <a:solidFill>
              <a:schemeClr val="tx1"/>
            </a:solidFill>
            <a:prstDash val="dash"/>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endParaRPr kumimoji="1" lang="ja-JP" altLang="en-US" sz="1400" b="1" dirty="0">
              <a:solidFill>
                <a:schemeClr val="bg1"/>
              </a:solidFill>
              <a:latin typeface="+mn-ea"/>
            </a:endParaRPr>
          </a:p>
        </p:txBody>
      </p:sp>
      <p:sp>
        <p:nvSpPr>
          <p:cNvPr id="68" name="ホームベース 67"/>
          <p:cNvSpPr/>
          <p:nvPr/>
        </p:nvSpPr>
        <p:spPr>
          <a:xfrm>
            <a:off x="2876550" y="550862"/>
            <a:ext cx="430530" cy="268280"/>
          </a:xfrm>
          <a:prstGeom prst="homePlate">
            <a:avLst>
              <a:gd name="adj" fmla="val 26099"/>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endParaRPr kumimoji="1" lang="en-US" altLang="ja-JP" sz="1000" b="1" dirty="0">
              <a:solidFill>
                <a:schemeClr val="tx1"/>
              </a:solidFill>
            </a:endParaRPr>
          </a:p>
        </p:txBody>
      </p:sp>
      <p:sp>
        <p:nvSpPr>
          <p:cNvPr id="37" name="正方形/長方形 36"/>
          <p:cNvSpPr/>
          <p:nvPr/>
        </p:nvSpPr>
        <p:spPr>
          <a:xfrm>
            <a:off x="3211327" y="535770"/>
            <a:ext cx="1896673" cy="276999"/>
          </a:xfrm>
          <a:prstGeom prst="rect">
            <a:avLst/>
          </a:prstGeom>
        </p:spPr>
        <p:txBody>
          <a:bodyPr wrap="none">
            <a:spAutoFit/>
          </a:bodyPr>
          <a:lstStyle/>
          <a:p>
            <a:r>
              <a:rPr lang="ja-JP" altLang="en-US" sz="1200" dirty="0"/>
              <a:t>：課題への対応・継続実証</a:t>
            </a:r>
          </a:p>
        </p:txBody>
      </p:sp>
      <p:sp>
        <p:nvSpPr>
          <p:cNvPr id="69" name="ホームベース 68"/>
          <p:cNvSpPr/>
          <p:nvPr/>
        </p:nvSpPr>
        <p:spPr>
          <a:xfrm>
            <a:off x="5309870" y="550862"/>
            <a:ext cx="430530" cy="268280"/>
          </a:xfrm>
          <a:prstGeom prst="homePlate">
            <a:avLst>
              <a:gd name="adj" fmla="val 26099"/>
            </a:avLst>
          </a:prstGeom>
          <a:solidFill>
            <a:schemeClr val="accent2">
              <a:lumMod val="50000"/>
              <a:lumOff val="5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endParaRPr kumimoji="1" lang="en-US" altLang="ja-JP" sz="1000" b="1" dirty="0">
              <a:solidFill>
                <a:schemeClr val="tx1"/>
              </a:solidFill>
            </a:endParaRPr>
          </a:p>
        </p:txBody>
      </p:sp>
      <p:sp>
        <p:nvSpPr>
          <p:cNvPr id="70" name="正方形/長方形 69"/>
          <p:cNvSpPr/>
          <p:nvPr/>
        </p:nvSpPr>
        <p:spPr>
          <a:xfrm>
            <a:off x="5667214" y="531945"/>
            <a:ext cx="1492716" cy="276999"/>
          </a:xfrm>
          <a:prstGeom prst="rect">
            <a:avLst/>
          </a:prstGeom>
        </p:spPr>
        <p:txBody>
          <a:bodyPr wrap="none">
            <a:spAutoFit/>
          </a:bodyPr>
          <a:lstStyle/>
          <a:p>
            <a:r>
              <a:rPr lang="ja-JP" altLang="en-US" sz="1200" dirty="0"/>
              <a:t>：初期実装・商用化</a:t>
            </a:r>
          </a:p>
        </p:txBody>
      </p:sp>
      <p:sp>
        <p:nvSpPr>
          <p:cNvPr id="71" name="ホームベース 70"/>
          <p:cNvSpPr/>
          <p:nvPr/>
        </p:nvSpPr>
        <p:spPr>
          <a:xfrm>
            <a:off x="7247817" y="555451"/>
            <a:ext cx="430530" cy="268280"/>
          </a:xfrm>
          <a:prstGeom prst="homePlate">
            <a:avLst>
              <a:gd name="adj" fmla="val 26099"/>
            </a:avLst>
          </a:prstGeom>
          <a:solidFill>
            <a:schemeClr val="accent2">
              <a:lumMod val="90000"/>
              <a:lumOff val="1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endParaRPr kumimoji="1" lang="en-US" altLang="ja-JP" sz="1000" b="1" dirty="0">
              <a:solidFill>
                <a:schemeClr val="tx1"/>
              </a:solidFill>
            </a:endParaRPr>
          </a:p>
        </p:txBody>
      </p:sp>
      <p:sp>
        <p:nvSpPr>
          <p:cNvPr id="72" name="正方形/長方形 71"/>
          <p:cNvSpPr/>
          <p:nvPr/>
        </p:nvSpPr>
        <p:spPr>
          <a:xfrm>
            <a:off x="7605161" y="536534"/>
            <a:ext cx="1492716" cy="276999"/>
          </a:xfrm>
          <a:prstGeom prst="rect">
            <a:avLst/>
          </a:prstGeom>
        </p:spPr>
        <p:txBody>
          <a:bodyPr wrap="none">
            <a:spAutoFit/>
          </a:bodyPr>
          <a:lstStyle/>
          <a:p>
            <a:r>
              <a:rPr lang="ja-JP" altLang="en-US" sz="1200" dirty="0"/>
              <a:t>：横展開・市場拡大</a:t>
            </a:r>
          </a:p>
        </p:txBody>
      </p:sp>
      <p:sp>
        <p:nvSpPr>
          <p:cNvPr id="74" name="正方形/長方形 73"/>
          <p:cNvSpPr/>
          <p:nvPr/>
        </p:nvSpPr>
        <p:spPr>
          <a:xfrm>
            <a:off x="1967718" y="538436"/>
            <a:ext cx="543739" cy="307777"/>
          </a:xfrm>
          <a:prstGeom prst="rect">
            <a:avLst/>
          </a:prstGeom>
        </p:spPr>
        <p:txBody>
          <a:bodyPr wrap="none">
            <a:spAutoFit/>
          </a:bodyPr>
          <a:lstStyle/>
          <a:p>
            <a:r>
              <a:rPr lang="ja-JP" altLang="en-US" sz="1400" b="1" dirty="0"/>
              <a:t>凡例</a:t>
            </a:r>
          </a:p>
        </p:txBody>
      </p:sp>
      <p:sp>
        <p:nvSpPr>
          <p:cNvPr id="75" name="ホームベース 74"/>
          <p:cNvSpPr/>
          <p:nvPr/>
        </p:nvSpPr>
        <p:spPr>
          <a:xfrm>
            <a:off x="2777834" y="2221408"/>
            <a:ext cx="6556790" cy="274889"/>
          </a:xfrm>
          <a:prstGeom prst="homePlate">
            <a:avLst>
              <a:gd name="adj" fmla="val 24973"/>
            </a:avLst>
          </a:prstGeom>
          <a:solidFill>
            <a:schemeClr val="bg1">
              <a:lumMod val="6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lang="ja-JP" altLang="en-US" sz="1000" b="1" dirty="0">
                <a:solidFill>
                  <a:schemeClr val="bg1"/>
                </a:solidFill>
              </a:rPr>
              <a:t>明確なマイルストーンまでは未提示</a:t>
            </a:r>
            <a:endParaRPr kumimoji="1" lang="ja-JP" altLang="en-US" sz="1000" b="1" dirty="0">
              <a:solidFill>
                <a:schemeClr val="bg1"/>
              </a:solidFill>
            </a:endParaRPr>
          </a:p>
        </p:txBody>
      </p:sp>
      <p:sp>
        <p:nvSpPr>
          <p:cNvPr id="76" name="ホームベース 75"/>
          <p:cNvSpPr/>
          <p:nvPr/>
        </p:nvSpPr>
        <p:spPr>
          <a:xfrm>
            <a:off x="2777833" y="2992667"/>
            <a:ext cx="6552095" cy="162000"/>
          </a:xfrm>
          <a:prstGeom prst="homePlate">
            <a:avLst>
              <a:gd name="adj" fmla="val 23542"/>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kumimoji="1" lang="ja-JP" altLang="en-US" sz="1000" b="1" dirty="0">
                <a:solidFill>
                  <a:schemeClr val="tx1"/>
                </a:solidFill>
              </a:rPr>
              <a:t>課題対応・</a:t>
            </a:r>
            <a:r>
              <a:rPr kumimoji="1" lang="en-US" altLang="ja-JP" sz="1000" b="1" dirty="0">
                <a:solidFill>
                  <a:schemeClr val="tx1"/>
                </a:solidFill>
              </a:rPr>
              <a:t>UI/UX</a:t>
            </a:r>
            <a:r>
              <a:rPr kumimoji="1" lang="ja-JP" altLang="en-US" sz="1000" b="1" dirty="0">
                <a:solidFill>
                  <a:schemeClr val="tx1"/>
                </a:solidFill>
              </a:rPr>
              <a:t>向上（継続的に改善）</a:t>
            </a:r>
          </a:p>
        </p:txBody>
      </p:sp>
      <p:sp>
        <p:nvSpPr>
          <p:cNvPr id="77" name="ホームベース 76"/>
          <p:cNvSpPr/>
          <p:nvPr/>
        </p:nvSpPr>
        <p:spPr>
          <a:xfrm>
            <a:off x="5048585" y="3173879"/>
            <a:ext cx="4281342" cy="162000"/>
          </a:xfrm>
          <a:prstGeom prst="homePlate">
            <a:avLst>
              <a:gd name="adj" fmla="val 26188"/>
            </a:avLst>
          </a:prstGeom>
          <a:solidFill>
            <a:schemeClr val="accent2">
              <a:lumMod val="50000"/>
              <a:lumOff val="5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kumimoji="1" lang="ja-JP" altLang="en-US" sz="1000" b="1" dirty="0">
                <a:solidFill>
                  <a:schemeClr val="bg1"/>
                </a:solidFill>
              </a:rPr>
              <a:t>サービス運用開始</a:t>
            </a:r>
          </a:p>
        </p:txBody>
      </p:sp>
      <p:sp>
        <p:nvSpPr>
          <p:cNvPr id="78" name="ホームベース 77"/>
          <p:cNvSpPr/>
          <p:nvPr/>
        </p:nvSpPr>
        <p:spPr>
          <a:xfrm>
            <a:off x="3048553" y="3173879"/>
            <a:ext cx="1965407" cy="162000"/>
          </a:xfrm>
          <a:prstGeom prst="homePlate">
            <a:avLst>
              <a:gd name="adj" fmla="val 23542"/>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lang="ja-JP" altLang="en-US" sz="1000" b="1" dirty="0">
                <a:solidFill>
                  <a:schemeClr val="tx1"/>
                </a:solidFill>
              </a:rPr>
              <a:t>実際の臨床研究での検証</a:t>
            </a:r>
            <a:endParaRPr kumimoji="1" lang="ja-JP" altLang="en-US" sz="1000" b="1" dirty="0">
              <a:solidFill>
                <a:schemeClr val="tx1"/>
              </a:solidFill>
            </a:endParaRPr>
          </a:p>
        </p:txBody>
      </p:sp>
      <p:sp>
        <p:nvSpPr>
          <p:cNvPr id="61" name="ホームベース 60"/>
          <p:cNvSpPr/>
          <p:nvPr/>
        </p:nvSpPr>
        <p:spPr>
          <a:xfrm>
            <a:off x="2747888" y="4221517"/>
            <a:ext cx="6586736" cy="324000"/>
          </a:xfrm>
          <a:prstGeom prst="homePlate">
            <a:avLst>
              <a:gd name="adj" fmla="val 21792"/>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lang="ja-JP" altLang="en-US" sz="1000" b="1" dirty="0">
                <a:solidFill>
                  <a:schemeClr val="tx1"/>
                </a:solidFill>
              </a:rPr>
              <a:t>サプライチェーン上の他のユースケースの検討、システム実装の規模の最適化、導入検証、展開判断</a:t>
            </a:r>
            <a:endParaRPr lang="ja-JP" altLang="en-US" sz="1000" b="1" strike="sngStrike" dirty="0">
              <a:solidFill>
                <a:schemeClr val="tx1"/>
              </a:solidFill>
            </a:endParaRPr>
          </a:p>
        </p:txBody>
      </p:sp>
      <p:sp>
        <p:nvSpPr>
          <p:cNvPr id="73" name="ホームベース 72"/>
          <p:cNvSpPr/>
          <p:nvPr/>
        </p:nvSpPr>
        <p:spPr>
          <a:xfrm>
            <a:off x="2743191" y="3823750"/>
            <a:ext cx="4356999" cy="311987"/>
          </a:xfrm>
          <a:prstGeom prst="homePlate">
            <a:avLst>
              <a:gd name="adj" fmla="val 21792"/>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lang="ja-JP" altLang="en-US" sz="1000" b="1" dirty="0">
                <a:solidFill>
                  <a:schemeClr val="tx1"/>
                </a:solidFill>
              </a:rPr>
              <a:t>継続的な実証（炭素排出量計算の義務化産業領域）</a:t>
            </a:r>
          </a:p>
        </p:txBody>
      </p:sp>
      <p:sp>
        <p:nvSpPr>
          <p:cNvPr id="80" name="ホームベース 79"/>
          <p:cNvSpPr/>
          <p:nvPr/>
        </p:nvSpPr>
        <p:spPr>
          <a:xfrm>
            <a:off x="7165799" y="3822796"/>
            <a:ext cx="2170276" cy="325409"/>
          </a:xfrm>
          <a:prstGeom prst="homePlate">
            <a:avLst>
              <a:gd name="adj" fmla="val 25573"/>
            </a:avLst>
          </a:prstGeom>
          <a:solidFill>
            <a:schemeClr val="accent2">
              <a:lumMod val="50000"/>
              <a:lumOff val="5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kumimoji="1" lang="ja-JP" altLang="en-US" sz="1000" b="1" dirty="0">
                <a:solidFill>
                  <a:schemeClr val="bg1"/>
                </a:solidFill>
              </a:rPr>
              <a:t>商用化</a:t>
            </a:r>
          </a:p>
        </p:txBody>
      </p:sp>
      <p:sp>
        <p:nvSpPr>
          <p:cNvPr id="81" name="ホームベース 80"/>
          <p:cNvSpPr/>
          <p:nvPr/>
        </p:nvSpPr>
        <p:spPr>
          <a:xfrm>
            <a:off x="6093501" y="42672"/>
            <a:ext cx="972000" cy="324000"/>
          </a:xfrm>
          <a:prstGeom prst="homePlate">
            <a:avLst/>
          </a:prstGeom>
          <a:solidFill>
            <a:schemeClr val="bg1">
              <a:lumMod val="85000"/>
            </a:schemeClr>
          </a:solid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kumimoji="1" lang="ja-JP" altLang="en-US" sz="1000" b="1" dirty="0">
                <a:solidFill>
                  <a:schemeClr val="bg1"/>
                </a:solidFill>
              </a:rPr>
              <a:t>基本情報</a:t>
            </a:r>
          </a:p>
        </p:txBody>
      </p:sp>
      <p:sp>
        <p:nvSpPr>
          <p:cNvPr id="82" name="山形 81"/>
          <p:cNvSpPr/>
          <p:nvPr/>
        </p:nvSpPr>
        <p:spPr>
          <a:xfrm>
            <a:off x="6889292" y="42672"/>
            <a:ext cx="972000" cy="324000"/>
          </a:xfrm>
          <a:prstGeom prst="chevron">
            <a:avLst/>
          </a:prstGeom>
          <a:solidFill>
            <a:schemeClr val="bg1">
              <a:lumMod val="85000"/>
            </a:schemeClr>
          </a:solid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kumimoji="1" lang="ja-JP" altLang="en-US" sz="1000" b="1" dirty="0">
                <a:solidFill>
                  <a:schemeClr val="bg1"/>
                </a:solidFill>
              </a:rPr>
              <a:t>実証結果</a:t>
            </a:r>
          </a:p>
        </p:txBody>
      </p:sp>
      <p:sp>
        <p:nvSpPr>
          <p:cNvPr id="83" name="山形 82"/>
          <p:cNvSpPr/>
          <p:nvPr/>
        </p:nvSpPr>
        <p:spPr>
          <a:xfrm>
            <a:off x="7685083" y="42672"/>
            <a:ext cx="972000" cy="324000"/>
          </a:xfrm>
          <a:prstGeom prst="chevron">
            <a:avLst/>
          </a:prstGeom>
          <a:solidFill>
            <a:schemeClr val="accent2">
              <a:lumMod val="75000"/>
              <a:lumOff val="25000"/>
            </a:schemeClr>
          </a:solid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kumimoji="1" lang="ja-JP" altLang="en-US" sz="1000" b="1" dirty="0">
                <a:solidFill>
                  <a:schemeClr val="bg1"/>
                </a:solidFill>
              </a:rPr>
              <a:t>社会実装の見通し</a:t>
            </a:r>
          </a:p>
        </p:txBody>
      </p:sp>
      <p:sp>
        <p:nvSpPr>
          <p:cNvPr id="84" name="山形 83"/>
          <p:cNvSpPr/>
          <p:nvPr/>
        </p:nvSpPr>
        <p:spPr>
          <a:xfrm>
            <a:off x="8480873" y="42672"/>
            <a:ext cx="972000" cy="324000"/>
          </a:xfrm>
          <a:prstGeom prst="chevron">
            <a:avLst/>
          </a:prstGeom>
          <a:solidFill>
            <a:schemeClr val="bg1">
              <a:lumMod val="85000"/>
            </a:schemeClr>
          </a:solid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kumimoji="1" lang="en-US" altLang="ja-JP" sz="1000" b="1" dirty="0">
                <a:solidFill>
                  <a:schemeClr val="bg1"/>
                </a:solidFill>
              </a:rPr>
              <a:t>TW</a:t>
            </a:r>
            <a:r>
              <a:rPr lang="ja-JP" altLang="en-US" sz="1000" b="1" dirty="0">
                <a:solidFill>
                  <a:schemeClr val="bg1"/>
                </a:solidFill>
              </a:rPr>
              <a:t>への</a:t>
            </a:r>
            <a:endParaRPr lang="en-US" altLang="ja-JP" sz="1000" b="1" dirty="0">
              <a:solidFill>
                <a:schemeClr val="bg1"/>
              </a:solidFill>
            </a:endParaRPr>
          </a:p>
          <a:p>
            <a:pPr algn="ctr"/>
            <a:r>
              <a:rPr kumimoji="1" lang="ja-JP" altLang="en-US" sz="1000" b="1" dirty="0">
                <a:solidFill>
                  <a:schemeClr val="bg1"/>
                </a:solidFill>
              </a:rPr>
              <a:t>示唆・提言</a:t>
            </a:r>
          </a:p>
        </p:txBody>
      </p:sp>
    </p:spTree>
    <p:extLst>
      <p:ext uri="{BB962C8B-B14F-4D97-AF65-F5344CB8AC3E}">
        <p14:creationId xmlns:p14="http://schemas.microsoft.com/office/powerpoint/2010/main" val="229720394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タイトル 7"/>
          <p:cNvSpPr>
            <a:spLocks noGrp="1"/>
          </p:cNvSpPr>
          <p:nvPr>
            <p:ph type="title"/>
          </p:nvPr>
        </p:nvSpPr>
        <p:spPr>
          <a:xfrm>
            <a:off x="331491" y="164693"/>
            <a:ext cx="4819630" cy="412538"/>
          </a:xfrm>
        </p:spPr>
        <p:txBody>
          <a:bodyPr>
            <a:normAutofit/>
          </a:bodyPr>
          <a:lstStyle/>
          <a:p>
            <a:r>
              <a:rPr lang="ja-JP" altLang="en-US" sz="1600" b="1" dirty="0">
                <a:solidFill>
                  <a:srgbClr val="002060"/>
                </a:solidFill>
              </a:rPr>
              <a:t>ビジネスモデル・プレイヤーマップ</a:t>
            </a:r>
            <a:endParaRPr lang="ja-JP" altLang="en-US" sz="2000" b="1" spc="0" dirty="0">
              <a:solidFill>
                <a:srgbClr val="002060"/>
              </a:solidFill>
            </a:endParaRPr>
          </a:p>
        </p:txBody>
      </p:sp>
      <p:sp>
        <p:nvSpPr>
          <p:cNvPr id="4" name="正方形/長方形 3"/>
          <p:cNvSpPr/>
          <p:nvPr/>
        </p:nvSpPr>
        <p:spPr>
          <a:xfrm>
            <a:off x="367221" y="1054971"/>
            <a:ext cx="2275653" cy="1062842"/>
          </a:xfrm>
          <a:prstGeom prst="rect">
            <a:avLst/>
          </a:prstGeom>
          <a:solidFill>
            <a:schemeClr val="accent2">
              <a:lumMod val="75000"/>
              <a:lumOff val="2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lang="ja-JP" altLang="en-US" sz="1400" b="1" dirty="0">
                <a:solidFill>
                  <a:schemeClr val="bg1"/>
                </a:solidFill>
                <a:latin typeface="+mn-ea"/>
              </a:rPr>
              <a:t>エンドユーザー</a:t>
            </a:r>
            <a:endParaRPr lang="en-US" altLang="ja-JP" sz="1400" b="1" dirty="0">
              <a:solidFill>
                <a:schemeClr val="bg1"/>
              </a:solidFill>
              <a:latin typeface="+mn-ea"/>
            </a:endParaRPr>
          </a:p>
          <a:p>
            <a:pPr algn="ctr"/>
            <a:r>
              <a:rPr kumimoji="1" lang="ja-JP" altLang="en-US" sz="1400" b="1" dirty="0">
                <a:solidFill>
                  <a:schemeClr val="bg1"/>
                </a:solidFill>
                <a:latin typeface="+mn-ea"/>
              </a:rPr>
              <a:t>（関連ステークホルダ）</a:t>
            </a:r>
          </a:p>
        </p:txBody>
      </p:sp>
      <p:sp>
        <p:nvSpPr>
          <p:cNvPr id="61" name="正方形/長方形 60"/>
          <p:cNvSpPr/>
          <p:nvPr/>
        </p:nvSpPr>
        <p:spPr>
          <a:xfrm>
            <a:off x="367221" y="2827014"/>
            <a:ext cx="2275653" cy="967937"/>
          </a:xfrm>
          <a:prstGeom prst="rect">
            <a:avLst/>
          </a:prstGeom>
          <a:solidFill>
            <a:schemeClr val="accent2">
              <a:lumMod val="25000"/>
              <a:lumOff val="7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lang="ja-JP" altLang="en-US" sz="1200" b="1" dirty="0">
                <a:solidFill>
                  <a:schemeClr val="tx1"/>
                </a:solidFill>
                <a:latin typeface="+mn-ea"/>
              </a:rPr>
              <a:t>サービス</a:t>
            </a:r>
            <a:r>
              <a:rPr kumimoji="1" lang="ja-JP" altLang="en-US" sz="1200" b="1" dirty="0">
                <a:solidFill>
                  <a:schemeClr val="tx1"/>
                </a:solidFill>
                <a:latin typeface="+mn-ea"/>
              </a:rPr>
              <a:t>プロバイダ・</a:t>
            </a:r>
            <a:endParaRPr kumimoji="1" lang="en-US" altLang="ja-JP" sz="1200" b="1" dirty="0">
              <a:solidFill>
                <a:schemeClr val="tx1"/>
              </a:solidFill>
              <a:latin typeface="+mn-ea"/>
            </a:endParaRPr>
          </a:p>
          <a:p>
            <a:pPr algn="ctr"/>
            <a:r>
              <a:rPr lang="ja-JP" altLang="en-US" sz="1200" b="1" dirty="0">
                <a:solidFill>
                  <a:schemeClr val="tx1"/>
                </a:solidFill>
                <a:latin typeface="+mn-ea"/>
              </a:rPr>
              <a:t>アプリケーションプロバイダ</a:t>
            </a:r>
            <a:endParaRPr kumimoji="1" lang="ja-JP" altLang="en-US" sz="1200" b="1" dirty="0">
              <a:solidFill>
                <a:schemeClr val="tx1"/>
              </a:solidFill>
              <a:latin typeface="+mn-ea"/>
            </a:endParaRPr>
          </a:p>
        </p:txBody>
      </p:sp>
      <p:sp>
        <p:nvSpPr>
          <p:cNvPr id="73" name="正方形/長方形 72"/>
          <p:cNvSpPr/>
          <p:nvPr/>
        </p:nvSpPr>
        <p:spPr>
          <a:xfrm>
            <a:off x="367221" y="4479348"/>
            <a:ext cx="2275653" cy="1056638"/>
          </a:xfrm>
          <a:prstGeom prst="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lang="ja-JP" altLang="en-US" sz="1200" b="1" dirty="0">
                <a:solidFill>
                  <a:schemeClr val="tx1"/>
                </a:solidFill>
                <a:latin typeface="+mn-ea"/>
              </a:rPr>
              <a:t>システムベンダ</a:t>
            </a:r>
            <a:endParaRPr lang="en-US" altLang="ja-JP" sz="1200" b="1" dirty="0">
              <a:solidFill>
                <a:schemeClr val="tx1"/>
              </a:solidFill>
              <a:latin typeface="+mn-ea"/>
            </a:endParaRPr>
          </a:p>
          <a:p>
            <a:pPr algn="ctr"/>
            <a:r>
              <a:rPr lang="ja-JP" altLang="en-US" sz="1200" b="1" dirty="0">
                <a:solidFill>
                  <a:schemeClr val="tx1"/>
                </a:solidFill>
                <a:latin typeface="+mn-ea"/>
              </a:rPr>
              <a:t>（ミドルウェア・</a:t>
            </a:r>
            <a:r>
              <a:rPr lang="en-US" altLang="ja-JP" sz="1200" b="1" dirty="0">
                <a:solidFill>
                  <a:schemeClr val="tx1"/>
                </a:solidFill>
                <a:latin typeface="+mn-ea"/>
              </a:rPr>
              <a:t>API</a:t>
            </a:r>
            <a:r>
              <a:rPr lang="ja-JP" altLang="en-US" sz="1200" b="1" dirty="0">
                <a:solidFill>
                  <a:schemeClr val="tx1"/>
                </a:solidFill>
                <a:latin typeface="+mn-ea"/>
              </a:rPr>
              <a:t>・</a:t>
            </a:r>
            <a:r>
              <a:rPr lang="en-US" altLang="ja-JP" sz="1200" b="1" dirty="0">
                <a:solidFill>
                  <a:schemeClr val="tx1"/>
                </a:solidFill>
                <a:latin typeface="+mn-ea"/>
              </a:rPr>
              <a:t>OS</a:t>
            </a:r>
            <a:r>
              <a:rPr lang="ja-JP" altLang="en-US" sz="1200" b="1" dirty="0">
                <a:solidFill>
                  <a:schemeClr val="tx1"/>
                </a:solidFill>
                <a:latin typeface="+mn-ea"/>
              </a:rPr>
              <a:t>・</a:t>
            </a:r>
            <a:endParaRPr lang="en-US" altLang="ja-JP" sz="1200" b="1" dirty="0">
              <a:solidFill>
                <a:schemeClr val="tx1"/>
              </a:solidFill>
              <a:latin typeface="+mn-ea"/>
            </a:endParaRPr>
          </a:p>
          <a:p>
            <a:pPr algn="ctr"/>
            <a:r>
              <a:rPr lang="ja-JP" altLang="en-US" sz="1200" b="1" dirty="0">
                <a:solidFill>
                  <a:schemeClr val="tx1"/>
                </a:solidFill>
                <a:latin typeface="+mn-ea"/>
              </a:rPr>
              <a:t>ネットワーク）</a:t>
            </a:r>
            <a:endParaRPr kumimoji="1" lang="ja-JP" altLang="en-US" sz="1200" b="1" dirty="0">
              <a:solidFill>
                <a:schemeClr val="tx1"/>
              </a:solidFill>
              <a:latin typeface="+mn-ea"/>
            </a:endParaRPr>
          </a:p>
        </p:txBody>
      </p:sp>
      <p:cxnSp>
        <p:nvCxnSpPr>
          <p:cNvPr id="7" name="直線矢印コネクタ 6"/>
          <p:cNvCxnSpPr/>
          <p:nvPr/>
        </p:nvCxnSpPr>
        <p:spPr>
          <a:xfrm flipV="1">
            <a:off x="1197801" y="2199632"/>
            <a:ext cx="0" cy="576000"/>
          </a:xfrm>
          <a:prstGeom prst="straightConnector1">
            <a:avLst/>
          </a:prstGeom>
          <a:ln w="3175">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76" name="直線矢印コネクタ 75"/>
          <p:cNvCxnSpPr/>
          <p:nvPr/>
        </p:nvCxnSpPr>
        <p:spPr>
          <a:xfrm rot="10800000" flipV="1">
            <a:off x="1693101" y="2199632"/>
            <a:ext cx="0" cy="576000"/>
          </a:xfrm>
          <a:prstGeom prst="straightConnector1">
            <a:avLst/>
          </a:prstGeom>
          <a:ln w="28575">
            <a:solidFill>
              <a:schemeClr val="accent3">
                <a:lumMod val="75000"/>
              </a:schemeClr>
            </a:solidFill>
            <a:tailEnd type="triangle"/>
          </a:ln>
          <a:effectLst/>
        </p:spPr>
        <p:style>
          <a:lnRef idx="2">
            <a:schemeClr val="accent1"/>
          </a:lnRef>
          <a:fillRef idx="0">
            <a:schemeClr val="accent1"/>
          </a:fillRef>
          <a:effectRef idx="1">
            <a:schemeClr val="accent1"/>
          </a:effectRef>
          <a:fontRef idx="minor">
            <a:schemeClr val="tx1"/>
          </a:fontRef>
        </p:style>
      </p:cxnSp>
      <p:sp>
        <p:nvSpPr>
          <p:cNvPr id="12" name="正方形/長方形 11"/>
          <p:cNvSpPr/>
          <p:nvPr/>
        </p:nvSpPr>
        <p:spPr>
          <a:xfrm>
            <a:off x="367221" y="2214161"/>
            <a:ext cx="760945" cy="553998"/>
          </a:xfrm>
          <a:prstGeom prst="rect">
            <a:avLst/>
          </a:prstGeom>
        </p:spPr>
        <p:txBody>
          <a:bodyPr wrap="square">
            <a:spAutoFit/>
          </a:bodyPr>
          <a:lstStyle/>
          <a:p>
            <a:pPr algn="ctr"/>
            <a:r>
              <a:rPr lang="ja-JP" altLang="en-US" sz="1000" dirty="0">
                <a:latin typeface="+mn-ea"/>
              </a:rPr>
              <a:t>サービス・</a:t>
            </a:r>
            <a:endParaRPr lang="en-US" altLang="ja-JP" sz="1000" dirty="0">
              <a:latin typeface="+mn-ea"/>
            </a:endParaRPr>
          </a:p>
          <a:p>
            <a:pPr algn="ctr"/>
            <a:r>
              <a:rPr lang="ja-JP" altLang="en-US" sz="1000" dirty="0">
                <a:latin typeface="+mn-ea"/>
              </a:rPr>
              <a:t>システム</a:t>
            </a:r>
            <a:endParaRPr lang="en-US" altLang="ja-JP" sz="1000" dirty="0">
              <a:latin typeface="+mn-ea"/>
            </a:endParaRPr>
          </a:p>
          <a:p>
            <a:pPr algn="ctr"/>
            <a:r>
              <a:rPr lang="ja-JP" altLang="en-US" sz="1000" dirty="0">
                <a:latin typeface="+mn-ea"/>
              </a:rPr>
              <a:t>（アプリ）</a:t>
            </a:r>
          </a:p>
        </p:txBody>
      </p:sp>
      <p:cxnSp>
        <p:nvCxnSpPr>
          <p:cNvPr id="77" name="直線矢印コネクタ 76"/>
          <p:cNvCxnSpPr/>
          <p:nvPr/>
        </p:nvCxnSpPr>
        <p:spPr>
          <a:xfrm rot="10800000" flipV="1">
            <a:off x="1685479" y="3882146"/>
            <a:ext cx="0" cy="504000"/>
          </a:xfrm>
          <a:prstGeom prst="straightConnector1">
            <a:avLst/>
          </a:prstGeom>
          <a:ln w="28575">
            <a:solidFill>
              <a:schemeClr val="accent3">
                <a:lumMod val="75000"/>
              </a:schemeClr>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78" name="直線矢印コネクタ 77"/>
          <p:cNvCxnSpPr/>
          <p:nvPr/>
        </p:nvCxnSpPr>
        <p:spPr>
          <a:xfrm flipV="1">
            <a:off x="1172644" y="3913509"/>
            <a:ext cx="0" cy="432000"/>
          </a:xfrm>
          <a:prstGeom prst="straightConnector1">
            <a:avLst/>
          </a:prstGeom>
          <a:ln w="3175">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sp>
        <p:nvSpPr>
          <p:cNvPr id="79" name="正方形/長方形 78"/>
          <p:cNvSpPr/>
          <p:nvPr/>
        </p:nvSpPr>
        <p:spPr>
          <a:xfrm>
            <a:off x="371228" y="3966396"/>
            <a:ext cx="788999" cy="400110"/>
          </a:xfrm>
          <a:prstGeom prst="rect">
            <a:avLst/>
          </a:prstGeom>
        </p:spPr>
        <p:txBody>
          <a:bodyPr wrap="none">
            <a:spAutoFit/>
          </a:bodyPr>
          <a:lstStyle/>
          <a:p>
            <a:pPr algn="ctr"/>
            <a:r>
              <a:rPr lang="ja-JP" altLang="en-US" sz="1000" dirty="0">
                <a:latin typeface="+mn-ea"/>
              </a:rPr>
              <a:t>ミドルウェア・</a:t>
            </a:r>
            <a:endParaRPr lang="en-US" altLang="ja-JP" sz="1000" dirty="0">
              <a:latin typeface="+mn-ea"/>
            </a:endParaRPr>
          </a:p>
          <a:p>
            <a:pPr algn="ctr"/>
            <a:r>
              <a:rPr lang="en-US" altLang="ja-JP" sz="1000" dirty="0">
                <a:latin typeface="+mn-ea"/>
              </a:rPr>
              <a:t>API</a:t>
            </a:r>
            <a:r>
              <a:rPr lang="ja-JP" altLang="en-US" sz="1000" dirty="0">
                <a:latin typeface="+mn-ea"/>
              </a:rPr>
              <a:t>提供</a:t>
            </a:r>
          </a:p>
        </p:txBody>
      </p:sp>
      <p:sp>
        <p:nvSpPr>
          <p:cNvPr id="80" name="正方形/長方形 79"/>
          <p:cNvSpPr/>
          <p:nvPr/>
        </p:nvSpPr>
        <p:spPr>
          <a:xfrm>
            <a:off x="1677545" y="3966396"/>
            <a:ext cx="965329" cy="400110"/>
          </a:xfrm>
          <a:prstGeom prst="rect">
            <a:avLst/>
          </a:prstGeom>
        </p:spPr>
        <p:txBody>
          <a:bodyPr wrap="none">
            <a:spAutoFit/>
          </a:bodyPr>
          <a:lstStyle/>
          <a:p>
            <a:pPr algn="ctr"/>
            <a:r>
              <a:rPr lang="ja-JP" altLang="en-US" sz="1000" dirty="0">
                <a:latin typeface="+mn-ea"/>
              </a:rPr>
              <a:t>ライセンス料 </a:t>
            </a:r>
            <a:r>
              <a:rPr lang="en-US" altLang="ja-JP" sz="1000" dirty="0">
                <a:latin typeface="+mn-ea"/>
              </a:rPr>
              <a:t>or</a:t>
            </a:r>
          </a:p>
          <a:p>
            <a:pPr algn="ctr"/>
            <a:r>
              <a:rPr lang="ja-JP" altLang="en-US" sz="1000" dirty="0">
                <a:latin typeface="+mn-ea"/>
              </a:rPr>
              <a:t>月額利用料</a:t>
            </a:r>
          </a:p>
        </p:txBody>
      </p:sp>
      <p:sp>
        <p:nvSpPr>
          <p:cNvPr id="81" name="正方形/長方形 80"/>
          <p:cNvSpPr/>
          <p:nvPr/>
        </p:nvSpPr>
        <p:spPr>
          <a:xfrm>
            <a:off x="1677545" y="2214161"/>
            <a:ext cx="1096135" cy="553998"/>
          </a:xfrm>
          <a:prstGeom prst="rect">
            <a:avLst/>
          </a:prstGeom>
        </p:spPr>
        <p:txBody>
          <a:bodyPr wrap="square">
            <a:spAutoFit/>
          </a:bodyPr>
          <a:lstStyle/>
          <a:p>
            <a:pPr algn="ctr"/>
            <a:r>
              <a:rPr lang="ja-JP" altLang="en-US" sz="1000" dirty="0">
                <a:latin typeface="+mn-ea"/>
              </a:rPr>
              <a:t>サービス・システム</a:t>
            </a:r>
            <a:endParaRPr lang="en-US" altLang="ja-JP" sz="1000" dirty="0">
              <a:latin typeface="+mn-ea"/>
            </a:endParaRPr>
          </a:p>
          <a:p>
            <a:pPr algn="ctr"/>
            <a:r>
              <a:rPr lang="ja-JP" altLang="en-US" sz="1000" dirty="0">
                <a:latin typeface="+mn-ea"/>
              </a:rPr>
              <a:t>（アプリ）代金</a:t>
            </a:r>
            <a:endParaRPr lang="en-US" altLang="ja-JP" sz="1000" dirty="0">
              <a:latin typeface="+mn-ea"/>
            </a:endParaRPr>
          </a:p>
          <a:p>
            <a:pPr algn="ctr"/>
            <a:r>
              <a:rPr lang="en-US" altLang="ja-JP" sz="1000" dirty="0">
                <a:latin typeface="+mn-ea"/>
              </a:rPr>
              <a:t>or </a:t>
            </a:r>
            <a:r>
              <a:rPr lang="ja-JP" altLang="en-US" sz="1000" dirty="0">
                <a:latin typeface="+mn-ea"/>
              </a:rPr>
              <a:t>利用料</a:t>
            </a:r>
            <a:endParaRPr lang="en-US" altLang="ja-JP" sz="1000" dirty="0">
              <a:latin typeface="+mn-ea"/>
            </a:endParaRPr>
          </a:p>
        </p:txBody>
      </p:sp>
      <p:sp>
        <p:nvSpPr>
          <p:cNvPr id="15" name="角丸四角形 14"/>
          <p:cNvSpPr/>
          <p:nvPr/>
        </p:nvSpPr>
        <p:spPr>
          <a:xfrm>
            <a:off x="2678605" y="1062913"/>
            <a:ext cx="6895608" cy="1054900"/>
          </a:xfrm>
          <a:prstGeom prst="roundRect">
            <a:avLst>
              <a:gd name="adj" fmla="val 12516"/>
            </a:avLst>
          </a:prstGeom>
          <a:noFill/>
          <a:ln w="3175">
            <a:solidFill>
              <a:schemeClr val="tx1"/>
            </a:solidFill>
            <a:prstDash val="dash"/>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endParaRPr kumimoji="1" lang="ja-JP" altLang="en-US" sz="1400" dirty="0">
              <a:solidFill>
                <a:schemeClr val="tx1"/>
              </a:solidFill>
              <a:latin typeface="+mn-ea"/>
            </a:endParaRPr>
          </a:p>
        </p:txBody>
      </p:sp>
      <p:sp>
        <p:nvSpPr>
          <p:cNvPr id="83" name="角丸四角形 82"/>
          <p:cNvSpPr/>
          <p:nvPr/>
        </p:nvSpPr>
        <p:spPr>
          <a:xfrm>
            <a:off x="2678605" y="2824885"/>
            <a:ext cx="4347034" cy="991205"/>
          </a:xfrm>
          <a:prstGeom prst="roundRect">
            <a:avLst>
              <a:gd name="adj" fmla="val 12516"/>
            </a:avLst>
          </a:prstGeom>
          <a:noFill/>
          <a:ln w="3175">
            <a:solidFill>
              <a:schemeClr val="tx1"/>
            </a:solidFill>
            <a:prstDash val="dash"/>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endParaRPr kumimoji="1" lang="ja-JP" altLang="en-US" sz="1000" dirty="0">
              <a:solidFill>
                <a:schemeClr val="tx1"/>
              </a:solidFill>
              <a:latin typeface="+mn-ea"/>
            </a:endParaRPr>
          </a:p>
        </p:txBody>
      </p:sp>
      <p:sp>
        <p:nvSpPr>
          <p:cNvPr id="84" name="角丸四角形 83"/>
          <p:cNvSpPr/>
          <p:nvPr/>
        </p:nvSpPr>
        <p:spPr>
          <a:xfrm>
            <a:off x="7076009" y="2824885"/>
            <a:ext cx="2498502" cy="2711101"/>
          </a:xfrm>
          <a:prstGeom prst="roundRect">
            <a:avLst>
              <a:gd name="adj" fmla="val 6955"/>
            </a:avLst>
          </a:prstGeom>
          <a:noFill/>
          <a:ln w="3175">
            <a:solidFill>
              <a:schemeClr val="tx1"/>
            </a:solidFill>
            <a:prstDash val="dash"/>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endParaRPr kumimoji="1" lang="ja-JP" altLang="en-US" sz="1400" dirty="0">
              <a:solidFill>
                <a:schemeClr val="tx1"/>
              </a:solidFill>
              <a:latin typeface="+mn-ea"/>
            </a:endParaRPr>
          </a:p>
        </p:txBody>
      </p:sp>
      <p:sp>
        <p:nvSpPr>
          <p:cNvPr id="85" name="角丸四角形 84"/>
          <p:cNvSpPr/>
          <p:nvPr/>
        </p:nvSpPr>
        <p:spPr>
          <a:xfrm>
            <a:off x="2678606" y="4479347"/>
            <a:ext cx="4347034" cy="1056638"/>
          </a:xfrm>
          <a:prstGeom prst="roundRect">
            <a:avLst>
              <a:gd name="adj" fmla="val 12516"/>
            </a:avLst>
          </a:prstGeom>
          <a:noFill/>
          <a:ln w="3175">
            <a:solidFill>
              <a:schemeClr val="tx1"/>
            </a:solidFill>
            <a:prstDash val="dash"/>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endParaRPr kumimoji="1" lang="ja-JP" altLang="en-US" sz="1400" dirty="0">
              <a:solidFill>
                <a:schemeClr val="tx1"/>
              </a:solidFill>
              <a:latin typeface="+mn-ea"/>
            </a:endParaRPr>
          </a:p>
        </p:txBody>
      </p:sp>
      <p:sp>
        <p:nvSpPr>
          <p:cNvPr id="86" name="正方形/長方形 85"/>
          <p:cNvSpPr/>
          <p:nvPr/>
        </p:nvSpPr>
        <p:spPr>
          <a:xfrm>
            <a:off x="367221" y="5594841"/>
            <a:ext cx="2275653" cy="1078616"/>
          </a:xfrm>
          <a:prstGeom prst="rect">
            <a:avLst/>
          </a:prstGeom>
          <a:solidFill>
            <a:schemeClr val="bg1">
              <a:lumMod val="7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lang="ja-JP" altLang="en-US" sz="1200" b="1" dirty="0">
                <a:solidFill>
                  <a:schemeClr val="tx1"/>
                </a:solidFill>
                <a:latin typeface="+mn-ea"/>
              </a:rPr>
              <a:t>参照規格・</a:t>
            </a:r>
            <a:endParaRPr lang="en-US" altLang="ja-JP" sz="1200" b="1" dirty="0">
              <a:solidFill>
                <a:schemeClr val="tx1"/>
              </a:solidFill>
              <a:latin typeface="+mn-ea"/>
            </a:endParaRPr>
          </a:p>
          <a:p>
            <a:pPr algn="ctr"/>
            <a:r>
              <a:rPr kumimoji="1" lang="ja-JP" altLang="en-US" sz="1200" b="1" dirty="0" smtClean="0">
                <a:solidFill>
                  <a:schemeClr val="tx1"/>
                </a:solidFill>
                <a:latin typeface="+mn-ea"/>
              </a:rPr>
              <a:t>トラストフレームワーク</a:t>
            </a:r>
            <a:endParaRPr kumimoji="1" lang="ja-JP" altLang="en-US" sz="1200" b="1" dirty="0">
              <a:solidFill>
                <a:schemeClr val="tx1"/>
              </a:solidFill>
              <a:latin typeface="+mn-ea"/>
            </a:endParaRPr>
          </a:p>
        </p:txBody>
      </p:sp>
      <p:sp>
        <p:nvSpPr>
          <p:cNvPr id="87" name="角丸四角形 86"/>
          <p:cNvSpPr/>
          <p:nvPr/>
        </p:nvSpPr>
        <p:spPr>
          <a:xfrm>
            <a:off x="2678606" y="5594841"/>
            <a:ext cx="6895905" cy="1074247"/>
          </a:xfrm>
          <a:prstGeom prst="roundRect">
            <a:avLst>
              <a:gd name="adj" fmla="val 12516"/>
            </a:avLst>
          </a:prstGeom>
          <a:noFill/>
          <a:ln w="3175">
            <a:solidFill>
              <a:schemeClr val="tx1"/>
            </a:solidFill>
            <a:prstDash val="dash"/>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endParaRPr kumimoji="1" lang="ja-JP" altLang="en-US" sz="1400" dirty="0">
              <a:solidFill>
                <a:schemeClr val="tx1"/>
              </a:solidFill>
              <a:latin typeface="+mn-ea"/>
            </a:endParaRPr>
          </a:p>
        </p:txBody>
      </p:sp>
      <p:sp>
        <p:nvSpPr>
          <p:cNvPr id="16" name="正方形/長方形 15"/>
          <p:cNvSpPr/>
          <p:nvPr/>
        </p:nvSpPr>
        <p:spPr>
          <a:xfrm>
            <a:off x="2734612" y="1077691"/>
            <a:ext cx="2601994" cy="1015663"/>
          </a:xfrm>
          <a:prstGeom prst="rect">
            <a:avLst/>
          </a:prstGeom>
        </p:spPr>
        <p:txBody>
          <a:bodyPr wrap="none">
            <a:spAutoFit/>
          </a:bodyPr>
          <a:lstStyle/>
          <a:p>
            <a:r>
              <a:rPr lang="ja-JP" altLang="en-US" sz="1000" b="1" dirty="0">
                <a:latin typeface="+mn-ea"/>
              </a:rPr>
              <a:t>・</a:t>
            </a:r>
            <a:r>
              <a:rPr lang="en-US" altLang="ja-JP" sz="1000" b="1" dirty="0">
                <a:latin typeface="+mn-ea"/>
              </a:rPr>
              <a:t>MFP</a:t>
            </a:r>
            <a:r>
              <a:rPr lang="ja-JP" altLang="en-US" sz="1000" b="1" dirty="0">
                <a:latin typeface="+mn-ea"/>
              </a:rPr>
              <a:t>ユーザー</a:t>
            </a:r>
            <a:endParaRPr lang="en-US" altLang="ja-JP" sz="1000" b="1" dirty="0">
              <a:latin typeface="+mn-ea"/>
            </a:endParaRPr>
          </a:p>
          <a:p>
            <a:r>
              <a:rPr lang="ja-JP" altLang="en-US" sz="1000" b="1" dirty="0">
                <a:latin typeface="+mn-ea"/>
              </a:rPr>
              <a:t>・メタバースユーザー</a:t>
            </a:r>
            <a:endParaRPr lang="en-US" altLang="ja-JP" sz="1000" b="1" dirty="0">
              <a:latin typeface="+mn-ea"/>
            </a:endParaRPr>
          </a:p>
          <a:p>
            <a:r>
              <a:rPr lang="ja-JP" altLang="en-US" sz="1000" b="1" dirty="0">
                <a:latin typeface="+mn-ea"/>
              </a:rPr>
              <a:t>・患者、医療機関、研究機関</a:t>
            </a:r>
            <a:endParaRPr lang="en-US" altLang="ja-JP" sz="1000" b="1" dirty="0">
              <a:latin typeface="+mn-ea"/>
            </a:endParaRPr>
          </a:p>
          <a:p>
            <a:r>
              <a:rPr lang="ja-JP" altLang="en-US" sz="1000" b="1" dirty="0">
                <a:latin typeface="+mn-ea"/>
              </a:rPr>
              <a:t>・学生、</a:t>
            </a:r>
            <a:r>
              <a:rPr lang="ja-JP" altLang="en-US" sz="1000" b="1" dirty="0">
                <a:solidFill>
                  <a:schemeClr val="accent2">
                    <a:lumMod val="75000"/>
                    <a:lumOff val="25000"/>
                  </a:schemeClr>
                </a:solidFill>
                <a:latin typeface="+mn-ea"/>
              </a:rPr>
              <a:t>大学</a:t>
            </a:r>
            <a:r>
              <a:rPr lang="ja-JP" altLang="en-US" sz="1000" b="1" dirty="0">
                <a:latin typeface="+mn-ea"/>
              </a:rPr>
              <a:t>、使用企業</a:t>
            </a:r>
            <a:endParaRPr lang="en-US" altLang="ja-JP" sz="1000" b="1" dirty="0">
              <a:latin typeface="+mn-ea"/>
            </a:endParaRPr>
          </a:p>
          <a:p>
            <a:r>
              <a:rPr lang="ja-JP" altLang="en-US" sz="1000" b="1" dirty="0">
                <a:latin typeface="+mn-ea"/>
              </a:rPr>
              <a:t>・証明書発行団体、中小法人、補助金事務局</a:t>
            </a:r>
            <a:endParaRPr lang="en-US" altLang="ja-JP" sz="1000" b="1" dirty="0">
              <a:latin typeface="+mn-ea"/>
            </a:endParaRPr>
          </a:p>
          <a:p>
            <a:r>
              <a:rPr lang="ja-JP" altLang="en-US" sz="1000" b="1" dirty="0">
                <a:latin typeface="+mn-ea"/>
              </a:rPr>
              <a:t>・</a:t>
            </a:r>
            <a:r>
              <a:rPr lang="ja-JP" altLang="en-US" sz="1000" b="1" dirty="0">
                <a:solidFill>
                  <a:schemeClr val="accent2">
                    <a:lumMod val="75000"/>
                    <a:lumOff val="25000"/>
                  </a:schemeClr>
                </a:solidFill>
                <a:latin typeface="+mn-ea"/>
              </a:rPr>
              <a:t>炭素排出量開示企業</a:t>
            </a:r>
            <a:endParaRPr lang="en-US" altLang="ja-JP" sz="1000" b="1" dirty="0">
              <a:solidFill>
                <a:schemeClr val="accent2">
                  <a:lumMod val="75000"/>
                  <a:lumOff val="25000"/>
                </a:schemeClr>
              </a:solidFill>
              <a:latin typeface="+mn-ea"/>
            </a:endParaRPr>
          </a:p>
        </p:txBody>
      </p:sp>
      <p:sp>
        <p:nvSpPr>
          <p:cNvPr id="88" name="正方形/長方形 87"/>
          <p:cNvSpPr/>
          <p:nvPr/>
        </p:nvSpPr>
        <p:spPr>
          <a:xfrm>
            <a:off x="2734612" y="2841849"/>
            <a:ext cx="1770036" cy="1015663"/>
          </a:xfrm>
          <a:prstGeom prst="rect">
            <a:avLst/>
          </a:prstGeom>
        </p:spPr>
        <p:txBody>
          <a:bodyPr wrap="none">
            <a:spAutoFit/>
          </a:bodyPr>
          <a:lstStyle/>
          <a:p>
            <a:r>
              <a:rPr lang="ja-JP" altLang="en-US" sz="1000" b="1" dirty="0">
                <a:solidFill>
                  <a:schemeClr val="accent2">
                    <a:lumMod val="75000"/>
                    <a:lumOff val="25000"/>
                  </a:schemeClr>
                </a:solidFill>
                <a:latin typeface="+mn-ea"/>
              </a:rPr>
              <a:t>・東芝テック（</a:t>
            </a:r>
            <a:r>
              <a:rPr lang="en-US" altLang="ja-JP" sz="1000" b="1" dirty="0">
                <a:solidFill>
                  <a:schemeClr val="accent2">
                    <a:lumMod val="75000"/>
                    <a:lumOff val="25000"/>
                  </a:schemeClr>
                </a:solidFill>
                <a:latin typeface="+mn-ea"/>
              </a:rPr>
              <a:t>MFP</a:t>
            </a:r>
            <a:r>
              <a:rPr lang="ja-JP" altLang="en-US" sz="1000" b="1" dirty="0">
                <a:solidFill>
                  <a:schemeClr val="accent2">
                    <a:lumMod val="75000"/>
                    <a:lumOff val="25000"/>
                  </a:schemeClr>
                </a:solidFill>
                <a:latin typeface="+mn-ea"/>
              </a:rPr>
              <a:t>メーカー）</a:t>
            </a:r>
            <a:endParaRPr lang="en-US" altLang="ja-JP" sz="1000" b="1" dirty="0">
              <a:solidFill>
                <a:schemeClr val="accent2">
                  <a:lumMod val="75000"/>
                  <a:lumOff val="25000"/>
                </a:schemeClr>
              </a:solidFill>
              <a:latin typeface="+mn-ea"/>
            </a:endParaRPr>
          </a:p>
          <a:p>
            <a:r>
              <a:rPr lang="ja-JP" altLang="en-US" sz="1000" b="1" dirty="0">
                <a:solidFill>
                  <a:schemeClr val="accent2">
                    <a:lumMod val="75000"/>
                    <a:lumOff val="25000"/>
                  </a:schemeClr>
                </a:solidFill>
                <a:latin typeface="+mn-ea"/>
              </a:rPr>
              <a:t>・</a:t>
            </a:r>
            <a:r>
              <a:rPr lang="en-US" altLang="ja-JP" sz="1000" b="1" dirty="0">
                <a:solidFill>
                  <a:schemeClr val="accent2">
                    <a:lumMod val="75000"/>
                    <a:lumOff val="25000"/>
                  </a:schemeClr>
                </a:solidFill>
                <a:latin typeface="+mn-ea"/>
              </a:rPr>
              <a:t>KDDI</a:t>
            </a:r>
            <a:r>
              <a:rPr lang="ja-JP" altLang="en-US" sz="1000" b="1" dirty="0">
                <a:solidFill>
                  <a:schemeClr val="accent2">
                    <a:lumMod val="75000"/>
                    <a:lumOff val="25000"/>
                  </a:schemeClr>
                </a:solidFill>
                <a:latin typeface="+mn-ea"/>
              </a:rPr>
              <a:t>（仮想空間提供）</a:t>
            </a:r>
            <a:endParaRPr lang="en-US" altLang="ja-JP" sz="1000" b="1" dirty="0">
              <a:solidFill>
                <a:schemeClr val="accent2">
                  <a:lumMod val="75000"/>
                  <a:lumOff val="25000"/>
                </a:schemeClr>
              </a:solidFill>
              <a:latin typeface="+mn-ea"/>
            </a:endParaRPr>
          </a:p>
          <a:p>
            <a:r>
              <a:rPr lang="ja-JP" altLang="en-US" sz="1000" b="1" dirty="0">
                <a:solidFill>
                  <a:schemeClr val="accent2">
                    <a:lumMod val="75000"/>
                    <a:lumOff val="25000"/>
                  </a:schemeClr>
                </a:solidFill>
                <a:latin typeface="+mn-ea"/>
              </a:rPr>
              <a:t>・</a:t>
            </a:r>
            <a:r>
              <a:rPr lang="en-US" altLang="ja-JP" sz="1000" b="1" dirty="0">
                <a:solidFill>
                  <a:schemeClr val="accent2">
                    <a:lumMod val="75000"/>
                    <a:lumOff val="25000"/>
                  </a:schemeClr>
                </a:solidFill>
                <a:latin typeface="+mn-ea"/>
              </a:rPr>
              <a:t>ORPHE</a:t>
            </a:r>
          </a:p>
          <a:p>
            <a:r>
              <a:rPr lang="ja-JP" altLang="en-US" sz="1000" b="1" dirty="0">
                <a:solidFill>
                  <a:schemeClr val="accent2">
                    <a:lumMod val="75000"/>
                    <a:lumOff val="25000"/>
                  </a:schemeClr>
                </a:solidFill>
                <a:latin typeface="+mn-ea"/>
              </a:rPr>
              <a:t>・</a:t>
            </a:r>
            <a:r>
              <a:rPr lang="en-US" altLang="ja-JP" sz="1000" b="1" dirty="0">
                <a:solidFill>
                  <a:schemeClr val="accent2">
                    <a:lumMod val="75000"/>
                    <a:lumOff val="25000"/>
                  </a:schemeClr>
                </a:solidFill>
                <a:latin typeface="+mn-ea"/>
              </a:rPr>
              <a:t>JISA</a:t>
            </a:r>
          </a:p>
          <a:p>
            <a:r>
              <a:rPr lang="ja-JP" altLang="en-US" sz="1000" b="1" dirty="0">
                <a:solidFill>
                  <a:schemeClr val="accent2">
                    <a:lumMod val="75000"/>
                    <a:lumOff val="25000"/>
                  </a:schemeClr>
                </a:solidFill>
                <a:latin typeface="+mn-ea"/>
              </a:rPr>
              <a:t>・ヤンマーホールディングス</a:t>
            </a:r>
            <a:endParaRPr lang="en-US" altLang="ja-JP" sz="1000" b="1" dirty="0">
              <a:solidFill>
                <a:schemeClr val="accent2">
                  <a:lumMod val="75000"/>
                  <a:lumOff val="25000"/>
                </a:schemeClr>
              </a:solidFill>
              <a:latin typeface="+mn-ea"/>
            </a:endParaRPr>
          </a:p>
          <a:p>
            <a:r>
              <a:rPr lang="ja-JP" altLang="en-US" sz="1000" b="1" dirty="0">
                <a:solidFill>
                  <a:schemeClr val="accent2">
                    <a:lumMod val="75000"/>
                    <a:lumOff val="25000"/>
                  </a:schemeClr>
                </a:solidFill>
                <a:latin typeface="+mn-ea"/>
              </a:rPr>
              <a:t>・シミック</a:t>
            </a:r>
            <a:endParaRPr lang="en-US" altLang="ja-JP" sz="1000" b="1" dirty="0">
              <a:solidFill>
                <a:schemeClr val="accent2">
                  <a:lumMod val="75000"/>
                  <a:lumOff val="25000"/>
                </a:schemeClr>
              </a:solidFill>
              <a:latin typeface="+mn-ea"/>
            </a:endParaRPr>
          </a:p>
        </p:txBody>
      </p:sp>
      <p:sp>
        <p:nvSpPr>
          <p:cNvPr id="89" name="正方形/長方形 88"/>
          <p:cNvSpPr/>
          <p:nvPr/>
        </p:nvSpPr>
        <p:spPr>
          <a:xfrm>
            <a:off x="2734612" y="4520322"/>
            <a:ext cx="1987290" cy="1015663"/>
          </a:xfrm>
          <a:prstGeom prst="rect">
            <a:avLst/>
          </a:prstGeom>
        </p:spPr>
        <p:txBody>
          <a:bodyPr wrap="square">
            <a:spAutoFit/>
          </a:bodyPr>
          <a:lstStyle/>
          <a:p>
            <a:r>
              <a:rPr lang="ja-JP" altLang="en-US" sz="1000" b="1" dirty="0">
                <a:solidFill>
                  <a:schemeClr val="accent2">
                    <a:lumMod val="75000"/>
                    <a:lumOff val="25000"/>
                  </a:schemeClr>
                </a:solidFill>
                <a:latin typeface="+mn-ea"/>
              </a:rPr>
              <a:t>・</a:t>
            </a:r>
            <a:r>
              <a:rPr lang="en-US" altLang="ja-JP" sz="1000" b="1" dirty="0">
                <a:solidFill>
                  <a:schemeClr val="accent2">
                    <a:lumMod val="75000"/>
                    <a:lumOff val="25000"/>
                  </a:schemeClr>
                </a:solidFill>
                <a:latin typeface="+mn-ea"/>
              </a:rPr>
              <a:t>CollaboGate Japan</a:t>
            </a:r>
          </a:p>
          <a:p>
            <a:r>
              <a:rPr lang="ja-JP" altLang="en-US" sz="1000" b="1" dirty="0">
                <a:solidFill>
                  <a:schemeClr val="accent2">
                    <a:lumMod val="75000"/>
                    <a:lumOff val="25000"/>
                  </a:schemeClr>
                </a:solidFill>
                <a:latin typeface="+mn-ea"/>
              </a:rPr>
              <a:t>・</a:t>
            </a:r>
            <a:r>
              <a:rPr lang="en-US" altLang="ja-JP" sz="1000" b="1" dirty="0" smtClean="0">
                <a:solidFill>
                  <a:schemeClr val="accent2">
                    <a:lumMod val="75000"/>
                    <a:lumOff val="25000"/>
                  </a:schemeClr>
                </a:solidFill>
                <a:latin typeface="+mn-ea"/>
              </a:rPr>
              <a:t>Keychain</a:t>
            </a:r>
            <a:endParaRPr lang="en-US" altLang="ja-JP" sz="1000" b="1" dirty="0">
              <a:solidFill>
                <a:schemeClr val="accent2">
                  <a:lumMod val="75000"/>
                  <a:lumOff val="25000"/>
                </a:schemeClr>
              </a:solidFill>
              <a:latin typeface="+mn-ea"/>
            </a:endParaRPr>
          </a:p>
          <a:p>
            <a:r>
              <a:rPr lang="ja-JP" altLang="en-US" sz="1000" b="1" dirty="0">
                <a:solidFill>
                  <a:schemeClr val="accent2">
                    <a:lumMod val="75000"/>
                    <a:lumOff val="25000"/>
                  </a:schemeClr>
                </a:solidFill>
                <a:latin typeface="+mn-ea"/>
              </a:rPr>
              <a:t>・</a:t>
            </a:r>
            <a:r>
              <a:rPr lang="en-US" altLang="ja-JP" sz="1000" b="1" dirty="0" err="1">
                <a:solidFill>
                  <a:schemeClr val="accent2">
                    <a:lumMod val="75000"/>
                    <a:lumOff val="25000"/>
                  </a:schemeClr>
                </a:solidFill>
                <a:latin typeface="+mn-ea"/>
              </a:rPr>
              <a:t>BlockBase</a:t>
            </a:r>
            <a:endParaRPr lang="en-US" altLang="ja-JP" sz="1000" b="1" dirty="0">
              <a:solidFill>
                <a:schemeClr val="accent2">
                  <a:lumMod val="75000"/>
                  <a:lumOff val="25000"/>
                </a:schemeClr>
              </a:solidFill>
              <a:latin typeface="+mn-ea"/>
            </a:endParaRPr>
          </a:p>
          <a:p>
            <a:r>
              <a:rPr lang="ja-JP" altLang="en-US" sz="1000" b="1" dirty="0">
                <a:solidFill>
                  <a:schemeClr val="accent2">
                    <a:lumMod val="75000"/>
                    <a:lumOff val="25000"/>
                  </a:schemeClr>
                </a:solidFill>
                <a:latin typeface="+mn-ea"/>
              </a:rPr>
              <a:t>・伊藤忠テクノソリューションズ</a:t>
            </a:r>
            <a:endParaRPr lang="en-US" altLang="ja-JP" sz="1000" b="1" dirty="0">
              <a:solidFill>
                <a:schemeClr val="accent2">
                  <a:lumMod val="75000"/>
                  <a:lumOff val="25000"/>
                </a:schemeClr>
              </a:solidFill>
              <a:latin typeface="+mn-ea"/>
            </a:endParaRPr>
          </a:p>
          <a:p>
            <a:r>
              <a:rPr lang="ja-JP" altLang="en-US" sz="1000" b="1" dirty="0">
                <a:solidFill>
                  <a:schemeClr val="accent2">
                    <a:lumMod val="75000"/>
                    <a:lumOff val="25000"/>
                  </a:schemeClr>
                </a:solidFill>
                <a:latin typeface="+mn-ea"/>
              </a:rPr>
              <a:t>・</a:t>
            </a:r>
            <a:r>
              <a:rPr lang="en-US" altLang="ja-JP" sz="1000" b="1" dirty="0" err="1">
                <a:solidFill>
                  <a:schemeClr val="accent2">
                    <a:lumMod val="75000"/>
                    <a:lumOff val="25000"/>
                  </a:schemeClr>
                </a:solidFill>
                <a:latin typeface="+mn-ea"/>
              </a:rPr>
              <a:t>Cycaltrust</a:t>
            </a:r>
            <a:endParaRPr lang="en-US" altLang="ja-JP" sz="1000" b="1" dirty="0">
              <a:solidFill>
                <a:schemeClr val="accent2">
                  <a:lumMod val="75000"/>
                  <a:lumOff val="25000"/>
                </a:schemeClr>
              </a:solidFill>
              <a:latin typeface="+mn-ea"/>
            </a:endParaRPr>
          </a:p>
          <a:p>
            <a:r>
              <a:rPr lang="ja-JP" altLang="en-US" sz="1000" b="1" dirty="0">
                <a:solidFill>
                  <a:schemeClr val="accent2">
                    <a:lumMod val="75000"/>
                    <a:lumOff val="25000"/>
                  </a:schemeClr>
                </a:solidFill>
                <a:latin typeface="+mn-ea"/>
              </a:rPr>
              <a:t>・アラクサラネットワークス</a:t>
            </a:r>
            <a:endParaRPr lang="en-US" altLang="ja-JP" sz="1000" b="1" dirty="0">
              <a:solidFill>
                <a:schemeClr val="accent2">
                  <a:lumMod val="75000"/>
                  <a:lumOff val="25000"/>
                </a:schemeClr>
              </a:solidFill>
              <a:latin typeface="+mn-ea"/>
            </a:endParaRPr>
          </a:p>
        </p:txBody>
      </p:sp>
      <p:sp>
        <p:nvSpPr>
          <p:cNvPr id="90" name="正方形/長方形 89"/>
          <p:cNvSpPr/>
          <p:nvPr/>
        </p:nvSpPr>
        <p:spPr>
          <a:xfrm>
            <a:off x="7076009" y="2834354"/>
            <a:ext cx="1156086" cy="707886"/>
          </a:xfrm>
          <a:prstGeom prst="rect">
            <a:avLst/>
          </a:prstGeom>
        </p:spPr>
        <p:txBody>
          <a:bodyPr wrap="none">
            <a:spAutoFit/>
          </a:bodyPr>
          <a:lstStyle/>
          <a:p>
            <a:r>
              <a:rPr lang="ja-JP" altLang="en-US" sz="1000" b="1" dirty="0">
                <a:solidFill>
                  <a:schemeClr val="accent2">
                    <a:lumMod val="75000"/>
                    <a:lumOff val="25000"/>
                  </a:schemeClr>
                </a:solidFill>
                <a:latin typeface="+mn-ea"/>
              </a:rPr>
              <a:t>・</a:t>
            </a:r>
            <a:r>
              <a:rPr lang="en-US" altLang="ja-JP" sz="1000" b="1" dirty="0">
                <a:solidFill>
                  <a:schemeClr val="accent2">
                    <a:lumMod val="75000"/>
                    <a:lumOff val="25000"/>
                  </a:schemeClr>
                </a:solidFill>
                <a:latin typeface="+mn-ea"/>
              </a:rPr>
              <a:t>DataSign</a:t>
            </a:r>
          </a:p>
          <a:p>
            <a:r>
              <a:rPr lang="ja-JP" altLang="en-US" sz="1000" b="1" dirty="0">
                <a:solidFill>
                  <a:schemeClr val="accent2">
                    <a:lumMod val="75000"/>
                    <a:lumOff val="25000"/>
                  </a:schemeClr>
                </a:solidFill>
                <a:latin typeface="+mn-ea"/>
              </a:rPr>
              <a:t>・</a:t>
            </a:r>
            <a:r>
              <a:rPr lang="en-US" altLang="ja-JP" sz="1000" b="1" dirty="0">
                <a:solidFill>
                  <a:schemeClr val="accent2">
                    <a:lumMod val="75000"/>
                    <a:lumOff val="25000"/>
                  </a:schemeClr>
                </a:solidFill>
                <a:latin typeface="+mn-ea"/>
              </a:rPr>
              <a:t>DataGateway</a:t>
            </a:r>
          </a:p>
          <a:p>
            <a:r>
              <a:rPr lang="ja-JP" altLang="en-US" sz="1000" b="1" dirty="0">
                <a:solidFill>
                  <a:schemeClr val="accent2">
                    <a:lumMod val="75000"/>
                    <a:lumOff val="25000"/>
                  </a:schemeClr>
                </a:solidFill>
                <a:latin typeface="+mn-ea"/>
              </a:rPr>
              <a:t>・</a:t>
            </a:r>
            <a:r>
              <a:rPr lang="en-US" altLang="ja-JP" sz="1000" b="1" dirty="0">
                <a:solidFill>
                  <a:schemeClr val="accent2">
                    <a:lumMod val="75000"/>
                    <a:lumOff val="25000"/>
                  </a:schemeClr>
                </a:solidFill>
                <a:latin typeface="+mn-ea"/>
              </a:rPr>
              <a:t>NRI</a:t>
            </a:r>
            <a:r>
              <a:rPr lang="ja-JP" altLang="en-US" sz="1000" b="1" dirty="0">
                <a:solidFill>
                  <a:schemeClr val="accent2">
                    <a:lumMod val="75000"/>
                    <a:lumOff val="25000"/>
                  </a:schemeClr>
                </a:solidFill>
                <a:latin typeface="+mn-ea"/>
              </a:rPr>
              <a:t>デジタル</a:t>
            </a:r>
            <a:endParaRPr lang="en-US" altLang="ja-JP" sz="1000" b="1" dirty="0">
              <a:solidFill>
                <a:schemeClr val="accent2">
                  <a:lumMod val="75000"/>
                  <a:lumOff val="25000"/>
                </a:schemeClr>
              </a:solidFill>
              <a:latin typeface="+mn-ea"/>
            </a:endParaRPr>
          </a:p>
          <a:p>
            <a:r>
              <a:rPr lang="ja-JP" altLang="en-US" sz="1000" b="1" dirty="0">
                <a:solidFill>
                  <a:schemeClr val="accent2">
                    <a:lumMod val="75000"/>
                    <a:lumOff val="25000"/>
                  </a:schemeClr>
                </a:solidFill>
                <a:latin typeface="+mn-ea"/>
              </a:rPr>
              <a:t>・富士通</a:t>
            </a:r>
            <a:r>
              <a:rPr lang="en-US" altLang="ja-JP" sz="1000" b="1" dirty="0">
                <a:solidFill>
                  <a:schemeClr val="accent2">
                    <a:lumMod val="75000"/>
                    <a:lumOff val="25000"/>
                  </a:schemeClr>
                </a:solidFill>
                <a:latin typeface="+mn-ea"/>
              </a:rPr>
              <a:t>Japan</a:t>
            </a:r>
          </a:p>
        </p:txBody>
      </p:sp>
      <p:sp>
        <p:nvSpPr>
          <p:cNvPr id="94" name="正方形/長方形 93"/>
          <p:cNvSpPr/>
          <p:nvPr/>
        </p:nvSpPr>
        <p:spPr>
          <a:xfrm>
            <a:off x="5270016" y="1077691"/>
            <a:ext cx="4437433" cy="1015663"/>
          </a:xfrm>
          <a:prstGeom prst="rect">
            <a:avLst/>
          </a:prstGeom>
        </p:spPr>
        <p:txBody>
          <a:bodyPr wrap="none">
            <a:spAutoFit/>
          </a:bodyPr>
          <a:lstStyle/>
          <a:p>
            <a:r>
              <a:rPr lang="ja-JP" altLang="en-US" sz="1000" b="1" dirty="0">
                <a:latin typeface="+mn-ea"/>
              </a:rPr>
              <a:t>・設備メーカー、中小事業者、補助金事務局</a:t>
            </a:r>
            <a:endParaRPr lang="en-US" altLang="ja-JP" sz="1000" b="1" dirty="0">
              <a:latin typeface="+mn-ea"/>
            </a:endParaRPr>
          </a:p>
          <a:p>
            <a:r>
              <a:rPr lang="ja-JP" altLang="en-US" sz="1000" b="1" dirty="0">
                <a:latin typeface="+mn-ea"/>
              </a:rPr>
              <a:t>・製品ユーザー（部品サプライヤー、製造工場、販売会社、保守サービス事業者）</a:t>
            </a:r>
            <a:endParaRPr lang="en-US" altLang="ja-JP" sz="1000" b="1" dirty="0">
              <a:latin typeface="+mn-ea"/>
            </a:endParaRPr>
          </a:p>
          <a:p>
            <a:r>
              <a:rPr lang="ja-JP" altLang="en-US" sz="1000" b="1" dirty="0">
                <a:latin typeface="+mn-ea"/>
              </a:rPr>
              <a:t>・病院</a:t>
            </a:r>
            <a:r>
              <a:rPr lang="en-US" altLang="ja-JP" sz="1000" b="1" dirty="0">
                <a:latin typeface="+mn-ea"/>
              </a:rPr>
              <a:t>/</a:t>
            </a:r>
            <a:r>
              <a:rPr lang="ja-JP" altLang="en-US" sz="1000" b="1" dirty="0">
                <a:latin typeface="+mn-ea"/>
              </a:rPr>
              <a:t>病院スタッフ、製薬企業</a:t>
            </a:r>
            <a:r>
              <a:rPr lang="en-US" altLang="ja-JP" sz="1000" b="1" dirty="0">
                <a:latin typeface="+mn-ea"/>
              </a:rPr>
              <a:t>/CRO</a:t>
            </a:r>
            <a:r>
              <a:rPr lang="ja-JP" altLang="en-US" sz="1000" b="1" dirty="0">
                <a:latin typeface="+mn-ea"/>
              </a:rPr>
              <a:t>スタッフ</a:t>
            </a:r>
            <a:endParaRPr lang="en-US" altLang="ja-JP" sz="1000" b="1" dirty="0">
              <a:latin typeface="+mn-ea"/>
            </a:endParaRPr>
          </a:p>
          <a:p>
            <a:r>
              <a:rPr lang="ja-JP" altLang="en-US" sz="1000" b="1" dirty="0">
                <a:latin typeface="+mn-ea"/>
              </a:rPr>
              <a:t>・共助アプリユーザー</a:t>
            </a:r>
            <a:endParaRPr lang="en-US" altLang="ja-JP" sz="1000" b="1" dirty="0">
              <a:latin typeface="+mn-ea"/>
            </a:endParaRPr>
          </a:p>
          <a:p>
            <a:r>
              <a:rPr lang="ja-JP" altLang="en-US" sz="1000" b="1" dirty="0">
                <a:latin typeface="+mn-ea"/>
              </a:rPr>
              <a:t>・基幹インフラ事業者</a:t>
            </a:r>
            <a:endParaRPr lang="en-US" altLang="ja-JP" sz="1000" b="1" dirty="0">
              <a:latin typeface="+mn-ea"/>
            </a:endParaRPr>
          </a:p>
          <a:p>
            <a:r>
              <a:rPr lang="ja-JP" altLang="en-US" sz="1000" b="1" dirty="0">
                <a:latin typeface="+mn-ea"/>
              </a:rPr>
              <a:t>・</a:t>
            </a:r>
            <a:r>
              <a:rPr lang="en-US" altLang="ja-JP" sz="1000" b="1" dirty="0">
                <a:latin typeface="+mn-ea"/>
              </a:rPr>
              <a:t>Web</a:t>
            </a:r>
            <a:r>
              <a:rPr lang="ja-JP" altLang="en-US" sz="1000" b="1" dirty="0">
                <a:latin typeface="+mn-ea"/>
              </a:rPr>
              <a:t>サイト閲覧者、サイト運営事業者、アドテク事業者</a:t>
            </a:r>
          </a:p>
        </p:txBody>
      </p:sp>
      <p:sp>
        <p:nvSpPr>
          <p:cNvPr id="17" name="正方形/長方形 16"/>
          <p:cNvSpPr/>
          <p:nvPr/>
        </p:nvSpPr>
        <p:spPr>
          <a:xfrm>
            <a:off x="2734612" y="5624132"/>
            <a:ext cx="3649466" cy="1061829"/>
          </a:xfrm>
          <a:prstGeom prst="rect">
            <a:avLst/>
          </a:prstGeom>
        </p:spPr>
        <p:txBody>
          <a:bodyPr wrap="square">
            <a:spAutoFit/>
          </a:bodyPr>
          <a:lstStyle/>
          <a:p>
            <a:r>
              <a:rPr lang="ja-JP" altLang="en-US" sz="900" b="1" dirty="0">
                <a:latin typeface="+mn-ea"/>
              </a:rPr>
              <a:t>・</a:t>
            </a:r>
            <a:r>
              <a:rPr lang="en-US" altLang="ja-JP" sz="900" b="1" dirty="0">
                <a:latin typeface="+mn-ea"/>
              </a:rPr>
              <a:t>Verifiable Credentials Data Model v1.1 </a:t>
            </a:r>
            <a:r>
              <a:rPr lang="ja-JP" altLang="en-US" sz="900" b="1" dirty="0">
                <a:latin typeface="+mn-ea"/>
              </a:rPr>
              <a:t>（</a:t>
            </a:r>
            <a:r>
              <a:rPr lang="en-US" altLang="ja-JP" sz="900" b="1" dirty="0">
                <a:latin typeface="+mn-ea"/>
              </a:rPr>
              <a:t>W3C</a:t>
            </a:r>
            <a:r>
              <a:rPr lang="ja-JP" altLang="en-US" sz="900" b="1" dirty="0">
                <a:latin typeface="+mn-ea"/>
              </a:rPr>
              <a:t>）</a:t>
            </a:r>
            <a:endParaRPr lang="en-US" altLang="ja-JP" sz="900" b="1" dirty="0">
              <a:latin typeface="+mn-ea"/>
            </a:endParaRPr>
          </a:p>
          <a:p>
            <a:r>
              <a:rPr lang="ja-JP" altLang="en-US" sz="900" b="1" dirty="0">
                <a:latin typeface="+mn-ea"/>
              </a:rPr>
              <a:t>・</a:t>
            </a:r>
            <a:r>
              <a:rPr lang="en-US" altLang="ja-JP" sz="900" b="1" dirty="0">
                <a:latin typeface="+mn-ea"/>
              </a:rPr>
              <a:t>VC Implementation Guidelines</a:t>
            </a:r>
            <a:r>
              <a:rPr lang="ja-JP" altLang="en-US" sz="900" b="1" dirty="0">
                <a:latin typeface="+mn-ea"/>
              </a:rPr>
              <a:t>（</a:t>
            </a:r>
            <a:r>
              <a:rPr lang="en-US" altLang="ja-JP" sz="900" b="1" dirty="0">
                <a:latin typeface="+mn-ea"/>
              </a:rPr>
              <a:t>W3C</a:t>
            </a:r>
            <a:r>
              <a:rPr lang="ja-JP" altLang="en-US" sz="900" b="1" dirty="0">
                <a:latin typeface="+mn-ea"/>
              </a:rPr>
              <a:t>）</a:t>
            </a:r>
            <a:endParaRPr lang="en-US" altLang="ja-JP" sz="900" b="1" dirty="0">
              <a:latin typeface="+mn-ea"/>
            </a:endParaRPr>
          </a:p>
          <a:p>
            <a:r>
              <a:rPr lang="ja-JP" altLang="en-US" sz="900" b="1" dirty="0">
                <a:latin typeface="+mn-ea"/>
              </a:rPr>
              <a:t>・</a:t>
            </a:r>
            <a:r>
              <a:rPr lang="en-US" altLang="ja-JP" sz="900" b="1" dirty="0">
                <a:latin typeface="+mn-ea"/>
              </a:rPr>
              <a:t>Decentralized Identifiers (DIDs) v1.0</a:t>
            </a:r>
            <a:r>
              <a:rPr lang="ja-JP" altLang="en-US" sz="900" b="1" dirty="0">
                <a:latin typeface="+mn-ea"/>
              </a:rPr>
              <a:t>（</a:t>
            </a:r>
            <a:r>
              <a:rPr lang="en-US" altLang="ja-JP" sz="900" b="1" dirty="0">
                <a:latin typeface="+mn-ea"/>
              </a:rPr>
              <a:t>W3C</a:t>
            </a:r>
            <a:r>
              <a:rPr lang="ja-JP" altLang="en-US" sz="900" b="1" dirty="0">
                <a:latin typeface="+mn-ea"/>
              </a:rPr>
              <a:t>）</a:t>
            </a:r>
            <a:endParaRPr lang="en-US" altLang="ja-JP" sz="900" b="1" dirty="0">
              <a:latin typeface="+mn-ea"/>
            </a:endParaRPr>
          </a:p>
          <a:p>
            <a:r>
              <a:rPr lang="ja-JP" altLang="en-US" sz="900" b="1" dirty="0">
                <a:latin typeface="+mn-ea"/>
              </a:rPr>
              <a:t>・</a:t>
            </a:r>
            <a:r>
              <a:rPr lang="en-US" altLang="ja-JP" sz="900" b="1" dirty="0">
                <a:latin typeface="+mn-ea"/>
              </a:rPr>
              <a:t>DIDComm Messaging v2.0</a:t>
            </a:r>
            <a:r>
              <a:rPr lang="ja-JP" altLang="en-US" sz="900" b="1" dirty="0">
                <a:latin typeface="+mn-ea"/>
              </a:rPr>
              <a:t>（</a:t>
            </a:r>
            <a:r>
              <a:rPr lang="en-US" altLang="ja-JP" sz="900" b="1" dirty="0">
                <a:latin typeface="+mn-ea"/>
              </a:rPr>
              <a:t>DIF</a:t>
            </a:r>
            <a:r>
              <a:rPr lang="ja-JP" altLang="en-US" sz="900" b="1" dirty="0">
                <a:latin typeface="+mn-ea"/>
              </a:rPr>
              <a:t>）</a:t>
            </a:r>
            <a:endParaRPr lang="en-US" altLang="ja-JP" sz="900" b="1" dirty="0">
              <a:latin typeface="+mn-ea"/>
            </a:endParaRPr>
          </a:p>
          <a:p>
            <a:r>
              <a:rPr lang="ja-JP" altLang="en-US" sz="900" b="1" dirty="0">
                <a:latin typeface="+mn-ea"/>
              </a:rPr>
              <a:t>・</a:t>
            </a:r>
            <a:r>
              <a:rPr lang="en-US" altLang="ja-JP" sz="900" b="1" dirty="0">
                <a:latin typeface="+mn-ea"/>
              </a:rPr>
              <a:t>Sidetree v1.0.0</a:t>
            </a:r>
            <a:r>
              <a:rPr lang="ja-JP" altLang="en-US" sz="900" b="1" dirty="0">
                <a:latin typeface="+mn-ea"/>
              </a:rPr>
              <a:t>（</a:t>
            </a:r>
            <a:r>
              <a:rPr lang="en-US" altLang="ja-JP" sz="900" b="1" dirty="0">
                <a:latin typeface="+mn-ea"/>
              </a:rPr>
              <a:t>DIF</a:t>
            </a:r>
            <a:r>
              <a:rPr lang="ja-JP" altLang="en-US" sz="900" b="1" dirty="0">
                <a:latin typeface="+mn-ea"/>
              </a:rPr>
              <a:t>）</a:t>
            </a:r>
            <a:endParaRPr lang="en-US" altLang="ja-JP" sz="900" b="1" dirty="0">
              <a:latin typeface="+mn-ea"/>
            </a:endParaRPr>
          </a:p>
          <a:p>
            <a:r>
              <a:rPr lang="ja-JP" altLang="en-US" sz="900" b="1" dirty="0">
                <a:latin typeface="+mn-ea"/>
              </a:rPr>
              <a:t>・</a:t>
            </a:r>
            <a:r>
              <a:rPr lang="en-US" altLang="ja-JP" sz="900" b="1" dirty="0">
                <a:latin typeface="+mn-ea"/>
              </a:rPr>
              <a:t>Well Known DID Configuration</a:t>
            </a:r>
            <a:r>
              <a:rPr lang="ja-JP" altLang="en-US" sz="900" b="1" dirty="0">
                <a:latin typeface="+mn-ea"/>
              </a:rPr>
              <a:t>（</a:t>
            </a:r>
            <a:r>
              <a:rPr lang="en-US" altLang="ja-JP" sz="900" b="1" dirty="0">
                <a:latin typeface="+mn-ea"/>
              </a:rPr>
              <a:t>DIF</a:t>
            </a:r>
            <a:r>
              <a:rPr lang="ja-JP" altLang="en-US" sz="900" b="1" dirty="0">
                <a:latin typeface="+mn-ea"/>
              </a:rPr>
              <a:t>）</a:t>
            </a:r>
            <a:endParaRPr lang="en-US" altLang="ja-JP" sz="900" b="1" dirty="0">
              <a:latin typeface="+mn-ea"/>
            </a:endParaRPr>
          </a:p>
          <a:p>
            <a:r>
              <a:rPr lang="ja-JP" altLang="en-US" sz="900" b="1" dirty="0">
                <a:latin typeface="+mn-ea"/>
              </a:rPr>
              <a:t>・</a:t>
            </a:r>
            <a:r>
              <a:rPr lang="en-US" altLang="ja-JP" sz="900" b="1" dirty="0">
                <a:latin typeface="+mn-ea"/>
              </a:rPr>
              <a:t>ISO/IEC 18033</a:t>
            </a:r>
            <a:r>
              <a:rPr lang="ja-JP" altLang="en-US" sz="900" b="1" dirty="0">
                <a:latin typeface="+mn-ea"/>
              </a:rPr>
              <a:t>（</a:t>
            </a:r>
            <a:r>
              <a:rPr lang="en-US" altLang="ja-JP" sz="900" b="1" dirty="0">
                <a:latin typeface="+mn-ea"/>
              </a:rPr>
              <a:t>ISO/IEC</a:t>
            </a:r>
            <a:r>
              <a:rPr lang="ja-JP" altLang="en-US" sz="900" b="1" dirty="0">
                <a:latin typeface="+mn-ea"/>
              </a:rPr>
              <a:t>）</a:t>
            </a:r>
          </a:p>
        </p:txBody>
      </p:sp>
      <p:sp>
        <p:nvSpPr>
          <p:cNvPr id="95" name="正方形/長方形 94"/>
          <p:cNvSpPr/>
          <p:nvPr/>
        </p:nvSpPr>
        <p:spPr>
          <a:xfrm>
            <a:off x="6343436" y="5578326"/>
            <a:ext cx="3230777" cy="923330"/>
          </a:xfrm>
          <a:prstGeom prst="rect">
            <a:avLst/>
          </a:prstGeom>
        </p:spPr>
        <p:txBody>
          <a:bodyPr wrap="square">
            <a:spAutoFit/>
          </a:bodyPr>
          <a:lstStyle/>
          <a:p>
            <a:r>
              <a:rPr lang="ja-JP" altLang="en-US" sz="900" b="1" dirty="0">
                <a:latin typeface="+mn-ea"/>
              </a:rPr>
              <a:t>・</a:t>
            </a:r>
            <a:r>
              <a:rPr lang="en-US" altLang="ja-JP" sz="900" b="1" dirty="0">
                <a:latin typeface="+mn-ea"/>
              </a:rPr>
              <a:t>OpenID for VC Issuance</a:t>
            </a:r>
            <a:r>
              <a:rPr lang="ja-JP" altLang="en-US" sz="900" b="1" dirty="0">
                <a:latin typeface="+mn-ea"/>
              </a:rPr>
              <a:t>（</a:t>
            </a:r>
            <a:r>
              <a:rPr lang="en-US" altLang="ja-JP" sz="900" b="1" dirty="0">
                <a:latin typeface="+mn-ea"/>
              </a:rPr>
              <a:t>OIDF</a:t>
            </a:r>
            <a:r>
              <a:rPr lang="ja-JP" altLang="en-US" sz="900" b="1" dirty="0">
                <a:latin typeface="+mn-ea"/>
              </a:rPr>
              <a:t>）</a:t>
            </a:r>
            <a:endParaRPr lang="en-US" altLang="ja-JP" sz="900" b="1" dirty="0">
              <a:latin typeface="+mn-ea"/>
            </a:endParaRPr>
          </a:p>
          <a:p>
            <a:r>
              <a:rPr lang="ja-JP" altLang="en-US" sz="900" b="1" dirty="0">
                <a:latin typeface="+mn-ea"/>
              </a:rPr>
              <a:t>・</a:t>
            </a:r>
            <a:r>
              <a:rPr lang="en-US" altLang="ja-JP" sz="900" b="1" dirty="0">
                <a:latin typeface="+mn-ea"/>
              </a:rPr>
              <a:t>OpenID for VP</a:t>
            </a:r>
            <a:r>
              <a:rPr lang="ja-JP" altLang="en-US" sz="900" b="1" dirty="0">
                <a:latin typeface="+mn-ea"/>
              </a:rPr>
              <a:t>（</a:t>
            </a:r>
            <a:r>
              <a:rPr lang="en-US" altLang="ja-JP" sz="900" b="1" dirty="0">
                <a:latin typeface="+mn-ea"/>
              </a:rPr>
              <a:t>OIDF</a:t>
            </a:r>
            <a:r>
              <a:rPr lang="ja-JP" altLang="en-US" sz="900" b="1" dirty="0">
                <a:latin typeface="+mn-ea"/>
              </a:rPr>
              <a:t>）</a:t>
            </a:r>
            <a:endParaRPr lang="en-US" altLang="ja-JP" sz="900" b="1" dirty="0">
              <a:latin typeface="+mn-ea"/>
            </a:endParaRPr>
          </a:p>
          <a:p>
            <a:r>
              <a:rPr lang="ja-JP" altLang="en-US" sz="900" b="1" dirty="0">
                <a:latin typeface="+mn-ea"/>
              </a:rPr>
              <a:t>・</a:t>
            </a:r>
            <a:r>
              <a:rPr lang="en-US" altLang="ja-JP" sz="900" b="1" dirty="0">
                <a:latin typeface="+mn-ea"/>
              </a:rPr>
              <a:t>SIOP v2</a:t>
            </a:r>
            <a:r>
              <a:rPr lang="ja-JP" altLang="en-US" sz="900" b="1" dirty="0">
                <a:latin typeface="+mn-ea"/>
              </a:rPr>
              <a:t>（</a:t>
            </a:r>
            <a:r>
              <a:rPr lang="en-US" altLang="ja-JP" sz="900" b="1" dirty="0">
                <a:latin typeface="+mn-ea"/>
              </a:rPr>
              <a:t>OIDF</a:t>
            </a:r>
            <a:r>
              <a:rPr lang="ja-JP" altLang="en-US" sz="900" b="1" dirty="0">
                <a:latin typeface="+mn-ea"/>
              </a:rPr>
              <a:t>）</a:t>
            </a:r>
            <a:endParaRPr lang="en-US" altLang="ja-JP" sz="900" b="1" dirty="0">
              <a:latin typeface="+mn-ea"/>
            </a:endParaRPr>
          </a:p>
          <a:p>
            <a:r>
              <a:rPr lang="ja-JP" altLang="en-US" sz="900" b="1" dirty="0">
                <a:latin typeface="+mn-ea"/>
              </a:rPr>
              <a:t>・</a:t>
            </a:r>
            <a:r>
              <a:rPr lang="en-US" altLang="ja-JP" sz="900" b="1" dirty="0">
                <a:latin typeface="+mn-ea"/>
              </a:rPr>
              <a:t>GAIN Trust Framework</a:t>
            </a:r>
            <a:r>
              <a:rPr lang="ja-JP" altLang="en-US" sz="900" b="1" dirty="0">
                <a:latin typeface="+mn-ea"/>
              </a:rPr>
              <a:t>（</a:t>
            </a:r>
            <a:r>
              <a:rPr lang="en-US" altLang="ja-JP" sz="900" b="1" dirty="0">
                <a:latin typeface="+mn-ea"/>
              </a:rPr>
              <a:t>GAIN</a:t>
            </a:r>
            <a:r>
              <a:rPr lang="ja-JP" altLang="en-US" sz="900" b="1" dirty="0">
                <a:latin typeface="+mn-ea"/>
              </a:rPr>
              <a:t>）</a:t>
            </a:r>
            <a:endParaRPr lang="en-US" altLang="ja-JP" sz="900" b="1" dirty="0">
              <a:latin typeface="+mn-ea"/>
            </a:endParaRPr>
          </a:p>
          <a:p>
            <a:r>
              <a:rPr lang="ja-JP" altLang="en-US" sz="900" b="1" dirty="0">
                <a:latin typeface="+mn-ea"/>
              </a:rPr>
              <a:t>・</a:t>
            </a:r>
            <a:r>
              <a:rPr lang="en-US" altLang="ja-JP" sz="900" b="1" dirty="0">
                <a:latin typeface="+mn-ea"/>
              </a:rPr>
              <a:t>OIX Guide to Trust Frameworks for Smart </a:t>
            </a:r>
            <a:r>
              <a:rPr lang="ja-JP" altLang="en-US" sz="900" b="1" dirty="0">
                <a:latin typeface="+mn-ea"/>
              </a:rPr>
              <a:t>　 </a:t>
            </a:r>
            <a:endParaRPr lang="en-US" altLang="ja-JP" sz="900" b="1" dirty="0">
              <a:latin typeface="+mn-ea"/>
            </a:endParaRPr>
          </a:p>
          <a:p>
            <a:r>
              <a:rPr lang="en-US" altLang="ja-JP" sz="900" b="1" dirty="0">
                <a:latin typeface="+mn-ea"/>
              </a:rPr>
              <a:t> Digital Identity</a:t>
            </a:r>
            <a:r>
              <a:rPr lang="ja-JP" altLang="en-US" sz="900" b="1" dirty="0">
                <a:latin typeface="+mn-ea"/>
              </a:rPr>
              <a:t>（</a:t>
            </a:r>
            <a:r>
              <a:rPr lang="en-US" altLang="ja-JP" sz="900" b="1" dirty="0">
                <a:latin typeface="+mn-ea"/>
              </a:rPr>
              <a:t>OIX</a:t>
            </a:r>
            <a:r>
              <a:rPr lang="ja-JP" altLang="en-US" sz="900" b="1" dirty="0">
                <a:latin typeface="+mn-ea"/>
              </a:rPr>
              <a:t>）</a:t>
            </a:r>
            <a:endParaRPr lang="en-US" altLang="ja-JP" sz="900" b="1" dirty="0">
              <a:latin typeface="+mn-ea"/>
            </a:endParaRPr>
          </a:p>
        </p:txBody>
      </p:sp>
      <p:sp>
        <p:nvSpPr>
          <p:cNvPr id="97" name="正方形/長方形 96"/>
          <p:cNvSpPr/>
          <p:nvPr/>
        </p:nvSpPr>
        <p:spPr>
          <a:xfrm>
            <a:off x="4948706" y="2841849"/>
            <a:ext cx="2020105" cy="707886"/>
          </a:xfrm>
          <a:prstGeom prst="rect">
            <a:avLst/>
          </a:prstGeom>
        </p:spPr>
        <p:txBody>
          <a:bodyPr wrap="none">
            <a:spAutoFit/>
          </a:bodyPr>
          <a:lstStyle/>
          <a:p>
            <a:r>
              <a:rPr lang="ja-JP" altLang="en-US" sz="1000" b="1" dirty="0">
                <a:solidFill>
                  <a:schemeClr val="accent2">
                    <a:lumMod val="75000"/>
                    <a:lumOff val="25000"/>
                  </a:schemeClr>
                </a:solidFill>
                <a:latin typeface="+mn-ea"/>
              </a:rPr>
              <a:t>・電通</a:t>
            </a:r>
            <a:endParaRPr lang="en-US" altLang="ja-JP" sz="1000" b="1" dirty="0">
              <a:solidFill>
                <a:schemeClr val="accent2">
                  <a:lumMod val="75000"/>
                  <a:lumOff val="25000"/>
                </a:schemeClr>
              </a:solidFill>
              <a:latin typeface="+mn-ea"/>
            </a:endParaRPr>
          </a:p>
          <a:p>
            <a:r>
              <a:rPr lang="ja-JP" altLang="en-US" sz="1000" b="1" dirty="0">
                <a:solidFill>
                  <a:schemeClr val="accent2">
                    <a:lumMod val="75000"/>
                    <a:lumOff val="25000"/>
                  </a:schemeClr>
                </a:solidFill>
                <a:latin typeface="+mn-ea"/>
              </a:rPr>
              <a:t>・大日本印刷（共助アプリベンダ）</a:t>
            </a:r>
            <a:endParaRPr lang="en-US" altLang="ja-JP" sz="1000" b="1" dirty="0">
              <a:latin typeface="+mn-ea"/>
            </a:endParaRPr>
          </a:p>
          <a:p>
            <a:r>
              <a:rPr lang="ja-JP" altLang="en-US" sz="1000" b="1" dirty="0">
                <a:latin typeface="+mn-ea"/>
              </a:rPr>
              <a:t>・</a:t>
            </a:r>
            <a:r>
              <a:rPr lang="en-US" altLang="ja-JP" sz="1000" b="1" dirty="0">
                <a:latin typeface="+mn-ea"/>
              </a:rPr>
              <a:t>Trusted Network Provider</a:t>
            </a:r>
          </a:p>
          <a:p>
            <a:r>
              <a:rPr lang="ja-JP" altLang="en-US" sz="1000" b="1" dirty="0">
                <a:latin typeface="+mn-ea"/>
              </a:rPr>
              <a:t>（公益的第三者：</a:t>
            </a:r>
            <a:r>
              <a:rPr lang="en-US" altLang="ja-JP" sz="1000" b="1" dirty="0">
                <a:latin typeface="+mn-ea"/>
              </a:rPr>
              <a:t>IPA</a:t>
            </a:r>
            <a:r>
              <a:rPr lang="ja-JP" altLang="en-US" sz="1000" b="1" dirty="0">
                <a:latin typeface="+mn-ea"/>
              </a:rPr>
              <a:t>など）</a:t>
            </a:r>
          </a:p>
        </p:txBody>
      </p:sp>
      <p:sp>
        <p:nvSpPr>
          <p:cNvPr id="98" name="正方形/長方形 97"/>
          <p:cNvSpPr/>
          <p:nvPr/>
        </p:nvSpPr>
        <p:spPr>
          <a:xfrm>
            <a:off x="5211112" y="4520322"/>
            <a:ext cx="764953" cy="553998"/>
          </a:xfrm>
          <a:prstGeom prst="rect">
            <a:avLst/>
          </a:prstGeom>
        </p:spPr>
        <p:txBody>
          <a:bodyPr wrap="none">
            <a:spAutoFit/>
          </a:bodyPr>
          <a:lstStyle/>
          <a:p>
            <a:r>
              <a:rPr lang="ja-JP" altLang="en-US" sz="1000" b="1" dirty="0">
                <a:solidFill>
                  <a:schemeClr val="accent2">
                    <a:lumMod val="75000"/>
                    <a:lumOff val="25000"/>
                  </a:schemeClr>
                </a:solidFill>
                <a:latin typeface="+mn-ea"/>
              </a:rPr>
              <a:t>・</a:t>
            </a:r>
            <a:r>
              <a:rPr lang="en-US" altLang="ja-JP" sz="1000" b="1" dirty="0">
                <a:solidFill>
                  <a:schemeClr val="accent2">
                    <a:lumMod val="75000"/>
                    <a:lumOff val="25000"/>
                  </a:schemeClr>
                </a:solidFill>
                <a:latin typeface="+mn-ea"/>
              </a:rPr>
              <a:t>ISID</a:t>
            </a:r>
          </a:p>
          <a:p>
            <a:r>
              <a:rPr lang="ja-JP" altLang="en-US" sz="1000" b="1" dirty="0">
                <a:solidFill>
                  <a:schemeClr val="accent2">
                    <a:lumMod val="75000"/>
                    <a:lumOff val="25000"/>
                  </a:schemeClr>
                </a:solidFill>
                <a:latin typeface="+mn-ea"/>
              </a:rPr>
              <a:t>・東京大学</a:t>
            </a:r>
            <a:endParaRPr lang="en-US" altLang="ja-JP" sz="1000" b="1" dirty="0">
              <a:solidFill>
                <a:schemeClr val="accent2">
                  <a:lumMod val="75000"/>
                  <a:lumOff val="25000"/>
                </a:schemeClr>
              </a:solidFill>
              <a:latin typeface="+mn-ea"/>
            </a:endParaRPr>
          </a:p>
          <a:p>
            <a:r>
              <a:rPr lang="ja-JP" altLang="en-US" sz="1000" b="1" dirty="0">
                <a:solidFill>
                  <a:schemeClr val="accent2">
                    <a:lumMod val="75000"/>
                    <a:lumOff val="25000"/>
                  </a:schemeClr>
                </a:solidFill>
                <a:latin typeface="+mn-ea"/>
              </a:rPr>
              <a:t>・ヤフー</a:t>
            </a:r>
            <a:endParaRPr lang="en-US" altLang="ja-JP" sz="1000" b="1" dirty="0">
              <a:solidFill>
                <a:schemeClr val="accent2">
                  <a:lumMod val="75000"/>
                  <a:lumOff val="25000"/>
                </a:schemeClr>
              </a:solidFill>
              <a:latin typeface="+mn-ea"/>
            </a:endParaRPr>
          </a:p>
        </p:txBody>
      </p:sp>
      <p:sp>
        <p:nvSpPr>
          <p:cNvPr id="18" name="正方形/長方形 17"/>
          <p:cNvSpPr/>
          <p:nvPr/>
        </p:nvSpPr>
        <p:spPr>
          <a:xfrm>
            <a:off x="7076009" y="478502"/>
            <a:ext cx="2548574" cy="276999"/>
          </a:xfrm>
          <a:prstGeom prst="rect">
            <a:avLst/>
          </a:prstGeom>
        </p:spPr>
        <p:txBody>
          <a:bodyPr wrap="square">
            <a:spAutoFit/>
          </a:bodyPr>
          <a:lstStyle/>
          <a:p>
            <a:r>
              <a:rPr lang="en-US" altLang="ja-JP" sz="1200" dirty="0"/>
              <a:t>※</a:t>
            </a:r>
            <a:r>
              <a:rPr lang="ja-JP" altLang="en-US" sz="1200" b="1" dirty="0">
                <a:solidFill>
                  <a:schemeClr val="accent2">
                    <a:lumMod val="75000"/>
                    <a:lumOff val="25000"/>
                  </a:schemeClr>
                </a:solidFill>
              </a:rPr>
              <a:t>青字</a:t>
            </a:r>
            <a:r>
              <a:rPr lang="ja-JP" altLang="en-US" sz="1200" dirty="0"/>
              <a:t>：本事業への参画企業・団体</a:t>
            </a:r>
          </a:p>
        </p:txBody>
      </p:sp>
      <p:sp>
        <p:nvSpPr>
          <p:cNvPr id="99" name="正方形/長方形 98"/>
          <p:cNvSpPr/>
          <p:nvPr/>
        </p:nvSpPr>
        <p:spPr>
          <a:xfrm>
            <a:off x="367220" y="774092"/>
            <a:ext cx="2275653" cy="232927"/>
          </a:xfrm>
          <a:prstGeom prst="rect">
            <a:avLst/>
          </a:prstGeom>
          <a:solidFill>
            <a:schemeClr val="accent2">
              <a:lumMod val="90000"/>
              <a:lumOff val="1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kumimoji="1" lang="ja-JP" altLang="en-US" sz="1400" b="1" dirty="0">
                <a:solidFill>
                  <a:schemeClr val="bg1"/>
                </a:solidFill>
                <a:latin typeface="+mn-ea"/>
              </a:rPr>
              <a:t>ビジネスモデル</a:t>
            </a:r>
          </a:p>
        </p:txBody>
      </p:sp>
      <p:sp>
        <p:nvSpPr>
          <p:cNvPr id="100" name="正方形/長方形 99"/>
          <p:cNvSpPr/>
          <p:nvPr/>
        </p:nvSpPr>
        <p:spPr>
          <a:xfrm>
            <a:off x="2678606" y="775698"/>
            <a:ext cx="6895607" cy="232927"/>
          </a:xfrm>
          <a:prstGeom prst="rect">
            <a:avLst/>
          </a:prstGeom>
          <a:solidFill>
            <a:schemeClr val="accent2">
              <a:lumMod val="90000"/>
              <a:lumOff val="1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kumimoji="1" lang="ja-JP" altLang="en-US" sz="1400" b="1" dirty="0">
                <a:solidFill>
                  <a:schemeClr val="bg1"/>
                </a:solidFill>
                <a:latin typeface="+mn-ea"/>
              </a:rPr>
              <a:t>プレイヤー</a:t>
            </a:r>
          </a:p>
        </p:txBody>
      </p:sp>
      <p:pic>
        <p:nvPicPr>
          <p:cNvPr id="19" name="図 1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42936" y="2409806"/>
            <a:ext cx="172386" cy="172386"/>
          </a:xfrm>
          <a:prstGeom prst="rect">
            <a:avLst/>
          </a:prstGeom>
        </p:spPr>
      </p:pic>
      <p:pic>
        <p:nvPicPr>
          <p:cNvPr id="101" name="図 100"/>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42936" y="4043222"/>
            <a:ext cx="172386" cy="172386"/>
          </a:xfrm>
          <a:prstGeom prst="rect">
            <a:avLst/>
          </a:prstGeom>
        </p:spPr>
      </p:pic>
      <p:sp>
        <p:nvSpPr>
          <p:cNvPr id="35" name="ホームベース 34"/>
          <p:cNvSpPr/>
          <p:nvPr/>
        </p:nvSpPr>
        <p:spPr>
          <a:xfrm>
            <a:off x="6093501" y="42672"/>
            <a:ext cx="972000" cy="324000"/>
          </a:xfrm>
          <a:prstGeom prst="homePlate">
            <a:avLst/>
          </a:prstGeom>
          <a:solidFill>
            <a:schemeClr val="bg1">
              <a:lumMod val="85000"/>
            </a:schemeClr>
          </a:solid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kumimoji="1" lang="ja-JP" altLang="en-US" sz="1000" b="1" dirty="0">
                <a:solidFill>
                  <a:schemeClr val="bg1"/>
                </a:solidFill>
              </a:rPr>
              <a:t>基本情報</a:t>
            </a:r>
          </a:p>
        </p:txBody>
      </p:sp>
      <p:sp>
        <p:nvSpPr>
          <p:cNvPr id="36" name="山形 35"/>
          <p:cNvSpPr/>
          <p:nvPr/>
        </p:nvSpPr>
        <p:spPr>
          <a:xfrm>
            <a:off x="6889292" y="42672"/>
            <a:ext cx="972000" cy="324000"/>
          </a:xfrm>
          <a:prstGeom prst="chevron">
            <a:avLst/>
          </a:prstGeom>
          <a:solidFill>
            <a:schemeClr val="bg1">
              <a:lumMod val="85000"/>
            </a:schemeClr>
          </a:solid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kumimoji="1" lang="ja-JP" altLang="en-US" sz="1000" b="1" dirty="0">
                <a:solidFill>
                  <a:schemeClr val="bg1"/>
                </a:solidFill>
              </a:rPr>
              <a:t>実証結果</a:t>
            </a:r>
          </a:p>
        </p:txBody>
      </p:sp>
      <p:sp>
        <p:nvSpPr>
          <p:cNvPr id="37" name="山形 36"/>
          <p:cNvSpPr/>
          <p:nvPr/>
        </p:nvSpPr>
        <p:spPr>
          <a:xfrm>
            <a:off x="7685083" y="42672"/>
            <a:ext cx="972000" cy="324000"/>
          </a:xfrm>
          <a:prstGeom prst="chevron">
            <a:avLst/>
          </a:prstGeom>
          <a:solidFill>
            <a:schemeClr val="accent2">
              <a:lumMod val="75000"/>
              <a:lumOff val="25000"/>
            </a:schemeClr>
          </a:solid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kumimoji="1" lang="ja-JP" altLang="en-US" sz="1000" b="1" dirty="0">
                <a:solidFill>
                  <a:schemeClr val="bg1"/>
                </a:solidFill>
              </a:rPr>
              <a:t>社会実装の見通し</a:t>
            </a:r>
          </a:p>
        </p:txBody>
      </p:sp>
      <p:sp>
        <p:nvSpPr>
          <p:cNvPr id="38" name="山形 37"/>
          <p:cNvSpPr/>
          <p:nvPr/>
        </p:nvSpPr>
        <p:spPr>
          <a:xfrm>
            <a:off x="8480873" y="42672"/>
            <a:ext cx="972000" cy="324000"/>
          </a:xfrm>
          <a:prstGeom prst="chevron">
            <a:avLst/>
          </a:prstGeom>
          <a:solidFill>
            <a:schemeClr val="bg1">
              <a:lumMod val="85000"/>
            </a:schemeClr>
          </a:solid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kumimoji="1" lang="en-US" altLang="ja-JP" sz="1000" b="1" dirty="0">
                <a:solidFill>
                  <a:schemeClr val="bg1"/>
                </a:solidFill>
              </a:rPr>
              <a:t>TW</a:t>
            </a:r>
            <a:r>
              <a:rPr lang="ja-JP" altLang="en-US" sz="1000" b="1" dirty="0">
                <a:solidFill>
                  <a:schemeClr val="bg1"/>
                </a:solidFill>
              </a:rPr>
              <a:t>への</a:t>
            </a:r>
            <a:endParaRPr lang="en-US" altLang="ja-JP" sz="1000" b="1" dirty="0">
              <a:solidFill>
                <a:schemeClr val="bg1"/>
              </a:solidFill>
            </a:endParaRPr>
          </a:p>
          <a:p>
            <a:pPr algn="ctr"/>
            <a:r>
              <a:rPr kumimoji="1" lang="ja-JP" altLang="en-US" sz="1000" b="1" dirty="0">
                <a:solidFill>
                  <a:schemeClr val="bg1"/>
                </a:solidFill>
              </a:rPr>
              <a:t>示唆・提言</a:t>
            </a:r>
          </a:p>
        </p:txBody>
      </p:sp>
    </p:spTree>
    <p:extLst>
      <p:ext uri="{BB962C8B-B14F-4D97-AF65-F5344CB8AC3E}">
        <p14:creationId xmlns:p14="http://schemas.microsoft.com/office/powerpoint/2010/main" val="127302728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タイトル 7"/>
          <p:cNvSpPr>
            <a:spLocks noGrp="1"/>
          </p:cNvSpPr>
          <p:nvPr>
            <p:ph type="title"/>
          </p:nvPr>
        </p:nvSpPr>
        <p:spPr>
          <a:xfrm>
            <a:off x="331490" y="164693"/>
            <a:ext cx="9243021" cy="412538"/>
          </a:xfrm>
        </p:spPr>
        <p:txBody>
          <a:bodyPr>
            <a:normAutofit/>
          </a:bodyPr>
          <a:lstStyle/>
          <a:p>
            <a:r>
              <a:rPr lang="ja-JP" altLang="en-US" sz="1600" b="1" dirty="0">
                <a:solidFill>
                  <a:srgbClr val="002060"/>
                </a:solidFill>
              </a:rPr>
              <a:t>社会実装の見通し　</a:t>
            </a:r>
            <a:r>
              <a:rPr lang="en-US" altLang="ja-JP" sz="1600" b="1" dirty="0">
                <a:solidFill>
                  <a:srgbClr val="002060"/>
                </a:solidFill>
              </a:rPr>
              <a:t>–</a:t>
            </a:r>
            <a:r>
              <a:rPr lang="ja-JP" altLang="en-US" sz="1600" b="1" dirty="0">
                <a:solidFill>
                  <a:srgbClr val="002060"/>
                </a:solidFill>
              </a:rPr>
              <a:t>まとめ・考察</a:t>
            </a:r>
            <a:endParaRPr lang="ja-JP" altLang="en-US" sz="2000" b="1" spc="0" dirty="0">
              <a:solidFill>
                <a:srgbClr val="002060"/>
              </a:solidFill>
            </a:endParaRPr>
          </a:p>
        </p:txBody>
      </p:sp>
      <p:sp>
        <p:nvSpPr>
          <p:cNvPr id="6" name="テキスト ボックス 5"/>
          <p:cNvSpPr txBox="1"/>
          <p:nvPr/>
        </p:nvSpPr>
        <p:spPr>
          <a:xfrm>
            <a:off x="331490" y="555776"/>
            <a:ext cx="9243021" cy="6113312"/>
          </a:xfrm>
          <a:prstGeom prst="rect">
            <a:avLst/>
          </a:prstGeom>
          <a:noFill/>
        </p:spPr>
        <p:txBody>
          <a:bodyPr wrap="square" lIns="0" rIns="0" rtlCol="0">
            <a:noAutofit/>
          </a:bodyPr>
          <a:lstStyle/>
          <a:p>
            <a:pPr marL="285750" lvl="0" indent="-285750" defTabSz="288000">
              <a:buFont typeface="Wingdings" panose="05000000000000000000" pitchFamily="2" charset="2"/>
              <a:buChar char="n"/>
            </a:pPr>
            <a:r>
              <a:rPr lang="ja-JP" altLang="en-US" sz="1400" b="1" dirty="0">
                <a:solidFill>
                  <a:srgbClr val="000000"/>
                </a:solidFill>
                <a:latin typeface="Meiryo UI"/>
              </a:rPr>
              <a:t>ユーザーの声</a:t>
            </a:r>
          </a:p>
          <a:p>
            <a:pPr marL="360000" lvl="2" indent="-180000" defTabSz="288000">
              <a:buFont typeface="Wingdings" panose="05000000000000000000" pitchFamily="2" charset="2"/>
              <a:buChar char="Ø"/>
            </a:pPr>
            <a:endParaRPr lang="en-US" altLang="ja-JP" sz="300" dirty="0">
              <a:solidFill>
                <a:srgbClr val="000000"/>
              </a:solidFill>
              <a:latin typeface="Meiryo UI"/>
            </a:endParaRPr>
          </a:p>
          <a:p>
            <a:pPr marL="637200" lvl="2" indent="-180000" defTabSz="288000">
              <a:buFont typeface="Arial" panose="020B0604020202020204" pitchFamily="34" charset="0"/>
              <a:buChar char="•"/>
            </a:pPr>
            <a:r>
              <a:rPr lang="ja-JP" altLang="en-US" sz="1400" dirty="0">
                <a:solidFill>
                  <a:srgbClr val="000000"/>
                </a:solidFill>
                <a:latin typeface="Meiryo UI"/>
              </a:rPr>
              <a:t>トラストを担保する上での源泉として、データ共有に関する不安・怖さというのが、実際のユーザーの声として確認できた</a:t>
            </a:r>
            <a:endParaRPr lang="en-US" altLang="ja-JP" sz="1400" dirty="0">
              <a:solidFill>
                <a:srgbClr val="000000"/>
              </a:solidFill>
              <a:latin typeface="Meiryo UI"/>
            </a:endParaRPr>
          </a:p>
          <a:p>
            <a:pPr marL="637200" lvl="2" indent="-180000" defTabSz="288000">
              <a:buFont typeface="Arial" panose="020B0604020202020204" pitchFamily="34" charset="0"/>
              <a:buChar char="•"/>
            </a:pPr>
            <a:r>
              <a:rPr lang="ja-JP" altLang="en-US" sz="1400" dirty="0">
                <a:solidFill>
                  <a:srgbClr val="000000"/>
                </a:solidFill>
                <a:latin typeface="Meiryo UI"/>
              </a:rPr>
              <a:t>自分の情報がどのように使われているか分からないことに対する不安を感じるとした学生がいる一方、別の学生からは、サービスが便利になるのであれば一部の企業がデータを保有していても構わない、といった声が挙がっており、ユースケースや共有するデータの質、個人の考え方に応じて、</a:t>
            </a:r>
            <a:r>
              <a:rPr lang="en-US" altLang="ja-JP" sz="1400" dirty="0">
                <a:solidFill>
                  <a:srgbClr val="000000"/>
                </a:solidFill>
                <a:latin typeface="Meiryo UI"/>
              </a:rPr>
              <a:t>Trusted Web</a:t>
            </a:r>
            <a:r>
              <a:rPr lang="ja-JP" altLang="en-US" sz="1400" dirty="0">
                <a:solidFill>
                  <a:srgbClr val="000000"/>
                </a:solidFill>
                <a:latin typeface="Meiryo UI"/>
              </a:rPr>
              <a:t>に対する期待感には差があるものと</a:t>
            </a:r>
            <a:r>
              <a:rPr lang="ja-JP" altLang="en-US" sz="1400" dirty="0" smtClean="0">
                <a:solidFill>
                  <a:srgbClr val="000000"/>
                </a:solidFill>
                <a:latin typeface="Meiryo UI"/>
              </a:rPr>
              <a:t>考えられる</a:t>
            </a:r>
            <a:endParaRPr lang="en-US" altLang="ja-JP" sz="1400" dirty="0" smtClean="0">
              <a:solidFill>
                <a:srgbClr val="000000"/>
              </a:solidFill>
              <a:latin typeface="Meiryo UI"/>
            </a:endParaRPr>
          </a:p>
          <a:p>
            <a:pPr marL="637200" lvl="2" indent="-180000" defTabSz="288000">
              <a:buFont typeface="Arial" panose="020B0604020202020204" pitchFamily="34" charset="0"/>
              <a:buChar char="•"/>
            </a:pPr>
            <a:r>
              <a:rPr lang="ja-JP" altLang="en-US" sz="1400" dirty="0">
                <a:solidFill>
                  <a:srgbClr val="000000"/>
                </a:solidFill>
                <a:latin typeface="Meiryo UI"/>
              </a:rPr>
              <a:t>「同意の撤回によってアクセスできなくなることはビジネス上大きなデメリットになってしまう」という声について、トラストの担保と経済合理性がトレードオフとなるケースがあることが</a:t>
            </a:r>
            <a:r>
              <a:rPr lang="ja-JP" altLang="en-US" sz="1400" dirty="0" smtClean="0">
                <a:solidFill>
                  <a:srgbClr val="000000"/>
                </a:solidFill>
                <a:latin typeface="Meiryo UI"/>
              </a:rPr>
              <a:t>読み取れる</a:t>
            </a:r>
            <a:endParaRPr lang="en-US" altLang="ja-JP" sz="1400" dirty="0" smtClean="0">
              <a:solidFill>
                <a:srgbClr val="000000"/>
              </a:solidFill>
              <a:latin typeface="Meiryo UI"/>
            </a:endParaRPr>
          </a:p>
          <a:p>
            <a:pPr marL="637200" lvl="2" indent="-180000" defTabSz="288000">
              <a:buFont typeface="Arial" panose="020B0604020202020204" pitchFamily="34" charset="0"/>
              <a:buChar char="•"/>
            </a:pPr>
            <a:r>
              <a:rPr lang="en-US" altLang="ja-JP" sz="1400" dirty="0" smtClean="0">
                <a:solidFill>
                  <a:srgbClr val="000000"/>
                </a:solidFill>
                <a:latin typeface="Meiryo UI"/>
              </a:rPr>
              <a:t>Trusted </a:t>
            </a:r>
            <a:r>
              <a:rPr lang="en-US" altLang="ja-JP" sz="1400" dirty="0">
                <a:solidFill>
                  <a:srgbClr val="000000"/>
                </a:solidFill>
                <a:latin typeface="Meiryo UI"/>
              </a:rPr>
              <a:t>Web</a:t>
            </a:r>
            <a:r>
              <a:rPr lang="ja-JP" altLang="en-US" sz="1400" dirty="0">
                <a:solidFill>
                  <a:srgbClr val="000000"/>
                </a:solidFill>
                <a:latin typeface="Meiryo UI"/>
              </a:rPr>
              <a:t>の実装を進めていく上では、信頼性の確保と経済性の両面から検討が必要になると考えられる</a:t>
            </a:r>
            <a:endParaRPr lang="en-US" altLang="ja-JP" sz="1400" dirty="0">
              <a:solidFill>
                <a:srgbClr val="000000"/>
              </a:solidFill>
              <a:latin typeface="Meiryo UI"/>
            </a:endParaRPr>
          </a:p>
          <a:p>
            <a:pPr marL="637200" lvl="2" indent="-180000" defTabSz="288000">
              <a:buFont typeface="Arial" panose="020B0604020202020204" pitchFamily="34" charset="0"/>
              <a:buChar char="•"/>
            </a:pPr>
            <a:endParaRPr lang="en-US" altLang="ja-JP" sz="1400" noProof="0" dirty="0">
              <a:solidFill>
                <a:srgbClr val="000000"/>
              </a:solidFill>
              <a:latin typeface="Meiryo UI"/>
            </a:endParaRPr>
          </a:p>
          <a:p>
            <a:pPr marL="285750" lvl="0" indent="-285750" defTabSz="288000">
              <a:buFont typeface="Wingdings" panose="05000000000000000000" pitchFamily="2" charset="2"/>
              <a:buChar char="n"/>
            </a:pPr>
            <a:r>
              <a:rPr lang="ja-JP" altLang="en-US" sz="1400" b="1" dirty="0">
                <a:solidFill>
                  <a:srgbClr val="000000"/>
                </a:solidFill>
                <a:latin typeface="Meiryo UI"/>
              </a:rPr>
              <a:t>社会実装に向けたマイルストーン</a:t>
            </a:r>
          </a:p>
          <a:p>
            <a:pPr marL="360000" lvl="2" indent="-180000" defTabSz="288000">
              <a:buFont typeface="Wingdings" panose="05000000000000000000" pitchFamily="2" charset="2"/>
              <a:buChar char="Ø"/>
            </a:pPr>
            <a:endParaRPr lang="en-US" altLang="ja-JP" sz="300" dirty="0">
              <a:solidFill>
                <a:srgbClr val="000000"/>
              </a:solidFill>
              <a:latin typeface="Meiryo UI"/>
            </a:endParaRPr>
          </a:p>
          <a:p>
            <a:pPr marL="637200" lvl="2" indent="-180000" defTabSz="288000">
              <a:buFont typeface="Arial" panose="020B0604020202020204" pitchFamily="34" charset="0"/>
              <a:buChar char="•"/>
            </a:pPr>
            <a:r>
              <a:rPr lang="ja-JP" altLang="en-US" sz="1400" dirty="0">
                <a:solidFill>
                  <a:srgbClr val="000000"/>
                </a:solidFill>
                <a:latin typeface="Meiryo UI"/>
              </a:rPr>
              <a:t>プロトタイプシステムを開発した事業者については、いずれも社会実装に向けた残課題があるとして、</a:t>
            </a:r>
            <a:r>
              <a:rPr lang="en-US" altLang="ja-JP" sz="1400" dirty="0">
                <a:solidFill>
                  <a:srgbClr val="000000"/>
                </a:solidFill>
                <a:latin typeface="Meiryo UI"/>
              </a:rPr>
              <a:t>2023</a:t>
            </a:r>
            <a:r>
              <a:rPr lang="ja-JP" altLang="en-US" sz="1400" dirty="0">
                <a:solidFill>
                  <a:srgbClr val="000000"/>
                </a:solidFill>
                <a:latin typeface="Meiryo UI"/>
              </a:rPr>
              <a:t>年度においては（未定とした</a:t>
            </a:r>
            <a:r>
              <a:rPr lang="en-US" altLang="ja-JP" sz="1400" dirty="0">
                <a:solidFill>
                  <a:srgbClr val="000000"/>
                </a:solidFill>
                <a:latin typeface="Meiryo UI"/>
              </a:rPr>
              <a:t>2</a:t>
            </a:r>
            <a:r>
              <a:rPr lang="ja-JP" altLang="en-US" sz="1400" dirty="0">
                <a:solidFill>
                  <a:srgbClr val="000000"/>
                </a:solidFill>
                <a:latin typeface="Meiryo UI"/>
              </a:rPr>
              <a:t>団体以外の）全ての事業者で課題への対応・継続実証の実施を行う計画としている</a:t>
            </a:r>
            <a:endParaRPr lang="en-US" altLang="ja-JP" sz="1400" dirty="0">
              <a:solidFill>
                <a:srgbClr val="000000"/>
              </a:solidFill>
              <a:latin typeface="Meiryo UI"/>
            </a:endParaRPr>
          </a:p>
          <a:p>
            <a:pPr marL="457200" lvl="2" defTabSz="288000"/>
            <a:endParaRPr lang="en-US" altLang="ja-JP" sz="1400" dirty="0">
              <a:solidFill>
                <a:srgbClr val="000000"/>
              </a:solidFill>
              <a:latin typeface="Meiryo UI"/>
            </a:endParaRPr>
          </a:p>
          <a:p>
            <a:pPr marL="637200" lvl="2" indent="-180000" defTabSz="288000">
              <a:buFont typeface="Arial" panose="020B0604020202020204" pitchFamily="34" charset="0"/>
              <a:buChar char="•"/>
            </a:pPr>
            <a:r>
              <a:rPr lang="ja-JP" altLang="en-US" sz="1400" dirty="0">
                <a:solidFill>
                  <a:srgbClr val="000000"/>
                </a:solidFill>
                <a:latin typeface="Meiryo UI"/>
              </a:rPr>
              <a:t>ヘルスケア領域を対象として実証</a:t>
            </a:r>
            <a:r>
              <a:rPr lang="ja-JP" altLang="en-US" sz="1400" dirty="0" smtClean="0">
                <a:solidFill>
                  <a:srgbClr val="000000"/>
                </a:solidFill>
                <a:latin typeface="Meiryo UI"/>
              </a:rPr>
              <a:t>を行った</a:t>
            </a:r>
            <a:r>
              <a:rPr lang="en-US" altLang="ja-JP" sz="1400" dirty="0" smtClean="0">
                <a:solidFill>
                  <a:srgbClr val="000000"/>
                </a:solidFill>
                <a:latin typeface="Meiryo UI"/>
              </a:rPr>
              <a:t>2</a:t>
            </a:r>
            <a:r>
              <a:rPr lang="ja-JP" altLang="en-US" sz="1400" dirty="0" smtClean="0">
                <a:solidFill>
                  <a:srgbClr val="000000"/>
                </a:solidFill>
                <a:latin typeface="Meiryo UI"/>
              </a:rPr>
              <a:t>事業者については、</a:t>
            </a:r>
            <a:r>
              <a:rPr lang="en-US" altLang="ja-JP" sz="1400" dirty="0" smtClean="0">
                <a:solidFill>
                  <a:srgbClr val="000000"/>
                </a:solidFill>
                <a:latin typeface="Meiryo UI"/>
              </a:rPr>
              <a:t>2024</a:t>
            </a:r>
            <a:r>
              <a:rPr lang="ja-JP" altLang="en-US" sz="1400" dirty="0">
                <a:solidFill>
                  <a:srgbClr val="000000"/>
                </a:solidFill>
                <a:latin typeface="Meiryo UI"/>
              </a:rPr>
              <a:t>年度から初期の実装・商用化を開始する計画としており、ニーズや扱うデータ（ライフログデータなど）の面で同領域と</a:t>
            </a:r>
            <a:r>
              <a:rPr lang="en-US" altLang="ja-JP" sz="1400" dirty="0">
                <a:solidFill>
                  <a:srgbClr val="000000"/>
                </a:solidFill>
                <a:latin typeface="Meiryo UI"/>
              </a:rPr>
              <a:t>Trusted Web</a:t>
            </a:r>
            <a:r>
              <a:rPr lang="ja-JP" altLang="en-US" sz="1400" dirty="0">
                <a:solidFill>
                  <a:srgbClr val="000000"/>
                </a:solidFill>
                <a:latin typeface="Meiryo UI"/>
              </a:rPr>
              <a:t>の親和性の高さが</a:t>
            </a:r>
            <a:r>
              <a:rPr lang="ja-JP" altLang="en-US" sz="1400" dirty="0" smtClean="0">
                <a:solidFill>
                  <a:srgbClr val="000000"/>
                </a:solidFill>
                <a:latin typeface="Meiryo UI"/>
              </a:rPr>
              <a:t>伺える</a:t>
            </a:r>
            <a:endParaRPr lang="en-US" altLang="ja-JP" sz="1400" dirty="0" smtClean="0">
              <a:solidFill>
                <a:srgbClr val="000000"/>
              </a:solidFill>
              <a:latin typeface="Meiryo UI"/>
            </a:endParaRPr>
          </a:p>
          <a:p>
            <a:pPr marL="637200" lvl="2" indent="-180000" defTabSz="288000">
              <a:buFont typeface="Arial" panose="020B0604020202020204" pitchFamily="34" charset="0"/>
              <a:buChar char="•"/>
            </a:pPr>
            <a:r>
              <a:rPr lang="ja-JP" altLang="en-US" sz="1400" dirty="0">
                <a:solidFill>
                  <a:srgbClr val="000000"/>
                </a:solidFill>
                <a:latin typeface="Meiryo UI"/>
              </a:rPr>
              <a:t>他方、業界特有の法制度やパーソナルデータを扱う場合の留意点に関しては整理すべき内容が残っていると考えられるため（証明情報として個人情報を発行する場合に、発行者が確認すべき本人確認レベルなど）、対象事業者が円滑に社会実装を進められるように、</a:t>
            </a:r>
            <a:r>
              <a:rPr lang="en-US" altLang="ja-JP" sz="1400" dirty="0">
                <a:solidFill>
                  <a:srgbClr val="000000"/>
                </a:solidFill>
                <a:latin typeface="Meiryo UI"/>
              </a:rPr>
              <a:t>Trusted Web</a:t>
            </a:r>
            <a:r>
              <a:rPr lang="ja-JP" altLang="en-US" sz="1400" dirty="0">
                <a:solidFill>
                  <a:srgbClr val="000000"/>
                </a:solidFill>
                <a:latin typeface="Meiryo UI"/>
              </a:rPr>
              <a:t>の取組の中でも、引き続き議論していく必要があると</a:t>
            </a:r>
            <a:r>
              <a:rPr lang="ja-JP" altLang="en-US" sz="1400" dirty="0" smtClean="0">
                <a:solidFill>
                  <a:srgbClr val="000000"/>
                </a:solidFill>
                <a:latin typeface="Meiryo UI"/>
              </a:rPr>
              <a:t>考える</a:t>
            </a:r>
            <a:endParaRPr lang="en-US" altLang="ja-JP" sz="1400" dirty="0" smtClean="0">
              <a:solidFill>
                <a:srgbClr val="000000"/>
              </a:solidFill>
              <a:latin typeface="Meiryo UI"/>
            </a:endParaRPr>
          </a:p>
          <a:p>
            <a:pPr marL="457200" lvl="2" defTabSz="288000"/>
            <a:endParaRPr lang="en-US" altLang="ja-JP" sz="1400" noProof="0" dirty="0">
              <a:solidFill>
                <a:srgbClr val="000000"/>
              </a:solidFill>
              <a:latin typeface="Meiryo UI"/>
            </a:endParaRPr>
          </a:p>
          <a:p>
            <a:pPr marL="637200" lvl="2" indent="-180000" defTabSz="288000">
              <a:buFont typeface="Arial" panose="020B0604020202020204" pitchFamily="34" charset="0"/>
              <a:buChar char="•"/>
            </a:pPr>
            <a:r>
              <a:rPr lang="ja-JP" altLang="en-US" sz="1400" dirty="0">
                <a:solidFill>
                  <a:srgbClr val="000000"/>
                </a:solidFill>
                <a:latin typeface="Meiryo UI"/>
              </a:rPr>
              <a:t>教育の分野においては、</a:t>
            </a:r>
            <a:r>
              <a:rPr lang="en-US" altLang="ja-JP" sz="1400" dirty="0">
                <a:solidFill>
                  <a:srgbClr val="000000"/>
                </a:solidFill>
                <a:latin typeface="Meiryo UI"/>
              </a:rPr>
              <a:t>2</a:t>
            </a:r>
            <a:r>
              <a:rPr lang="ja-JP" altLang="en-US" sz="1400" dirty="0">
                <a:solidFill>
                  <a:srgbClr val="000000"/>
                </a:solidFill>
                <a:latin typeface="Meiryo UI"/>
              </a:rPr>
              <a:t>事業者で類似したユースケースの開発に取り組んだものの、片方が</a:t>
            </a:r>
            <a:r>
              <a:rPr lang="en-US" altLang="ja-JP" sz="1400" dirty="0">
                <a:solidFill>
                  <a:srgbClr val="000000"/>
                </a:solidFill>
                <a:latin typeface="Meiryo UI"/>
              </a:rPr>
              <a:t>2024</a:t>
            </a:r>
            <a:r>
              <a:rPr lang="ja-JP" altLang="en-US" sz="1400" dirty="0">
                <a:solidFill>
                  <a:srgbClr val="000000"/>
                </a:solidFill>
                <a:latin typeface="Meiryo UI"/>
              </a:rPr>
              <a:t>年度からの初期実装を計画しているのに対して、もう片方の事業者は明確な実装に向けたマイルストーンまでは示していない</a:t>
            </a:r>
            <a:endParaRPr lang="en-US" altLang="ja-JP" sz="1400" dirty="0">
              <a:solidFill>
                <a:srgbClr val="000000"/>
              </a:solidFill>
              <a:latin typeface="Meiryo UI"/>
            </a:endParaRPr>
          </a:p>
          <a:p>
            <a:pPr marL="637200" lvl="2" indent="-180000" defTabSz="288000">
              <a:buFont typeface="Arial" panose="020B0604020202020204" pitchFamily="34" charset="0"/>
              <a:buChar char="•"/>
            </a:pPr>
            <a:r>
              <a:rPr lang="ja-JP" altLang="en-US" sz="1400" dirty="0">
                <a:solidFill>
                  <a:srgbClr val="000000"/>
                </a:solidFill>
                <a:latin typeface="Meiryo UI"/>
              </a:rPr>
              <a:t>類似するケースの展望等について意見交換を行うなどにより、社会実装に向けたノウハウを共有していくことが望ましいと</a:t>
            </a:r>
            <a:r>
              <a:rPr lang="ja-JP" altLang="en-US" sz="1400" dirty="0" smtClean="0">
                <a:solidFill>
                  <a:srgbClr val="000000"/>
                </a:solidFill>
                <a:latin typeface="Meiryo UI"/>
              </a:rPr>
              <a:t>考えられる</a:t>
            </a:r>
            <a:endParaRPr lang="en-US" altLang="ja-JP" sz="1400" noProof="0" dirty="0">
              <a:solidFill>
                <a:srgbClr val="000000"/>
              </a:solidFill>
              <a:latin typeface="Meiryo UI"/>
            </a:endParaRPr>
          </a:p>
        </p:txBody>
      </p:sp>
      <p:sp>
        <p:nvSpPr>
          <p:cNvPr id="9" name="ホームベース 8"/>
          <p:cNvSpPr/>
          <p:nvPr/>
        </p:nvSpPr>
        <p:spPr>
          <a:xfrm>
            <a:off x="6093501" y="42672"/>
            <a:ext cx="972000" cy="324000"/>
          </a:xfrm>
          <a:prstGeom prst="homePlate">
            <a:avLst/>
          </a:prstGeom>
          <a:solidFill>
            <a:schemeClr val="bg1">
              <a:lumMod val="85000"/>
            </a:schemeClr>
          </a:solid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kumimoji="1" lang="ja-JP" altLang="en-US" sz="1000" b="1" dirty="0">
                <a:solidFill>
                  <a:schemeClr val="bg1"/>
                </a:solidFill>
              </a:rPr>
              <a:t>基本情報</a:t>
            </a:r>
          </a:p>
        </p:txBody>
      </p:sp>
      <p:sp>
        <p:nvSpPr>
          <p:cNvPr id="10" name="山形 9"/>
          <p:cNvSpPr/>
          <p:nvPr/>
        </p:nvSpPr>
        <p:spPr>
          <a:xfrm>
            <a:off x="6889292" y="42672"/>
            <a:ext cx="972000" cy="324000"/>
          </a:xfrm>
          <a:prstGeom prst="chevron">
            <a:avLst/>
          </a:prstGeom>
          <a:solidFill>
            <a:schemeClr val="bg1">
              <a:lumMod val="85000"/>
            </a:schemeClr>
          </a:solid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kumimoji="1" lang="ja-JP" altLang="en-US" sz="1000" b="1" dirty="0">
                <a:solidFill>
                  <a:schemeClr val="bg1"/>
                </a:solidFill>
              </a:rPr>
              <a:t>実証結果</a:t>
            </a:r>
          </a:p>
        </p:txBody>
      </p:sp>
      <p:sp>
        <p:nvSpPr>
          <p:cNvPr id="11" name="山形 10"/>
          <p:cNvSpPr/>
          <p:nvPr/>
        </p:nvSpPr>
        <p:spPr>
          <a:xfrm>
            <a:off x="7685083" y="42672"/>
            <a:ext cx="972000" cy="324000"/>
          </a:xfrm>
          <a:prstGeom prst="chevron">
            <a:avLst/>
          </a:prstGeom>
          <a:solidFill>
            <a:schemeClr val="accent2">
              <a:lumMod val="75000"/>
              <a:lumOff val="25000"/>
            </a:schemeClr>
          </a:solid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kumimoji="1" lang="ja-JP" altLang="en-US" sz="1000" b="1" dirty="0">
                <a:solidFill>
                  <a:schemeClr val="bg1"/>
                </a:solidFill>
              </a:rPr>
              <a:t>社会実装の見通し</a:t>
            </a:r>
          </a:p>
        </p:txBody>
      </p:sp>
      <p:sp>
        <p:nvSpPr>
          <p:cNvPr id="12" name="山形 11"/>
          <p:cNvSpPr/>
          <p:nvPr/>
        </p:nvSpPr>
        <p:spPr>
          <a:xfrm>
            <a:off x="8480873" y="42672"/>
            <a:ext cx="972000" cy="324000"/>
          </a:xfrm>
          <a:prstGeom prst="chevron">
            <a:avLst/>
          </a:prstGeom>
          <a:solidFill>
            <a:schemeClr val="bg1">
              <a:lumMod val="85000"/>
            </a:schemeClr>
          </a:solid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kumimoji="1" lang="en-US" altLang="ja-JP" sz="1000" b="1" dirty="0">
                <a:solidFill>
                  <a:schemeClr val="bg1"/>
                </a:solidFill>
              </a:rPr>
              <a:t>TW</a:t>
            </a:r>
            <a:r>
              <a:rPr lang="ja-JP" altLang="en-US" sz="1000" b="1" dirty="0">
                <a:solidFill>
                  <a:schemeClr val="bg1"/>
                </a:solidFill>
              </a:rPr>
              <a:t>への</a:t>
            </a:r>
            <a:endParaRPr lang="en-US" altLang="ja-JP" sz="1000" b="1" dirty="0">
              <a:solidFill>
                <a:schemeClr val="bg1"/>
              </a:solidFill>
            </a:endParaRPr>
          </a:p>
          <a:p>
            <a:pPr algn="ctr"/>
            <a:r>
              <a:rPr kumimoji="1" lang="ja-JP" altLang="en-US" sz="1000" b="1" dirty="0">
                <a:solidFill>
                  <a:schemeClr val="bg1"/>
                </a:solidFill>
              </a:rPr>
              <a:t>示唆・提言</a:t>
            </a:r>
          </a:p>
        </p:txBody>
      </p:sp>
    </p:spTree>
    <p:extLst>
      <p:ext uri="{BB962C8B-B14F-4D97-AF65-F5344CB8AC3E}">
        <p14:creationId xmlns:p14="http://schemas.microsoft.com/office/powerpoint/2010/main" val="24562311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タイトル 7"/>
          <p:cNvSpPr>
            <a:spLocks noGrp="1"/>
          </p:cNvSpPr>
          <p:nvPr>
            <p:ph type="title"/>
          </p:nvPr>
        </p:nvSpPr>
        <p:spPr>
          <a:xfrm>
            <a:off x="331490" y="164693"/>
            <a:ext cx="9243021" cy="412538"/>
          </a:xfrm>
        </p:spPr>
        <p:txBody>
          <a:bodyPr>
            <a:normAutofit/>
          </a:bodyPr>
          <a:lstStyle/>
          <a:p>
            <a:r>
              <a:rPr lang="ja-JP" altLang="en-US" sz="1600" b="1" dirty="0">
                <a:solidFill>
                  <a:srgbClr val="002060"/>
                </a:solidFill>
              </a:rPr>
              <a:t>社会実装の見通し　</a:t>
            </a:r>
            <a:r>
              <a:rPr lang="en-US" altLang="ja-JP" sz="1600" b="1" dirty="0">
                <a:solidFill>
                  <a:srgbClr val="002060"/>
                </a:solidFill>
              </a:rPr>
              <a:t>–</a:t>
            </a:r>
            <a:r>
              <a:rPr lang="ja-JP" altLang="en-US" sz="1600" b="1" dirty="0">
                <a:solidFill>
                  <a:srgbClr val="002060"/>
                </a:solidFill>
              </a:rPr>
              <a:t>まとめ・考察</a:t>
            </a:r>
            <a:endParaRPr lang="ja-JP" altLang="en-US" sz="2000" b="1" spc="0" dirty="0">
              <a:solidFill>
                <a:srgbClr val="002060"/>
              </a:solidFill>
            </a:endParaRPr>
          </a:p>
        </p:txBody>
      </p:sp>
      <p:sp>
        <p:nvSpPr>
          <p:cNvPr id="6" name="テキスト ボックス 5"/>
          <p:cNvSpPr txBox="1"/>
          <p:nvPr/>
        </p:nvSpPr>
        <p:spPr>
          <a:xfrm>
            <a:off x="331490" y="555776"/>
            <a:ext cx="9243021" cy="6113312"/>
          </a:xfrm>
          <a:prstGeom prst="rect">
            <a:avLst/>
          </a:prstGeom>
          <a:noFill/>
        </p:spPr>
        <p:txBody>
          <a:bodyPr wrap="square" lIns="0" rIns="0" rtlCol="0">
            <a:noAutofit/>
          </a:bodyPr>
          <a:lstStyle/>
          <a:p>
            <a:pPr marL="285750" lvl="0" indent="-285750" defTabSz="288000">
              <a:buFont typeface="Wingdings" panose="05000000000000000000" pitchFamily="2" charset="2"/>
              <a:buChar char="n"/>
            </a:pPr>
            <a:r>
              <a:rPr lang="ja-JP" altLang="en-US" sz="1400" b="1" dirty="0">
                <a:solidFill>
                  <a:srgbClr val="000000"/>
                </a:solidFill>
                <a:latin typeface="Meiryo UI"/>
              </a:rPr>
              <a:t>ビジネスモデル</a:t>
            </a:r>
          </a:p>
          <a:p>
            <a:pPr marL="360000" lvl="2" indent="-180000" defTabSz="288000">
              <a:buFont typeface="Wingdings" panose="05000000000000000000" pitchFamily="2" charset="2"/>
              <a:buChar char="Ø"/>
            </a:pPr>
            <a:endParaRPr lang="en-US" altLang="ja-JP" sz="300" dirty="0">
              <a:solidFill>
                <a:srgbClr val="000000"/>
              </a:solidFill>
              <a:latin typeface="Meiryo UI"/>
            </a:endParaRPr>
          </a:p>
          <a:p>
            <a:pPr marL="637200" lvl="2" indent="-180000" defTabSz="288000">
              <a:buFont typeface="Arial" panose="020B0604020202020204" pitchFamily="34" charset="0"/>
              <a:buChar char="•"/>
            </a:pPr>
            <a:r>
              <a:rPr lang="ja-JP" altLang="en-US" sz="1400" dirty="0">
                <a:solidFill>
                  <a:srgbClr val="000000"/>
                </a:solidFill>
                <a:latin typeface="Meiryo UI"/>
              </a:rPr>
              <a:t>ユースケースによって参画するステークホルダーの数や種類、マネタイズ方法は異なるが、</a:t>
            </a:r>
            <a:r>
              <a:rPr lang="en-US" altLang="ja-JP" sz="1400" dirty="0">
                <a:solidFill>
                  <a:srgbClr val="000000"/>
                </a:solidFill>
                <a:latin typeface="Meiryo UI"/>
              </a:rPr>
              <a:t>Trusted Web</a:t>
            </a:r>
            <a:r>
              <a:rPr lang="ja-JP" altLang="en-US" sz="1400" dirty="0">
                <a:solidFill>
                  <a:srgbClr val="000000"/>
                </a:solidFill>
                <a:latin typeface="Meiryo UI"/>
              </a:rPr>
              <a:t>に関するサービスやアプリケーションを商材として、サービスプロバイダー・アプリケーションプロバイダーが直接、もしくは国・自治体などのステークホルダーを通じて間接的にエンドユーザーに価値提供する形で、ビジネスモデルを作成して</a:t>
            </a:r>
            <a:r>
              <a:rPr lang="ja-JP" altLang="en-US" sz="1400" dirty="0" smtClean="0">
                <a:solidFill>
                  <a:srgbClr val="000000"/>
                </a:solidFill>
                <a:latin typeface="Meiryo UI"/>
              </a:rPr>
              <a:t>いる</a:t>
            </a:r>
            <a:endParaRPr lang="en-US" altLang="ja-JP" sz="1400" dirty="0" smtClean="0">
              <a:solidFill>
                <a:srgbClr val="000000"/>
              </a:solidFill>
              <a:latin typeface="Meiryo UI"/>
            </a:endParaRPr>
          </a:p>
          <a:p>
            <a:pPr marL="457200" lvl="2" defTabSz="288000"/>
            <a:endParaRPr lang="en-US" altLang="ja-JP" sz="1400" dirty="0">
              <a:solidFill>
                <a:srgbClr val="000000"/>
              </a:solidFill>
              <a:latin typeface="Meiryo UI 本文"/>
            </a:endParaRPr>
          </a:p>
          <a:p>
            <a:pPr marL="637200" lvl="2" indent="-180000" defTabSz="288000">
              <a:buFont typeface="Arial" panose="020B0604020202020204" pitchFamily="34" charset="0"/>
              <a:buChar char="•"/>
            </a:pPr>
            <a:r>
              <a:rPr lang="ja-JP" altLang="en-US" sz="1400" dirty="0">
                <a:latin typeface="+mn-ea"/>
                <a:cs typeface="Times New Roman" panose="02020603050405020304" pitchFamily="18" charset="0"/>
              </a:rPr>
              <a:t>サービスやアプリケーションの具現化に際しては、システムベンダが主体となってミドルウェアや</a:t>
            </a:r>
            <a:r>
              <a:rPr lang="en-US" altLang="ja-JP" sz="1400" dirty="0">
                <a:latin typeface="+mn-ea"/>
                <a:cs typeface="Times New Roman" panose="02020603050405020304" pitchFamily="18" charset="0"/>
              </a:rPr>
              <a:t>API</a:t>
            </a:r>
            <a:r>
              <a:rPr lang="ja-JP" altLang="en-US" sz="1400" dirty="0">
                <a:latin typeface="+mn-ea"/>
                <a:cs typeface="Times New Roman" panose="02020603050405020304" pitchFamily="18" charset="0"/>
              </a:rPr>
              <a:t>をライセンス売り切るパターン、もしくはサブスクリプションとして提供するパターンがマネタイズ方法として考えられて</a:t>
            </a:r>
            <a:r>
              <a:rPr lang="ja-JP" altLang="en-US" sz="1400" dirty="0" smtClean="0">
                <a:latin typeface="+mn-ea"/>
                <a:cs typeface="Times New Roman" panose="02020603050405020304" pitchFamily="18" charset="0"/>
              </a:rPr>
              <a:t>いる</a:t>
            </a:r>
            <a:endParaRPr lang="en-US" altLang="ja-JP" sz="1400" dirty="0" smtClean="0">
              <a:latin typeface="+mn-ea"/>
              <a:cs typeface="Times New Roman" panose="02020603050405020304" pitchFamily="18" charset="0"/>
            </a:endParaRPr>
          </a:p>
          <a:p>
            <a:pPr marL="637200" lvl="2" indent="-180000" defTabSz="288000">
              <a:buFont typeface="Arial" panose="020B0604020202020204" pitchFamily="34" charset="0"/>
              <a:buChar char="•"/>
            </a:pPr>
            <a:r>
              <a:rPr lang="en-US" altLang="ja-JP" sz="1400" dirty="0">
                <a:latin typeface="+mn-ea"/>
                <a:cs typeface="Times New Roman" panose="02020603050405020304" pitchFamily="18" charset="0"/>
              </a:rPr>
              <a:t>Trusted Web</a:t>
            </a:r>
            <a:r>
              <a:rPr lang="ja-JP" altLang="en-US" sz="1400" dirty="0">
                <a:latin typeface="+mn-ea"/>
                <a:cs typeface="Times New Roman" panose="02020603050405020304" pitchFamily="18" charset="0"/>
              </a:rPr>
              <a:t>の具現化に向けては、サービスプロバイダーとシステムベンダが担うケイパビリティが不可欠であり、分野・業界の観点も踏まえたプレイヤーマップの精緻化とマッチングを促進するコミュニティの形成が有効と</a:t>
            </a:r>
            <a:r>
              <a:rPr lang="ja-JP" altLang="en-US" sz="1400" dirty="0" smtClean="0">
                <a:latin typeface="+mn-ea"/>
                <a:cs typeface="Times New Roman" panose="02020603050405020304" pitchFamily="18" charset="0"/>
              </a:rPr>
              <a:t>考えられる</a:t>
            </a:r>
            <a:endParaRPr lang="en-US" altLang="ja-JP" sz="1400" dirty="0" smtClean="0">
              <a:latin typeface="+mn-ea"/>
              <a:cs typeface="Times New Roman" panose="02020603050405020304" pitchFamily="18" charset="0"/>
            </a:endParaRPr>
          </a:p>
          <a:p>
            <a:pPr marL="457200" lvl="2" defTabSz="288000"/>
            <a:endParaRPr lang="en-US" altLang="ja-JP" sz="1400" dirty="0" smtClean="0">
              <a:latin typeface="+mn-ea"/>
              <a:cs typeface="Times New Roman" panose="02020603050405020304" pitchFamily="18" charset="0"/>
            </a:endParaRPr>
          </a:p>
          <a:p>
            <a:pPr marL="637200" lvl="2" indent="-180000" defTabSz="288000">
              <a:buFont typeface="Arial" panose="020B0604020202020204" pitchFamily="34" charset="0"/>
              <a:buChar char="•"/>
            </a:pPr>
            <a:r>
              <a:rPr lang="ja-JP" altLang="en-US" sz="1400" dirty="0">
                <a:solidFill>
                  <a:srgbClr val="000000"/>
                </a:solidFill>
                <a:latin typeface="Meiryo UI"/>
              </a:rPr>
              <a:t>また、本実証事業に応募</a:t>
            </a:r>
            <a:r>
              <a:rPr lang="ja-JP" altLang="en-US" sz="1400" dirty="0" smtClean="0">
                <a:solidFill>
                  <a:srgbClr val="000000"/>
                </a:solidFill>
                <a:latin typeface="Meiryo UI"/>
              </a:rPr>
              <a:t>した事業者の中で、</a:t>
            </a:r>
            <a:r>
              <a:rPr lang="ja-JP" altLang="en-US" sz="1400" dirty="0">
                <a:solidFill>
                  <a:srgbClr val="000000"/>
                </a:solidFill>
                <a:latin typeface="Meiryo UI"/>
              </a:rPr>
              <a:t>エンドユーザーを含んでいるケースはわずかで</a:t>
            </a:r>
            <a:r>
              <a:rPr lang="ja-JP" altLang="en-US" sz="1400" dirty="0" smtClean="0">
                <a:solidFill>
                  <a:srgbClr val="000000"/>
                </a:solidFill>
                <a:latin typeface="Meiryo UI"/>
              </a:rPr>
              <a:t>あった</a:t>
            </a:r>
            <a:endParaRPr lang="en-US" altLang="ja-JP" sz="1400" dirty="0" smtClean="0">
              <a:solidFill>
                <a:srgbClr val="000000"/>
              </a:solidFill>
              <a:latin typeface="Meiryo UI"/>
            </a:endParaRPr>
          </a:p>
          <a:p>
            <a:pPr marL="637200" lvl="2" indent="-180000" defTabSz="288000">
              <a:buFont typeface="Arial" panose="020B0604020202020204" pitchFamily="34" charset="0"/>
              <a:buChar char="•"/>
            </a:pPr>
            <a:r>
              <a:rPr lang="ja-JP" altLang="en-US" sz="1400" dirty="0" smtClean="0">
                <a:solidFill>
                  <a:srgbClr val="000000"/>
                </a:solidFill>
                <a:latin typeface="Meiryo UI"/>
              </a:rPr>
              <a:t>社会</a:t>
            </a:r>
            <a:r>
              <a:rPr lang="ja-JP" altLang="en-US" sz="1400" dirty="0">
                <a:solidFill>
                  <a:srgbClr val="000000"/>
                </a:solidFill>
                <a:latin typeface="Meiryo UI"/>
              </a:rPr>
              <a:t>への</a:t>
            </a:r>
            <a:r>
              <a:rPr lang="en-US" altLang="ja-JP" sz="1400" dirty="0">
                <a:solidFill>
                  <a:srgbClr val="000000"/>
                </a:solidFill>
                <a:latin typeface="Meiryo UI"/>
              </a:rPr>
              <a:t>Trusted Web</a:t>
            </a:r>
            <a:r>
              <a:rPr lang="ja-JP" altLang="en-US" sz="1400" dirty="0">
                <a:solidFill>
                  <a:srgbClr val="000000"/>
                </a:solidFill>
                <a:latin typeface="Meiryo UI"/>
              </a:rPr>
              <a:t>の価値の訴求に向けては、ユーザーサイドを参画させた上で、ユーザーによる効果・価値の算定を含む実証事業の実施が有効と考えられる</a:t>
            </a:r>
            <a:endParaRPr lang="en-US" altLang="ja-JP" sz="1400" dirty="0">
              <a:solidFill>
                <a:srgbClr val="000000"/>
              </a:solidFill>
              <a:latin typeface="Meiryo UI"/>
            </a:endParaRPr>
          </a:p>
          <a:p>
            <a:pPr marL="637200" lvl="2" indent="-180000" defTabSz="288000">
              <a:buFont typeface="Arial" panose="020B0604020202020204" pitchFamily="34" charset="0"/>
              <a:buChar char="•"/>
            </a:pPr>
            <a:endParaRPr lang="en-US" altLang="ja-JP" sz="1400" noProof="0" dirty="0">
              <a:solidFill>
                <a:srgbClr val="000000"/>
              </a:solidFill>
              <a:latin typeface="Meiryo UI"/>
            </a:endParaRPr>
          </a:p>
        </p:txBody>
      </p:sp>
      <p:sp>
        <p:nvSpPr>
          <p:cNvPr id="9" name="ホームベース 8"/>
          <p:cNvSpPr/>
          <p:nvPr/>
        </p:nvSpPr>
        <p:spPr>
          <a:xfrm>
            <a:off x="6093501" y="42672"/>
            <a:ext cx="972000" cy="324000"/>
          </a:xfrm>
          <a:prstGeom prst="homePlate">
            <a:avLst/>
          </a:prstGeom>
          <a:solidFill>
            <a:schemeClr val="bg1">
              <a:lumMod val="85000"/>
            </a:schemeClr>
          </a:solid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kumimoji="1" lang="ja-JP" altLang="en-US" sz="1000" b="1" dirty="0">
                <a:solidFill>
                  <a:schemeClr val="bg1"/>
                </a:solidFill>
              </a:rPr>
              <a:t>基本情報</a:t>
            </a:r>
          </a:p>
        </p:txBody>
      </p:sp>
      <p:sp>
        <p:nvSpPr>
          <p:cNvPr id="10" name="山形 9"/>
          <p:cNvSpPr/>
          <p:nvPr/>
        </p:nvSpPr>
        <p:spPr>
          <a:xfrm>
            <a:off x="6889292" y="42672"/>
            <a:ext cx="972000" cy="324000"/>
          </a:xfrm>
          <a:prstGeom prst="chevron">
            <a:avLst/>
          </a:prstGeom>
          <a:solidFill>
            <a:schemeClr val="bg1">
              <a:lumMod val="85000"/>
            </a:schemeClr>
          </a:solid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kumimoji="1" lang="ja-JP" altLang="en-US" sz="1000" b="1" dirty="0">
                <a:solidFill>
                  <a:schemeClr val="bg1"/>
                </a:solidFill>
              </a:rPr>
              <a:t>実証結果</a:t>
            </a:r>
          </a:p>
        </p:txBody>
      </p:sp>
      <p:sp>
        <p:nvSpPr>
          <p:cNvPr id="11" name="山形 10"/>
          <p:cNvSpPr/>
          <p:nvPr/>
        </p:nvSpPr>
        <p:spPr>
          <a:xfrm>
            <a:off x="7685083" y="42672"/>
            <a:ext cx="972000" cy="324000"/>
          </a:xfrm>
          <a:prstGeom prst="chevron">
            <a:avLst/>
          </a:prstGeom>
          <a:solidFill>
            <a:schemeClr val="accent2">
              <a:lumMod val="75000"/>
              <a:lumOff val="25000"/>
            </a:schemeClr>
          </a:solid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kumimoji="1" lang="ja-JP" altLang="en-US" sz="1000" b="1" dirty="0">
                <a:solidFill>
                  <a:schemeClr val="bg1"/>
                </a:solidFill>
              </a:rPr>
              <a:t>社会実装の見通し</a:t>
            </a:r>
          </a:p>
        </p:txBody>
      </p:sp>
      <p:sp>
        <p:nvSpPr>
          <p:cNvPr id="12" name="山形 11"/>
          <p:cNvSpPr/>
          <p:nvPr/>
        </p:nvSpPr>
        <p:spPr>
          <a:xfrm>
            <a:off x="8480873" y="42672"/>
            <a:ext cx="972000" cy="324000"/>
          </a:xfrm>
          <a:prstGeom prst="chevron">
            <a:avLst/>
          </a:prstGeom>
          <a:solidFill>
            <a:schemeClr val="bg1">
              <a:lumMod val="85000"/>
            </a:schemeClr>
          </a:solid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kumimoji="1" lang="en-US" altLang="ja-JP" sz="1000" b="1" dirty="0">
                <a:solidFill>
                  <a:schemeClr val="bg1"/>
                </a:solidFill>
              </a:rPr>
              <a:t>TW</a:t>
            </a:r>
            <a:r>
              <a:rPr lang="ja-JP" altLang="en-US" sz="1000" b="1" dirty="0">
                <a:solidFill>
                  <a:schemeClr val="bg1"/>
                </a:solidFill>
              </a:rPr>
              <a:t>への</a:t>
            </a:r>
            <a:endParaRPr lang="en-US" altLang="ja-JP" sz="1000" b="1" dirty="0">
              <a:solidFill>
                <a:schemeClr val="bg1"/>
              </a:solidFill>
            </a:endParaRPr>
          </a:p>
          <a:p>
            <a:pPr algn="ctr"/>
            <a:r>
              <a:rPr kumimoji="1" lang="ja-JP" altLang="en-US" sz="1000" b="1" dirty="0">
                <a:solidFill>
                  <a:schemeClr val="bg1"/>
                </a:solidFill>
              </a:rPr>
              <a:t>示唆・提言</a:t>
            </a:r>
          </a:p>
        </p:txBody>
      </p:sp>
    </p:spTree>
    <p:extLst>
      <p:ext uri="{BB962C8B-B14F-4D97-AF65-F5344CB8AC3E}">
        <p14:creationId xmlns:p14="http://schemas.microsoft.com/office/powerpoint/2010/main" val="147247420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a:t>04</a:t>
            </a:r>
            <a:endParaRPr kumimoji="1" lang="ja-JP" altLang="en-US" dirty="0"/>
          </a:p>
        </p:txBody>
      </p:sp>
      <p:sp>
        <p:nvSpPr>
          <p:cNvPr id="3" name="テキスト プレースホルダー 2"/>
          <p:cNvSpPr>
            <a:spLocks noGrp="1"/>
          </p:cNvSpPr>
          <p:nvPr>
            <p:ph type="body" sz="quarter" idx="11"/>
          </p:nvPr>
        </p:nvSpPr>
        <p:spPr/>
        <p:txBody>
          <a:bodyPr/>
          <a:lstStyle/>
          <a:p>
            <a:r>
              <a:rPr kumimoji="1" lang="en-US" altLang="ja-JP" dirty="0"/>
              <a:t>Trusted Web</a:t>
            </a:r>
            <a:r>
              <a:rPr kumimoji="1" lang="ja-JP" altLang="en-US" dirty="0"/>
              <a:t>に対する示唆・提言</a:t>
            </a:r>
          </a:p>
        </p:txBody>
      </p:sp>
    </p:spTree>
    <p:extLst>
      <p:ext uri="{BB962C8B-B14F-4D97-AF65-F5344CB8AC3E}">
        <p14:creationId xmlns:p14="http://schemas.microsoft.com/office/powerpoint/2010/main" val="374147290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タイトル 7"/>
          <p:cNvSpPr>
            <a:spLocks noGrp="1"/>
          </p:cNvSpPr>
          <p:nvPr>
            <p:ph type="title"/>
          </p:nvPr>
        </p:nvSpPr>
        <p:spPr>
          <a:xfrm>
            <a:off x="331490" y="164693"/>
            <a:ext cx="9243021" cy="412538"/>
          </a:xfrm>
        </p:spPr>
        <p:txBody>
          <a:bodyPr>
            <a:normAutofit/>
          </a:bodyPr>
          <a:lstStyle/>
          <a:p>
            <a:r>
              <a:rPr lang="ja-JP" altLang="en-US" sz="1600" b="1" dirty="0">
                <a:solidFill>
                  <a:srgbClr val="002060"/>
                </a:solidFill>
              </a:rPr>
              <a:t>示唆・提言の整理要領</a:t>
            </a:r>
            <a:endParaRPr lang="ja-JP" altLang="en-US" sz="2000" b="1" spc="0" dirty="0">
              <a:solidFill>
                <a:srgbClr val="002060"/>
              </a:solidFill>
            </a:endParaRPr>
          </a:p>
        </p:txBody>
      </p:sp>
      <p:sp>
        <p:nvSpPr>
          <p:cNvPr id="4" name="楕円 3"/>
          <p:cNvSpPr/>
          <p:nvPr/>
        </p:nvSpPr>
        <p:spPr>
          <a:xfrm>
            <a:off x="508712" y="1955239"/>
            <a:ext cx="1941226" cy="1998636"/>
          </a:xfrm>
          <a:prstGeom prst="ellipse">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kumimoji="1" lang="en-US" altLang="ja-JP" sz="1400" b="1" dirty="0">
                <a:solidFill>
                  <a:schemeClr val="tx1"/>
                </a:solidFill>
              </a:rPr>
              <a:t>Trusted Web</a:t>
            </a:r>
            <a:r>
              <a:rPr kumimoji="1" lang="ja-JP" altLang="en-US" sz="1400" b="1" dirty="0">
                <a:solidFill>
                  <a:schemeClr val="tx1"/>
                </a:solidFill>
              </a:rPr>
              <a:t>に関する</a:t>
            </a:r>
            <a:r>
              <a:rPr lang="ja-JP" altLang="en-US" sz="1400" b="1" dirty="0">
                <a:solidFill>
                  <a:schemeClr val="tx1"/>
                </a:solidFill>
              </a:rPr>
              <a:t>示唆・提言</a:t>
            </a:r>
            <a:endParaRPr kumimoji="1" lang="ja-JP" altLang="en-US" sz="1400" b="1" dirty="0">
              <a:solidFill>
                <a:schemeClr val="tx1"/>
              </a:solidFill>
            </a:endParaRPr>
          </a:p>
        </p:txBody>
      </p:sp>
      <p:sp>
        <p:nvSpPr>
          <p:cNvPr id="6" name="右矢印 5"/>
          <p:cNvSpPr/>
          <p:nvPr/>
        </p:nvSpPr>
        <p:spPr>
          <a:xfrm>
            <a:off x="2617745" y="2690434"/>
            <a:ext cx="742013" cy="481480"/>
          </a:xfrm>
          <a:prstGeom prst="rightArrow">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endParaRPr kumimoji="1" lang="ja-JP" altLang="en-US" sz="1400" dirty="0">
              <a:solidFill>
                <a:schemeClr val="tx1"/>
              </a:solidFill>
            </a:endParaRPr>
          </a:p>
        </p:txBody>
      </p:sp>
      <p:sp>
        <p:nvSpPr>
          <p:cNvPr id="7" name="角丸四角形 6"/>
          <p:cNvSpPr/>
          <p:nvPr/>
        </p:nvSpPr>
        <p:spPr>
          <a:xfrm>
            <a:off x="3476765" y="2028016"/>
            <a:ext cx="2668249" cy="1925859"/>
          </a:xfrm>
          <a:prstGeom prst="roundRect">
            <a:avLst>
              <a:gd name="adj" fmla="val 10829"/>
            </a:avLst>
          </a:prstGeom>
          <a:solidFill>
            <a:schemeClr val="tx2">
              <a:lumMod val="40000"/>
              <a:lumOff val="6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kumimoji="1" lang="en-US" altLang="ja-JP" sz="1400" dirty="0">
                <a:solidFill>
                  <a:schemeClr val="tx1"/>
                </a:solidFill>
              </a:rPr>
              <a:t>Trusted Web</a:t>
            </a:r>
            <a:r>
              <a:rPr kumimoji="1" lang="ja-JP" altLang="en-US" sz="1400" dirty="0">
                <a:solidFill>
                  <a:schemeClr val="tx1"/>
                </a:solidFill>
              </a:rPr>
              <a:t>（</a:t>
            </a:r>
            <a:r>
              <a:rPr kumimoji="1" lang="en-US" altLang="ja-JP" sz="1400" dirty="0">
                <a:solidFill>
                  <a:schemeClr val="tx1"/>
                </a:solidFill>
              </a:rPr>
              <a:t>WP</a:t>
            </a:r>
            <a:r>
              <a:rPr kumimoji="1" lang="ja-JP" altLang="en-US" sz="1400" dirty="0">
                <a:solidFill>
                  <a:schemeClr val="tx1"/>
                </a:solidFill>
              </a:rPr>
              <a:t>）の</a:t>
            </a:r>
            <a:r>
              <a:rPr kumimoji="1" lang="ja-JP" altLang="en-US" sz="1400" b="1" u="sng" dirty="0">
                <a:solidFill>
                  <a:schemeClr val="tx1"/>
                </a:solidFill>
              </a:rPr>
              <a:t>全体像における</a:t>
            </a:r>
            <a:r>
              <a:rPr lang="ja-JP" altLang="en-US" sz="1400" b="1" u="sng" dirty="0">
                <a:solidFill>
                  <a:schemeClr val="tx1"/>
                </a:solidFill>
              </a:rPr>
              <a:t>位置づけをカテゴライズ</a:t>
            </a:r>
            <a:endParaRPr lang="en-US" altLang="ja-JP" sz="1400" b="1" u="sng" dirty="0">
              <a:solidFill>
                <a:schemeClr val="tx1"/>
              </a:solidFill>
            </a:endParaRPr>
          </a:p>
          <a:p>
            <a:pPr algn="ctr"/>
            <a:endParaRPr lang="en-US" altLang="ja-JP" sz="800" dirty="0">
              <a:solidFill>
                <a:schemeClr val="tx1"/>
              </a:solidFill>
            </a:endParaRPr>
          </a:p>
          <a:p>
            <a:pPr algn="ctr"/>
            <a:r>
              <a:rPr lang="en-US" altLang="ja-JP" sz="1400" dirty="0">
                <a:solidFill>
                  <a:schemeClr val="tx1"/>
                </a:solidFill>
              </a:rPr>
              <a:t>-</a:t>
            </a:r>
            <a:r>
              <a:rPr kumimoji="1" lang="en-US" altLang="ja-JP" sz="1400" dirty="0">
                <a:solidFill>
                  <a:schemeClr val="tx1"/>
                </a:solidFill>
              </a:rPr>
              <a:t>Trusted Web</a:t>
            </a:r>
            <a:r>
              <a:rPr kumimoji="1" lang="ja-JP" altLang="en-US" sz="1400" dirty="0">
                <a:solidFill>
                  <a:schemeClr val="tx1"/>
                </a:solidFill>
              </a:rPr>
              <a:t>の</a:t>
            </a:r>
            <a:endParaRPr kumimoji="1" lang="en-US" altLang="ja-JP" sz="1400" dirty="0">
              <a:solidFill>
                <a:schemeClr val="tx1"/>
              </a:solidFill>
            </a:endParaRPr>
          </a:p>
          <a:p>
            <a:pPr algn="ctr"/>
            <a:r>
              <a:rPr kumimoji="1" lang="ja-JP" altLang="en-US" sz="1400" b="1" u="sng" dirty="0">
                <a:solidFill>
                  <a:schemeClr val="tx1"/>
                </a:solidFill>
              </a:rPr>
              <a:t>どの部分に対する示唆・提言であるのかを明確化</a:t>
            </a:r>
          </a:p>
        </p:txBody>
      </p:sp>
      <p:sp>
        <p:nvSpPr>
          <p:cNvPr id="59" name="角丸四角形 58"/>
          <p:cNvSpPr/>
          <p:nvPr/>
        </p:nvSpPr>
        <p:spPr>
          <a:xfrm>
            <a:off x="3476764" y="4226196"/>
            <a:ext cx="2668249" cy="1925859"/>
          </a:xfrm>
          <a:prstGeom prst="roundRect">
            <a:avLst>
              <a:gd name="adj" fmla="val 10829"/>
            </a:avLst>
          </a:prstGeom>
          <a:solidFill>
            <a:schemeClr val="tx2">
              <a:lumMod val="40000"/>
              <a:lumOff val="6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kumimoji="1" lang="ja-JP" altLang="en-US" sz="1400" dirty="0">
                <a:solidFill>
                  <a:schemeClr val="tx1"/>
                </a:solidFill>
              </a:rPr>
              <a:t>示唆・提言ごとに検討すべき</a:t>
            </a:r>
            <a:r>
              <a:rPr kumimoji="1" lang="ja-JP" altLang="en-US" sz="1400" b="1" u="sng" dirty="0">
                <a:solidFill>
                  <a:schemeClr val="tx1"/>
                </a:solidFill>
              </a:rPr>
              <a:t>論点を抽出</a:t>
            </a:r>
            <a:r>
              <a:rPr kumimoji="1" lang="ja-JP" altLang="en-US" sz="1400" dirty="0">
                <a:solidFill>
                  <a:schemeClr val="tx1"/>
                </a:solidFill>
              </a:rPr>
              <a:t>して議論のポイントを明確化</a:t>
            </a:r>
          </a:p>
        </p:txBody>
      </p:sp>
      <p:sp>
        <p:nvSpPr>
          <p:cNvPr id="60" name="右矢印 59"/>
          <p:cNvSpPr/>
          <p:nvPr/>
        </p:nvSpPr>
        <p:spPr>
          <a:xfrm>
            <a:off x="1298610" y="4948385"/>
            <a:ext cx="2061147" cy="481480"/>
          </a:xfrm>
          <a:prstGeom prst="rightArrow">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endParaRPr kumimoji="1" lang="ja-JP" altLang="en-US" sz="1400" dirty="0">
              <a:solidFill>
                <a:schemeClr val="tx1"/>
              </a:solidFill>
            </a:endParaRPr>
          </a:p>
        </p:txBody>
      </p:sp>
      <p:sp>
        <p:nvSpPr>
          <p:cNvPr id="10" name="正方形/長方形 9"/>
          <p:cNvSpPr/>
          <p:nvPr/>
        </p:nvSpPr>
        <p:spPr>
          <a:xfrm>
            <a:off x="1298610" y="3884364"/>
            <a:ext cx="217358" cy="1352835"/>
          </a:xfrm>
          <a:prstGeom prst="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endParaRPr kumimoji="1" lang="ja-JP" altLang="en-US" sz="1400" dirty="0">
              <a:solidFill>
                <a:schemeClr val="tx1"/>
              </a:solidFill>
            </a:endParaRPr>
          </a:p>
        </p:txBody>
      </p:sp>
      <p:sp>
        <p:nvSpPr>
          <p:cNvPr id="73" name="角丸四角形 72"/>
          <p:cNvSpPr/>
          <p:nvPr/>
        </p:nvSpPr>
        <p:spPr>
          <a:xfrm>
            <a:off x="6957476" y="2028015"/>
            <a:ext cx="2616737" cy="4124040"/>
          </a:xfrm>
          <a:prstGeom prst="roundRect">
            <a:avLst>
              <a:gd name="adj" fmla="val 7458"/>
            </a:avLst>
          </a:prstGeom>
          <a:solidFill>
            <a:schemeClr val="accent1">
              <a:lumMod val="7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lang="en-US" altLang="ja-JP" sz="1400" b="1" dirty="0">
                <a:solidFill>
                  <a:schemeClr val="bg1"/>
                </a:solidFill>
              </a:rPr>
              <a:t>Trusted Web</a:t>
            </a:r>
            <a:r>
              <a:rPr lang="ja-JP" altLang="en-US" sz="1400" b="1" dirty="0">
                <a:solidFill>
                  <a:schemeClr val="bg1"/>
                </a:solidFill>
              </a:rPr>
              <a:t>全体像における</a:t>
            </a:r>
            <a:endParaRPr lang="en-US" altLang="ja-JP" sz="1400" b="1" dirty="0">
              <a:solidFill>
                <a:schemeClr val="bg1"/>
              </a:solidFill>
            </a:endParaRPr>
          </a:p>
          <a:p>
            <a:pPr algn="ctr"/>
            <a:r>
              <a:rPr lang="ja-JP" altLang="en-US" sz="1400" b="1" dirty="0">
                <a:solidFill>
                  <a:schemeClr val="bg1"/>
                </a:solidFill>
              </a:rPr>
              <a:t>カテゴリごとに議論すべき論点と整理と対応に関する示唆を抽出</a:t>
            </a:r>
            <a:endParaRPr lang="en-US" altLang="ja-JP" sz="1400" b="1" dirty="0">
              <a:solidFill>
                <a:schemeClr val="bg1"/>
              </a:solidFill>
            </a:endParaRPr>
          </a:p>
          <a:p>
            <a:pPr algn="ctr"/>
            <a:endParaRPr kumimoji="1" lang="en-US" altLang="ja-JP" sz="1400" b="1" dirty="0">
              <a:solidFill>
                <a:schemeClr val="bg1"/>
              </a:solidFill>
            </a:endParaRPr>
          </a:p>
          <a:p>
            <a:r>
              <a:rPr lang="ja-JP" altLang="en-US" sz="1200" b="1" dirty="0">
                <a:solidFill>
                  <a:schemeClr val="bg1"/>
                </a:solidFill>
              </a:rPr>
              <a:t>（整理イメージ）</a:t>
            </a:r>
            <a:endParaRPr lang="en-US" altLang="ja-JP" sz="1200" b="1" dirty="0">
              <a:solidFill>
                <a:schemeClr val="bg1"/>
              </a:solidFill>
            </a:endParaRPr>
          </a:p>
          <a:p>
            <a:r>
              <a:rPr kumimoji="1" lang="ja-JP" altLang="en-US" sz="1200" b="1" dirty="0">
                <a:solidFill>
                  <a:schemeClr val="bg1"/>
                </a:solidFill>
              </a:rPr>
              <a:t>　</a:t>
            </a:r>
            <a:r>
              <a:rPr kumimoji="1" lang="en-US" altLang="ja-JP" sz="1200" b="1" dirty="0">
                <a:solidFill>
                  <a:schemeClr val="bg1"/>
                </a:solidFill>
              </a:rPr>
              <a:t>-</a:t>
            </a:r>
            <a:r>
              <a:rPr kumimoji="1" lang="ja-JP" altLang="en-US" sz="1200" b="1" dirty="0">
                <a:solidFill>
                  <a:schemeClr val="bg1"/>
                </a:solidFill>
              </a:rPr>
              <a:t>　定義</a:t>
            </a:r>
            <a:endParaRPr kumimoji="1" lang="en-US" altLang="ja-JP" sz="1200" b="1" dirty="0">
              <a:solidFill>
                <a:schemeClr val="bg1"/>
              </a:solidFill>
            </a:endParaRPr>
          </a:p>
          <a:p>
            <a:r>
              <a:rPr lang="ja-JP" altLang="en-US" sz="1200" b="1" dirty="0">
                <a:solidFill>
                  <a:schemeClr val="bg1"/>
                </a:solidFill>
              </a:rPr>
              <a:t>　　　　</a:t>
            </a:r>
            <a:r>
              <a:rPr lang="en-US" altLang="ja-JP" sz="1200" b="1" dirty="0">
                <a:solidFill>
                  <a:schemeClr val="bg1"/>
                </a:solidFill>
              </a:rPr>
              <a:t>-</a:t>
            </a:r>
            <a:r>
              <a:rPr lang="ja-JP" altLang="en-US" sz="1200" b="1" dirty="0">
                <a:solidFill>
                  <a:schemeClr val="bg1"/>
                </a:solidFill>
              </a:rPr>
              <a:t>論点①</a:t>
            </a:r>
            <a:endParaRPr lang="en-US" altLang="ja-JP" sz="1200" b="1" dirty="0">
              <a:solidFill>
                <a:schemeClr val="bg1"/>
              </a:solidFill>
            </a:endParaRPr>
          </a:p>
          <a:p>
            <a:r>
              <a:rPr lang="ja-JP" altLang="en-US" sz="1200" b="1" dirty="0">
                <a:solidFill>
                  <a:schemeClr val="bg1"/>
                </a:solidFill>
              </a:rPr>
              <a:t>　　　　　</a:t>
            </a:r>
            <a:r>
              <a:rPr lang="en-US" altLang="ja-JP" sz="1200" b="1" dirty="0">
                <a:solidFill>
                  <a:schemeClr val="bg1"/>
                </a:solidFill>
              </a:rPr>
              <a:t>-</a:t>
            </a:r>
            <a:r>
              <a:rPr lang="ja-JP" altLang="en-US" sz="1200" b="1" dirty="0">
                <a:solidFill>
                  <a:schemeClr val="bg1"/>
                </a:solidFill>
              </a:rPr>
              <a:t>考察</a:t>
            </a:r>
            <a:endParaRPr lang="en-US" altLang="ja-JP" sz="1200" b="1" dirty="0">
              <a:solidFill>
                <a:schemeClr val="bg1"/>
              </a:solidFill>
            </a:endParaRPr>
          </a:p>
          <a:p>
            <a:r>
              <a:rPr kumimoji="1" lang="ja-JP" altLang="en-US" sz="1200" b="1" dirty="0">
                <a:solidFill>
                  <a:schemeClr val="bg1"/>
                </a:solidFill>
              </a:rPr>
              <a:t>　　　　</a:t>
            </a:r>
            <a:r>
              <a:rPr kumimoji="1" lang="en-US" altLang="ja-JP" sz="1200" b="1" dirty="0">
                <a:solidFill>
                  <a:schemeClr val="bg1"/>
                </a:solidFill>
              </a:rPr>
              <a:t>-</a:t>
            </a:r>
            <a:r>
              <a:rPr kumimoji="1" lang="ja-JP" altLang="en-US" sz="1200" b="1" dirty="0">
                <a:solidFill>
                  <a:schemeClr val="bg1"/>
                </a:solidFill>
              </a:rPr>
              <a:t>論点②</a:t>
            </a:r>
            <a:endParaRPr kumimoji="1" lang="en-US" altLang="ja-JP" sz="1200" b="1" dirty="0">
              <a:solidFill>
                <a:schemeClr val="bg1"/>
              </a:solidFill>
            </a:endParaRPr>
          </a:p>
          <a:p>
            <a:r>
              <a:rPr lang="ja-JP" altLang="en-US" sz="1200" b="1" dirty="0">
                <a:solidFill>
                  <a:schemeClr val="bg1"/>
                </a:solidFill>
              </a:rPr>
              <a:t>　　　　　</a:t>
            </a:r>
            <a:r>
              <a:rPr lang="en-US" altLang="ja-JP" sz="1200" b="1" dirty="0">
                <a:solidFill>
                  <a:schemeClr val="bg1"/>
                </a:solidFill>
              </a:rPr>
              <a:t>-</a:t>
            </a:r>
            <a:r>
              <a:rPr lang="ja-JP" altLang="en-US" sz="1200" b="1" dirty="0">
                <a:solidFill>
                  <a:schemeClr val="bg1"/>
                </a:solidFill>
              </a:rPr>
              <a:t>考察</a:t>
            </a:r>
            <a:endParaRPr lang="en-US" altLang="ja-JP" sz="1200" b="1" dirty="0">
              <a:solidFill>
                <a:schemeClr val="bg1"/>
              </a:solidFill>
            </a:endParaRPr>
          </a:p>
          <a:p>
            <a:endParaRPr kumimoji="1" lang="en-US" altLang="ja-JP" sz="600" b="1" dirty="0">
              <a:solidFill>
                <a:schemeClr val="bg1"/>
              </a:solidFill>
            </a:endParaRPr>
          </a:p>
          <a:p>
            <a:r>
              <a:rPr lang="ja-JP" altLang="en-US" sz="1200" b="1" dirty="0">
                <a:solidFill>
                  <a:schemeClr val="bg1"/>
                </a:solidFill>
              </a:rPr>
              <a:t>　</a:t>
            </a:r>
            <a:r>
              <a:rPr lang="en-US" altLang="ja-JP" sz="1200" b="1" dirty="0">
                <a:solidFill>
                  <a:schemeClr val="bg1"/>
                </a:solidFill>
              </a:rPr>
              <a:t>-</a:t>
            </a:r>
            <a:r>
              <a:rPr lang="ja-JP" altLang="en-US" sz="1200" b="1" dirty="0">
                <a:solidFill>
                  <a:schemeClr val="bg1"/>
                </a:solidFill>
              </a:rPr>
              <a:t>　ビジョン・ミッション</a:t>
            </a:r>
            <a:endParaRPr lang="en-US" altLang="ja-JP" sz="1200" b="1" dirty="0">
              <a:solidFill>
                <a:schemeClr val="bg1"/>
              </a:solidFill>
            </a:endParaRPr>
          </a:p>
          <a:p>
            <a:r>
              <a:rPr kumimoji="1" lang="ja-JP" altLang="en-US" sz="1200" b="1" dirty="0">
                <a:solidFill>
                  <a:schemeClr val="bg1"/>
                </a:solidFill>
              </a:rPr>
              <a:t>　　　　</a:t>
            </a:r>
            <a:r>
              <a:rPr lang="en-US" altLang="ja-JP" sz="1200" b="1" dirty="0">
                <a:solidFill>
                  <a:schemeClr val="bg1"/>
                </a:solidFill>
              </a:rPr>
              <a:t>-</a:t>
            </a:r>
            <a:r>
              <a:rPr lang="ja-JP" altLang="en-US" sz="1200" b="1" dirty="0">
                <a:solidFill>
                  <a:schemeClr val="bg1"/>
                </a:solidFill>
              </a:rPr>
              <a:t>論点③</a:t>
            </a:r>
            <a:endParaRPr lang="en-US" altLang="ja-JP" sz="1200" b="1" dirty="0">
              <a:solidFill>
                <a:schemeClr val="bg1"/>
              </a:solidFill>
            </a:endParaRPr>
          </a:p>
          <a:p>
            <a:r>
              <a:rPr kumimoji="1" lang="ja-JP" altLang="en-US" sz="1200" b="1" dirty="0">
                <a:solidFill>
                  <a:schemeClr val="bg1"/>
                </a:solidFill>
              </a:rPr>
              <a:t>　　　　　</a:t>
            </a:r>
            <a:r>
              <a:rPr kumimoji="1" lang="en-US" altLang="ja-JP" sz="1200" b="1" dirty="0">
                <a:solidFill>
                  <a:schemeClr val="bg1"/>
                </a:solidFill>
              </a:rPr>
              <a:t>-</a:t>
            </a:r>
            <a:r>
              <a:rPr lang="ja-JP" altLang="en-US" sz="1200" b="1" dirty="0">
                <a:solidFill>
                  <a:schemeClr val="bg1"/>
                </a:solidFill>
              </a:rPr>
              <a:t>考察</a:t>
            </a:r>
            <a:endParaRPr kumimoji="1" lang="en-US" altLang="ja-JP" sz="1200" b="1" dirty="0">
              <a:solidFill>
                <a:schemeClr val="bg1"/>
              </a:solidFill>
            </a:endParaRPr>
          </a:p>
          <a:p>
            <a:endParaRPr kumimoji="1" lang="en-US" altLang="ja-JP" sz="600" b="1" dirty="0">
              <a:solidFill>
                <a:schemeClr val="bg1"/>
              </a:solidFill>
            </a:endParaRPr>
          </a:p>
          <a:p>
            <a:r>
              <a:rPr lang="ja-JP" altLang="en-US" sz="1200" b="1" dirty="0">
                <a:solidFill>
                  <a:schemeClr val="bg1"/>
                </a:solidFill>
              </a:rPr>
              <a:t>　</a:t>
            </a:r>
            <a:r>
              <a:rPr lang="en-US" altLang="ja-JP" sz="1200" b="1" dirty="0">
                <a:solidFill>
                  <a:schemeClr val="bg1"/>
                </a:solidFill>
              </a:rPr>
              <a:t>-</a:t>
            </a:r>
            <a:r>
              <a:rPr lang="ja-JP" altLang="en-US" sz="1200" b="1" dirty="0">
                <a:solidFill>
                  <a:schemeClr val="bg1"/>
                </a:solidFill>
              </a:rPr>
              <a:t>　サービス（ビジネスモデル）</a:t>
            </a:r>
            <a:endParaRPr lang="en-US" altLang="ja-JP" sz="1200" b="1" dirty="0">
              <a:solidFill>
                <a:schemeClr val="bg1"/>
              </a:solidFill>
            </a:endParaRPr>
          </a:p>
          <a:p>
            <a:r>
              <a:rPr kumimoji="1" lang="ja-JP" altLang="en-US" sz="1200" b="1" dirty="0">
                <a:solidFill>
                  <a:schemeClr val="bg1"/>
                </a:solidFill>
              </a:rPr>
              <a:t>　　　　</a:t>
            </a:r>
            <a:r>
              <a:rPr kumimoji="1" lang="en-US" altLang="ja-JP" sz="1200" b="1" dirty="0">
                <a:solidFill>
                  <a:schemeClr val="bg1"/>
                </a:solidFill>
              </a:rPr>
              <a:t>-</a:t>
            </a:r>
            <a:r>
              <a:rPr kumimoji="1" lang="ja-JP" altLang="en-US" sz="1200" b="1" dirty="0">
                <a:solidFill>
                  <a:schemeClr val="bg1"/>
                </a:solidFill>
              </a:rPr>
              <a:t>論点④</a:t>
            </a:r>
            <a:endParaRPr kumimoji="1" lang="en-US" altLang="ja-JP" sz="1200" b="1" dirty="0">
              <a:solidFill>
                <a:schemeClr val="bg1"/>
              </a:solidFill>
            </a:endParaRPr>
          </a:p>
          <a:p>
            <a:r>
              <a:rPr lang="ja-JP" altLang="en-US" sz="1200" b="1" dirty="0">
                <a:solidFill>
                  <a:schemeClr val="bg1"/>
                </a:solidFill>
              </a:rPr>
              <a:t>　　　　　</a:t>
            </a:r>
            <a:r>
              <a:rPr lang="en-US" altLang="ja-JP" sz="1200" b="1" dirty="0">
                <a:solidFill>
                  <a:schemeClr val="bg1"/>
                </a:solidFill>
              </a:rPr>
              <a:t>-</a:t>
            </a:r>
            <a:r>
              <a:rPr lang="ja-JP" altLang="en-US" sz="1200" b="1" dirty="0">
                <a:solidFill>
                  <a:schemeClr val="bg1"/>
                </a:solidFill>
              </a:rPr>
              <a:t>考察</a:t>
            </a:r>
            <a:endParaRPr lang="en-US" altLang="ja-JP" sz="1200" b="1" dirty="0">
              <a:solidFill>
                <a:schemeClr val="bg1"/>
              </a:solidFill>
            </a:endParaRPr>
          </a:p>
        </p:txBody>
      </p:sp>
      <p:sp>
        <p:nvSpPr>
          <p:cNvPr id="79" name="右矢印 78"/>
          <p:cNvSpPr/>
          <p:nvPr/>
        </p:nvSpPr>
        <p:spPr>
          <a:xfrm>
            <a:off x="6437322" y="2690434"/>
            <a:ext cx="520154" cy="481480"/>
          </a:xfrm>
          <a:prstGeom prst="rightArrow">
            <a:avLst/>
          </a:prstGeom>
          <a:solidFill>
            <a:schemeClr val="tx2">
              <a:lumMod val="40000"/>
              <a:lumOff val="6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endParaRPr kumimoji="1" lang="ja-JP" altLang="en-US" sz="1400" dirty="0">
              <a:solidFill>
                <a:schemeClr val="tx1"/>
              </a:solidFill>
            </a:endParaRPr>
          </a:p>
        </p:txBody>
      </p:sp>
      <p:sp>
        <p:nvSpPr>
          <p:cNvPr id="95" name="正方形/長方形 94"/>
          <p:cNvSpPr/>
          <p:nvPr/>
        </p:nvSpPr>
        <p:spPr>
          <a:xfrm>
            <a:off x="6371362" y="2815174"/>
            <a:ext cx="217358" cy="2481093"/>
          </a:xfrm>
          <a:prstGeom prst="rect">
            <a:avLst/>
          </a:prstGeom>
          <a:solidFill>
            <a:schemeClr val="tx2">
              <a:lumMod val="40000"/>
              <a:lumOff val="6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endParaRPr kumimoji="1" lang="ja-JP" altLang="en-US" sz="1400" dirty="0">
              <a:solidFill>
                <a:schemeClr val="tx1"/>
              </a:solidFill>
            </a:endParaRPr>
          </a:p>
        </p:txBody>
      </p:sp>
      <p:sp>
        <p:nvSpPr>
          <p:cNvPr id="11" name="正方形/長方形 10"/>
          <p:cNvSpPr/>
          <p:nvPr/>
        </p:nvSpPr>
        <p:spPr>
          <a:xfrm>
            <a:off x="6098744" y="2815174"/>
            <a:ext cx="361062" cy="247379"/>
          </a:xfrm>
          <a:prstGeom prst="rect">
            <a:avLst/>
          </a:prstGeom>
          <a:solidFill>
            <a:schemeClr val="tx2">
              <a:lumMod val="40000"/>
              <a:lumOff val="6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endParaRPr kumimoji="1" lang="ja-JP" altLang="en-US" sz="1400" dirty="0">
              <a:solidFill>
                <a:schemeClr val="tx1"/>
              </a:solidFill>
            </a:endParaRPr>
          </a:p>
        </p:txBody>
      </p:sp>
      <p:sp>
        <p:nvSpPr>
          <p:cNvPr id="97" name="正方形/長方形 96"/>
          <p:cNvSpPr/>
          <p:nvPr/>
        </p:nvSpPr>
        <p:spPr>
          <a:xfrm>
            <a:off x="6081489" y="4989820"/>
            <a:ext cx="361062" cy="306447"/>
          </a:xfrm>
          <a:prstGeom prst="rect">
            <a:avLst/>
          </a:prstGeom>
          <a:solidFill>
            <a:schemeClr val="tx2">
              <a:lumMod val="40000"/>
              <a:lumOff val="6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endParaRPr kumimoji="1" lang="ja-JP" altLang="en-US" sz="1400" dirty="0">
              <a:solidFill>
                <a:schemeClr val="tx1"/>
              </a:solidFill>
            </a:endParaRPr>
          </a:p>
        </p:txBody>
      </p:sp>
      <p:sp>
        <p:nvSpPr>
          <p:cNvPr id="13" name="ホームベース 12"/>
          <p:cNvSpPr/>
          <p:nvPr/>
        </p:nvSpPr>
        <p:spPr>
          <a:xfrm>
            <a:off x="508712" y="1636033"/>
            <a:ext cx="2788279" cy="264535"/>
          </a:xfrm>
          <a:prstGeom prst="homePlate">
            <a:avLst>
              <a:gd name="adj" fmla="val 35714"/>
            </a:avLst>
          </a:prstGeom>
          <a:solidFill>
            <a:schemeClr val="accent5">
              <a:lumMod val="20000"/>
              <a:lumOff val="8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lang="ja-JP" altLang="en-US" sz="1200" b="1" dirty="0">
                <a:solidFill>
                  <a:schemeClr val="tx1"/>
                </a:solidFill>
              </a:rPr>
              <a:t>①成果報告書から示唆・提言の収集</a:t>
            </a:r>
            <a:endParaRPr kumimoji="1" lang="ja-JP" altLang="en-US" sz="1200" b="1" dirty="0">
              <a:solidFill>
                <a:schemeClr val="tx1"/>
              </a:solidFill>
            </a:endParaRPr>
          </a:p>
        </p:txBody>
      </p:sp>
      <p:sp>
        <p:nvSpPr>
          <p:cNvPr id="98" name="ホームベース 97"/>
          <p:cNvSpPr/>
          <p:nvPr/>
        </p:nvSpPr>
        <p:spPr>
          <a:xfrm>
            <a:off x="3359758" y="1636033"/>
            <a:ext cx="3100048" cy="264535"/>
          </a:xfrm>
          <a:prstGeom prst="homePlate">
            <a:avLst>
              <a:gd name="adj" fmla="val 35714"/>
            </a:avLst>
          </a:prstGeom>
          <a:solidFill>
            <a:schemeClr val="accent5">
              <a:lumMod val="60000"/>
              <a:lumOff val="4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lang="ja-JP" altLang="en-US" sz="1200" b="1" dirty="0">
                <a:solidFill>
                  <a:schemeClr val="tx1"/>
                </a:solidFill>
              </a:rPr>
              <a:t>②収集した示唆・提言の整理</a:t>
            </a:r>
            <a:endParaRPr kumimoji="1" lang="ja-JP" altLang="en-US" sz="1200" b="1" dirty="0">
              <a:solidFill>
                <a:schemeClr val="tx1"/>
              </a:solidFill>
            </a:endParaRPr>
          </a:p>
        </p:txBody>
      </p:sp>
      <p:sp>
        <p:nvSpPr>
          <p:cNvPr id="99" name="ホームベース 98"/>
          <p:cNvSpPr/>
          <p:nvPr/>
        </p:nvSpPr>
        <p:spPr>
          <a:xfrm>
            <a:off x="6516697" y="1636033"/>
            <a:ext cx="3057516" cy="264535"/>
          </a:xfrm>
          <a:prstGeom prst="homePlate">
            <a:avLst>
              <a:gd name="adj" fmla="val 35714"/>
            </a:avLst>
          </a:prstGeom>
          <a:solidFill>
            <a:schemeClr val="accent5">
              <a:lumMod val="7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lang="ja-JP" altLang="en-US" sz="1200" b="1" dirty="0">
                <a:solidFill>
                  <a:schemeClr val="bg1"/>
                </a:solidFill>
              </a:rPr>
              <a:t>③示唆・提言の分析</a:t>
            </a:r>
            <a:endParaRPr kumimoji="1" lang="ja-JP" altLang="en-US" sz="1200" b="1" dirty="0">
              <a:solidFill>
                <a:schemeClr val="bg1"/>
              </a:solidFill>
            </a:endParaRPr>
          </a:p>
        </p:txBody>
      </p:sp>
      <p:sp>
        <p:nvSpPr>
          <p:cNvPr id="100" name="テキスト ボックス 99"/>
          <p:cNvSpPr txBox="1"/>
          <p:nvPr/>
        </p:nvSpPr>
        <p:spPr>
          <a:xfrm>
            <a:off x="331490" y="555776"/>
            <a:ext cx="9243021" cy="887591"/>
          </a:xfrm>
          <a:prstGeom prst="rect">
            <a:avLst/>
          </a:prstGeom>
          <a:noFill/>
        </p:spPr>
        <p:txBody>
          <a:bodyPr wrap="square" lIns="0" rIns="0" rtlCol="0">
            <a:noAutofit/>
          </a:bodyPr>
          <a:lstStyle/>
          <a:p>
            <a:pPr lvl="0" defTabSz="288000"/>
            <a:r>
              <a:rPr lang="ja-JP" altLang="en-US" sz="1600" dirty="0">
                <a:solidFill>
                  <a:srgbClr val="000000"/>
                </a:solidFill>
                <a:latin typeface="Meiryo UI"/>
              </a:rPr>
              <a:t>各事業者から報告された</a:t>
            </a:r>
            <a:r>
              <a:rPr lang="en-US" altLang="ja-JP" sz="1600" dirty="0">
                <a:solidFill>
                  <a:srgbClr val="000000"/>
                </a:solidFill>
                <a:latin typeface="Meiryo UI"/>
              </a:rPr>
              <a:t>Trusted Web</a:t>
            </a:r>
            <a:r>
              <a:rPr lang="ja-JP" altLang="en-US" sz="1600" dirty="0">
                <a:solidFill>
                  <a:srgbClr val="000000"/>
                </a:solidFill>
                <a:latin typeface="Meiryo UI"/>
              </a:rPr>
              <a:t>に対する</a:t>
            </a:r>
            <a:r>
              <a:rPr lang="ja-JP" altLang="en-US" sz="1600" b="1" u="sng" dirty="0">
                <a:solidFill>
                  <a:schemeClr val="accent2">
                    <a:lumMod val="75000"/>
                    <a:lumOff val="25000"/>
                  </a:schemeClr>
                </a:solidFill>
                <a:latin typeface="Meiryo UI"/>
              </a:rPr>
              <a:t>示唆・提言を収集</a:t>
            </a:r>
            <a:r>
              <a:rPr lang="ja-JP" altLang="en-US" sz="1600" dirty="0">
                <a:solidFill>
                  <a:srgbClr val="000000"/>
                </a:solidFill>
                <a:latin typeface="Meiryo UI"/>
              </a:rPr>
              <a:t>、</a:t>
            </a:r>
            <a:r>
              <a:rPr lang="en-US" altLang="ja-JP" sz="1600" b="1" u="sng" dirty="0">
                <a:solidFill>
                  <a:schemeClr val="accent2">
                    <a:lumMod val="75000"/>
                    <a:lumOff val="25000"/>
                  </a:schemeClr>
                </a:solidFill>
                <a:latin typeface="Meiryo UI"/>
              </a:rPr>
              <a:t>Trusted Web</a:t>
            </a:r>
            <a:r>
              <a:rPr lang="ja-JP" altLang="en-US" sz="1600" b="1" u="sng" dirty="0">
                <a:solidFill>
                  <a:schemeClr val="accent2">
                    <a:lumMod val="75000"/>
                    <a:lumOff val="25000"/>
                  </a:schemeClr>
                </a:solidFill>
                <a:latin typeface="Meiryo UI"/>
              </a:rPr>
              <a:t>の全体像に照らして整理</a:t>
            </a:r>
            <a:r>
              <a:rPr lang="ja-JP" altLang="en-US" sz="1600" dirty="0">
                <a:solidFill>
                  <a:srgbClr val="000000"/>
                </a:solidFill>
                <a:latin typeface="Meiryo UI"/>
              </a:rPr>
              <a:t>を行うとともに、</a:t>
            </a:r>
            <a:r>
              <a:rPr lang="ja-JP" altLang="en-US" sz="1600" b="1" u="sng" dirty="0">
                <a:solidFill>
                  <a:schemeClr val="accent2">
                    <a:lumMod val="75000"/>
                    <a:lumOff val="25000"/>
                  </a:schemeClr>
                </a:solidFill>
                <a:latin typeface="Meiryo UI"/>
              </a:rPr>
              <a:t>示唆・提言から論点を抽出</a:t>
            </a:r>
            <a:r>
              <a:rPr lang="ja-JP" altLang="en-US" sz="1600" dirty="0">
                <a:solidFill>
                  <a:srgbClr val="000000"/>
                </a:solidFill>
                <a:latin typeface="Meiryo UI"/>
              </a:rPr>
              <a:t>することで、</a:t>
            </a:r>
            <a:r>
              <a:rPr lang="en-US" altLang="ja-JP" sz="1600" dirty="0">
                <a:solidFill>
                  <a:srgbClr val="000000"/>
                </a:solidFill>
                <a:latin typeface="Meiryo UI"/>
              </a:rPr>
              <a:t>Trusted Web</a:t>
            </a:r>
            <a:r>
              <a:rPr lang="ja-JP" altLang="en-US" sz="1600" dirty="0">
                <a:solidFill>
                  <a:srgbClr val="000000"/>
                </a:solidFill>
                <a:latin typeface="Meiryo UI"/>
              </a:rPr>
              <a:t>で取り組むべきポイントを明確にしながら、具体的な対応方針を検討する</a:t>
            </a:r>
            <a:endParaRPr lang="en-US" altLang="ja-JP" sz="1600" dirty="0">
              <a:solidFill>
                <a:srgbClr val="000000"/>
              </a:solidFill>
              <a:latin typeface="Meiryo UI"/>
            </a:endParaRPr>
          </a:p>
        </p:txBody>
      </p:sp>
      <p:sp>
        <p:nvSpPr>
          <p:cNvPr id="19" name="ホームベース 18"/>
          <p:cNvSpPr/>
          <p:nvPr/>
        </p:nvSpPr>
        <p:spPr>
          <a:xfrm>
            <a:off x="6093501" y="42672"/>
            <a:ext cx="972000" cy="324000"/>
          </a:xfrm>
          <a:prstGeom prst="homePlate">
            <a:avLst/>
          </a:prstGeom>
          <a:solidFill>
            <a:schemeClr val="bg1">
              <a:lumMod val="85000"/>
            </a:schemeClr>
          </a:solid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kumimoji="1" lang="ja-JP" altLang="en-US" sz="1000" b="1" dirty="0">
                <a:solidFill>
                  <a:schemeClr val="bg1"/>
                </a:solidFill>
              </a:rPr>
              <a:t>基本情報</a:t>
            </a:r>
          </a:p>
        </p:txBody>
      </p:sp>
      <p:sp>
        <p:nvSpPr>
          <p:cNvPr id="20" name="山形 19"/>
          <p:cNvSpPr/>
          <p:nvPr/>
        </p:nvSpPr>
        <p:spPr>
          <a:xfrm>
            <a:off x="6889292" y="42672"/>
            <a:ext cx="972000" cy="324000"/>
          </a:xfrm>
          <a:prstGeom prst="chevron">
            <a:avLst/>
          </a:prstGeom>
          <a:solidFill>
            <a:schemeClr val="bg1">
              <a:lumMod val="85000"/>
            </a:schemeClr>
          </a:solid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kumimoji="1" lang="ja-JP" altLang="en-US" sz="1000" b="1" dirty="0">
                <a:solidFill>
                  <a:schemeClr val="bg1"/>
                </a:solidFill>
              </a:rPr>
              <a:t>実証結果</a:t>
            </a:r>
          </a:p>
        </p:txBody>
      </p:sp>
      <p:sp>
        <p:nvSpPr>
          <p:cNvPr id="21" name="山形 20"/>
          <p:cNvSpPr/>
          <p:nvPr/>
        </p:nvSpPr>
        <p:spPr>
          <a:xfrm>
            <a:off x="7685083" y="42672"/>
            <a:ext cx="972000" cy="324000"/>
          </a:xfrm>
          <a:prstGeom prst="chevron">
            <a:avLst/>
          </a:prstGeom>
          <a:solidFill>
            <a:schemeClr val="bg1">
              <a:lumMod val="85000"/>
            </a:schemeClr>
          </a:solid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kumimoji="1" lang="ja-JP" altLang="en-US" sz="1000" b="1" dirty="0">
                <a:solidFill>
                  <a:schemeClr val="bg1"/>
                </a:solidFill>
              </a:rPr>
              <a:t>社会実装の見通し</a:t>
            </a:r>
          </a:p>
        </p:txBody>
      </p:sp>
      <p:sp>
        <p:nvSpPr>
          <p:cNvPr id="22" name="山形 21"/>
          <p:cNvSpPr/>
          <p:nvPr/>
        </p:nvSpPr>
        <p:spPr>
          <a:xfrm>
            <a:off x="8480873" y="42672"/>
            <a:ext cx="972000" cy="324000"/>
          </a:xfrm>
          <a:prstGeom prst="chevron">
            <a:avLst/>
          </a:prstGeom>
          <a:solidFill>
            <a:schemeClr val="accent2">
              <a:lumMod val="75000"/>
              <a:lumOff val="25000"/>
            </a:schemeClr>
          </a:solid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kumimoji="1" lang="en-US" altLang="ja-JP" sz="1000" b="1" dirty="0">
                <a:solidFill>
                  <a:schemeClr val="bg1"/>
                </a:solidFill>
              </a:rPr>
              <a:t>TW</a:t>
            </a:r>
            <a:r>
              <a:rPr lang="ja-JP" altLang="en-US" sz="1000" b="1" dirty="0">
                <a:solidFill>
                  <a:schemeClr val="bg1"/>
                </a:solidFill>
              </a:rPr>
              <a:t>への</a:t>
            </a:r>
            <a:endParaRPr lang="en-US" altLang="ja-JP" sz="1000" b="1" dirty="0">
              <a:solidFill>
                <a:schemeClr val="bg1"/>
              </a:solidFill>
            </a:endParaRPr>
          </a:p>
          <a:p>
            <a:pPr algn="ctr"/>
            <a:r>
              <a:rPr kumimoji="1" lang="ja-JP" altLang="en-US" sz="1000" b="1" dirty="0">
                <a:solidFill>
                  <a:schemeClr val="bg1"/>
                </a:solidFill>
              </a:rPr>
              <a:t>示唆・提言</a:t>
            </a:r>
          </a:p>
        </p:txBody>
      </p:sp>
    </p:spTree>
    <p:extLst>
      <p:ext uri="{BB962C8B-B14F-4D97-AF65-F5344CB8AC3E}">
        <p14:creationId xmlns:p14="http://schemas.microsoft.com/office/powerpoint/2010/main" val="137057018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タイトル 7"/>
          <p:cNvSpPr>
            <a:spLocks noGrp="1"/>
          </p:cNvSpPr>
          <p:nvPr>
            <p:ph type="title"/>
          </p:nvPr>
        </p:nvSpPr>
        <p:spPr>
          <a:xfrm>
            <a:off x="331490" y="164693"/>
            <a:ext cx="5134833" cy="307032"/>
          </a:xfrm>
        </p:spPr>
        <p:txBody>
          <a:bodyPr>
            <a:normAutofit/>
          </a:bodyPr>
          <a:lstStyle/>
          <a:p>
            <a:r>
              <a:rPr lang="en-US" altLang="ja-JP" sz="1600" b="1" spc="0" dirty="0">
                <a:solidFill>
                  <a:srgbClr val="002060"/>
                </a:solidFill>
              </a:rPr>
              <a:t>Trusted</a:t>
            </a:r>
            <a:r>
              <a:rPr lang="ja-JP" altLang="en-US" sz="1600" b="1" dirty="0">
                <a:solidFill>
                  <a:srgbClr val="002060"/>
                </a:solidFill>
              </a:rPr>
              <a:t> </a:t>
            </a:r>
            <a:r>
              <a:rPr lang="en-US" altLang="ja-JP" sz="1600" b="1" dirty="0">
                <a:solidFill>
                  <a:srgbClr val="002060"/>
                </a:solidFill>
              </a:rPr>
              <a:t>Web</a:t>
            </a:r>
            <a:r>
              <a:rPr lang="ja-JP" altLang="en-US" sz="1600" b="1" dirty="0">
                <a:solidFill>
                  <a:srgbClr val="002060"/>
                </a:solidFill>
              </a:rPr>
              <a:t>の全体像（案）</a:t>
            </a:r>
            <a:endParaRPr lang="ja-JP" altLang="en-US" sz="2000" b="1" spc="0" dirty="0">
              <a:solidFill>
                <a:srgbClr val="002060"/>
              </a:solidFill>
            </a:endParaRPr>
          </a:p>
        </p:txBody>
      </p:sp>
      <p:pic>
        <p:nvPicPr>
          <p:cNvPr id="2" name="図 1"/>
          <p:cNvPicPr>
            <a:picLocks noChangeAspect="1"/>
          </p:cNvPicPr>
          <p:nvPr/>
        </p:nvPicPr>
        <p:blipFill>
          <a:blip r:embed="rId2"/>
          <a:stretch>
            <a:fillRect/>
          </a:stretch>
        </p:blipFill>
        <p:spPr>
          <a:xfrm>
            <a:off x="794480" y="1149944"/>
            <a:ext cx="8236354" cy="5473050"/>
          </a:xfrm>
          <a:prstGeom prst="rect">
            <a:avLst/>
          </a:prstGeom>
        </p:spPr>
      </p:pic>
      <p:sp>
        <p:nvSpPr>
          <p:cNvPr id="66" name="ホームベース 65"/>
          <p:cNvSpPr/>
          <p:nvPr/>
        </p:nvSpPr>
        <p:spPr>
          <a:xfrm>
            <a:off x="6093501" y="42672"/>
            <a:ext cx="972000" cy="324000"/>
          </a:xfrm>
          <a:prstGeom prst="homePlate">
            <a:avLst/>
          </a:prstGeom>
          <a:solidFill>
            <a:schemeClr val="bg1">
              <a:lumMod val="85000"/>
            </a:schemeClr>
          </a:solid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kumimoji="1" lang="ja-JP" altLang="en-US" sz="1000" b="1" dirty="0">
                <a:solidFill>
                  <a:schemeClr val="bg1"/>
                </a:solidFill>
              </a:rPr>
              <a:t>基本情報</a:t>
            </a:r>
          </a:p>
        </p:txBody>
      </p:sp>
      <p:sp>
        <p:nvSpPr>
          <p:cNvPr id="67" name="山形 66"/>
          <p:cNvSpPr/>
          <p:nvPr/>
        </p:nvSpPr>
        <p:spPr>
          <a:xfrm>
            <a:off x="6889292" y="42672"/>
            <a:ext cx="972000" cy="324000"/>
          </a:xfrm>
          <a:prstGeom prst="chevron">
            <a:avLst/>
          </a:prstGeom>
          <a:solidFill>
            <a:schemeClr val="bg1">
              <a:lumMod val="85000"/>
            </a:schemeClr>
          </a:solid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kumimoji="1" lang="ja-JP" altLang="en-US" sz="1000" b="1" dirty="0">
                <a:solidFill>
                  <a:schemeClr val="bg1"/>
                </a:solidFill>
              </a:rPr>
              <a:t>実証結果</a:t>
            </a:r>
          </a:p>
        </p:txBody>
      </p:sp>
      <p:sp>
        <p:nvSpPr>
          <p:cNvPr id="68" name="山形 67"/>
          <p:cNvSpPr/>
          <p:nvPr/>
        </p:nvSpPr>
        <p:spPr>
          <a:xfrm>
            <a:off x="7685083" y="42672"/>
            <a:ext cx="972000" cy="324000"/>
          </a:xfrm>
          <a:prstGeom prst="chevron">
            <a:avLst/>
          </a:prstGeom>
          <a:solidFill>
            <a:schemeClr val="bg1">
              <a:lumMod val="85000"/>
            </a:schemeClr>
          </a:solid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kumimoji="1" lang="ja-JP" altLang="en-US" sz="1000" b="1" dirty="0">
                <a:solidFill>
                  <a:schemeClr val="bg1"/>
                </a:solidFill>
              </a:rPr>
              <a:t>社会実装の見通し</a:t>
            </a:r>
          </a:p>
        </p:txBody>
      </p:sp>
      <p:sp>
        <p:nvSpPr>
          <p:cNvPr id="69" name="山形 68"/>
          <p:cNvSpPr/>
          <p:nvPr/>
        </p:nvSpPr>
        <p:spPr>
          <a:xfrm>
            <a:off x="8480873" y="42672"/>
            <a:ext cx="972000" cy="324000"/>
          </a:xfrm>
          <a:prstGeom prst="chevron">
            <a:avLst/>
          </a:prstGeom>
          <a:solidFill>
            <a:schemeClr val="accent2">
              <a:lumMod val="75000"/>
              <a:lumOff val="25000"/>
            </a:schemeClr>
          </a:solid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kumimoji="1" lang="en-US" altLang="ja-JP" sz="1000" b="1" dirty="0">
                <a:solidFill>
                  <a:schemeClr val="bg1"/>
                </a:solidFill>
              </a:rPr>
              <a:t>TW</a:t>
            </a:r>
            <a:r>
              <a:rPr lang="ja-JP" altLang="en-US" sz="1000" b="1" dirty="0">
                <a:solidFill>
                  <a:schemeClr val="bg1"/>
                </a:solidFill>
              </a:rPr>
              <a:t>への</a:t>
            </a:r>
            <a:endParaRPr lang="en-US" altLang="ja-JP" sz="1000" b="1" dirty="0">
              <a:solidFill>
                <a:schemeClr val="bg1"/>
              </a:solidFill>
            </a:endParaRPr>
          </a:p>
          <a:p>
            <a:pPr algn="ctr"/>
            <a:r>
              <a:rPr kumimoji="1" lang="ja-JP" altLang="en-US" sz="1000" b="1" dirty="0">
                <a:solidFill>
                  <a:schemeClr val="bg1"/>
                </a:solidFill>
              </a:rPr>
              <a:t>示唆・提言</a:t>
            </a:r>
          </a:p>
        </p:txBody>
      </p:sp>
      <p:sp>
        <p:nvSpPr>
          <p:cNvPr id="70" name="テキスト ボックス 69"/>
          <p:cNvSpPr txBox="1"/>
          <p:nvPr/>
        </p:nvSpPr>
        <p:spPr>
          <a:xfrm>
            <a:off x="331490" y="555776"/>
            <a:ext cx="9243021" cy="887591"/>
          </a:xfrm>
          <a:prstGeom prst="rect">
            <a:avLst/>
          </a:prstGeom>
          <a:noFill/>
        </p:spPr>
        <p:txBody>
          <a:bodyPr wrap="square" lIns="0" rIns="0" rtlCol="0">
            <a:noAutofit/>
          </a:bodyPr>
          <a:lstStyle/>
          <a:p>
            <a:pPr lvl="0" defTabSz="288000"/>
            <a:r>
              <a:rPr lang="en-US" altLang="ja-JP" sz="1600" dirty="0">
                <a:solidFill>
                  <a:srgbClr val="000000"/>
                </a:solidFill>
                <a:latin typeface="Meiryo UI"/>
              </a:rPr>
              <a:t>Trusted Web</a:t>
            </a:r>
            <a:r>
              <a:rPr lang="ja-JP" altLang="en-US" sz="1600" dirty="0">
                <a:solidFill>
                  <a:srgbClr val="000000"/>
                </a:solidFill>
                <a:latin typeface="Meiryo UI"/>
              </a:rPr>
              <a:t>を具現化する上で明確にする必要のあること、取り組む必要のあることの観点から、</a:t>
            </a:r>
            <a:r>
              <a:rPr lang="en-US" altLang="ja-JP" sz="1600" dirty="0">
                <a:solidFill>
                  <a:srgbClr val="000000"/>
                </a:solidFill>
                <a:latin typeface="Meiryo UI"/>
              </a:rPr>
              <a:t>Trusted Web</a:t>
            </a:r>
            <a:r>
              <a:rPr lang="ja-JP" altLang="en-US" sz="1600" dirty="0">
                <a:solidFill>
                  <a:srgbClr val="000000"/>
                </a:solidFill>
                <a:latin typeface="Meiryo UI"/>
              </a:rPr>
              <a:t>ホワイトペーパーで定めるべき内容を意識して項目の抽出、項目間の関係性を考慮して全体像のイメージを作成した</a:t>
            </a:r>
            <a:endParaRPr lang="en-US" altLang="ja-JP" sz="1600" dirty="0">
              <a:solidFill>
                <a:srgbClr val="000000"/>
              </a:solidFill>
              <a:latin typeface="Meiryo UI"/>
            </a:endParaRPr>
          </a:p>
        </p:txBody>
      </p:sp>
    </p:spTree>
    <p:extLst>
      <p:ext uri="{BB962C8B-B14F-4D97-AF65-F5344CB8AC3E}">
        <p14:creationId xmlns:p14="http://schemas.microsoft.com/office/powerpoint/2010/main" val="421213602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タイトル 7"/>
          <p:cNvSpPr>
            <a:spLocks noGrp="1"/>
          </p:cNvSpPr>
          <p:nvPr>
            <p:ph type="title"/>
          </p:nvPr>
        </p:nvSpPr>
        <p:spPr>
          <a:xfrm>
            <a:off x="331490" y="164693"/>
            <a:ext cx="9243021" cy="412538"/>
          </a:xfrm>
        </p:spPr>
        <p:txBody>
          <a:bodyPr>
            <a:normAutofit/>
          </a:bodyPr>
          <a:lstStyle/>
          <a:p>
            <a:r>
              <a:rPr lang="ja-JP" altLang="en-US" sz="1600" b="1" dirty="0">
                <a:solidFill>
                  <a:srgbClr val="002060"/>
                </a:solidFill>
              </a:rPr>
              <a:t>示唆・提言の整理①　</a:t>
            </a:r>
            <a:r>
              <a:rPr lang="en-US" altLang="ja-JP" sz="1600" b="1" dirty="0">
                <a:solidFill>
                  <a:srgbClr val="002060"/>
                </a:solidFill>
              </a:rPr>
              <a:t>-Trusted Web</a:t>
            </a:r>
            <a:r>
              <a:rPr lang="ja-JP" altLang="en-US" sz="1600" b="1" dirty="0">
                <a:solidFill>
                  <a:srgbClr val="002060"/>
                </a:solidFill>
              </a:rPr>
              <a:t>の戦略</a:t>
            </a:r>
            <a:endParaRPr lang="ja-JP" altLang="en-US" sz="2000" b="1" spc="0" dirty="0">
              <a:solidFill>
                <a:srgbClr val="002060"/>
              </a:solidFill>
            </a:endParaRPr>
          </a:p>
        </p:txBody>
      </p:sp>
      <p:sp>
        <p:nvSpPr>
          <p:cNvPr id="4" name="強調線吹き出し 1 (枠付き) 3"/>
          <p:cNvSpPr/>
          <p:nvPr/>
        </p:nvSpPr>
        <p:spPr>
          <a:xfrm>
            <a:off x="331787" y="2192928"/>
            <a:ext cx="3265852" cy="1896469"/>
          </a:xfrm>
          <a:prstGeom prst="accentBorderCallout1">
            <a:avLst>
              <a:gd name="adj1" fmla="val 21959"/>
              <a:gd name="adj2" fmla="val 104248"/>
              <a:gd name="adj3" fmla="val -1616"/>
              <a:gd name="adj4" fmla="val 114052"/>
            </a:avLst>
          </a:prstGeom>
          <a:solidFill>
            <a:srgbClr val="CCFFCC"/>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t" anchorCtr="0" forceAA="0" compatLnSpc="1">
            <a:prstTxWarp prst="textNoShape">
              <a:avLst/>
            </a:prstTxWarp>
            <a:noAutofit/>
          </a:bodyPr>
          <a:lstStyle/>
          <a:p>
            <a:r>
              <a:rPr lang="ja-JP" altLang="en-US" sz="1000" b="1" dirty="0">
                <a:solidFill>
                  <a:schemeClr val="tx1"/>
                </a:solidFill>
              </a:rPr>
              <a:t>（構成要素）</a:t>
            </a:r>
            <a:endParaRPr lang="en-US" altLang="ja-JP" sz="1000" b="1" dirty="0">
              <a:solidFill>
                <a:schemeClr val="tx1"/>
              </a:solidFill>
            </a:endParaRPr>
          </a:p>
          <a:p>
            <a:pPr marL="171450" indent="-171450">
              <a:buFont typeface="Arial" panose="020B0604020202020204" pitchFamily="34" charset="0"/>
              <a:buChar char="•"/>
            </a:pPr>
            <a:r>
              <a:rPr lang="ja-JP" altLang="en-US" sz="1000" dirty="0">
                <a:solidFill>
                  <a:schemeClr val="tx1"/>
                </a:solidFill>
              </a:rPr>
              <a:t>構成要素の定義の明確化</a:t>
            </a:r>
            <a:endParaRPr lang="en-US" altLang="ja-JP" sz="1000" dirty="0">
              <a:solidFill>
                <a:schemeClr val="tx1"/>
              </a:solidFill>
            </a:endParaRPr>
          </a:p>
          <a:p>
            <a:pPr marL="171450" indent="-171450">
              <a:buFont typeface="Arial" panose="020B0604020202020204" pitchFamily="34" charset="0"/>
              <a:buChar char="•"/>
            </a:pPr>
            <a:r>
              <a:rPr lang="ja-JP" altLang="en-US" sz="1000" dirty="0">
                <a:solidFill>
                  <a:schemeClr val="tx1"/>
                </a:solidFill>
              </a:rPr>
              <a:t>パーソナルデータを扱う場合の構成要素（アーキテクチャ）の考え方</a:t>
            </a:r>
            <a:endParaRPr lang="en-US" altLang="ja-JP" sz="1000" dirty="0">
              <a:solidFill>
                <a:schemeClr val="tx1"/>
              </a:solidFill>
            </a:endParaRPr>
          </a:p>
          <a:p>
            <a:pPr marL="171450" indent="-171450">
              <a:buFont typeface="Arial" panose="020B0604020202020204" pitchFamily="34" charset="0"/>
              <a:buChar char="•"/>
            </a:pPr>
            <a:r>
              <a:rPr lang="ja-JP" altLang="en-US" sz="1000" dirty="0">
                <a:solidFill>
                  <a:schemeClr val="tx1"/>
                </a:solidFill>
              </a:rPr>
              <a:t>アイデンティティを使い分ける場合の扱い・考え方</a:t>
            </a:r>
            <a:endParaRPr lang="en-US" altLang="ja-JP" sz="1000" dirty="0">
              <a:solidFill>
                <a:schemeClr val="tx1"/>
              </a:solidFill>
            </a:endParaRPr>
          </a:p>
          <a:p>
            <a:pPr marL="171450" indent="-171450">
              <a:buFont typeface="Arial" panose="020B0604020202020204" pitchFamily="34" charset="0"/>
              <a:buChar char="•"/>
            </a:pPr>
            <a:r>
              <a:rPr lang="ja-JP" altLang="en-US" sz="1000" dirty="0">
                <a:solidFill>
                  <a:schemeClr val="tx1"/>
                </a:solidFill>
              </a:rPr>
              <a:t>トランスポートプロトコルの選定基準</a:t>
            </a:r>
            <a:endParaRPr lang="en-US" altLang="ja-JP" sz="1000" dirty="0">
              <a:solidFill>
                <a:schemeClr val="tx1"/>
              </a:solidFill>
            </a:endParaRPr>
          </a:p>
          <a:p>
            <a:pPr marL="171450" indent="-171450">
              <a:buFont typeface="Arial" panose="020B0604020202020204" pitchFamily="34" charset="0"/>
              <a:buChar char="•"/>
            </a:pPr>
            <a:r>
              <a:rPr lang="en-US" altLang="ja-JP" sz="1000" dirty="0">
                <a:solidFill>
                  <a:schemeClr val="tx1"/>
                </a:solidFill>
              </a:rPr>
              <a:t>VC</a:t>
            </a:r>
            <a:r>
              <a:rPr lang="ja-JP" altLang="en-US" sz="1000" dirty="0">
                <a:solidFill>
                  <a:schemeClr val="tx1"/>
                </a:solidFill>
              </a:rPr>
              <a:t>フォーマットや属性名の定義の必要性</a:t>
            </a:r>
            <a:endParaRPr lang="en-US" altLang="ja-JP" sz="1000" dirty="0">
              <a:solidFill>
                <a:schemeClr val="tx1"/>
              </a:solidFill>
            </a:endParaRPr>
          </a:p>
          <a:p>
            <a:pPr marL="171450" indent="-171450">
              <a:buFont typeface="Arial" panose="020B0604020202020204" pitchFamily="34" charset="0"/>
              <a:buChar char="•"/>
            </a:pPr>
            <a:r>
              <a:rPr lang="ja-JP" altLang="en-US" sz="1000" dirty="0">
                <a:solidFill>
                  <a:schemeClr val="tx1"/>
                </a:solidFill>
              </a:rPr>
              <a:t>モノのアイデンティティの取扱いに関する考え方</a:t>
            </a:r>
            <a:endParaRPr lang="en-US" altLang="ja-JP" sz="1000" dirty="0">
              <a:solidFill>
                <a:schemeClr val="tx1"/>
              </a:solidFill>
            </a:endParaRPr>
          </a:p>
          <a:p>
            <a:pPr marL="171450" indent="-171450">
              <a:buFont typeface="Arial" panose="020B0604020202020204" pitchFamily="34" charset="0"/>
              <a:buChar char="•"/>
            </a:pPr>
            <a:r>
              <a:rPr lang="ja-JP" altLang="en-US" sz="1000" dirty="0">
                <a:solidFill>
                  <a:schemeClr val="tx1"/>
                </a:solidFill>
              </a:rPr>
              <a:t>アイデンティティグラフの活用場面・方法の定義</a:t>
            </a:r>
            <a:endParaRPr lang="en-US" altLang="ja-JP" sz="1000" dirty="0">
              <a:solidFill>
                <a:schemeClr val="tx1"/>
              </a:solidFill>
            </a:endParaRPr>
          </a:p>
          <a:p>
            <a:pPr marL="171450" indent="-171450">
              <a:buFont typeface="Arial" panose="020B0604020202020204" pitchFamily="34" charset="0"/>
              <a:buChar char="•"/>
            </a:pPr>
            <a:r>
              <a:rPr lang="en-US" altLang="ja-JP" sz="1000" dirty="0">
                <a:solidFill>
                  <a:schemeClr val="tx1"/>
                </a:solidFill>
              </a:rPr>
              <a:t>Wallet</a:t>
            </a:r>
            <a:r>
              <a:rPr lang="ja-JP" altLang="en-US" sz="1000" dirty="0">
                <a:solidFill>
                  <a:schemeClr val="tx1"/>
                </a:solidFill>
              </a:rPr>
              <a:t>を共同利用する際の権限について</a:t>
            </a:r>
            <a:endParaRPr lang="en-US" altLang="ja-JP" sz="1000" dirty="0">
              <a:solidFill>
                <a:schemeClr val="tx1"/>
              </a:solidFill>
            </a:endParaRPr>
          </a:p>
          <a:p>
            <a:pPr marL="171450" indent="-171450">
              <a:buFont typeface="Arial" panose="020B0604020202020204" pitchFamily="34" charset="0"/>
              <a:buChar char="•"/>
            </a:pPr>
            <a:r>
              <a:rPr lang="ja-JP" altLang="en-US" sz="1000" dirty="0">
                <a:solidFill>
                  <a:schemeClr val="tx1"/>
                </a:solidFill>
              </a:rPr>
              <a:t>やり取りされるデータの定義・標準化</a:t>
            </a:r>
            <a:endParaRPr lang="en-US" altLang="ja-JP" sz="1000" dirty="0">
              <a:solidFill>
                <a:schemeClr val="tx1"/>
              </a:solidFill>
            </a:endParaRPr>
          </a:p>
          <a:p>
            <a:pPr marL="171450" indent="-171450">
              <a:buFont typeface="Arial" panose="020B0604020202020204" pitchFamily="34" charset="0"/>
              <a:buChar char="•"/>
            </a:pPr>
            <a:r>
              <a:rPr lang="en-US" altLang="ja-JP" sz="1000" dirty="0">
                <a:solidFill>
                  <a:schemeClr val="tx1"/>
                </a:solidFill>
              </a:rPr>
              <a:t>VC</a:t>
            </a:r>
            <a:r>
              <a:rPr lang="ja-JP" altLang="en-US" sz="1000" dirty="0">
                <a:solidFill>
                  <a:schemeClr val="tx1"/>
                </a:solidFill>
              </a:rPr>
              <a:t>（検証可能なデータ）の有効期限について</a:t>
            </a:r>
            <a:endParaRPr kumimoji="1" lang="ja-JP" altLang="en-US" sz="1000" dirty="0">
              <a:solidFill>
                <a:schemeClr val="tx1"/>
              </a:solidFill>
            </a:endParaRPr>
          </a:p>
        </p:txBody>
      </p:sp>
      <p:sp>
        <p:nvSpPr>
          <p:cNvPr id="5" name="正方形/長方形 4"/>
          <p:cNvSpPr/>
          <p:nvPr/>
        </p:nvSpPr>
        <p:spPr>
          <a:xfrm>
            <a:off x="3903688" y="1330875"/>
            <a:ext cx="1455296" cy="2731462"/>
          </a:xfrm>
          <a:prstGeom prst="rect">
            <a:avLst/>
          </a:prstGeom>
          <a:noFill/>
          <a:ln w="19050">
            <a:solidFill>
              <a:srgbClr val="C00000"/>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endParaRPr kumimoji="1" lang="ja-JP" altLang="en-US" sz="1400" dirty="0">
              <a:solidFill>
                <a:schemeClr val="tx1"/>
              </a:solidFill>
            </a:endParaRPr>
          </a:p>
        </p:txBody>
      </p:sp>
      <p:sp>
        <p:nvSpPr>
          <p:cNvPr id="58" name="強調線吹き出し 1 (枠付き) 57"/>
          <p:cNvSpPr/>
          <p:nvPr/>
        </p:nvSpPr>
        <p:spPr>
          <a:xfrm>
            <a:off x="331787" y="4728352"/>
            <a:ext cx="3265852" cy="1942269"/>
          </a:xfrm>
          <a:prstGeom prst="accentBorderCallout1">
            <a:avLst>
              <a:gd name="adj1" fmla="val 21959"/>
              <a:gd name="adj2" fmla="val 104248"/>
              <a:gd name="adj3" fmla="val -81306"/>
              <a:gd name="adj4" fmla="val 114191"/>
            </a:avLst>
          </a:prstGeom>
          <a:solidFill>
            <a:srgbClr val="CCFFCC"/>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t" anchorCtr="0" forceAA="0" compatLnSpc="1">
            <a:prstTxWarp prst="textNoShape">
              <a:avLst/>
            </a:prstTxWarp>
            <a:noAutofit/>
          </a:bodyPr>
          <a:lstStyle/>
          <a:p>
            <a:r>
              <a:rPr lang="ja-JP" altLang="en-US" sz="1000" b="1" dirty="0">
                <a:solidFill>
                  <a:schemeClr val="tx1"/>
                </a:solidFill>
              </a:rPr>
              <a:t>（プロセス）</a:t>
            </a:r>
            <a:endParaRPr lang="en-US" altLang="ja-JP" sz="1000" b="1" dirty="0">
              <a:solidFill>
                <a:schemeClr val="tx1"/>
              </a:solidFill>
            </a:endParaRPr>
          </a:p>
          <a:p>
            <a:pPr marL="171450" indent="-171450">
              <a:buFont typeface="Arial" panose="020B0604020202020204" pitchFamily="34" charset="0"/>
              <a:buChar char="•"/>
            </a:pPr>
            <a:r>
              <a:rPr lang="ja-JP" altLang="en-US" sz="1000" dirty="0">
                <a:solidFill>
                  <a:schemeClr val="tx1"/>
                </a:solidFill>
              </a:rPr>
              <a:t>自己主権型のデータ管理・コントロールの実現方法</a:t>
            </a:r>
            <a:endParaRPr lang="en-US" altLang="ja-JP" sz="1000" dirty="0">
              <a:solidFill>
                <a:schemeClr val="tx1"/>
              </a:solidFill>
            </a:endParaRPr>
          </a:p>
          <a:p>
            <a:pPr marL="171450" indent="-171450">
              <a:buFont typeface="Arial" panose="020B0604020202020204" pitchFamily="34" charset="0"/>
              <a:buChar char="•"/>
            </a:pPr>
            <a:r>
              <a:rPr lang="ja-JP" altLang="en-US" sz="1000" dirty="0">
                <a:solidFill>
                  <a:schemeClr val="tx1"/>
                </a:solidFill>
              </a:rPr>
              <a:t>プロセス（合意履行のトレース）の定義・考え方の明確化</a:t>
            </a:r>
            <a:endParaRPr lang="en-US" altLang="ja-JP" sz="1000" dirty="0">
              <a:solidFill>
                <a:schemeClr val="tx1"/>
              </a:solidFill>
            </a:endParaRPr>
          </a:p>
          <a:p>
            <a:pPr marL="171450" indent="-171450">
              <a:buFont typeface="Arial" panose="020B0604020202020204" pitchFamily="34" charset="0"/>
              <a:buChar char="•"/>
            </a:pPr>
            <a:r>
              <a:rPr lang="ja-JP" altLang="en-US" sz="1000" dirty="0">
                <a:solidFill>
                  <a:schemeClr val="tx1"/>
                </a:solidFill>
              </a:rPr>
              <a:t>合意履行のトレースにおけるデータトレーサビリティの考慮</a:t>
            </a:r>
            <a:endParaRPr lang="en-US" altLang="ja-JP" sz="1000" dirty="0">
              <a:solidFill>
                <a:schemeClr val="tx1"/>
              </a:solidFill>
            </a:endParaRPr>
          </a:p>
          <a:p>
            <a:pPr marL="171450" indent="-171450">
              <a:buFont typeface="Arial" panose="020B0604020202020204" pitchFamily="34" charset="0"/>
              <a:buChar char="•"/>
            </a:pPr>
            <a:r>
              <a:rPr lang="ja-JP" altLang="en-US" sz="1000" dirty="0">
                <a:solidFill>
                  <a:schemeClr val="tx1"/>
                </a:solidFill>
              </a:rPr>
              <a:t>パーソナルデータの保管ルールの考え方・規定について</a:t>
            </a:r>
            <a:endParaRPr lang="en-US" altLang="ja-JP" sz="1000" dirty="0">
              <a:solidFill>
                <a:schemeClr val="tx1"/>
              </a:solidFill>
            </a:endParaRPr>
          </a:p>
          <a:p>
            <a:pPr marL="171450" indent="-171450">
              <a:buFont typeface="Arial" panose="020B0604020202020204" pitchFamily="34" charset="0"/>
              <a:buChar char="•"/>
            </a:pPr>
            <a:r>
              <a:rPr lang="ja-JP" altLang="en-US" sz="1000" dirty="0">
                <a:solidFill>
                  <a:schemeClr val="tx1"/>
                </a:solidFill>
              </a:rPr>
              <a:t>暗号鍵管理に関するガイドラインの明示の必要性</a:t>
            </a:r>
            <a:endParaRPr lang="en-US" altLang="ja-JP" sz="1000" dirty="0">
              <a:solidFill>
                <a:schemeClr val="tx1"/>
              </a:solidFill>
            </a:endParaRPr>
          </a:p>
          <a:p>
            <a:pPr marL="171450" indent="-171450">
              <a:buFont typeface="Arial" panose="020B0604020202020204" pitchFamily="34" charset="0"/>
              <a:buChar char="•"/>
            </a:pPr>
            <a:r>
              <a:rPr lang="ja-JP" altLang="en-US" sz="1000" dirty="0">
                <a:solidFill>
                  <a:schemeClr val="tx1"/>
                </a:solidFill>
              </a:rPr>
              <a:t>暗号鍵管理に関する課題</a:t>
            </a:r>
            <a:endParaRPr lang="en-US" altLang="ja-JP" sz="1000" dirty="0">
              <a:solidFill>
                <a:schemeClr val="tx1"/>
              </a:solidFill>
            </a:endParaRPr>
          </a:p>
          <a:p>
            <a:pPr marL="171450" indent="-171450">
              <a:buFont typeface="Arial" panose="020B0604020202020204" pitchFamily="34" charset="0"/>
              <a:buChar char="•"/>
            </a:pPr>
            <a:r>
              <a:rPr lang="en-US" altLang="ja-JP" sz="1000" dirty="0">
                <a:solidFill>
                  <a:schemeClr val="tx1"/>
                </a:solidFill>
              </a:rPr>
              <a:t>Trusted Web</a:t>
            </a:r>
            <a:r>
              <a:rPr lang="ja-JP" altLang="en-US" sz="1000" dirty="0">
                <a:solidFill>
                  <a:schemeClr val="tx1"/>
                </a:solidFill>
              </a:rPr>
              <a:t>における</a:t>
            </a:r>
            <a:r>
              <a:rPr lang="en-US" altLang="ja-JP" sz="1000" dirty="0">
                <a:solidFill>
                  <a:schemeClr val="tx1"/>
                </a:solidFill>
              </a:rPr>
              <a:t>KYC</a:t>
            </a:r>
            <a:r>
              <a:rPr lang="ja-JP" altLang="en-US" sz="1000" dirty="0">
                <a:solidFill>
                  <a:schemeClr val="tx1"/>
                </a:solidFill>
              </a:rPr>
              <a:t>の位置づけ、考え方</a:t>
            </a:r>
            <a:endParaRPr lang="en-US" altLang="ja-JP" sz="1000" dirty="0">
              <a:solidFill>
                <a:schemeClr val="tx1"/>
              </a:solidFill>
            </a:endParaRPr>
          </a:p>
          <a:p>
            <a:pPr marL="171450" indent="-171450">
              <a:buFont typeface="Arial" panose="020B0604020202020204" pitchFamily="34" charset="0"/>
              <a:buChar char="•"/>
            </a:pPr>
            <a:r>
              <a:rPr lang="en-US" altLang="ja-JP" sz="1000" dirty="0">
                <a:solidFill>
                  <a:schemeClr val="tx1"/>
                </a:solidFill>
              </a:rPr>
              <a:t>KYC</a:t>
            </a:r>
            <a:r>
              <a:rPr lang="ja-JP" altLang="en-US" sz="1000" dirty="0">
                <a:solidFill>
                  <a:schemeClr val="tx1"/>
                </a:solidFill>
              </a:rPr>
              <a:t>の実現手法について</a:t>
            </a:r>
            <a:endParaRPr lang="en-US" altLang="ja-JP" sz="1000" dirty="0">
              <a:solidFill>
                <a:schemeClr val="tx1"/>
              </a:solidFill>
            </a:endParaRPr>
          </a:p>
          <a:p>
            <a:pPr marL="171450" indent="-171450">
              <a:buFont typeface="Arial" panose="020B0604020202020204" pitchFamily="34" charset="0"/>
              <a:buChar char="•"/>
            </a:pPr>
            <a:r>
              <a:rPr lang="en-US" altLang="ja-JP" sz="1000" dirty="0">
                <a:solidFill>
                  <a:schemeClr val="tx1"/>
                </a:solidFill>
              </a:rPr>
              <a:t>Wallet</a:t>
            </a:r>
            <a:r>
              <a:rPr lang="ja-JP" altLang="en-US" sz="1000" dirty="0">
                <a:solidFill>
                  <a:schemeClr val="tx1"/>
                </a:solidFill>
              </a:rPr>
              <a:t>間のインタラクション、</a:t>
            </a:r>
            <a:r>
              <a:rPr lang="en-US" altLang="ja-JP" sz="1000" dirty="0">
                <a:solidFill>
                  <a:schemeClr val="tx1"/>
                </a:solidFill>
              </a:rPr>
              <a:t>Wallet</a:t>
            </a:r>
            <a:r>
              <a:rPr lang="ja-JP" altLang="en-US" sz="1000" dirty="0">
                <a:solidFill>
                  <a:schemeClr val="tx1"/>
                </a:solidFill>
              </a:rPr>
              <a:t>及び</a:t>
            </a:r>
            <a:r>
              <a:rPr lang="en-US" altLang="ja-JP" sz="1000" dirty="0">
                <a:solidFill>
                  <a:schemeClr val="tx1"/>
                </a:solidFill>
              </a:rPr>
              <a:t>Wallet</a:t>
            </a:r>
            <a:r>
              <a:rPr lang="ja-JP" altLang="en-US" sz="1000" dirty="0">
                <a:solidFill>
                  <a:schemeClr val="tx1"/>
                </a:solidFill>
              </a:rPr>
              <a:t>ユーザーの信頼性担保について</a:t>
            </a:r>
            <a:endParaRPr lang="en-US" altLang="ja-JP" sz="1000" dirty="0">
              <a:solidFill>
                <a:schemeClr val="tx1"/>
              </a:solidFill>
            </a:endParaRPr>
          </a:p>
          <a:p>
            <a:pPr marL="171450" indent="-171450">
              <a:buFont typeface="Arial" panose="020B0604020202020204" pitchFamily="34" charset="0"/>
              <a:buChar char="•"/>
            </a:pPr>
            <a:r>
              <a:rPr lang="ja-JP" altLang="en-US" sz="1000" dirty="0">
                <a:solidFill>
                  <a:schemeClr val="tx1"/>
                </a:solidFill>
              </a:rPr>
              <a:t>当人性認証の信頼性強度の考え方、方法について</a:t>
            </a:r>
            <a:endParaRPr kumimoji="1" lang="ja-JP" altLang="en-US" sz="1000" dirty="0">
              <a:solidFill>
                <a:schemeClr val="tx1"/>
              </a:solidFill>
            </a:endParaRPr>
          </a:p>
        </p:txBody>
      </p:sp>
      <p:sp>
        <p:nvSpPr>
          <p:cNvPr id="59" name="強調線吹き出し 1 (枠付き) 58"/>
          <p:cNvSpPr/>
          <p:nvPr/>
        </p:nvSpPr>
        <p:spPr>
          <a:xfrm>
            <a:off x="331490" y="4140820"/>
            <a:ext cx="3265852" cy="536109"/>
          </a:xfrm>
          <a:prstGeom prst="accentBorderCallout1">
            <a:avLst>
              <a:gd name="adj1" fmla="val 21959"/>
              <a:gd name="adj2" fmla="val 104248"/>
              <a:gd name="adj3" fmla="val -333247"/>
              <a:gd name="adj4" fmla="val 113364"/>
            </a:avLst>
          </a:prstGeom>
          <a:solidFill>
            <a:srgbClr val="CCFFCC"/>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t" anchorCtr="0" forceAA="0" compatLnSpc="1">
            <a:prstTxWarp prst="textNoShape">
              <a:avLst/>
            </a:prstTxWarp>
            <a:noAutofit/>
          </a:bodyPr>
          <a:lstStyle/>
          <a:p>
            <a:r>
              <a:rPr lang="ja-JP" altLang="en-US" sz="1000" b="1" dirty="0">
                <a:solidFill>
                  <a:schemeClr val="tx1"/>
                </a:solidFill>
              </a:rPr>
              <a:t>（ステークホルダ）</a:t>
            </a:r>
            <a:endParaRPr lang="en-US" altLang="ja-JP" sz="1000" b="1" dirty="0">
              <a:solidFill>
                <a:schemeClr val="tx1"/>
              </a:solidFill>
            </a:endParaRPr>
          </a:p>
          <a:p>
            <a:pPr marL="171450" indent="-171450">
              <a:buFont typeface="Arial" panose="020B0604020202020204" pitchFamily="34" charset="0"/>
              <a:buChar char="•"/>
            </a:pPr>
            <a:r>
              <a:rPr lang="ja-JP" altLang="en-US" sz="1000" dirty="0">
                <a:solidFill>
                  <a:schemeClr val="tx1"/>
                </a:solidFill>
              </a:rPr>
              <a:t>パーソナルデータを扱う場合の</a:t>
            </a:r>
            <a:r>
              <a:rPr lang="en-US" altLang="ja-JP" sz="1000" dirty="0">
                <a:solidFill>
                  <a:schemeClr val="tx1"/>
                </a:solidFill>
              </a:rPr>
              <a:t>Issuer</a:t>
            </a:r>
            <a:r>
              <a:rPr lang="ja-JP" altLang="en-US" sz="1000" dirty="0">
                <a:solidFill>
                  <a:schemeClr val="tx1"/>
                </a:solidFill>
              </a:rPr>
              <a:t>の要件</a:t>
            </a:r>
            <a:endParaRPr lang="en-US" altLang="ja-JP" sz="1000" dirty="0">
              <a:solidFill>
                <a:schemeClr val="tx1"/>
              </a:solidFill>
            </a:endParaRPr>
          </a:p>
          <a:p>
            <a:pPr marL="171450" indent="-171450">
              <a:buFont typeface="Arial" panose="020B0604020202020204" pitchFamily="34" charset="0"/>
              <a:buChar char="•"/>
            </a:pPr>
            <a:r>
              <a:rPr lang="en-US" altLang="ja-JP" sz="1000" dirty="0">
                <a:solidFill>
                  <a:schemeClr val="tx1"/>
                </a:solidFill>
              </a:rPr>
              <a:t>Trusted Web</a:t>
            </a:r>
            <a:r>
              <a:rPr lang="ja-JP" altLang="en-US" sz="1000" dirty="0" err="1">
                <a:solidFill>
                  <a:schemeClr val="tx1"/>
                </a:solidFill>
              </a:rPr>
              <a:t>を評</a:t>
            </a:r>
            <a:r>
              <a:rPr lang="ja-JP" altLang="en-US" sz="1000" dirty="0">
                <a:solidFill>
                  <a:schemeClr val="tx1"/>
                </a:solidFill>
              </a:rPr>
              <a:t>価する主体・仕組み</a:t>
            </a:r>
            <a:endParaRPr kumimoji="1" lang="ja-JP" altLang="en-US" sz="1000" dirty="0">
              <a:solidFill>
                <a:schemeClr val="tx1"/>
              </a:solidFill>
            </a:endParaRPr>
          </a:p>
        </p:txBody>
      </p:sp>
      <p:sp>
        <p:nvSpPr>
          <p:cNvPr id="60" name="強調線吹き出し 1 (枠付き) 59"/>
          <p:cNvSpPr/>
          <p:nvPr/>
        </p:nvSpPr>
        <p:spPr>
          <a:xfrm>
            <a:off x="331788" y="492805"/>
            <a:ext cx="3265852" cy="1648700"/>
          </a:xfrm>
          <a:prstGeom prst="accentBorderCallout1">
            <a:avLst>
              <a:gd name="adj1" fmla="val 21959"/>
              <a:gd name="adj2" fmla="val 104248"/>
              <a:gd name="adj3" fmla="val 86307"/>
              <a:gd name="adj4" fmla="val 112446"/>
            </a:avLst>
          </a:prstGeom>
          <a:solidFill>
            <a:srgbClr val="CCFFCC"/>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t" anchorCtr="0" forceAA="0" compatLnSpc="1">
            <a:prstTxWarp prst="textNoShape">
              <a:avLst/>
            </a:prstTxWarp>
            <a:noAutofit/>
          </a:bodyPr>
          <a:lstStyle/>
          <a:p>
            <a:r>
              <a:rPr lang="ja-JP" altLang="en-US" sz="1000" b="1" dirty="0">
                <a:solidFill>
                  <a:schemeClr val="tx1"/>
                </a:solidFill>
              </a:rPr>
              <a:t>（定義・ビジョン全般）</a:t>
            </a:r>
            <a:endParaRPr lang="en-US" altLang="ja-JP" sz="1000" b="1" dirty="0">
              <a:solidFill>
                <a:schemeClr val="tx1"/>
              </a:solidFill>
            </a:endParaRPr>
          </a:p>
          <a:p>
            <a:pPr marL="171450" indent="-171450">
              <a:buFont typeface="Arial" panose="020B0604020202020204" pitchFamily="34" charset="0"/>
              <a:buChar char="•"/>
            </a:pPr>
            <a:r>
              <a:rPr lang="ja-JP" altLang="en-US" sz="1000" dirty="0">
                <a:solidFill>
                  <a:schemeClr val="tx1"/>
                </a:solidFill>
              </a:rPr>
              <a:t>「検証可能性」の定義・考え方の明確化</a:t>
            </a:r>
            <a:endParaRPr lang="en-US" altLang="ja-JP" sz="1000" dirty="0">
              <a:solidFill>
                <a:schemeClr val="tx1"/>
              </a:solidFill>
            </a:endParaRPr>
          </a:p>
          <a:p>
            <a:pPr marL="171450" indent="-171450">
              <a:buFont typeface="Arial" panose="020B0604020202020204" pitchFamily="34" charset="0"/>
              <a:buChar char="•"/>
            </a:pPr>
            <a:r>
              <a:rPr lang="ja-JP" altLang="en-US" sz="1000" dirty="0">
                <a:solidFill>
                  <a:schemeClr val="tx1"/>
                </a:solidFill>
              </a:rPr>
              <a:t>トラストの対象と内容の明確化</a:t>
            </a:r>
            <a:endParaRPr lang="en-US" altLang="ja-JP" sz="1000" dirty="0">
              <a:solidFill>
                <a:schemeClr val="tx1"/>
              </a:solidFill>
            </a:endParaRPr>
          </a:p>
          <a:p>
            <a:pPr marL="171450" indent="-171450">
              <a:buFont typeface="Arial" panose="020B0604020202020204" pitchFamily="34" charset="0"/>
              <a:buChar char="•"/>
            </a:pPr>
            <a:r>
              <a:rPr lang="ja-JP" altLang="en-US" sz="1000" dirty="0">
                <a:solidFill>
                  <a:schemeClr val="tx1"/>
                </a:solidFill>
              </a:rPr>
              <a:t>用語の定義の明確化、平易な表現への見直し</a:t>
            </a:r>
            <a:endParaRPr lang="en-US" altLang="ja-JP" sz="1000" dirty="0">
              <a:solidFill>
                <a:schemeClr val="tx1"/>
              </a:solidFill>
            </a:endParaRPr>
          </a:p>
          <a:p>
            <a:pPr marL="171450" indent="-171450">
              <a:buFont typeface="Arial" panose="020B0604020202020204" pitchFamily="34" charset="0"/>
              <a:buChar char="•"/>
            </a:pPr>
            <a:r>
              <a:rPr lang="ja-JP" altLang="en-US" sz="1000" dirty="0">
                <a:solidFill>
                  <a:schemeClr val="tx1"/>
                </a:solidFill>
              </a:rPr>
              <a:t>実装プロトコルに関する位置づけの記載表現について</a:t>
            </a:r>
            <a:endParaRPr lang="en-US" altLang="ja-JP" sz="1000" dirty="0">
              <a:solidFill>
                <a:schemeClr val="tx1"/>
              </a:solidFill>
            </a:endParaRPr>
          </a:p>
          <a:p>
            <a:pPr marL="171450" indent="-171450">
              <a:buFont typeface="Arial" panose="020B0604020202020204" pitchFamily="34" charset="0"/>
              <a:buChar char="•"/>
            </a:pPr>
            <a:r>
              <a:rPr lang="ja-JP" altLang="en-US" sz="1000" dirty="0">
                <a:solidFill>
                  <a:schemeClr val="tx1"/>
                </a:solidFill>
              </a:rPr>
              <a:t>議論する上での前提の排除（再設定）の必要性</a:t>
            </a:r>
            <a:endParaRPr lang="en-US" altLang="ja-JP" sz="1000" dirty="0">
              <a:solidFill>
                <a:schemeClr val="tx1"/>
              </a:solidFill>
            </a:endParaRPr>
          </a:p>
          <a:p>
            <a:pPr marL="171450" indent="-171450">
              <a:buFont typeface="Arial" panose="020B0604020202020204" pitchFamily="34" charset="0"/>
              <a:buChar char="•"/>
            </a:pPr>
            <a:r>
              <a:rPr lang="en-US" altLang="ja-JP" sz="1000" dirty="0">
                <a:solidFill>
                  <a:schemeClr val="tx1"/>
                </a:solidFill>
              </a:rPr>
              <a:t>Trusted Wed</a:t>
            </a:r>
            <a:r>
              <a:rPr lang="ja-JP" altLang="en-US" sz="1000" dirty="0">
                <a:solidFill>
                  <a:schemeClr val="tx1"/>
                </a:solidFill>
              </a:rPr>
              <a:t>で充足が必要な要件の明確化</a:t>
            </a:r>
          </a:p>
          <a:p>
            <a:pPr marL="171450" indent="-171450">
              <a:buFont typeface="Arial" panose="020B0604020202020204" pitchFamily="34" charset="0"/>
              <a:buChar char="•"/>
            </a:pPr>
            <a:r>
              <a:rPr lang="en-US" altLang="ja-JP" sz="1000" dirty="0">
                <a:solidFill>
                  <a:schemeClr val="tx1"/>
                </a:solidFill>
              </a:rPr>
              <a:t>Trusted Web</a:t>
            </a:r>
            <a:r>
              <a:rPr lang="ja-JP" altLang="en-US" sz="1000" dirty="0">
                <a:solidFill>
                  <a:schemeClr val="tx1"/>
                </a:solidFill>
              </a:rPr>
              <a:t>によるメリット・効果</a:t>
            </a:r>
            <a:r>
              <a:rPr lang="en-US" altLang="ja-JP" sz="1000" dirty="0">
                <a:solidFill>
                  <a:schemeClr val="tx1"/>
                </a:solidFill>
              </a:rPr>
              <a:t>/</a:t>
            </a:r>
            <a:r>
              <a:rPr lang="ja-JP" altLang="en-US" sz="1000" dirty="0">
                <a:solidFill>
                  <a:schemeClr val="tx1"/>
                </a:solidFill>
              </a:rPr>
              <a:t>デメリット・リスクの具体化</a:t>
            </a:r>
          </a:p>
          <a:p>
            <a:pPr marL="171450" indent="-171450">
              <a:buFont typeface="Arial" panose="020B0604020202020204" pitchFamily="34" charset="0"/>
              <a:buChar char="•"/>
            </a:pPr>
            <a:r>
              <a:rPr lang="ja-JP" altLang="en-US" sz="1000" dirty="0">
                <a:solidFill>
                  <a:schemeClr val="tx1"/>
                </a:solidFill>
              </a:rPr>
              <a:t>セキュリティ</a:t>
            </a:r>
            <a:r>
              <a:rPr lang="en-US" altLang="ja-JP" sz="1000" dirty="0">
                <a:solidFill>
                  <a:schemeClr val="tx1"/>
                </a:solidFill>
              </a:rPr>
              <a:t>/</a:t>
            </a:r>
            <a:r>
              <a:rPr lang="ja-JP" altLang="en-US" sz="1000" dirty="0">
                <a:solidFill>
                  <a:schemeClr val="tx1"/>
                </a:solidFill>
              </a:rPr>
              <a:t>プライバシーを含めた目指すべき姿の明確化</a:t>
            </a:r>
          </a:p>
          <a:p>
            <a:pPr marL="171450" indent="-171450">
              <a:buFont typeface="Arial" panose="020B0604020202020204" pitchFamily="34" charset="0"/>
              <a:buChar char="•"/>
            </a:pPr>
            <a:r>
              <a:rPr lang="ja-JP" altLang="en-US" sz="1000" dirty="0">
                <a:solidFill>
                  <a:schemeClr val="tx1"/>
                </a:solidFill>
              </a:rPr>
              <a:t>モノをエンティティとした場合の要件（目指す姿）の設定</a:t>
            </a:r>
          </a:p>
          <a:p>
            <a:pPr marL="171450" indent="-171450">
              <a:buFont typeface="Arial" panose="020B0604020202020204" pitchFamily="34" charset="0"/>
              <a:buChar char="•"/>
            </a:pPr>
            <a:endParaRPr lang="en-US" altLang="ja-JP" sz="1000" dirty="0">
              <a:solidFill>
                <a:schemeClr val="tx1"/>
              </a:solidFill>
            </a:endParaRPr>
          </a:p>
          <a:p>
            <a:pPr marL="171450" indent="-171450">
              <a:buFont typeface="Arial" panose="020B0604020202020204" pitchFamily="34" charset="0"/>
              <a:buChar char="•"/>
            </a:pPr>
            <a:endParaRPr lang="en-US" altLang="ja-JP" sz="1000" dirty="0">
              <a:solidFill>
                <a:schemeClr val="tx1"/>
              </a:solidFill>
            </a:endParaRPr>
          </a:p>
        </p:txBody>
      </p:sp>
      <p:sp>
        <p:nvSpPr>
          <p:cNvPr id="61" name="強調線吹き出し 1 (枠付き) 60"/>
          <p:cNvSpPr/>
          <p:nvPr/>
        </p:nvSpPr>
        <p:spPr>
          <a:xfrm>
            <a:off x="6394240" y="4880984"/>
            <a:ext cx="3437744" cy="1789637"/>
          </a:xfrm>
          <a:prstGeom prst="accentBorderCallout1">
            <a:avLst>
              <a:gd name="adj1" fmla="val 21959"/>
              <a:gd name="adj2" fmla="val 104248"/>
              <a:gd name="adj3" fmla="val 52811"/>
              <a:gd name="adj4" fmla="val 93914"/>
            </a:avLst>
          </a:prstGeom>
          <a:solidFill>
            <a:srgbClr val="CCFFCC"/>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t" anchorCtr="0" forceAA="0" compatLnSpc="1">
            <a:prstTxWarp prst="textNoShape">
              <a:avLst/>
            </a:prstTxWarp>
            <a:noAutofit/>
          </a:bodyPr>
          <a:lstStyle/>
          <a:p>
            <a:r>
              <a:rPr lang="ja-JP" altLang="en-US" sz="1000" b="1" dirty="0">
                <a:solidFill>
                  <a:schemeClr val="tx1"/>
                </a:solidFill>
              </a:rPr>
              <a:t>（ミッション）</a:t>
            </a:r>
            <a:endParaRPr lang="en-US" altLang="ja-JP" sz="1000" b="1" dirty="0">
              <a:solidFill>
                <a:schemeClr val="tx1"/>
              </a:solidFill>
            </a:endParaRPr>
          </a:p>
          <a:p>
            <a:pPr marL="171450" indent="-171450">
              <a:buFont typeface="Arial" panose="020B0604020202020204" pitchFamily="34" charset="0"/>
              <a:buChar char="•"/>
            </a:pPr>
            <a:r>
              <a:rPr lang="en-US" altLang="ja-JP" sz="1000" dirty="0">
                <a:solidFill>
                  <a:schemeClr val="tx1"/>
                </a:solidFill>
              </a:rPr>
              <a:t>Trusted Web SDK</a:t>
            </a:r>
            <a:r>
              <a:rPr lang="ja-JP" altLang="en-US" sz="1000" dirty="0">
                <a:solidFill>
                  <a:schemeClr val="tx1"/>
                </a:solidFill>
              </a:rPr>
              <a:t>の開発・普及に向けた取組</a:t>
            </a:r>
            <a:endParaRPr lang="en-US" altLang="ja-JP" sz="1000" dirty="0">
              <a:solidFill>
                <a:schemeClr val="tx1"/>
              </a:solidFill>
            </a:endParaRPr>
          </a:p>
          <a:p>
            <a:pPr marL="171450" indent="-171450">
              <a:buFont typeface="Arial" panose="020B0604020202020204" pitchFamily="34" charset="0"/>
              <a:buChar char="•"/>
            </a:pPr>
            <a:r>
              <a:rPr lang="ja-JP" altLang="en-US" sz="1000" dirty="0">
                <a:solidFill>
                  <a:schemeClr val="tx1"/>
                </a:solidFill>
              </a:rPr>
              <a:t>一般ユーザ・企業向けての</a:t>
            </a:r>
            <a:r>
              <a:rPr lang="en-US" altLang="ja-JP" sz="1000" dirty="0">
                <a:solidFill>
                  <a:schemeClr val="tx1"/>
                </a:solidFill>
              </a:rPr>
              <a:t>PR</a:t>
            </a:r>
            <a:r>
              <a:rPr lang="ja-JP" altLang="en-US" sz="1000" dirty="0">
                <a:solidFill>
                  <a:schemeClr val="tx1"/>
                </a:solidFill>
              </a:rPr>
              <a:t>コンテンツの制作</a:t>
            </a:r>
            <a:endParaRPr lang="en-US" altLang="ja-JP" sz="1000" dirty="0">
              <a:solidFill>
                <a:schemeClr val="tx1"/>
              </a:solidFill>
            </a:endParaRPr>
          </a:p>
          <a:p>
            <a:pPr marL="171450" indent="-171450">
              <a:buFont typeface="Arial" panose="020B0604020202020204" pitchFamily="34" charset="0"/>
              <a:buChar char="•"/>
            </a:pPr>
            <a:r>
              <a:rPr lang="en-US" altLang="ja-JP" sz="1000" dirty="0">
                <a:solidFill>
                  <a:schemeClr val="tx1"/>
                </a:solidFill>
              </a:rPr>
              <a:t>Trusted Web</a:t>
            </a:r>
            <a:r>
              <a:rPr lang="ja-JP" altLang="en-US" sz="1000" dirty="0">
                <a:solidFill>
                  <a:schemeClr val="tx1"/>
                </a:solidFill>
              </a:rPr>
              <a:t>の国際的な合意に向けたロードマップ</a:t>
            </a:r>
            <a:endParaRPr lang="en-US" altLang="ja-JP" sz="1000" dirty="0">
              <a:solidFill>
                <a:schemeClr val="tx1"/>
              </a:solidFill>
            </a:endParaRPr>
          </a:p>
          <a:p>
            <a:pPr marL="171450" indent="-171450">
              <a:buFont typeface="Arial" panose="020B0604020202020204" pitchFamily="34" charset="0"/>
              <a:buChar char="•"/>
            </a:pPr>
            <a:r>
              <a:rPr lang="ja-JP" altLang="en-US" sz="1000" dirty="0">
                <a:solidFill>
                  <a:schemeClr val="tx1"/>
                </a:solidFill>
              </a:rPr>
              <a:t>一般消費者に対するリスク（情報漏洩、なりすまし等）の周知</a:t>
            </a:r>
            <a:endParaRPr lang="en-US" altLang="ja-JP" sz="1000" dirty="0">
              <a:solidFill>
                <a:schemeClr val="tx1"/>
              </a:solidFill>
            </a:endParaRPr>
          </a:p>
          <a:p>
            <a:pPr marL="171450" indent="-171450">
              <a:buFont typeface="Arial" panose="020B0604020202020204" pitchFamily="34" charset="0"/>
              <a:buChar char="•"/>
            </a:pPr>
            <a:endParaRPr lang="en-US" altLang="ja-JP" sz="1000" dirty="0">
              <a:solidFill>
                <a:schemeClr val="tx1"/>
              </a:solidFill>
            </a:endParaRPr>
          </a:p>
          <a:p>
            <a:pPr marL="171450" indent="-171450">
              <a:buFont typeface="Arial" panose="020B0604020202020204" pitchFamily="34" charset="0"/>
              <a:buChar char="•"/>
            </a:pPr>
            <a:endParaRPr lang="en-US" altLang="ja-JP" sz="1000" dirty="0">
              <a:solidFill>
                <a:schemeClr val="tx1"/>
              </a:solidFill>
            </a:endParaRPr>
          </a:p>
          <a:p>
            <a:pPr marL="171450" indent="-171450">
              <a:buFont typeface="Arial" panose="020B0604020202020204" pitchFamily="34" charset="0"/>
              <a:buChar char="•"/>
            </a:pPr>
            <a:endParaRPr lang="en-US" altLang="ja-JP" sz="1000" dirty="0">
              <a:solidFill>
                <a:schemeClr val="tx1"/>
              </a:solidFill>
            </a:endParaRPr>
          </a:p>
        </p:txBody>
      </p:sp>
      <p:sp>
        <p:nvSpPr>
          <p:cNvPr id="62" name="強調線吹き出し 1 (枠付き) 61"/>
          <p:cNvSpPr/>
          <p:nvPr/>
        </p:nvSpPr>
        <p:spPr>
          <a:xfrm>
            <a:off x="3901895" y="4880984"/>
            <a:ext cx="2350798" cy="1789637"/>
          </a:xfrm>
          <a:prstGeom prst="accentBorderCallout1">
            <a:avLst>
              <a:gd name="adj1" fmla="val 21959"/>
              <a:gd name="adj2" fmla="val 104248"/>
              <a:gd name="adj3" fmla="val 52811"/>
              <a:gd name="adj4" fmla="val 93914"/>
            </a:avLst>
          </a:prstGeom>
          <a:solidFill>
            <a:srgbClr val="CCFFCC"/>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t" anchorCtr="0" forceAA="0" compatLnSpc="1">
            <a:prstTxWarp prst="textNoShape">
              <a:avLst/>
            </a:prstTxWarp>
            <a:noAutofit/>
          </a:bodyPr>
          <a:lstStyle/>
          <a:p>
            <a:r>
              <a:rPr lang="ja-JP" altLang="en-US" sz="1000" b="1" dirty="0">
                <a:solidFill>
                  <a:schemeClr val="tx1"/>
                </a:solidFill>
              </a:rPr>
              <a:t>（組織・体制）</a:t>
            </a:r>
            <a:endParaRPr lang="en-US" altLang="ja-JP" sz="1000" b="1" dirty="0">
              <a:solidFill>
                <a:schemeClr val="tx1"/>
              </a:solidFill>
            </a:endParaRPr>
          </a:p>
          <a:p>
            <a:pPr marL="171450" indent="-171450">
              <a:buFont typeface="Arial" panose="020B0604020202020204" pitchFamily="34" charset="0"/>
              <a:buChar char="•"/>
            </a:pPr>
            <a:r>
              <a:rPr lang="en-US" altLang="ja-JP" sz="1000" dirty="0">
                <a:solidFill>
                  <a:schemeClr val="tx1"/>
                </a:solidFill>
              </a:rPr>
              <a:t>Trusted Web</a:t>
            </a:r>
            <a:r>
              <a:rPr lang="ja-JP" altLang="en-US" sz="1000" dirty="0">
                <a:solidFill>
                  <a:schemeClr val="tx1"/>
                </a:solidFill>
              </a:rPr>
              <a:t>の推進に係る国の関与の必要性について</a:t>
            </a:r>
            <a:endParaRPr lang="en-US" altLang="ja-JP" sz="1000" dirty="0">
              <a:solidFill>
                <a:schemeClr val="tx1"/>
              </a:solidFill>
            </a:endParaRPr>
          </a:p>
          <a:p>
            <a:pPr marL="171450" indent="-171450">
              <a:buFont typeface="Arial" panose="020B0604020202020204" pitchFamily="34" charset="0"/>
              <a:buChar char="•"/>
            </a:pPr>
            <a:r>
              <a:rPr lang="en-US" altLang="ja-JP" sz="1000" dirty="0">
                <a:solidFill>
                  <a:schemeClr val="tx1"/>
                </a:solidFill>
              </a:rPr>
              <a:t>Trusted Web</a:t>
            </a:r>
            <a:r>
              <a:rPr lang="ja-JP" altLang="en-US" sz="1000" dirty="0">
                <a:solidFill>
                  <a:schemeClr val="tx1"/>
                </a:solidFill>
              </a:rPr>
              <a:t>のオープンコミュニティの組成</a:t>
            </a:r>
            <a:endParaRPr lang="en-US" altLang="ja-JP" sz="1000" dirty="0">
              <a:solidFill>
                <a:schemeClr val="tx1"/>
              </a:solidFill>
            </a:endParaRPr>
          </a:p>
          <a:p>
            <a:endParaRPr lang="en-US" altLang="ja-JP" sz="1000" dirty="0">
              <a:solidFill>
                <a:schemeClr val="tx1"/>
              </a:solidFill>
            </a:endParaRPr>
          </a:p>
          <a:p>
            <a:pPr marL="171450" indent="-171450">
              <a:buFont typeface="Arial" panose="020B0604020202020204" pitchFamily="34" charset="0"/>
              <a:buChar char="•"/>
            </a:pPr>
            <a:endParaRPr lang="en-US" altLang="ja-JP" sz="1000" dirty="0">
              <a:solidFill>
                <a:schemeClr val="tx1"/>
              </a:solidFill>
            </a:endParaRPr>
          </a:p>
          <a:p>
            <a:pPr marL="171450" indent="-171450">
              <a:buFont typeface="Arial" panose="020B0604020202020204" pitchFamily="34" charset="0"/>
              <a:buChar char="•"/>
            </a:pPr>
            <a:endParaRPr lang="en-US" altLang="ja-JP" sz="1000" dirty="0">
              <a:solidFill>
                <a:schemeClr val="tx1"/>
              </a:solidFill>
            </a:endParaRPr>
          </a:p>
        </p:txBody>
      </p:sp>
      <p:cxnSp>
        <p:nvCxnSpPr>
          <p:cNvPr id="74" name="直線コネクタ 73"/>
          <p:cNvCxnSpPr>
            <a:stCxn id="62" idx="3"/>
          </p:cNvCxnSpPr>
          <p:nvPr/>
        </p:nvCxnSpPr>
        <p:spPr>
          <a:xfrm flipH="1" flipV="1">
            <a:off x="4718582" y="3940936"/>
            <a:ext cx="358712" cy="940048"/>
          </a:xfrm>
          <a:prstGeom prst="line">
            <a:avLst/>
          </a:prstGeom>
          <a:ln w="3175">
            <a:solidFill>
              <a:schemeClr val="tx1"/>
            </a:solidFill>
          </a:ln>
          <a:effectLst/>
        </p:spPr>
        <p:style>
          <a:lnRef idx="2">
            <a:schemeClr val="accent1"/>
          </a:lnRef>
          <a:fillRef idx="0">
            <a:schemeClr val="accent1"/>
          </a:fillRef>
          <a:effectRef idx="1">
            <a:schemeClr val="accent1"/>
          </a:effectRef>
          <a:fontRef idx="minor">
            <a:schemeClr val="tx1"/>
          </a:fontRef>
        </p:style>
      </p:cxnSp>
      <p:pic>
        <p:nvPicPr>
          <p:cNvPr id="3" name="図 2"/>
          <p:cNvPicPr>
            <a:picLocks noChangeAspect="1"/>
          </p:cNvPicPr>
          <p:nvPr/>
        </p:nvPicPr>
        <p:blipFill>
          <a:blip r:embed="rId2"/>
          <a:stretch>
            <a:fillRect/>
          </a:stretch>
        </p:blipFill>
        <p:spPr>
          <a:xfrm>
            <a:off x="3841229" y="1274584"/>
            <a:ext cx="5883079" cy="2819218"/>
          </a:xfrm>
          <a:prstGeom prst="rect">
            <a:avLst/>
          </a:prstGeom>
        </p:spPr>
      </p:pic>
      <p:cxnSp>
        <p:nvCxnSpPr>
          <p:cNvPr id="71" name="直線コネクタ 70"/>
          <p:cNvCxnSpPr>
            <a:stCxn id="61" idx="3"/>
          </p:cNvCxnSpPr>
          <p:nvPr/>
        </p:nvCxnSpPr>
        <p:spPr>
          <a:xfrm flipH="1" flipV="1">
            <a:off x="5087155" y="3212132"/>
            <a:ext cx="3025957" cy="1668852"/>
          </a:xfrm>
          <a:prstGeom prst="line">
            <a:avLst/>
          </a:prstGeom>
          <a:ln w="3175">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68" name="直線コネクタ 67"/>
          <p:cNvCxnSpPr>
            <a:stCxn id="58" idx="0"/>
          </p:cNvCxnSpPr>
          <p:nvPr/>
        </p:nvCxnSpPr>
        <p:spPr>
          <a:xfrm flipV="1">
            <a:off x="3597639" y="2575603"/>
            <a:ext cx="487181" cy="3123884"/>
          </a:xfrm>
          <a:prstGeom prst="line">
            <a:avLst/>
          </a:prstGeom>
          <a:ln w="3175">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64" name="直線コネクタ 63"/>
          <p:cNvCxnSpPr>
            <a:stCxn id="59" idx="0"/>
          </p:cNvCxnSpPr>
          <p:nvPr/>
        </p:nvCxnSpPr>
        <p:spPr>
          <a:xfrm flipV="1">
            <a:off x="3597342" y="2414180"/>
            <a:ext cx="427517" cy="1994695"/>
          </a:xfrm>
          <a:prstGeom prst="line">
            <a:avLst/>
          </a:prstGeom>
          <a:ln w="3175">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63" name="直線コネクタ 62"/>
          <p:cNvCxnSpPr>
            <a:stCxn id="4" idx="0"/>
          </p:cNvCxnSpPr>
          <p:nvPr/>
        </p:nvCxnSpPr>
        <p:spPr>
          <a:xfrm flipV="1">
            <a:off x="3597639" y="1746063"/>
            <a:ext cx="487181" cy="1395100"/>
          </a:xfrm>
          <a:prstGeom prst="line">
            <a:avLst/>
          </a:prstGeom>
          <a:ln w="3175">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7" name="直線コネクタ 6"/>
          <p:cNvCxnSpPr>
            <a:stCxn id="60" idx="0"/>
          </p:cNvCxnSpPr>
          <p:nvPr/>
        </p:nvCxnSpPr>
        <p:spPr>
          <a:xfrm>
            <a:off x="3597640" y="1317155"/>
            <a:ext cx="487180" cy="240859"/>
          </a:xfrm>
          <a:prstGeom prst="line">
            <a:avLst/>
          </a:prstGeom>
          <a:ln w="3175">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18" name="ホームベース 17"/>
          <p:cNvSpPr/>
          <p:nvPr/>
        </p:nvSpPr>
        <p:spPr>
          <a:xfrm>
            <a:off x="6093501" y="42672"/>
            <a:ext cx="972000" cy="324000"/>
          </a:xfrm>
          <a:prstGeom prst="homePlate">
            <a:avLst/>
          </a:prstGeom>
          <a:solidFill>
            <a:schemeClr val="bg1">
              <a:lumMod val="85000"/>
            </a:schemeClr>
          </a:solid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kumimoji="1" lang="ja-JP" altLang="en-US" sz="1000" b="1" dirty="0">
                <a:solidFill>
                  <a:schemeClr val="bg1"/>
                </a:solidFill>
              </a:rPr>
              <a:t>基本情報</a:t>
            </a:r>
          </a:p>
        </p:txBody>
      </p:sp>
      <p:sp>
        <p:nvSpPr>
          <p:cNvPr id="19" name="山形 18"/>
          <p:cNvSpPr/>
          <p:nvPr/>
        </p:nvSpPr>
        <p:spPr>
          <a:xfrm>
            <a:off x="6889292" y="42672"/>
            <a:ext cx="972000" cy="324000"/>
          </a:xfrm>
          <a:prstGeom prst="chevron">
            <a:avLst/>
          </a:prstGeom>
          <a:solidFill>
            <a:schemeClr val="bg1">
              <a:lumMod val="85000"/>
            </a:schemeClr>
          </a:solid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kumimoji="1" lang="ja-JP" altLang="en-US" sz="1000" b="1" dirty="0">
                <a:solidFill>
                  <a:schemeClr val="bg1"/>
                </a:solidFill>
              </a:rPr>
              <a:t>実証結果</a:t>
            </a:r>
          </a:p>
        </p:txBody>
      </p:sp>
      <p:sp>
        <p:nvSpPr>
          <p:cNvPr id="20" name="山形 19"/>
          <p:cNvSpPr/>
          <p:nvPr/>
        </p:nvSpPr>
        <p:spPr>
          <a:xfrm>
            <a:off x="7685083" y="42672"/>
            <a:ext cx="972000" cy="324000"/>
          </a:xfrm>
          <a:prstGeom prst="chevron">
            <a:avLst/>
          </a:prstGeom>
          <a:solidFill>
            <a:schemeClr val="bg1">
              <a:lumMod val="85000"/>
            </a:schemeClr>
          </a:solid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kumimoji="1" lang="ja-JP" altLang="en-US" sz="1000" b="1" dirty="0">
                <a:solidFill>
                  <a:schemeClr val="bg1"/>
                </a:solidFill>
              </a:rPr>
              <a:t>社会実装の見通し</a:t>
            </a:r>
          </a:p>
        </p:txBody>
      </p:sp>
      <p:sp>
        <p:nvSpPr>
          <p:cNvPr id="21" name="山形 20"/>
          <p:cNvSpPr/>
          <p:nvPr/>
        </p:nvSpPr>
        <p:spPr>
          <a:xfrm>
            <a:off x="8480873" y="42672"/>
            <a:ext cx="972000" cy="324000"/>
          </a:xfrm>
          <a:prstGeom prst="chevron">
            <a:avLst/>
          </a:prstGeom>
          <a:solidFill>
            <a:schemeClr val="accent2">
              <a:lumMod val="75000"/>
              <a:lumOff val="25000"/>
            </a:schemeClr>
          </a:solid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kumimoji="1" lang="en-US" altLang="ja-JP" sz="1000" b="1" dirty="0">
                <a:solidFill>
                  <a:schemeClr val="bg1"/>
                </a:solidFill>
              </a:rPr>
              <a:t>TW</a:t>
            </a:r>
            <a:r>
              <a:rPr lang="ja-JP" altLang="en-US" sz="1000" b="1" dirty="0">
                <a:solidFill>
                  <a:schemeClr val="bg1"/>
                </a:solidFill>
              </a:rPr>
              <a:t>への</a:t>
            </a:r>
            <a:endParaRPr lang="en-US" altLang="ja-JP" sz="1000" b="1" dirty="0">
              <a:solidFill>
                <a:schemeClr val="bg1"/>
              </a:solidFill>
            </a:endParaRPr>
          </a:p>
          <a:p>
            <a:pPr algn="ctr"/>
            <a:r>
              <a:rPr kumimoji="1" lang="ja-JP" altLang="en-US" sz="1000" b="1" dirty="0">
                <a:solidFill>
                  <a:schemeClr val="bg1"/>
                </a:solidFill>
              </a:rPr>
              <a:t>示唆・提言</a:t>
            </a:r>
          </a:p>
        </p:txBody>
      </p:sp>
    </p:spTree>
    <p:extLst>
      <p:ext uri="{BB962C8B-B14F-4D97-AF65-F5344CB8AC3E}">
        <p14:creationId xmlns:p14="http://schemas.microsoft.com/office/powerpoint/2010/main" val="253937995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図 11"/>
          <p:cNvPicPr>
            <a:picLocks noChangeAspect="1"/>
          </p:cNvPicPr>
          <p:nvPr/>
        </p:nvPicPr>
        <p:blipFill>
          <a:blip r:embed="rId2"/>
          <a:stretch>
            <a:fillRect/>
          </a:stretch>
        </p:blipFill>
        <p:spPr>
          <a:xfrm>
            <a:off x="2014487" y="2478758"/>
            <a:ext cx="5883079" cy="2819218"/>
          </a:xfrm>
          <a:prstGeom prst="rect">
            <a:avLst/>
          </a:prstGeom>
        </p:spPr>
      </p:pic>
      <p:sp>
        <p:nvSpPr>
          <p:cNvPr id="49" name="タイトル 7"/>
          <p:cNvSpPr>
            <a:spLocks noGrp="1"/>
          </p:cNvSpPr>
          <p:nvPr>
            <p:ph type="title"/>
          </p:nvPr>
        </p:nvSpPr>
        <p:spPr>
          <a:xfrm>
            <a:off x="331490" y="164693"/>
            <a:ext cx="9243021" cy="412538"/>
          </a:xfrm>
        </p:spPr>
        <p:txBody>
          <a:bodyPr>
            <a:normAutofit/>
          </a:bodyPr>
          <a:lstStyle/>
          <a:p>
            <a:r>
              <a:rPr lang="ja-JP" altLang="en-US" sz="1600" b="1" dirty="0">
                <a:solidFill>
                  <a:srgbClr val="002060"/>
                </a:solidFill>
              </a:rPr>
              <a:t>示唆・提言の整理②　</a:t>
            </a:r>
            <a:r>
              <a:rPr lang="en-US" altLang="ja-JP" sz="1600" b="1" dirty="0">
                <a:solidFill>
                  <a:srgbClr val="002060"/>
                </a:solidFill>
              </a:rPr>
              <a:t>-Trusted Web</a:t>
            </a:r>
            <a:r>
              <a:rPr lang="ja-JP" altLang="en-US" sz="1600" b="1" dirty="0">
                <a:solidFill>
                  <a:srgbClr val="002060"/>
                </a:solidFill>
              </a:rPr>
              <a:t>の手法・アプローチ</a:t>
            </a:r>
            <a:endParaRPr lang="ja-JP" altLang="en-US" sz="2000" b="1" spc="0" dirty="0">
              <a:solidFill>
                <a:srgbClr val="002060"/>
              </a:solidFill>
            </a:endParaRPr>
          </a:p>
        </p:txBody>
      </p:sp>
      <p:sp>
        <p:nvSpPr>
          <p:cNvPr id="5" name="正方形/長方形 4"/>
          <p:cNvSpPr/>
          <p:nvPr/>
        </p:nvSpPr>
        <p:spPr>
          <a:xfrm>
            <a:off x="3813718" y="3072987"/>
            <a:ext cx="3988661" cy="2151087"/>
          </a:xfrm>
          <a:prstGeom prst="rect">
            <a:avLst/>
          </a:prstGeom>
          <a:noFill/>
          <a:ln w="19050">
            <a:solidFill>
              <a:srgbClr val="C00000"/>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endParaRPr kumimoji="1" lang="ja-JP" altLang="en-US" sz="1400" dirty="0">
              <a:solidFill>
                <a:schemeClr val="tx1"/>
              </a:solidFill>
            </a:endParaRPr>
          </a:p>
        </p:txBody>
      </p:sp>
      <p:cxnSp>
        <p:nvCxnSpPr>
          <p:cNvPr id="71" name="直線コネクタ 70"/>
          <p:cNvCxnSpPr>
            <a:stCxn id="61" idx="3"/>
          </p:cNvCxnSpPr>
          <p:nvPr/>
        </p:nvCxnSpPr>
        <p:spPr>
          <a:xfrm flipV="1">
            <a:off x="2671683" y="3526440"/>
            <a:ext cx="1435622" cy="940454"/>
          </a:xfrm>
          <a:prstGeom prst="line">
            <a:avLst/>
          </a:prstGeom>
          <a:ln w="3175">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23" name="直線コネクタ 22"/>
          <p:cNvCxnSpPr>
            <a:endCxn id="22" idx="1"/>
          </p:cNvCxnSpPr>
          <p:nvPr/>
        </p:nvCxnSpPr>
        <p:spPr>
          <a:xfrm flipV="1">
            <a:off x="5471410" y="2169898"/>
            <a:ext cx="318593" cy="1038045"/>
          </a:xfrm>
          <a:prstGeom prst="line">
            <a:avLst/>
          </a:prstGeom>
          <a:ln w="3175">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26" name="直線コネクタ 25"/>
          <p:cNvCxnSpPr>
            <a:stCxn id="21" idx="3"/>
          </p:cNvCxnSpPr>
          <p:nvPr/>
        </p:nvCxnSpPr>
        <p:spPr>
          <a:xfrm flipH="1" flipV="1">
            <a:off x="7666135" y="3582652"/>
            <a:ext cx="247450" cy="884242"/>
          </a:xfrm>
          <a:prstGeom prst="line">
            <a:avLst/>
          </a:prstGeom>
          <a:ln w="3175">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61" name="強調線吹き出し 1 (枠付き) 60"/>
          <p:cNvSpPr/>
          <p:nvPr/>
        </p:nvSpPr>
        <p:spPr>
          <a:xfrm>
            <a:off x="952811" y="4466894"/>
            <a:ext cx="3437744" cy="1789637"/>
          </a:xfrm>
          <a:prstGeom prst="accentBorderCallout1">
            <a:avLst>
              <a:gd name="adj1" fmla="val 21959"/>
              <a:gd name="adj2" fmla="val 104248"/>
              <a:gd name="adj3" fmla="val 52811"/>
              <a:gd name="adj4" fmla="val 93914"/>
            </a:avLst>
          </a:prstGeom>
          <a:solidFill>
            <a:schemeClr val="bg2">
              <a:lumMod val="20000"/>
              <a:lumOff val="8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t" anchorCtr="0" forceAA="0" compatLnSpc="1">
            <a:prstTxWarp prst="textNoShape">
              <a:avLst/>
            </a:prstTxWarp>
            <a:noAutofit/>
          </a:bodyPr>
          <a:lstStyle/>
          <a:p>
            <a:r>
              <a:rPr lang="ja-JP" altLang="en-US" sz="1000" b="1" dirty="0">
                <a:solidFill>
                  <a:schemeClr val="tx1"/>
                </a:solidFill>
              </a:rPr>
              <a:t>（ガバナンスー</a:t>
            </a:r>
            <a:r>
              <a:rPr lang="en-US" altLang="ja-JP" sz="1000" b="1" dirty="0">
                <a:solidFill>
                  <a:schemeClr val="tx1"/>
                </a:solidFill>
              </a:rPr>
              <a:t>Trusted Web</a:t>
            </a:r>
            <a:r>
              <a:rPr lang="ja-JP" altLang="en-US" sz="1000" b="1" dirty="0">
                <a:solidFill>
                  <a:schemeClr val="tx1"/>
                </a:solidFill>
              </a:rPr>
              <a:t>内）</a:t>
            </a:r>
            <a:endParaRPr lang="en-US" altLang="ja-JP" sz="1000" b="1" dirty="0">
              <a:solidFill>
                <a:schemeClr val="tx1"/>
              </a:solidFill>
            </a:endParaRPr>
          </a:p>
          <a:p>
            <a:pPr marL="171450" indent="-171450">
              <a:buFont typeface="Arial" panose="020B0604020202020204" pitchFamily="34" charset="0"/>
              <a:buChar char="•"/>
            </a:pPr>
            <a:r>
              <a:rPr lang="en-US" altLang="ja-JP" sz="1000" dirty="0">
                <a:solidFill>
                  <a:schemeClr val="tx1"/>
                </a:solidFill>
              </a:rPr>
              <a:t>Issuer</a:t>
            </a:r>
            <a:r>
              <a:rPr lang="ja-JP" altLang="en-US" sz="1000" dirty="0">
                <a:solidFill>
                  <a:schemeClr val="tx1"/>
                </a:solidFill>
              </a:rPr>
              <a:t>（データの発行者）の信頼性を担保する手法</a:t>
            </a:r>
            <a:endParaRPr lang="en-US" altLang="ja-JP" sz="1000" dirty="0">
              <a:solidFill>
                <a:schemeClr val="tx1"/>
              </a:solidFill>
            </a:endParaRPr>
          </a:p>
          <a:p>
            <a:pPr marL="171450" indent="-171450">
              <a:buFont typeface="Arial" panose="020B0604020202020204" pitchFamily="34" charset="0"/>
              <a:buChar char="•"/>
            </a:pPr>
            <a:r>
              <a:rPr lang="ja-JP" altLang="en-US" sz="1000" dirty="0">
                <a:solidFill>
                  <a:schemeClr val="tx1"/>
                </a:solidFill>
              </a:rPr>
              <a:t>合意履行範囲外でのデータ利用をトレース（制限・制御）するためのガバナンスの必要性</a:t>
            </a:r>
            <a:endParaRPr lang="en-US" altLang="ja-JP" sz="1000" dirty="0">
              <a:solidFill>
                <a:schemeClr val="tx1"/>
              </a:solidFill>
            </a:endParaRPr>
          </a:p>
          <a:p>
            <a:pPr marL="171450" indent="-171450">
              <a:buFont typeface="Arial" panose="020B0604020202020204" pitchFamily="34" charset="0"/>
              <a:buChar char="•"/>
            </a:pPr>
            <a:r>
              <a:rPr lang="ja-JP" altLang="en-US" sz="1000" dirty="0">
                <a:solidFill>
                  <a:schemeClr val="tx1"/>
                </a:solidFill>
              </a:rPr>
              <a:t>業界横断の日本版トラストフレームワークの作成</a:t>
            </a:r>
            <a:endParaRPr lang="en-US" altLang="ja-JP" sz="1000" dirty="0">
              <a:solidFill>
                <a:schemeClr val="tx1"/>
              </a:solidFill>
            </a:endParaRPr>
          </a:p>
          <a:p>
            <a:pPr marL="171450" indent="-171450">
              <a:buFont typeface="Arial" panose="020B0604020202020204" pitchFamily="34" charset="0"/>
              <a:buChar char="•"/>
            </a:pPr>
            <a:r>
              <a:rPr lang="en-US" altLang="ja-JP" sz="1000" dirty="0">
                <a:solidFill>
                  <a:schemeClr val="tx1"/>
                </a:solidFill>
              </a:rPr>
              <a:t>Trusted Web</a:t>
            </a:r>
            <a:r>
              <a:rPr lang="ja-JP" altLang="en-US" sz="1000" dirty="0">
                <a:solidFill>
                  <a:schemeClr val="tx1"/>
                </a:solidFill>
              </a:rPr>
              <a:t>（分散型</a:t>
            </a:r>
            <a:r>
              <a:rPr lang="en-US" altLang="ja-JP" sz="1000" dirty="0">
                <a:solidFill>
                  <a:schemeClr val="tx1"/>
                </a:solidFill>
              </a:rPr>
              <a:t>ID</a:t>
            </a:r>
            <a:r>
              <a:rPr lang="ja-JP" altLang="en-US" sz="1000" dirty="0">
                <a:solidFill>
                  <a:schemeClr val="tx1"/>
                </a:solidFill>
              </a:rPr>
              <a:t>）における個人情報保護に関する規定の必要性</a:t>
            </a:r>
            <a:endParaRPr lang="en-US" altLang="ja-JP" sz="1000" dirty="0">
              <a:solidFill>
                <a:schemeClr val="tx1"/>
              </a:solidFill>
            </a:endParaRPr>
          </a:p>
          <a:p>
            <a:pPr marL="171450" indent="-171450">
              <a:buFont typeface="Arial" panose="020B0604020202020204" pitchFamily="34" charset="0"/>
              <a:buChar char="•"/>
            </a:pPr>
            <a:r>
              <a:rPr lang="ja-JP" altLang="en-US" sz="1000" dirty="0">
                <a:solidFill>
                  <a:schemeClr val="tx1"/>
                </a:solidFill>
              </a:rPr>
              <a:t>ユーザーによる秘密鍵管理を規定するルールの検討</a:t>
            </a:r>
            <a:endParaRPr lang="en-US" altLang="ja-JP" sz="1000" b="1" dirty="0">
              <a:solidFill>
                <a:schemeClr val="tx1"/>
              </a:solidFill>
            </a:endParaRPr>
          </a:p>
          <a:p>
            <a:r>
              <a:rPr lang="ja-JP" altLang="en-US" sz="1000" b="1" dirty="0">
                <a:solidFill>
                  <a:schemeClr val="tx1"/>
                </a:solidFill>
              </a:rPr>
              <a:t>（ガバナンスー業界個別）</a:t>
            </a:r>
            <a:endParaRPr lang="en-US" altLang="ja-JP" sz="1000" b="1" dirty="0">
              <a:solidFill>
                <a:schemeClr val="tx1"/>
              </a:solidFill>
            </a:endParaRPr>
          </a:p>
          <a:p>
            <a:pPr marL="171450" indent="-171450">
              <a:buFont typeface="Arial" panose="020B0604020202020204" pitchFamily="34" charset="0"/>
              <a:buChar char="•"/>
            </a:pPr>
            <a:r>
              <a:rPr lang="ja-JP" altLang="en-US" sz="1000" dirty="0">
                <a:solidFill>
                  <a:schemeClr val="tx1"/>
                </a:solidFill>
              </a:rPr>
              <a:t>ヘルスケアデータの信頼性担保の仕組みの標準化、ガイドラインの策定一般ユーザ・企業向けての</a:t>
            </a:r>
            <a:r>
              <a:rPr lang="en-US" altLang="ja-JP" sz="1000" dirty="0">
                <a:solidFill>
                  <a:schemeClr val="tx1"/>
                </a:solidFill>
              </a:rPr>
              <a:t>PR</a:t>
            </a:r>
            <a:r>
              <a:rPr lang="ja-JP" altLang="en-US" sz="1000" dirty="0">
                <a:solidFill>
                  <a:schemeClr val="tx1"/>
                </a:solidFill>
              </a:rPr>
              <a:t>コンテンツの制作</a:t>
            </a:r>
            <a:endParaRPr lang="en-US" altLang="ja-JP" sz="1000" dirty="0">
              <a:solidFill>
                <a:schemeClr val="tx1"/>
              </a:solidFill>
            </a:endParaRPr>
          </a:p>
          <a:p>
            <a:pPr marL="171450" indent="-171450">
              <a:buFont typeface="Arial" panose="020B0604020202020204" pitchFamily="34" charset="0"/>
              <a:buChar char="•"/>
            </a:pPr>
            <a:endParaRPr lang="en-US" altLang="ja-JP" sz="1000" dirty="0">
              <a:solidFill>
                <a:schemeClr val="tx1"/>
              </a:solidFill>
            </a:endParaRPr>
          </a:p>
          <a:p>
            <a:pPr marL="171450" indent="-171450">
              <a:buFont typeface="Arial" panose="020B0604020202020204" pitchFamily="34" charset="0"/>
              <a:buChar char="•"/>
            </a:pPr>
            <a:endParaRPr lang="en-US" altLang="ja-JP" sz="1000" dirty="0">
              <a:solidFill>
                <a:schemeClr val="tx1"/>
              </a:solidFill>
            </a:endParaRPr>
          </a:p>
          <a:p>
            <a:pPr marL="171450" indent="-171450">
              <a:buFont typeface="Arial" panose="020B0604020202020204" pitchFamily="34" charset="0"/>
              <a:buChar char="•"/>
            </a:pPr>
            <a:endParaRPr lang="en-US" altLang="ja-JP" sz="1000" dirty="0">
              <a:solidFill>
                <a:schemeClr val="tx1"/>
              </a:solidFill>
            </a:endParaRPr>
          </a:p>
        </p:txBody>
      </p:sp>
      <p:sp>
        <p:nvSpPr>
          <p:cNvPr id="21" name="強調線吹き出し 1 (枠付き) 20"/>
          <p:cNvSpPr/>
          <p:nvPr/>
        </p:nvSpPr>
        <p:spPr>
          <a:xfrm>
            <a:off x="6194713" y="4466894"/>
            <a:ext cx="3437744" cy="1789637"/>
          </a:xfrm>
          <a:prstGeom prst="accentBorderCallout1">
            <a:avLst>
              <a:gd name="adj1" fmla="val 21959"/>
              <a:gd name="adj2" fmla="val 104248"/>
              <a:gd name="adj3" fmla="val 52811"/>
              <a:gd name="adj4" fmla="val 93914"/>
            </a:avLst>
          </a:prstGeom>
          <a:solidFill>
            <a:schemeClr val="bg2">
              <a:lumMod val="20000"/>
              <a:lumOff val="8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t" anchorCtr="0" forceAA="0" compatLnSpc="1">
            <a:prstTxWarp prst="textNoShape">
              <a:avLst/>
            </a:prstTxWarp>
            <a:noAutofit/>
          </a:bodyPr>
          <a:lstStyle/>
          <a:p>
            <a:r>
              <a:rPr lang="ja-JP" altLang="en-US" sz="1000" b="1" dirty="0">
                <a:solidFill>
                  <a:schemeClr val="tx1"/>
                </a:solidFill>
              </a:rPr>
              <a:t>（テクノロジー）</a:t>
            </a:r>
            <a:endParaRPr lang="en-US" altLang="ja-JP" sz="1000" b="1" dirty="0">
              <a:solidFill>
                <a:schemeClr val="tx1"/>
              </a:solidFill>
            </a:endParaRPr>
          </a:p>
          <a:p>
            <a:pPr marL="171450" indent="-171450">
              <a:buFont typeface="Arial" panose="020B0604020202020204" pitchFamily="34" charset="0"/>
              <a:buChar char="•"/>
            </a:pPr>
            <a:r>
              <a:rPr lang="ja-JP" altLang="en-US" sz="1000" dirty="0">
                <a:solidFill>
                  <a:schemeClr val="tx1"/>
                </a:solidFill>
              </a:rPr>
              <a:t>自己主権型のデータ管理・コントロールの実現方法</a:t>
            </a:r>
            <a:endParaRPr lang="en-US" altLang="ja-JP" sz="1000" dirty="0">
              <a:solidFill>
                <a:schemeClr val="tx1"/>
              </a:solidFill>
            </a:endParaRPr>
          </a:p>
          <a:p>
            <a:pPr marL="171450" indent="-171450">
              <a:buFont typeface="Arial" panose="020B0604020202020204" pitchFamily="34" charset="0"/>
              <a:buChar char="•"/>
            </a:pPr>
            <a:r>
              <a:rPr lang="ja-JP" altLang="en-US" sz="1000" dirty="0">
                <a:solidFill>
                  <a:schemeClr val="tx1"/>
                </a:solidFill>
              </a:rPr>
              <a:t>公開鍵が入手できない場合のデータ検証手法</a:t>
            </a:r>
            <a:endParaRPr lang="en-US" altLang="ja-JP" sz="1000" dirty="0">
              <a:solidFill>
                <a:schemeClr val="tx1"/>
              </a:solidFill>
            </a:endParaRPr>
          </a:p>
          <a:p>
            <a:pPr marL="171450" indent="-171450">
              <a:buFont typeface="Arial" panose="020B0604020202020204" pitchFamily="34" charset="0"/>
              <a:buChar char="•"/>
            </a:pPr>
            <a:r>
              <a:rPr lang="en-US" altLang="ja-JP" sz="1000" dirty="0">
                <a:solidFill>
                  <a:schemeClr val="tx1"/>
                </a:solidFill>
              </a:rPr>
              <a:t>Trusted Web</a:t>
            </a:r>
            <a:r>
              <a:rPr lang="ja-JP" altLang="en-US" sz="1000" dirty="0">
                <a:solidFill>
                  <a:schemeClr val="tx1"/>
                </a:solidFill>
              </a:rPr>
              <a:t>の実装方法に係る具体的な規定の必要性</a:t>
            </a:r>
            <a:endParaRPr lang="en-US" altLang="ja-JP" sz="1000" dirty="0">
              <a:solidFill>
                <a:schemeClr val="tx1"/>
              </a:solidFill>
            </a:endParaRPr>
          </a:p>
          <a:p>
            <a:pPr marL="171450" indent="-171450">
              <a:buFont typeface="Arial" panose="020B0604020202020204" pitchFamily="34" charset="0"/>
              <a:buChar char="•"/>
            </a:pPr>
            <a:r>
              <a:rPr lang="en-US" altLang="ja-JP" sz="1000" dirty="0">
                <a:solidFill>
                  <a:schemeClr val="tx1"/>
                </a:solidFill>
              </a:rPr>
              <a:t>KYC</a:t>
            </a:r>
            <a:r>
              <a:rPr lang="ja-JP" altLang="en-US" sz="1000" dirty="0">
                <a:solidFill>
                  <a:schemeClr val="tx1"/>
                </a:solidFill>
              </a:rPr>
              <a:t>の実現手法</a:t>
            </a:r>
            <a:endParaRPr lang="en-US" altLang="ja-JP" sz="1000" dirty="0">
              <a:solidFill>
                <a:schemeClr val="tx1"/>
              </a:solidFill>
            </a:endParaRPr>
          </a:p>
          <a:p>
            <a:pPr marL="171450" indent="-171450">
              <a:buFont typeface="Arial" panose="020B0604020202020204" pitchFamily="34" charset="0"/>
              <a:buChar char="•"/>
            </a:pPr>
            <a:r>
              <a:rPr lang="en-US" altLang="ja-JP" sz="1000" dirty="0">
                <a:solidFill>
                  <a:schemeClr val="tx1"/>
                </a:solidFill>
              </a:rPr>
              <a:t>UI/UX</a:t>
            </a:r>
            <a:r>
              <a:rPr lang="ja-JP" altLang="en-US" sz="1000" dirty="0">
                <a:solidFill>
                  <a:schemeClr val="tx1"/>
                </a:solidFill>
              </a:rPr>
              <a:t>を意識したアプリケーション機能、</a:t>
            </a:r>
            <a:r>
              <a:rPr lang="en-US" altLang="ja-JP" sz="1000" dirty="0">
                <a:solidFill>
                  <a:schemeClr val="tx1"/>
                </a:solidFill>
              </a:rPr>
              <a:t>Wallet</a:t>
            </a:r>
            <a:r>
              <a:rPr lang="ja-JP" altLang="en-US" sz="1000" dirty="0">
                <a:solidFill>
                  <a:schemeClr val="tx1"/>
                </a:solidFill>
              </a:rPr>
              <a:t>機能の考え方</a:t>
            </a:r>
            <a:endParaRPr lang="en-US" altLang="ja-JP" sz="1000" dirty="0">
              <a:solidFill>
                <a:schemeClr val="tx1"/>
              </a:solidFill>
            </a:endParaRPr>
          </a:p>
          <a:p>
            <a:pPr marL="171450" indent="-171450">
              <a:buFont typeface="Arial" panose="020B0604020202020204" pitchFamily="34" charset="0"/>
              <a:buChar char="•"/>
            </a:pPr>
            <a:r>
              <a:rPr lang="en-US" altLang="ja-JP" sz="1000" dirty="0">
                <a:solidFill>
                  <a:schemeClr val="tx1"/>
                </a:solidFill>
              </a:rPr>
              <a:t>UI/UX</a:t>
            </a:r>
            <a:r>
              <a:rPr lang="ja-JP" altLang="en-US" sz="1000" dirty="0">
                <a:solidFill>
                  <a:schemeClr val="tx1"/>
                </a:solidFill>
              </a:rPr>
              <a:t>に関する機能・非機能要件の考え方</a:t>
            </a:r>
            <a:endParaRPr lang="en-US" altLang="ja-JP" sz="1000" dirty="0">
              <a:solidFill>
                <a:schemeClr val="tx1"/>
              </a:solidFill>
            </a:endParaRPr>
          </a:p>
          <a:p>
            <a:pPr marL="171450" indent="-171450">
              <a:buFont typeface="Arial" panose="020B0604020202020204" pitchFamily="34" charset="0"/>
              <a:buChar char="•"/>
            </a:pPr>
            <a:r>
              <a:rPr lang="en-US" altLang="ja-JP" sz="1000" dirty="0">
                <a:solidFill>
                  <a:schemeClr val="tx1"/>
                </a:solidFill>
              </a:rPr>
              <a:t>UI/UX</a:t>
            </a:r>
            <a:r>
              <a:rPr lang="ja-JP" altLang="en-US" sz="1000" dirty="0">
                <a:solidFill>
                  <a:schemeClr val="tx1"/>
                </a:solidFill>
              </a:rPr>
              <a:t>の要件について</a:t>
            </a:r>
            <a:endParaRPr lang="en-US" altLang="ja-JP" sz="1000" dirty="0">
              <a:solidFill>
                <a:schemeClr val="tx1"/>
              </a:solidFill>
            </a:endParaRPr>
          </a:p>
          <a:p>
            <a:pPr marL="171450" indent="-171450">
              <a:buFont typeface="Arial" panose="020B0604020202020204" pitchFamily="34" charset="0"/>
              <a:buChar char="•"/>
            </a:pPr>
            <a:r>
              <a:rPr lang="ja-JP" altLang="en-US" sz="1000" dirty="0">
                <a:solidFill>
                  <a:schemeClr val="tx1"/>
                </a:solidFill>
              </a:rPr>
              <a:t>ブロックチェーンの利用に係るセキュリティ要件の設定</a:t>
            </a:r>
            <a:endParaRPr lang="en-US" altLang="ja-JP" sz="1000" dirty="0">
              <a:solidFill>
                <a:schemeClr val="tx1"/>
              </a:solidFill>
            </a:endParaRPr>
          </a:p>
        </p:txBody>
      </p:sp>
      <p:sp>
        <p:nvSpPr>
          <p:cNvPr id="22" name="強調線吹き出し 1 (枠付き) 21"/>
          <p:cNvSpPr/>
          <p:nvPr/>
        </p:nvSpPr>
        <p:spPr>
          <a:xfrm>
            <a:off x="4071131" y="817172"/>
            <a:ext cx="3437744" cy="1352726"/>
          </a:xfrm>
          <a:prstGeom prst="accentBorderCallout1">
            <a:avLst>
              <a:gd name="adj1" fmla="val 21959"/>
              <a:gd name="adj2" fmla="val 104248"/>
              <a:gd name="adj3" fmla="val 52811"/>
              <a:gd name="adj4" fmla="val 93914"/>
            </a:avLst>
          </a:prstGeom>
          <a:solidFill>
            <a:schemeClr val="bg2">
              <a:lumMod val="20000"/>
              <a:lumOff val="8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t" anchorCtr="0" forceAA="0" compatLnSpc="1">
            <a:prstTxWarp prst="textNoShape">
              <a:avLst/>
            </a:prstTxWarp>
            <a:noAutofit/>
          </a:bodyPr>
          <a:lstStyle/>
          <a:p>
            <a:r>
              <a:rPr lang="ja-JP" altLang="en-US" sz="1000" b="1" dirty="0">
                <a:solidFill>
                  <a:schemeClr val="tx1"/>
                </a:solidFill>
              </a:rPr>
              <a:t>（実装手法・アプローチ全般）</a:t>
            </a:r>
            <a:endParaRPr lang="en-US" altLang="ja-JP" sz="1000" b="1" dirty="0">
              <a:solidFill>
                <a:schemeClr val="tx1"/>
              </a:solidFill>
            </a:endParaRPr>
          </a:p>
          <a:p>
            <a:pPr marL="171450" indent="-171450">
              <a:buFont typeface="Arial" panose="020B0604020202020204" pitchFamily="34" charset="0"/>
              <a:buChar char="•"/>
            </a:pPr>
            <a:r>
              <a:rPr lang="en-US" altLang="ja-JP" sz="1000" dirty="0">
                <a:solidFill>
                  <a:schemeClr val="tx1"/>
                </a:solidFill>
              </a:rPr>
              <a:t>Trusted Web</a:t>
            </a:r>
            <a:r>
              <a:rPr lang="ja-JP" altLang="en-US" sz="1000" dirty="0">
                <a:solidFill>
                  <a:schemeClr val="tx1"/>
                </a:solidFill>
              </a:rPr>
              <a:t>の要件に対する実現手法・アプローチの整理</a:t>
            </a:r>
            <a:endParaRPr lang="en-US" altLang="ja-JP" sz="1000" dirty="0">
              <a:solidFill>
                <a:schemeClr val="tx1"/>
              </a:solidFill>
            </a:endParaRPr>
          </a:p>
          <a:p>
            <a:pPr marL="171450" indent="-171450">
              <a:buFont typeface="Arial" panose="020B0604020202020204" pitchFamily="34" charset="0"/>
              <a:buChar char="•"/>
            </a:pPr>
            <a:r>
              <a:rPr lang="ja-JP" altLang="en-US" sz="1000" dirty="0">
                <a:solidFill>
                  <a:schemeClr val="tx1"/>
                </a:solidFill>
              </a:rPr>
              <a:t>実装方法・方針に対する</a:t>
            </a:r>
            <a:r>
              <a:rPr lang="en-US" altLang="ja-JP" sz="1000" dirty="0">
                <a:solidFill>
                  <a:schemeClr val="tx1"/>
                </a:solidFill>
              </a:rPr>
              <a:t>WP</a:t>
            </a:r>
            <a:r>
              <a:rPr lang="ja-JP" altLang="en-US" sz="1000" dirty="0">
                <a:solidFill>
                  <a:schemeClr val="tx1"/>
                </a:solidFill>
              </a:rPr>
              <a:t>の記載粒度・強制力</a:t>
            </a:r>
            <a:endParaRPr lang="en-US" altLang="ja-JP" sz="1000" dirty="0">
              <a:solidFill>
                <a:schemeClr val="tx1"/>
              </a:solidFill>
            </a:endParaRPr>
          </a:p>
          <a:p>
            <a:pPr marL="171450" indent="-171450">
              <a:buFont typeface="Arial" panose="020B0604020202020204" pitchFamily="34" charset="0"/>
              <a:buChar char="•"/>
            </a:pPr>
            <a:r>
              <a:rPr lang="ja-JP" altLang="en-US" sz="1000" dirty="0">
                <a:solidFill>
                  <a:schemeClr val="tx1"/>
                </a:solidFill>
              </a:rPr>
              <a:t>データの特性に応じた信頼性担保の手段の選定</a:t>
            </a:r>
            <a:endParaRPr lang="en-US" altLang="ja-JP" sz="1000" dirty="0">
              <a:solidFill>
                <a:schemeClr val="tx1"/>
              </a:solidFill>
            </a:endParaRPr>
          </a:p>
          <a:p>
            <a:pPr marL="171450" indent="-171450">
              <a:buFont typeface="Arial" panose="020B0604020202020204" pitchFamily="34" charset="0"/>
              <a:buChar char="•"/>
            </a:pPr>
            <a:r>
              <a:rPr lang="ja-JP" altLang="en-US" sz="1000" dirty="0">
                <a:solidFill>
                  <a:schemeClr val="tx1"/>
                </a:solidFill>
              </a:rPr>
              <a:t>特定のコミュニティにおけるデータ、データのやり取りのトラストを担保する方法</a:t>
            </a:r>
            <a:endParaRPr lang="en-US" altLang="ja-JP" sz="1000" dirty="0">
              <a:solidFill>
                <a:schemeClr val="tx1"/>
              </a:solidFill>
            </a:endParaRPr>
          </a:p>
          <a:p>
            <a:pPr marL="171450" indent="-171450">
              <a:buFont typeface="Arial" panose="020B0604020202020204" pitchFamily="34" charset="0"/>
              <a:buChar char="•"/>
            </a:pPr>
            <a:r>
              <a:rPr lang="ja-JP" altLang="en-US" sz="1000" dirty="0">
                <a:solidFill>
                  <a:schemeClr val="tx1"/>
                </a:solidFill>
              </a:rPr>
              <a:t>収益性を考慮した実装手法の検討</a:t>
            </a:r>
            <a:endParaRPr lang="en-US" altLang="ja-JP" sz="1000" dirty="0">
              <a:solidFill>
                <a:schemeClr val="tx1"/>
              </a:solidFill>
            </a:endParaRPr>
          </a:p>
          <a:p>
            <a:pPr marL="171450" indent="-171450">
              <a:buFont typeface="Arial" panose="020B0604020202020204" pitchFamily="34" charset="0"/>
              <a:buChar char="•"/>
            </a:pPr>
            <a:r>
              <a:rPr lang="en-US" altLang="ja-JP" sz="1000" dirty="0">
                <a:solidFill>
                  <a:schemeClr val="tx1"/>
                </a:solidFill>
              </a:rPr>
              <a:t>Wallet</a:t>
            </a:r>
            <a:r>
              <a:rPr lang="ja-JP" altLang="en-US" sz="1000" dirty="0" err="1">
                <a:solidFill>
                  <a:schemeClr val="tx1"/>
                </a:solidFill>
              </a:rPr>
              <a:t>を紛</a:t>
            </a:r>
            <a:r>
              <a:rPr lang="ja-JP" altLang="en-US" sz="1000" dirty="0">
                <a:solidFill>
                  <a:schemeClr val="tx1"/>
                </a:solidFill>
              </a:rPr>
              <a:t>失した場合のリカバリー方法</a:t>
            </a:r>
            <a:endParaRPr lang="en-US" altLang="ja-JP" sz="1000" dirty="0">
              <a:solidFill>
                <a:schemeClr val="tx1"/>
              </a:solidFill>
            </a:endParaRPr>
          </a:p>
        </p:txBody>
      </p:sp>
      <p:sp>
        <p:nvSpPr>
          <p:cNvPr id="13" name="ホームベース 12"/>
          <p:cNvSpPr/>
          <p:nvPr/>
        </p:nvSpPr>
        <p:spPr>
          <a:xfrm>
            <a:off x="6093501" y="42672"/>
            <a:ext cx="972000" cy="324000"/>
          </a:xfrm>
          <a:prstGeom prst="homePlate">
            <a:avLst/>
          </a:prstGeom>
          <a:solidFill>
            <a:schemeClr val="bg1">
              <a:lumMod val="85000"/>
            </a:schemeClr>
          </a:solid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kumimoji="1" lang="ja-JP" altLang="en-US" sz="1000" b="1" dirty="0">
                <a:solidFill>
                  <a:schemeClr val="bg1"/>
                </a:solidFill>
              </a:rPr>
              <a:t>基本情報</a:t>
            </a:r>
          </a:p>
        </p:txBody>
      </p:sp>
      <p:sp>
        <p:nvSpPr>
          <p:cNvPr id="14" name="山形 13"/>
          <p:cNvSpPr/>
          <p:nvPr/>
        </p:nvSpPr>
        <p:spPr>
          <a:xfrm>
            <a:off x="6889292" y="42672"/>
            <a:ext cx="972000" cy="324000"/>
          </a:xfrm>
          <a:prstGeom prst="chevron">
            <a:avLst/>
          </a:prstGeom>
          <a:solidFill>
            <a:schemeClr val="bg1">
              <a:lumMod val="85000"/>
            </a:schemeClr>
          </a:solid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kumimoji="1" lang="ja-JP" altLang="en-US" sz="1000" b="1" dirty="0">
                <a:solidFill>
                  <a:schemeClr val="bg1"/>
                </a:solidFill>
              </a:rPr>
              <a:t>実証結果</a:t>
            </a:r>
          </a:p>
        </p:txBody>
      </p:sp>
      <p:sp>
        <p:nvSpPr>
          <p:cNvPr id="15" name="山形 14"/>
          <p:cNvSpPr/>
          <p:nvPr/>
        </p:nvSpPr>
        <p:spPr>
          <a:xfrm>
            <a:off x="7685083" y="42672"/>
            <a:ext cx="972000" cy="324000"/>
          </a:xfrm>
          <a:prstGeom prst="chevron">
            <a:avLst/>
          </a:prstGeom>
          <a:solidFill>
            <a:schemeClr val="bg1">
              <a:lumMod val="85000"/>
            </a:schemeClr>
          </a:solid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kumimoji="1" lang="ja-JP" altLang="en-US" sz="1000" b="1" dirty="0">
                <a:solidFill>
                  <a:schemeClr val="bg1"/>
                </a:solidFill>
              </a:rPr>
              <a:t>社会実装の見通し</a:t>
            </a:r>
          </a:p>
        </p:txBody>
      </p:sp>
      <p:sp>
        <p:nvSpPr>
          <p:cNvPr id="16" name="山形 15"/>
          <p:cNvSpPr/>
          <p:nvPr/>
        </p:nvSpPr>
        <p:spPr>
          <a:xfrm>
            <a:off x="8480873" y="42672"/>
            <a:ext cx="972000" cy="324000"/>
          </a:xfrm>
          <a:prstGeom prst="chevron">
            <a:avLst/>
          </a:prstGeom>
          <a:solidFill>
            <a:schemeClr val="accent2">
              <a:lumMod val="75000"/>
              <a:lumOff val="25000"/>
            </a:schemeClr>
          </a:solid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kumimoji="1" lang="en-US" altLang="ja-JP" sz="1000" b="1" dirty="0">
                <a:solidFill>
                  <a:schemeClr val="bg1"/>
                </a:solidFill>
              </a:rPr>
              <a:t>TW</a:t>
            </a:r>
            <a:r>
              <a:rPr lang="ja-JP" altLang="en-US" sz="1000" b="1" dirty="0">
                <a:solidFill>
                  <a:schemeClr val="bg1"/>
                </a:solidFill>
              </a:rPr>
              <a:t>への</a:t>
            </a:r>
            <a:endParaRPr lang="en-US" altLang="ja-JP" sz="1000" b="1" dirty="0">
              <a:solidFill>
                <a:schemeClr val="bg1"/>
              </a:solidFill>
            </a:endParaRPr>
          </a:p>
          <a:p>
            <a:pPr algn="ctr"/>
            <a:r>
              <a:rPr kumimoji="1" lang="ja-JP" altLang="en-US" sz="1000" b="1" dirty="0">
                <a:solidFill>
                  <a:schemeClr val="bg1"/>
                </a:solidFill>
              </a:rPr>
              <a:t>示唆・提言</a:t>
            </a:r>
          </a:p>
        </p:txBody>
      </p:sp>
    </p:spTree>
    <p:extLst>
      <p:ext uri="{BB962C8B-B14F-4D97-AF65-F5344CB8AC3E}">
        <p14:creationId xmlns:p14="http://schemas.microsoft.com/office/powerpoint/2010/main" val="373455438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図 16"/>
          <p:cNvPicPr>
            <a:picLocks noChangeAspect="1"/>
          </p:cNvPicPr>
          <p:nvPr/>
        </p:nvPicPr>
        <p:blipFill>
          <a:blip r:embed="rId2"/>
          <a:stretch>
            <a:fillRect/>
          </a:stretch>
        </p:blipFill>
        <p:spPr>
          <a:xfrm>
            <a:off x="1919300" y="3033713"/>
            <a:ext cx="5883079" cy="2819218"/>
          </a:xfrm>
          <a:prstGeom prst="rect">
            <a:avLst/>
          </a:prstGeom>
        </p:spPr>
      </p:pic>
      <p:sp>
        <p:nvSpPr>
          <p:cNvPr id="49" name="タイトル 7"/>
          <p:cNvSpPr>
            <a:spLocks noGrp="1"/>
          </p:cNvSpPr>
          <p:nvPr>
            <p:ph type="title"/>
          </p:nvPr>
        </p:nvSpPr>
        <p:spPr>
          <a:xfrm>
            <a:off x="331490" y="164693"/>
            <a:ext cx="9243021" cy="412538"/>
          </a:xfrm>
        </p:spPr>
        <p:txBody>
          <a:bodyPr>
            <a:normAutofit/>
          </a:bodyPr>
          <a:lstStyle/>
          <a:p>
            <a:r>
              <a:rPr lang="ja-JP" altLang="en-US" sz="1600" b="1" dirty="0">
                <a:solidFill>
                  <a:srgbClr val="002060"/>
                </a:solidFill>
              </a:rPr>
              <a:t>示唆・提言の整理③　</a:t>
            </a:r>
            <a:r>
              <a:rPr lang="en-US" altLang="ja-JP" sz="1600" b="1" dirty="0">
                <a:solidFill>
                  <a:srgbClr val="002060"/>
                </a:solidFill>
              </a:rPr>
              <a:t>-Trusted Web</a:t>
            </a:r>
            <a:r>
              <a:rPr lang="ja-JP" altLang="en-US" sz="1600" b="1" dirty="0" err="1">
                <a:solidFill>
                  <a:srgbClr val="002060"/>
                </a:solidFill>
              </a:rPr>
              <a:t>で提</a:t>
            </a:r>
            <a:r>
              <a:rPr lang="ja-JP" altLang="en-US" sz="1600" b="1" dirty="0">
                <a:solidFill>
                  <a:srgbClr val="002060"/>
                </a:solidFill>
              </a:rPr>
              <a:t>供するサービス</a:t>
            </a:r>
            <a:endParaRPr lang="ja-JP" altLang="en-US" sz="2000" b="1" spc="0" dirty="0">
              <a:solidFill>
                <a:srgbClr val="002060"/>
              </a:solidFill>
            </a:endParaRPr>
          </a:p>
        </p:txBody>
      </p:sp>
      <p:sp>
        <p:nvSpPr>
          <p:cNvPr id="5" name="正方形/長方形 4"/>
          <p:cNvSpPr/>
          <p:nvPr/>
        </p:nvSpPr>
        <p:spPr>
          <a:xfrm>
            <a:off x="3718531" y="3030129"/>
            <a:ext cx="3988661" cy="615133"/>
          </a:xfrm>
          <a:prstGeom prst="rect">
            <a:avLst/>
          </a:prstGeom>
          <a:noFill/>
          <a:ln w="19050">
            <a:solidFill>
              <a:srgbClr val="C00000"/>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endParaRPr kumimoji="1" lang="ja-JP" altLang="en-US" sz="1400" dirty="0">
              <a:solidFill>
                <a:schemeClr val="tx1"/>
              </a:solidFill>
            </a:endParaRPr>
          </a:p>
        </p:txBody>
      </p:sp>
      <p:sp>
        <p:nvSpPr>
          <p:cNvPr id="21" name="強調線吹き出し 1 (枠付き) 20"/>
          <p:cNvSpPr/>
          <p:nvPr/>
        </p:nvSpPr>
        <p:spPr>
          <a:xfrm>
            <a:off x="2019839" y="1371601"/>
            <a:ext cx="5739820" cy="897010"/>
          </a:xfrm>
          <a:prstGeom prst="accentBorderCallout1">
            <a:avLst>
              <a:gd name="adj1" fmla="val 21959"/>
              <a:gd name="adj2" fmla="val 104248"/>
              <a:gd name="adj3" fmla="val 56161"/>
              <a:gd name="adj4" fmla="val 106995"/>
            </a:avLst>
          </a:prstGeom>
          <a:solidFill>
            <a:schemeClr val="tx2">
              <a:lumMod val="40000"/>
              <a:lumOff val="6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t" anchorCtr="0" forceAA="0" compatLnSpc="1">
            <a:prstTxWarp prst="textNoShape">
              <a:avLst/>
            </a:prstTxWarp>
            <a:noAutofit/>
          </a:bodyPr>
          <a:lstStyle/>
          <a:p>
            <a:r>
              <a:rPr lang="ja-JP" altLang="en-US" sz="1000" b="1" dirty="0">
                <a:solidFill>
                  <a:schemeClr val="tx1"/>
                </a:solidFill>
              </a:rPr>
              <a:t>（サービス）</a:t>
            </a:r>
            <a:endParaRPr lang="en-US" altLang="ja-JP" sz="1000" b="1" dirty="0">
              <a:solidFill>
                <a:schemeClr val="tx1"/>
              </a:solidFill>
            </a:endParaRPr>
          </a:p>
          <a:p>
            <a:pPr marL="171450" indent="-171450">
              <a:buFont typeface="Arial" panose="020B0604020202020204" pitchFamily="34" charset="0"/>
              <a:buChar char="•"/>
            </a:pPr>
            <a:r>
              <a:rPr lang="en-US" altLang="ja-JP" sz="1000" dirty="0">
                <a:solidFill>
                  <a:schemeClr val="tx1"/>
                </a:solidFill>
              </a:rPr>
              <a:t>Trusted Web</a:t>
            </a:r>
            <a:r>
              <a:rPr lang="ja-JP" altLang="en-US" sz="1000" dirty="0">
                <a:solidFill>
                  <a:schemeClr val="tx1"/>
                </a:solidFill>
              </a:rPr>
              <a:t>におけるビジネスモデルの実現について</a:t>
            </a:r>
            <a:endParaRPr lang="en-US" altLang="ja-JP" sz="1000" dirty="0">
              <a:solidFill>
                <a:schemeClr val="tx1"/>
              </a:solidFill>
            </a:endParaRPr>
          </a:p>
          <a:p>
            <a:pPr marL="171450" indent="-171450">
              <a:buFont typeface="Arial" panose="020B0604020202020204" pitchFamily="34" charset="0"/>
              <a:buChar char="•"/>
            </a:pPr>
            <a:r>
              <a:rPr lang="ja-JP" altLang="en-US" sz="1000" dirty="0">
                <a:solidFill>
                  <a:schemeClr val="tx1"/>
                </a:solidFill>
              </a:rPr>
              <a:t>ビジネスモデルの実現に向けたインセンティブ設計の必要性</a:t>
            </a:r>
            <a:endParaRPr lang="en-US" altLang="ja-JP" sz="1000" dirty="0">
              <a:solidFill>
                <a:schemeClr val="tx1"/>
              </a:solidFill>
            </a:endParaRPr>
          </a:p>
          <a:p>
            <a:pPr marL="171450" indent="-171450">
              <a:buFont typeface="Arial" panose="020B0604020202020204" pitchFamily="34" charset="0"/>
              <a:buChar char="•"/>
            </a:pPr>
            <a:r>
              <a:rPr lang="ja-JP" altLang="en-US" sz="1000" dirty="0">
                <a:solidFill>
                  <a:schemeClr val="tx1"/>
                </a:solidFill>
              </a:rPr>
              <a:t>ヘルスケアデータのユースケースにおけるデータコントロールの要件の適用是非について</a:t>
            </a:r>
            <a:endParaRPr lang="en-US" altLang="ja-JP" sz="1000" dirty="0">
              <a:solidFill>
                <a:schemeClr val="tx1"/>
              </a:solidFill>
            </a:endParaRPr>
          </a:p>
          <a:p>
            <a:pPr marL="171450" indent="-171450">
              <a:buFont typeface="Arial" panose="020B0604020202020204" pitchFamily="34" charset="0"/>
              <a:buChar char="•"/>
            </a:pPr>
            <a:r>
              <a:rPr lang="en-US" altLang="ja-JP" sz="1000" dirty="0">
                <a:solidFill>
                  <a:schemeClr val="tx1"/>
                </a:solidFill>
              </a:rPr>
              <a:t>Trusted Web</a:t>
            </a:r>
            <a:r>
              <a:rPr lang="ja-JP" altLang="en-US" sz="1000" dirty="0">
                <a:solidFill>
                  <a:schemeClr val="tx1"/>
                </a:solidFill>
              </a:rPr>
              <a:t>システムの構築、サービスの提供の実現に係る推進体制</a:t>
            </a:r>
            <a:endParaRPr lang="en-US" altLang="ja-JP" sz="1000" dirty="0">
              <a:solidFill>
                <a:schemeClr val="tx1"/>
              </a:solidFill>
            </a:endParaRPr>
          </a:p>
        </p:txBody>
      </p:sp>
      <p:cxnSp>
        <p:nvCxnSpPr>
          <p:cNvPr id="23" name="直線コネクタ 22"/>
          <p:cNvCxnSpPr>
            <a:endCxn id="21" idx="1"/>
          </p:cNvCxnSpPr>
          <p:nvPr/>
        </p:nvCxnSpPr>
        <p:spPr>
          <a:xfrm flipH="1" flipV="1">
            <a:off x="4889749" y="2268611"/>
            <a:ext cx="486474" cy="896476"/>
          </a:xfrm>
          <a:prstGeom prst="line">
            <a:avLst/>
          </a:prstGeom>
          <a:ln w="3175">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9" name="ホームベース 8"/>
          <p:cNvSpPr/>
          <p:nvPr/>
        </p:nvSpPr>
        <p:spPr>
          <a:xfrm>
            <a:off x="6093501" y="42672"/>
            <a:ext cx="972000" cy="324000"/>
          </a:xfrm>
          <a:prstGeom prst="homePlate">
            <a:avLst/>
          </a:prstGeom>
          <a:solidFill>
            <a:schemeClr val="bg1">
              <a:lumMod val="85000"/>
            </a:schemeClr>
          </a:solid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kumimoji="1" lang="ja-JP" altLang="en-US" sz="1000" b="1" dirty="0">
                <a:solidFill>
                  <a:schemeClr val="bg1"/>
                </a:solidFill>
              </a:rPr>
              <a:t>基本情報</a:t>
            </a:r>
          </a:p>
        </p:txBody>
      </p:sp>
      <p:sp>
        <p:nvSpPr>
          <p:cNvPr id="10" name="山形 9"/>
          <p:cNvSpPr/>
          <p:nvPr/>
        </p:nvSpPr>
        <p:spPr>
          <a:xfrm>
            <a:off x="6889292" y="42672"/>
            <a:ext cx="972000" cy="324000"/>
          </a:xfrm>
          <a:prstGeom prst="chevron">
            <a:avLst/>
          </a:prstGeom>
          <a:solidFill>
            <a:schemeClr val="bg1">
              <a:lumMod val="85000"/>
            </a:schemeClr>
          </a:solid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kumimoji="1" lang="ja-JP" altLang="en-US" sz="1000" b="1" dirty="0">
                <a:solidFill>
                  <a:schemeClr val="bg1"/>
                </a:solidFill>
              </a:rPr>
              <a:t>実証結果</a:t>
            </a:r>
          </a:p>
        </p:txBody>
      </p:sp>
      <p:sp>
        <p:nvSpPr>
          <p:cNvPr id="11" name="山形 10"/>
          <p:cNvSpPr/>
          <p:nvPr/>
        </p:nvSpPr>
        <p:spPr>
          <a:xfrm>
            <a:off x="7685083" y="42672"/>
            <a:ext cx="972000" cy="324000"/>
          </a:xfrm>
          <a:prstGeom prst="chevron">
            <a:avLst/>
          </a:prstGeom>
          <a:solidFill>
            <a:schemeClr val="bg1">
              <a:lumMod val="85000"/>
            </a:schemeClr>
          </a:solid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kumimoji="1" lang="ja-JP" altLang="en-US" sz="1000" b="1" dirty="0">
                <a:solidFill>
                  <a:schemeClr val="bg1"/>
                </a:solidFill>
              </a:rPr>
              <a:t>社会実装の見通し</a:t>
            </a:r>
          </a:p>
        </p:txBody>
      </p:sp>
      <p:sp>
        <p:nvSpPr>
          <p:cNvPr id="12" name="山形 11"/>
          <p:cNvSpPr/>
          <p:nvPr/>
        </p:nvSpPr>
        <p:spPr>
          <a:xfrm>
            <a:off x="8480873" y="42672"/>
            <a:ext cx="972000" cy="324000"/>
          </a:xfrm>
          <a:prstGeom prst="chevron">
            <a:avLst/>
          </a:prstGeom>
          <a:solidFill>
            <a:schemeClr val="accent2">
              <a:lumMod val="75000"/>
              <a:lumOff val="25000"/>
            </a:schemeClr>
          </a:solid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kumimoji="1" lang="en-US" altLang="ja-JP" sz="1000" b="1" dirty="0">
                <a:solidFill>
                  <a:schemeClr val="bg1"/>
                </a:solidFill>
              </a:rPr>
              <a:t>TW</a:t>
            </a:r>
            <a:r>
              <a:rPr lang="ja-JP" altLang="en-US" sz="1000" b="1" dirty="0">
                <a:solidFill>
                  <a:schemeClr val="bg1"/>
                </a:solidFill>
              </a:rPr>
              <a:t>への</a:t>
            </a:r>
            <a:endParaRPr lang="en-US" altLang="ja-JP" sz="1000" b="1" dirty="0">
              <a:solidFill>
                <a:schemeClr val="bg1"/>
              </a:solidFill>
            </a:endParaRPr>
          </a:p>
          <a:p>
            <a:pPr algn="ctr"/>
            <a:r>
              <a:rPr kumimoji="1" lang="ja-JP" altLang="en-US" sz="1000" b="1" dirty="0">
                <a:solidFill>
                  <a:schemeClr val="bg1"/>
                </a:solidFill>
              </a:rPr>
              <a:t>示唆・提言</a:t>
            </a:r>
          </a:p>
        </p:txBody>
      </p:sp>
    </p:spTree>
    <p:extLst>
      <p:ext uri="{BB962C8B-B14F-4D97-AF65-F5344CB8AC3E}">
        <p14:creationId xmlns:p14="http://schemas.microsoft.com/office/powerpoint/2010/main" val="28994457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タイトル 7"/>
          <p:cNvSpPr>
            <a:spLocks noGrp="1"/>
          </p:cNvSpPr>
          <p:nvPr>
            <p:ph type="title"/>
          </p:nvPr>
        </p:nvSpPr>
        <p:spPr>
          <a:xfrm>
            <a:off x="331490" y="164693"/>
            <a:ext cx="9243021" cy="412538"/>
          </a:xfrm>
        </p:spPr>
        <p:txBody>
          <a:bodyPr>
            <a:normAutofit/>
          </a:bodyPr>
          <a:lstStyle/>
          <a:p>
            <a:r>
              <a:rPr lang="ja-JP" altLang="en-US" sz="1600" b="1" dirty="0">
                <a:solidFill>
                  <a:srgbClr val="002060"/>
                </a:solidFill>
              </a:rPr>
              <a:t>示唆・提言の分析①　</a:t>
            </a:r>
            <a:r>
              <a:rPr lang="en-US" altLang="ja-JP" sz="1600" b="1" dirty="0">
                <a:solidFill>
                  <a:srgbClr val="002060"/>
                </a:solidFill>
              </a:rPr>
              <a:t>-Trusted Web</a:t>
            </a:r>
            <a:r>
              <a:rPr lang="ja-JP" altLang="en-US" sz="1600" b="1" dirty="0">
                <a:solidFill>
                  <a:srgbClr val="002060"/>
                </a:solidFill>
              </a:rPr>
              <a:t>の戦略</a:t>
            </a:r>
            <a:endParaRPr lang="ja-JP" altLang="en-US" sz="2000" b="1" spc="0" dirty="0">
              <a:solidFill>
                <a:srgbClr val="002060"/>
              </a:solidFill>
            </a:endParaRPr>
          </a:p>
        </p:txBody>
      </p:sp>
      <p:sp>
        <p:nvSpPr>
          <p:cNvPr id="18" name="ホームベース 17"/>
          <p:cNvSpPr/>
          <p:nvPr/>
        </p:nvSpPr>
        <p:spPr>
          <a:xfrm>
            <a:off x="6093501" y="42672"/>
            <a:ext cx="972000" cy="324000"/>
          </a:xfrm>
          <a:prstGeom prst="homePlate">
            <a:avLst/>
          </a:prstGeom>
          <a:solidFill>
            <a:schemeClr val="bg1">
              <a:lumMod val="85000"/>
            </a:schemeClr>
          </a:solid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kumimoji="1" lang="ja-JP" altLang="en-US" sz="1000" b="1" dirty="0">
                <a:solidFill>
                  <a:schemeClr val="bg1"/>
                </a:solidFill>
              </a:rPr>
              <a:t>基本情報</a:t>
            </a:r>
          </a:p>
        </p:txBody>
      </p:sp>
      <p:sp>
        <p:nvSpPr>
          <p:cNvPr id="19" name="山形 18"/>
          <p:cNvSpPr/>
          <p:nvPr/>
        </p:nvSpPr>
        <p:spPr>
          <a:xfrm>
            <a:off x="6889292" y="42672"/>
            <a:ext cx="972000" cy="324000"/>
          </a:xfrm>
          <a:prstGeom prst="chevron">
            <a:avLst/>
          </a:prstGeom>
          <a:solidFill>
            <a:schemeClr val="bg1">
              <a:lumMod val="85000"/>
            </a:schemeClr>
          </a:solid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kumimoji="1" lang="ja-JP" altLang="en-US" sz="1000" b="1" dirty="0">
                <a:solidFill>
                  <a:schemeClr val="bg1"/>
                </a:solidFill>
              </a:rPr>
              <a:t>実証結果</a:t>
            </a:r>
          </a:p>
        </p:txBody>
      </p:sp>
      <p:sp>
        <p:nvSpPr>
          <p:cNvPr id="20" name="山形 19"/>
          <p:cNvSpPr/>
          <p:nvPr/>
        </p:nvSpPr>
        <p:spPr>
          <a:xfrm>
            <a:off x="7685083" y="42672"/>
            <a:ext cx="972000" cy="324000"/>
          </a:xfrm>
          <a:prstGeom prst="chevron">
            <a:avLst/>
          </a:prstGeom>
          <a:solidFill>
            <a:schemeClr val="bg1">
              <a:lumMod val="85000"/>
            </a:schemeClr>
          </a:solid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kumimoji="1" lang="ja-JP" altLang="en-US" sz="1000" b="1" dirty="0">
                <a:solidFill>
                  <a:schemeClr val="bg1"/>
                </a:solidFill>
              </a:rPr>
              <a:t>社会実装の見通し</a:t>
            </a:r>
          </a:p>
        </p:txBody>
      </p:sp>
      <p:sp>
        <p:nvSpPr>
          <p:cNvPr id="21" name="山形 20"/>
          <p:cNvSpPr/>
          <p:nvPr/>
        </p:nvSpPr>
        <p:spPr>
          <a:xfrm>
            <a:off x="8480873" y="42672"/>
            <a:ext cx="972000" cy="324000"/>
          </a:xfrm>
          <a:prstGeom prst="chevron">
            <a:avLst/>
          </a:prstGeom>
          <a:solidFill>
            <a:schemeClr val="accent2">
              <a:lumMod val="75000"/>
              <a:lumOff val="25000"/>
            </a:schemeClr>
          </a:solid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kumimoji="1" lang="en-US" altLang="ja-JP" sz="1000" b="1" dirty="0">
                <a:solidFill>
                  <a:schemeClr val="bg1"/>
                </a:solidFill>
              </a:rPr>
              <a:t>TW</a:t>
            </a:r>
            <a:r>
              <a:rPr lang="ja-JP" altLang="en-US" sz="1000" b="1" dirty="0">
                <a:solidFill>
                  <a:schemeClr val="bg1"/>
                </a:solidFill>
              </a:rPr>
              <a:t>への</a:t>
            </a:r>
            <a:endParaRPr lang="en-US" altLang="ja-JP" sz="1000" b="1" dirty="0">
              <a:solidFill>
                <a:schemeClr val="bg1"/>
              </a:solidFill>
            </a:endParaRPr>
          </a:p>
          <a:p>
            <a:pPr algn="ctr"/>
            <a:r>
              <a:rPr kumimoji="1" lang="ja-JP" altLang="en-US" sz="1000" b="1" dirty="0">
                <a:solidFill>
                  <a:schemeClr val="bg1"/>
                </a:solidFill>
              </a:rPr>
              <a:t>示唆・提言</a:t>
            </a:r>
          </a:p>
        </p:txBody>
      </p:sp>
      <p:sp>
        <p:nvSpPr>
          <p:cNvPr id="22" name="テキスト ボックス 21"/>
          <p:cNvSpPr txBox="1"/>
          <p:nvPr/>
        </p:nvSpPr>
        <p:spPr>
          <a:xfrm>
            <a:off x="331490" y="555776"/>
            <a:ext cx="9243021" cy="6113312"/>
          </a:xfrm>
          <a:prstGeom prst="rect">
            <a:avLst/>
          </a:prstGeom>
          <a:noFill/>
        </p:spPr>
        <p:txBody>
          <a:bodyPr wrap="square" lIns="0" rIns="0" rtlCol="0">
            <a:noAutofit/>
          </a:bodyPr>
          <a:lstStyle/>
          <a:p>
            <a:pPr marL="285750" lvl="0" indent="-285750" defTabSz="288000">
              <a:buFont typeface="Wingdings" panose="05000000000000000000" pitchFamily="2" charset="2"/>
              <a:buChar char="n"/>
            </a:pPr>
            <a:r>
              <a:rPr lang="en-US" altLang="ja-JP" sz="1400" b="1" dirty="0">
                <a:solidFill>
                  <a:srgbClr val="000000"/>
                </a:solidFill>
                <a:latin typeface="Meiryo UI"/>
              </a:rPr>
              <a:t>Trusted Web</a:t>
            </a:r>
            <a:r>
              <a:rPr lang="ja-JP" altLang="en-US" sz="1400" b="1" dirty="0">
                <a:solidFill>
                  <a:srgbClr val="000000"/>
                </a:solidFill>
                <a:latin typeface="Meiryo UI"/>
              </a:rPr>
              <a:t>で規定する内容の明確化</a:t>
            </a:r>
            <a:endParaRPr lang="en-US" altLang="ja-JP" sz="300" dirty="0">
              <a:solidFill>
                <a:srgbClr val="000000"/>
              </a:solidFill>
              <a:latin typeface="Meiryo UI"/>
            </a:endParaRPr>
          </a:p>
          <a:p>
            <a:pPr marL="637200" lvl="2" indent="-180000" defTabSz="288000">
              <a:buFont typeface="Arial" panose="020B0604020202020204" pitchFamily="34" charset="0"/>
              <a:buChar char="•"/>
            </a:pPr>
            <a:r>
              <a:rPr lang="en-US" altLang="ja-JP" sz="1400" dirty="0">
                <a:solidFill>
                  <a:srgbClr val="000000"/>
                </a:solidFill>
                <a:latin typeface="Meiryo UI"/>
              </a:rPr>
              <a:t>Trusted Web</a:t>
            </a:r>
            <a:r>
              <a:rPr lang="ja-JP" altLang="en-US" sz="1400" dirty="0">
                <a:solidFill>
                  <a:srgbClr val="000000"/>
                </a:solidFill>
                <a:latin typeface="Meiryo UI"/>
              </a:rPr>
              <a:t>の</a:t>
            </a:r>
            <a:r>
              <a:rPr lang="en-US" altLang="ja-JP" sz="1400" dirty="0">
                <a:solidFill>
                  <a:srgbClr val="000000"/>
                </a:solidFill>
                <a:latin typeface="Meiryo UI"/>
              </a:rPr>
              <a:t>6</a:t>
            </a:r>
            <a:r>
              <a:rPr lang="ja-JP" altLang="en-US" sz="1400" dirty="0">
                <a:solidFill>
                  <a:srgbClr val="000000"/>
                </a:solidFill>
                <a:latin typeface="Meiryo UI"/>
              </a:rPr>
              <a:t>構成要素については、「理解が難しい」、「定義を明確にすべき」といった声が</a:t>
            </a:r>
            <a:r>
              <a:rPr lang="ja-JP" altLang="en-US" sz="1400" dirty="0" smtClean="0">
                <a:solidFill>
                  <a:srgbClr val="000000"/>
                </a:solidFill>
                <a:latin typeface="Meiryo UI"/>
              </a:rPr>
              <a:t>挙げられた</a:t>
            </a:r>
            <a:endParaRPr lang="en-US" altLang="ja-JP" sz="1400" dirty="0" smtClean="0">
              <a:solidFill>
                <a:srgbClr val="000000"/>
              </a:solidFill>
              <a:latin typeface="Meiryo UI"/>
            </a:endParaRPr>
          </a:p>
          <a:p>
            <a:pPr marL="637200" lvl="2" indent="-180000" defTabSz="288000">
              <a:buFont typeface="Arial" panose="020B0604020202020204" pitchFamily="34" charset="0"/>
              <a:buChar char="•"/>
            </a:pPr>
            <a:r>
              <a:rPr lang="ja-JP" altLang="en-US" sz="1400" dirty="0" smtClean="0">
                <a:solidFill>
                  <a:srgbClr val="000000"/>
                </a:solidFill>
                <a:latin typeface="Meiryo UI"/>
              </a:rPr>
              <a:t>具体的</a:t>
            </a:r>
            <a:r>
              <a:rPr lang="ja-JP" altLang="en-US" sz="1400" dirty="0">
                <a:solidFill>
                  <a:srgbClr val="000000"/>
                </a:solidFill>
                <a:latin typeface="Meiryo UI"/>
              </a:rPr>
              <a:t>には、「データのやり取りの記録がトランザクションとノードのそれぞれで定義されていることから構成要素ごとの役割の違いを明確にする必要があるのではないか」、「ユースケースの内容（モノのアイデンティティやパーソナルデータを扱うケースなど）に応じてパターンがあった方が良い」など、アーキテクチャの再構成・再検討の必要性も提起されて</a:t>
            </a:r>
            <a:r>
              <a:rPr lang="ja-JP" altLang="en-US" sz="1400" dirty="0" smtClean="0">
                <a:solidFill>
                  <a:srgbClr val="000000"/>
                </a:solidFill>
                <a:latin typeface="Meiryo UI"/>
              </a:rPr>
              <a:t>いる</a:t>
            </a:r>
            <a:endParaRPr lang="en-US" altLang="ja-JP" sz="1400" dirty="0" smtClean="0">
              <a:solidFill>
                <a:srgbClr val="000000"/>
              </a:solidFill>
              <a:latin typeface="Meiryo UI"/>
            </a:endParaRPr>
          </a:p>
          <a:p>
            <a:pPr marL="637200" lvl="2" indent="-180000" defTabSz="288000">
              <a:buFont typeface="Arial" panose="020B0604020202020204" pitchFamily="34" charset="0"/>
              <a:buChar char="•"/>
            </a:pPr>
            <a:endParaRPr lang="en-US" altLang="ja-JP" sz="600" noProof="0" dirty="0">
              <a:solidFill>
                <a:srgbClr val="000000"/>
              </a:solidFill>
              <a:latin typeface="Meiryo UI"/>
            </a:endParaRPr>
          </a:p>
          <a:p>
            <a:pPr marL="285750" lvl="0" indent="-285750" defTabSz="288000">
              <a:buFont typeface="Wingdings" panose="05000000000000000000" pitchFamily="2" charset="2"/>
              <a:buChar char="n"/>
            </a:pPr>
            <a:r>
              <a:rPr lang="ja-JP" altLang="en-US" sz="1400" b="1" dirty="0">
                <a:solidFill>
                  <a:srgbClr val="000000"/>
                </a:solidFill>
                <a:latin typeface="Meiryo UI"/>
              </a:rPr>
              <a:t>合意・トレース定義・考え方の明確化</a:t>
            </a:r>
            <a:endParaRPr lang="en-US" altLang="ja-JP" sz="300" dirty="0">
              <a:solidFill>
                <a:srgbClr val="000000"/>
              </a:solidFill>
              <a:latin typeface="Meiryo UI"/>
            </a:endParaRPr>
          </a:p>
          <a:p>
            <a:pPr marL="637200" lvl="2" indent="-180000" defTabSz="288000">
              <a:buFont typeface="Arial" panose="020B0604020202020204" pitchFamily="34" charset="0"/>
              <a:buChar char="•"/>
            </a:pPr>
            <a:r>
              <a:rPr lang="ja-JP" altLang="en-US" sz="1400" dirty="0">
                <a:solidFill>
                  <a:srgbClr val="000000"/>
                </a:solidFill>
                <a:latin typeface="Meiryo UI"/>
              </a:rPr>
              <a:t>合意についてはデータの内容だけではなく、提示・開示などのデータのやり取りに関して合意を図っている事業者もあり、またトレースについても合意の履行に対するトレース（確認・閲覧）と定義していた事業者もいれば、データの流通に関するトレース（いわゆるデータトレーサビリティ）を念頭に検討を進めていた事業者も</a:t>
            </a:r>
            <a:r>
              <a:rPr lang="ja-JP" altLang="en-US" sz="1400" dirty="0" smtClean="0">
                <a:solidFill>
                  <a:srgbClr val="000000"/>
                </a:solidFill>
                <a:latin typeface="Meiryo UI"/>
              </a:rPr>
              <a:t>いた</a:t>
            </a:r>
            <a:endParaRPr lang="en-US" altLang="ja-JP" sz="1400" dirty="0" smtClean="0">
              <a:solidFill>
                <a:srgbClr val="000000"/>
              </a:solidFill>
              <a:latin typeface="Meiryo UI"/>
            </a:endParaRPr>
          </a:p>
          <a:p>
            <a:pPr marL="637200" lvl="2" indent="-180000" defTabSz="288000">
              <a:buFont typeface="Arial" panose="020B0604020202020204" pitchFamily="34" charset="0"/>
              <a:buChar char="•"/>
            </a:pPr>
            <a:r>
              <a:rPr lang="ja-JP" altLang="en-US" sz="1400" dirty="0">
                <a:solidFill>
                  <a:srgbClr val="000000"/>
                </a:solidFill>
                <a:latin typeface="Meiryo UI"/>
              </a:rPr>
              <a:t>合意やトレースの考え方を含め、</a:t>
            </a:r>
            <a:r>
              <a:rPr lang="en-US" altLang="ja-JP" sz="1400" dirty="0">
                <a:solidFill>
                  <a:srgbClr val="000000"/>
                </a:solidFill>
                <a:latin typeface="Meiryo UI"/>
              </a:rPr>
              <a:t>Trusted Web</a:t>
            </a:r>
            <a:r>
              <a:rPr lang="ja-JP" altLang="en-US" sz="1400" dirty="0">
                <a:solidFill>
                  <a:srgbClr val="000000"/>
                </a:solidFill>
                <a:latin typeface="Meiryo UI"/>
              </a:rPr>
              <a:t>で目指す内容を明確に示すことで、事業者がサービスやシステムを検討する際に、</a:t>
            </a:r>
            <a:r>
              <a:rPr lang="en-US" altLang="ja-JP" sz="1400" dirty="0">
                <a:solidFill>
                  <a:srgbClr val="000000"/>
                </a:solidFill>
                <a:latin typeface="Meiryo UI"/>
              </a:rPr>
              <a:t>Trusted Web</a:t>
            </a:r>
            <a:r>
              <a:rPr lang="ja-JP" altLang="en-US" sz="1400" dirty="0">
                <a:solidFill>
                  <a:srgbClr val="000000"/>
                </a:solidFill>
                <a:latin typeface="Meiryo UI"/>
              </a:rPr>
              <a:t>を参照する機会が増えると</a:t>
            </a:r>
            <a:r>
              <a:rPr lang="ja-JP" altLang="en-US" sz="1400" dirty="0" smtClean="0">
                <a:solidFill>
                  <a:srgbClr val="000000"/>
                </a:solidFill>
                <a:latin typeface="Meiryo UI"/>
              </a:rPr>
              <a:t>考えられる</a:t>
            </a:r>
            <a:endParaRPr lang="en-US" altLang="ja-JP" sz="1400" dirty="0" smtClean="0">
              <a:solidFill>
                <a:srgbClr val="000000"/>
              </a:solidFill>
              <a:latin typeface="Meiryo UI"/>
            </a:endParaRPr>
          </a:p>
          <a:p>
            <a:pPr marL="637200" lvl="2" indent="-180000" defTabSz="288000">
              <a:buFont typeface="Arial" panose="020B0604020202020204" pitchFamily="34" charset="0"/>
              <a:buChar char="•"/>
            </a:pPr>
            <a:endParaRPr lang="en-US" altLang="ja-JP" sz="600" noProof="0" dirty="0">
              <a:solidFill>
                <a:srgbClr val="000000"/>
              </a:solidFill>
              <a:latin typeface="Meiryo UI"/>
            </a:endParaRPr>
          </a:p>
          <a:p>
            <a:pPr marL="285750" lvl="0" indent="-285750" defTabSz="288000">
              <a:buFont typeface="Wingdings" panose="05000000000000000000" pitchFamily="2" charset="2"/>
              <a:buChar char="n"/>
            </a:pPr>
            <a:r>
              <a:rPr lang="en-US" altLang="ja-JP" sz="1400" b="1" dirty="0">
                <a:solidFill>
                  <a:srgbClr val="000000"/>
                </a:solidFill>
                <a:latin typeface="Meiryo UI"/>
              </a:rPr>
              <a:t>Issuer</a:t>
            </a:r>
            <a:r>
              <a:rPr lang="ja-JP" altLang="en-US" sz="1400" b="1" dirty="0">
                <a:solidFill>
                  <a:srgbClr val="000000"/>
                </a:solidFill>
                <a:latin typeface="Meiryo UI"/>
              </a:rPr>
              <a:t>（証明書の発行者）の信頼性を確保・評価する仕組みの規定</a:t>
            </a:r>
            <a:endParaRPr lang="en-US" altLang="ja-JP" sz="300" dirty="0">
              <a:solidFill>
                <a:srgbClr val="000000"/>
              </a:solidFill>
              <a:latin typeface="Meiryo UI"/>
            </a:endParaRPr>
          </a:p>
          <a:p>
            <a:pPr marL="637200" lvl="2" indent="-180000" defTabSz="288000">
              <a:buFont typeface="Arial" panose="020B0604020202020204" pitchFamily="34" charset="0"/>
              <a:buChar char="•"/>
            </a:pPr>
            <a:r>
              <a:rPr lang="en-US" altLang="ja-JP" sz="1400" dirty="0">
                <a:latin typeface="+mn-ea"/>
                <a:cs typeface="Times New Roman" panose="02020603050405020304" pitchFamily="18" charset="0"/>
              </a:rPr>
              <a:t>Trusted Web</a:t>
            </a:r>
            <a:r>
              <a:rPr lang="ja-JP" altLang="en-US" sz="1400" dirty="0">
                <a:latin typeface="+mn-ea"/>
                <a:cs typeface="Times New Roman" panose="02020603050405020304" pitchFamily="18" charset="0"/>
              </a:rPr>
              <a:t>に登場し得るステークホルダーに関する論点として、</a:t>
            </a:r>
            <a:r>
              <a:rPr lang="en-US" altLang="ja-JP" sz="1400" dirty="0">
                <a:latin typeface="+mn-ea"/>
                <a:cs typeface="Times New Roman" panose="02020603050405020304" pitchFamily="18" charset="0"/>
              </a:rPr>
              <a:t>Issuer</a:t>
            </a:r>
            <a:r>
              <a:rPr lang="ja-JP" altLang="en-US" sz="1400" dirty="0">
                <a:latin typeface="+mn-ea"/>
                <a:cs typeface="Times New Roman" panose="02020603050405020304" pitchFamily="18" charset="0"/>
              </a:rPr>
              <a:t>の要件や</a:t>
            </a:r>
            <a:r>
              <a:rPr lang="en-US" altLang="ja-JP" sz="1400" dirty="0">
                <a:latin typeface="+mn-ea"/>
                <a:cs typeface="Times New Roman" panose="02020603050405020304" pitchFamily="18" charset="0"/>
              </a:rPr>
              <a:t>Issuer</a:t>
            </a:r>
            <a:r>
              <a:rPr lang="ja-JP" altLang="en-US" sz="1400" dirty="0">
                <a:latin typeface="+mn-ea"/>
                <a:cs typeface="Times New Roman" panose="02020603050405020304" pitchFamily="18" charset="0"/>
              </a:rPr>
              <a:t>の信頼性を評価する仕組みの実装を期待する声が</a:t>
            </a:r>
            <a:r>
              <a:rPr lang="ja-JP" altLang="en-US" sz="1400" dirty="0" smtClean="0">
                <a:latin typeface="+mn-ea"/>
                <a:cs typeface="Times New Roman" panose="02020603050405020304" pitchFamily="18" charset="0"/>
              </a:rPr>
              <a:t>多かった</a:t>
            </a:r>
            <a:endParaRPr lang="en-US" altLang="ja-JP" sz="1400" dirty="0" smtClean="0">
              <a:latin typeface="+mn-ea"/>
              <a:cs typeface="Times New Roman" panose="02020603050405020304" pitchFamily="18" charset="0"/>
            </a:endParaRPr>
          </a:p>
          <a:p>
            <a:pPr marL="637200" lvl="2" indent="-180000" defTabSz="288000">
              <a:buFont typeface="Arial" panose="020B0604020202020204" pitchFamily="34" charset="0"/>
              <a:buChar char="•"/>
            </a:pPr>
            <a:r>
              <a:rPr lang="en-US" altLang="ja-JP" sz="1400" dirty="0">
                <a:latin typeface="+mn-ea"/>
                <a:cs typeface="Times New Roman" panose="02020603050405020304" pitchFamily="18" charset="0"/>
              </a:rPr>
              <a:t>Issuer</a:t>
            </a:r>
            <a:r>
              <a:rPr lang="ja-JP" altLang="en-US" sz="1400" dirty="0">
                <a:latin typeface="+mn-ea"/>
                <a:cs typeface="Times New Roman" panose="02020603050405020304" pitchFamily="18" charset="0"/>
              </a:rPr>
              <a:t>は属性情報を証明する主体であり、サービス・システム全体の信頼性を担保する上で重要な位置づけ（信頼の根幹を担う主体）であることから、個別要件やそれを評価する仕組みをどうするのか、ホワイトペーパーの中で言及すべきと</a:t>
            </a:r>
            <a:r>
              <a:rPr lang="ja-JP" altLang="en-US" sz="1400" dirty="0" smtClean="0">
                <a:latin typeface="+mn-ea"/>
                <a:cs typeface="Times New Roman" panose="02020603050405020304" pitchFamily="18" charset="0"/>
              </a:rPr>
              <a:t>考える</a:t>
            </a:r>
            <a:endParaRPr lang="en-US" altLang="ja-JP" sz="1400" dirty="0" smtClean="0">
              <a:latin typeface="+mn-ea"/>
              <a:cs typeface="Times New Roman" panose="02020603050405020304" pitchFamily="18" charset="0"/>
            </a:endParaRPr>
          </a:p>
          <a:p>
            <a:pPr marL="637200" lvl="2" indent="-180000" defTabSz="288000">
              <a:buFont typeface="Arial" panose="020B0604020202020204" pitchFamily="34" charset="0"/>
              <a:buChar char="•"/>
            </a:pPr>
            <a:endParaRPr lang="en-US" altLang="ja-JP" sz="500" dirty="0">
              <a:solidFill>
                <a:srgbClr val="000000"/>
              </a:solidFill>
              <a:latin typeface="Meiryo UI"/>
            </a:endParaRPr>
          </a:p>
          <a:p>
            <a:pPr marL="285750" lvl="0" indent="-285750" defTabSz="288000">
              <a:buFont typeface="Wingdings" panose="05000000000000000000" pitchFamily="2" charset="2"/>
              <a:buChar char="n"/>
            </a:pPr>
            <a:r>
              <a:rPr lang="en-US" altLang="ja-JP" sz="1400" b="1" dirty="0">
                <a:solidFill>
                  <a:srgbClr val="000000"/>
                </a:solidFill>
                <a:latin typeface="Meiryo UI"/>
              </a:rPr>
              <a:t>Trusted Web</a:t>
            </a:r>
            <a:r>
              <a:rPr lang="ja-JP" altLang="en-US" sz="1400" b="1" dirty="0">
                <a:solidFill>
                  <a:srgbClr val="000000"/>
                </a:solidFill>
                <a:latin typeface="Meiryo UI"/>
              </a:rPr>
              <a:t>の組織・推進体制</a:t>
            </a:r>
            <a:endParaRPr lang="en-US" altLang="ja-JP" sz="300" dirty="0">
              <a:solidFill>
                <a:srgbClr val="000000"/>
              </a:solidFill>
              <a:latin typeface="Meiryo UI"/>
            </a:endParaRPr>
          </a:p>
          <a:p>
            <a:pPr marL="637200" lvl="2" indent="-180000" defTabSz="288000">
              <a:buFont typeface="Arial" panose="020B0604020202020204" pitchFamily="34" charset="0"/>
              <a:buChar char="•"/>
            </a:pPr>
            <a:r>
              <a:rPr lang="ja-JP" altLang="en-US" sz="1400" dirty="0">
                <a:solidFill>
                  <a:srgbClr val="000000"/>
                </a:solidFill>
                <a:latin typeface="Meiryo UI"/>
              </a:rPr>
              <a:t>ユースケースの中には、業界としてのデジタル化の推進に関して、民間事業者の働きかけのみでは調整が難しく、デジタル化の推進に向けた法令の整備、費用負担なども含めた国によるトップダウンでの政策実施など、行政と民間が一体となった推進体制の構築が重要であるとの意見も挙がって</a:t>
            </a:r>
            <a:r>
              <a:rPr lang="ja-JP" altLang="en-US" sz="1400" dirty="0" smtClean="0">
                <a:solidFill>
                  <a:srgbClr val="000000"/>
                </a:solidFill>
                <a:latin typeface="Meiryo UI"/>
              </a:rPr>
              <a:t>いる</a:t>
            </a:r>
            <a:endParaRPr lang="en-US" altLang="ja-JP" sz="1400" dirty="0" smtClean="0">
              <a:solidFill>
                <a:srgbClr val="000000"/>
              </a:solidFill>
              <a:latin typeface="Meiryo UI"/>
            </a:endParaRPr>
          </a:p>
          <a:p>
            <a:pPr marL="637200" lvl="2" indent="-180000" defTabSz="288000">
              <a:buFont typeface="Arial" panose="020B0604020202020204" pitchFamily="34" charset="0"/>
              <a:buChar char="•"/>
            </a:pPr>
            <a:r>
              <a:rPr lang="ja-JP" altLang="en-US" sz="1400" dirty="0" smtClean="0">
                <a:solidFill>
                  <a:srgbClr val="000000"/>
                </a:solidFill>
                <a:latin typeface="Meiryo UI"/>
              </a:rPr>
              <a:t>現状</a:t>
            </a:r>
            <a:r>
              <a:rPr lang="ja-JP" altLang="en-US" sz="1400" dirty="0">
                <a:solidFill>
                  <a:srgbClr val="000000"/>
                </a:solidFill>
                <a:latin typeface="Meiryo UI"/>
              </a:rPr>
              <a:t>、企業ごとに</a:t>
            </a:r>
            <a:r>
              <a:rPr lang="en-US" altLang="ja-JP" sz="1400" dirty="0">
                <a:solidFill>
                  <a:srgbClr val="000000"/>
                </a:solidFill>
                <a:latin typeface="Meiryo UI"/>
              </a:rPr>
              <a:t>Trusted Web</a:t>
            </a:r>
            <a:r>
              <a:rPr lang="ja-JP" altLang="en-US" sz="1400" dirty="0">
                <a:solidFill>
                  <a:srgbClr val="000000"/>
                </a:solidFill>
                <a:latin typeface="Meiryo UI"/>
              </a:rPr>
              <a:t>の社会実装に向けた動きが個々に進められていることを受け、様々な企業が意見交換をすることができるオープンコミュニティを組成し、相互運用性を見据えた実装の構想を進めていく方向性に関する提言も</a:t>
            </a:r>
            <a:r>
              <a:rPr lang="ja-JP" altLang="en-US" sz="1400" dirty="0" smtClean="0">
                <a:solidFill>
                  <a:srgbClr val="000000"/>
                </a:solidFill>
                <a:latin typeface="Meiryo UI"/>
              </a:rPr>
              <a:t>見られた</a:t>
            </a:r>
            <a:endParaRPr lang="en-US" altLang="ja-JP" sz="1400" dirty="0" smtClean="0">
              <a:solidFill>
                <a:srgbClr val="000000"/>
              </a:solidFill>
              <a:latin typeface="Meiryo UI"/>
            </a:endParaRPr>
          </a:p>
          <a:p>
            <a:pPr marL="637200" lvl="2" indent="-180000" defTabSz="288000">
              <a:buFont typeface="Arial" panose="020B0604020202020204" pitchFamily="34" charset="0"/>
              <a:buChar char="•"/>
            </a:pPr>
            <a:endParaRPr lang="en-US" altLang="ja-JP" sz="600" dirty="0" smtClean="0">
              <a:solidFill>
                <a:srgbClr val="000000"/>
              </a:solidFill>
              <a:latin typeface="Meiryo UI"/>
            </a:endParaRPr>
          </a:p>
          <a:p>
            <a:pPr marL="637200" lvl="2" indent="-180000" defTabSz="288000">
              <a:buFont typeface="Arial" panose="020B0604020202020204" pitchFamily="34" charset="0"/>
              <a:buChar char="•"/>
            </a:pPr>
            <a:r>
              <a:rPr lang="ja-JP" altLang="en-US" sz="1400" dirty="0" smtClean="0">
                <a:solidFill>
                  <a:srgbClr val="000000"/>
                </a:solidFill>
                <a:latin typeface="Meiryo UI"/>
              </a:rPr>
              <a:t>この</a:t>
            </a:r>
            <a:r>
              <a:rPr lang="ja-JP" altLang="en-US" sz="1400" dirty="0">
                <a:solidFill>
                  <a:srgbClr val="000000"/>
                </a:solidFill>
                <a:latin typeface="Meiryo UI"/>
              </a:rPr>
              <a:t>ような意見を踏まえ、今後の政府の関与するスコープや国内具体的な推進体制について検討し、ホワイトペーパーの中で示していくべきであると</a:t>
            </a:r>
            <a:r>
              <a:rPr lang="ja-JP" altLang="en-US" sz="1400" dirty="0" smtClean="0">
                <a:solidFill>
                  <a:srgbClr val="000000"/>
                </a:solidFill>
                <a:latin typeface="Meiryo UI"/>
              </a:rPr>
              <a:t>考える</a:t>
            </a:r>
            <a:endParaRPr lang="ja-JP" altLang="en-US" sz="1400" dirty="0">
              <a:solidFill>
                <a:srgbClr val="000000"/>
              </a:solidFill>
              <a:latin typeface="Meiryo UI"/>
            </a:endParaRPr>
          </a:p>
        </p:txBody>
      </p:sp>
    </p:spTree>
    <p:extLst>
      <p:ext uri="{BB962C8B-B14F-4D97-AF65-F5344CB8AC3E}">
        <p14:creationId xmlns:p14="http://schemas.microsoft.com/office/powerpoint/2010/main" val="247570285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タイトル 7"/>
          <p:cNvSpPr>
            <a:spLocks noGrp="1"/>
          </p:cNvSpPr>
          <p:nvPr>
            <p:ph type="title"/>
          </p:nvPr>
        </p:nvSpPr>
        <p:spPr>
          <a:xfrm>
            <a:off x="331490" y="164693"/>
            <a:ext cx="9243021" cy="412538"/>
          </a:xfrm>
        </p:spPr>
        <p:txBody>
          <a:bodyPr>
            <a:normAutofit/>
          </a:bodyPr>
          <a:lstStyle/>
          <a:p>
            <a:r>
              <a:rPr lang="ja-JP" altLang="en-US" sz="1600" b="1" dirty="0">
                <a:solidFill>
                  <a:srgbClr val="002060"/>
                </a:solidFill>
              </a:rPr>
              <a:t>示唆・提言の分析①　</a:t>
            </a:r>
            <a:r>
              <a:rPr lang="en-US" altLang="ja-JP" sz="1600" b="1" dirty="0">
                <a:solidFill>
                  <a:srgbClr val="002060"/>
                </a:solidFill>
              </a:rPr>
              <a:t>-Trusted Web</a:t>
            </a:r>
            <a:r>
              <a:rPr lang="ja-JP" altLang="en-US" sz="1600" b="1" dirty="0">
                <a:solidFill>
                  <a:srgbClr val="002060"/>
                </a:solidFill>
              </a:rPr>
              <a:t>の戦略</a:t>
            </a:r>
            <a:endParaRPr lang="ja-JP" altLang="en-US" sz="2000" b="1" spc="0" dirty="0">
              <a:solidFill>
                <a:srgbClr val="002060"/>
              </a:solidFill>
            </a:endParaRPr>
          </a:p>
        </p:txBody>
      </p:sp>
      <p:sp>
        <p:nvSpPr>
          <p:cNvPr id="18" name="ホームベース 17"/>
          <p:cNvSpPr/>
          <p:nvPr/>
        </p:nvSpPr>
        <p:spPr>
          <a:xfrm>
            <a:off x="6093501" y="42672"/>
            <a:ext cx="972000" cy="324000"/>
          </a:xfrm>
          <a:prstGeom prst="homePlate">
            <a:avLst/>
          </a:prstGeom>
          <a:solidFill>
            <a:schemeClr val="bg1">
              <a:lumMod val="85000"/>
            </a:schemeClr>
          </a:solid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kumimoji="1" lang="ja-JP" altLang="en-US" sz="1000" b="1" dirty="0">
                <a:solidFill>
                  <a:schemeClr val="bg1"/>
                </a:solidFill>
              </a:rPr>
              <a:t>基本情報</a:t>
            </a:r>
          </a:p>
        </p:txBody>
      </p:sp>
      <p:sp>
        <p:nvSpPr>
          <p:cNvPr id="19" name="山形 18"/>
          <p:cNvSpPr/>
          <p:nvPr/>
        </p:nvSpPr>
        <p:spPr>
          <a:xfrm>
            <a:off x="6889292" y="42672"/>
            <a:ext cx="972000" cy="324000"/>
          </a:xfrm>
          <a:prstGeom prst="chevron">
            <a:avLst/>
          </a:prstGeom>
          <a:solidFill>
            <a:schemeClr val="bg1">
              <a:lumMod val="85000"/>
            </a:schemeClr>
          </a:solid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kumimoji="1" lang="ja-JP" altLang="en-US" sz="1000" b="1" dirty="0">
                <a:solidFill>
                  <a:schemeClr val="bg1"/>
                </a:solidFill>
              </a:rPr>
              <a:t>実証結果</a:t>
            </a:r>
          </a:p>
        </p:txBody>
      </p:sp>
      <p:sp>
        <p:nvSpPr>
          <p:cNvPr id="20" name="山形 19"/>
          <p:cNvSpPr/>
          <p:nvPr/>
        </p:nvSpPr>
        <p:spPr>
          <a:xfrm>
            <a:off x="7685083" y="42672"/>
            <a:ext cx="972000" cy="324000"/>
          </a:xfrm>
          <a:prstGeom prst="chevron">
            <a:avLst/>
          </a:prstGeom>
          <a:solidFill>
            <a:schemeClr val="bg1">
              <a:lumMod val="85000"/>
            </a:schemeClr>
          </a:solid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kumimoji="1" lang="ja-JP" altLang="en-US" sz="1000" b="1" dirty="0">
                <a:solidFill>
                  <a:schemeClr val="bg1"/>
                </a:solidFill>
              </a:rPr>
              <a:t>社会実装の見通し</a:t>
            </a:r>
          </a:p>
        </p:txBody>
      </p:sp>
      <p:sp>
        <p:nvSpPr>
          <p:cNvPr id="21" name="山形 20"/>
          <p:cNvSpPr/>
          <p:nvPr/>
        </p:nvSpPr>
        <p:spPr>
          <a:xfrm>
            <a:off x="8480873" y="42672"/>
            <a:ext cx="972000" cy="324000"/>
          </a:xfrm>
          <a:prstGeom prst="chevron">
            <a:avLst/>
          </a:prstGeom>
          <a:solidFill>
            <a:schemeClr val="accent2">
              <a:lumMod val="75000"/>
              <a:lumOff val="25000"/>
            </a:schemeClr>
          </a:solid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kumimoji="1" lang="en-US" altLang="ja-JP" sz="1000" b="1" dirty="0">
                <a:solidFill>
                  <a:schemeClr val="bg1"/>
                </a:solidFill>
              </a:rPr>
              <a:t>TW</a:t>
            </a:r>
            <a:r>
              <a:rPr lang="ja-JP" altLang="en-US" sz="1000" b="1" dirty="0">
                <a:solidFill>
                  <a:schemeClr val="bg1"/>
                </a:solidFill>
              </a:rPr>
              <a:t>への</a:t>
            </a:r>
            <a:endParaRPr lang="en-US" altLang="ja-JP" sz="1000" b="1" dirty="0">
              <a:solidFill>
                <a:schemeClr val="bg1"/>
              </a:solidFill>
            </a:endParaRPr>
          </a:p>
          <a:p>
            <a:pPr algn="ctr"/>
            <a:r>
              <a:rPr kumimoji="1" lang="ja-JP" altLang="en-US" sz="1000" b="1" dirty="0">
                <a:solidFill>
                  <a:schemeClr val="bg1"/>
                </a:solidFill>
              </a:rPr>
              <a:t>示唆・提言</a:t>
            </a:r>
          </a:p>
        </p:txBody>
      </p:sp>
      <p:sp>
        <p:nvSpPr>
          <p:cNvPr id="22" name="テキスト ボックス 21"/>
          <p:cNvSpPr txBox="1"/>
          <p:nvPr/>
        </p:nvSpPr>
        <p:spPr>
          <a:xfrm>
            <a:off x="331490" y="555776"/>
            <a:ext cx="9243021" cy="6113312"/>
          </a:xfrm>
          <a:prstGeom prst="rect">
            <a:avLst/>
          </a:prstGeom>
          <a:noFill/>
        </p:spPr>
        <p:txBody>
          <a:bodyPr wrap="square" lIns="0" rIns="0" rtlCol="0">
            <a:noAutofit/>
          </a:bodyPr>
          <a:lstStyle/>
          <a:p>
            <a:pPr marL="285750" lvl="0" indent="-285750" defTabSz="288000">
              <a:buFont typeface="Wingdings" panose="05000000000000000000" pitchFamily="2" charset="2"/>
              <a:buChar char="n"/>
            </a:pPr>
            <a:r>
              <a:rPr lang="ja-JP" altLang="en-US" sz="1400" b="1" dirty="0">
                <a:solidFill>
                  <a:srgbClr val="000000"/>
                </a:solidFill>
                <a:latin typeface="Meiryo UI"/>
              </a:rPr>
              <a:t>アーキテクチャ（</a:t>
            </a:r>
            <a:r>
              <a:rPr lang="en-US" altLang="ja-JP" sz="1400" b="1" dirty="0">
                <a:solidFill>
                  <a:srgbClr val="000000"/>
                </a:solidFill>
                <a:latin typeface="Meiryo UI"/>
              </a:rPr>
              <a:t>6</a:t>
            </a:r>
            <a:r>
              <a:rPr lang="ja-JP" altLang="en-US" sz="1400" b="1" dirty="0">
                <a:solidFill>
                  <a:srgbClr val="000000"/>
                </a:solidFill>
                <a:latin typeface="Meiryo UI"/>
              </a:rPr>
              <a:t>構成要素）の再構成・再設計に向けた方針</a:t>
            </a:r>
            <a:endParaRPr lang="en-US" altLang="ja-JP" sz="1400" dirty="0">
              <a:solidFill>
                <a:srgbClr val="000000"/>
              </a:solidFill>
              <a:latin typeface="Meiryo UI"/>
            </a:endParaRPr>
          </a:p>
          <a:p>
            <a:pPr marL="637200" lvl="2" indent="-180000" defTabSz="288000">
              <a:buFont typeface="Arial" panose="020B0604020202020204" pitchFamily="34" charset="0"/>
              <a:buChar char="•"/>
            </a:pPr>
            <a:r>
              <a:rPr lang="en-US" altLang="ja-JP" sz="1400" dirty="0">
                <a:solidFill>
                  <a:srgbClr val="000000"/>
                </a:solidFill>
                <a:latin typeface="Meiryo UI"/>
              </a:rPr>
              <a:t>Trusted Web</a:t>
            </a:r>
            <a:r>
              <a:rPr lang="ja-JP" altLang="en-US" sz="1400" dirty="0">
                <a:solidFill>
                  <a:srgbClr val="000000"/>
                </a:solidFill>
                <a:latin typeface="Meiryo UI"/>
              </a:rPr>
              <a:t>のアーキテクチャ（</a:t>
            </a:r>
            <a:r>
              <a:rPr lang="en-US" altLang="ja-JP" sz="1400" dirty="0">
                <a:solidFill>
                  <a:srgbClr val="000000"/>
                </a:solidFill>
                <a:latin typeface="Meiryo UI"/>
              </a:rPr>
              <a:t>6</a:t>
            </a:r>
            <a:r>
              <a:rPr lang="ja-JP" altLang="en-US" sz="1400" dirty="0">
                <a:solidFill>
                  <a:srgbClr val="000000"/>
                </a:solidFill>
                <a:latin typeface="Meiryo UI"/>
              </a:rPr>
              <a:t>構成要素）については理解することが難しいという意見が挙がっている</a:t>
            </a:r>
            <a:endParaRPr lang="en-US" altLang="ja-JP" sz="1400" dirty="0">
              <a:solidFill>
                <a:srgbClr val="000000"/>
              </a:solidFill>
              <a:latin typeface="Meiryo UI"/>
            </a:endParaRPr>
          </a:p>
          <a:p>
            <a:pPr marL="637200" lvl="2" indent="-180000" defTabSz="288000">
              <a:buFont typeface="Arial" panose="020B0604020202020204" pitchFamily="34" charset="0"/>
              <a:buChar char="•"/>
            </a:pPr>
            <a:r>
              <a:rPr lang="ja-JP" altLang="en-US" sz="1400" dirty="0">
                <a:solidFill>
                  <a:srgbClr val="000000"/>
                </a:solidFill>
                <a:latin typeface="Meiryo UI"/>
              </a:rPr>
              <a:t>アーキテクチャの改善点を見つけるために、実証期間中にユースケースの内容を</a:t>
            </a:r>
            <a:r>
              <a:rPr lang="en-US" altLang="ja-JP" sz="1400" dirty="0">
                <a:solidFill>
                  <a:srgbClr val="000000"/>
                </a:solidFill>
                <a:latin typeface="Meiryo UI"/>
              </a:rPr>
              <a:t>6</a:t>
            </a:r>
            <a:r>
              <a:rPr lang="ja-JP" altLang="en-US" sz="1400" dirty="0">
                <a:solidFill>
                  <a:srgbClr val="000000"/>
                </a:solidFill>
                <a:latin typeface="Meiryo UI"/>
              </a:rPr>
              <a:t>構成要素に当てはめる作業を事業者主体で実施したが、その際も当てはめに苦戦した印象を</a:t>
            </a:r>
            <a:r>
              <a:rPr lang="ja-JP" altLang="en-US" sz="1400" dirty="0" smtClean="0">
                <a:solidFill>
                  <a:srgbClr val="000000"/>
                </a:solidFill>
                <a:latin typeface="Meiryo UI"/>
              </a:rPr>
              <a:t>受けた</a:t>
            </a:r>
            <a:endParaRPr lang="en-US" altLang="ja-JP" sz="1400" dirty="0" smtClean="0">
              <a:solidFill>
                <a:srgbClr val="000000"/>
              </a:solidFill>
              <a:latin typeface="Meiryo UI"/>
            </a:endParaRPr>
          </a:p>
          <a:p>
            <a:pPr marL="637200" lvl="2" indent="-180000" defTabSz="288000">
              <a:buFont typeface="Arial" panose="020B0604020202020204" pitchFamily="34" charset="0"/>
              <a:buChar char="•"/>
            </a:pPr>
            <a:r>
              <a:rPr lang="ja-JP" altLang="en-US" sz="1400" dirty="0">
                <a:solidFill>
                  <a:srgbClr val="000000"/>
                </a:solidFill>
                <a:latin typeface="Meiryo UI"/>
              </a:rPr>
              <a:t>その理由としては、定義が明確に定められていないことやユースケースの種類によっては適用することがそもそも困難であるという点が</a:t>
            </a:r>
            <a:r>
              <a:rPr lang="ja-JP" altLang="en-US" sz="1400" dirty="0" smtClean="0">
                <a:solidFill>
                  <a:srgbClr val="000000"/>
                </a:solidFill>
                <a:latin typeface="Meiryo UI"/>
              </a:rPr>
              <a:t>考えられる</a:t>
            </a:r>
            <a:endParaRPr lang="en-US" altLang="ja-JP" sz="1400" dirty="0" smtClean="0">
              <a:solidFill>
                <a:srgbClr val="000000"/>
              </a:solidFill>
              <a:latin typeface="Meiryo UI"/>
            </a:endParaRPr>
          </a:p>
          <a:p>
            <a:pPr marL="637200" lvl="2" indent="-180000" defTabSz="288000">
              <a:buFont typeface="Arial" panose="020B0604020202020204" pitchFamily="34" charset="0"/>
              <a:buChar char="•"/>
            </a:pPr>
            <a:r>
              <a:rPr lang="ja-JP" altLang="en-US" sz="1400" dirty="0" smtClean="0">
                <a:solidFill>
                  <a:srgbClr val="000000"/>
                </a:solidFill>
                <a:latin typeface="Meiryo UI"/>
              </a:rPr>
              <a:t>上記</a:t>
            </a:r>
            <a:r>
              <a:rPr lang="ja-JP" altLang="en-US" sz="1400" dirty="0">
                <a:solidFill>
                  <a:srgbClr val="000000"/>
                </a:solidFill>
                <a:latin typeface="Meiryo UI"/>
              </a:rPr>
              <a:t>に加え、</a:t>
            </a:r>
            <a:r>
              <a:rPr lang="en-US" altLang="ja-JP" sz="1400" dirty="0">
                <a:solidFill>
                  <a:srgbClr val="000000"/>
                </a:solidFill>
                <a:latin typeface="Meiryo UI"/>
              </a:rPr>
              <a:t>6</a:t>
            </a:r>
            <a:r>
              <a:rPr lang="ja-JP" altLang="en-US" sz="1400" dirty="0">
                <a:solidFill>
                  <a:srgbClr val="000000"/>
                </a:solidFill>
                <a:latin typeface="Meiryo UI"/>
              </a:rPr>
              <a:t>構成要素が当初（ホワイトペーパー</a:t>
            </a:r>
            <a:r>
              <a:rPr lang="en-US" altLang="ja-JP" sz="1400" dirty="0">
                <a:solidFill>
                  <a:srgbClr val="000000"/>
                </a:solidFill>
                <a:latin typeface="Meiryo UI"/>
              </a:rPr>
              <a:t>ver1.0</a:t>
            </a:r>
            <a:r>
              <a:rPr lang="ja-JP" altLang="en-US" sz="1400" dirty="0">
                <a:solidFill>
                  <a:srgbClr val="000000"/>
                </a:solidFill>
                <a:latin typeface="Meiryo UI"/>
              </a:rPr>
              <a:t>で）設定されていた</a:t>
            </a:r>
            <a:r>
              <a:rPr lang="en-US" altLang="ja-JP" sz="1400" dirty="0">
                <a:solidFill>
                  <a:srgbClr val="000000"/>
                </a:solidFill>
                <a:latin typeface="Meiryo UI"/>
              </a:rPr>
              <a:t>4</a:t>
            </a:r>
            <a:r>
              <a:rPr lang="ja-JP" altLang="en-US" sz="1400" dirty="0">
                <a:solidFill>
                  <a:srgbClr val="000000"/>
                </a:solidFill>
                <a:latin typeface="Meiryo UI"/>
              </a:rPr>
              <a:t>機能を再整理したもの、とされていたことから、各要素に対して何らか</a:t>
            </a:r>
            <a:r>
              <a:rPr lang="en-US" altLang="ja-JP" sz="1400" dirty="0">
                <a:solidFill>
                  <a:srgbClr val="000000"/>
                </a:solidFill>
                <a:latin typeface="Meiryo UI"/>
              </a:rPr>
              <a:t>Trusted Web</a:t>
            </a:r>
            <a:r>
              <a:rPr lang="ja-JP" altLang="en-US" sz="1400" dirty="0">
                <a:solidFill>
                  <a:srgbClr val="000000"/>
                </a:solidFill>
                <a:latin typeface="Meiryo UI"/>
              </a:rPr>
              <a:t>の機能的特徴を具備しようと事業者が検討を試みた可能性があり、それによって当てはめ</a:t>
            </a:r>
            <a:r>
              <a:rPr lang="ja-JP" altLang="en-US" sz="1400" dirty="0" smtClean="0">
                <a:solidFill>
                  <a:srgbClr val="000000"/>
                </a:solidFill>
                <a:latin typeface="Meiryo UI"/>
              </a:rPr>
              <a:t>が、さらに</a:t>
            </a:r>
            <a:r>
              <a:rPr lang="ja-JP" altLang="en-US" sz="1400" dirty="0">
                <a:solidFill>
                  <a:srgbClr val="000000"/>
                </a:solidFill>
                <a:latin typeface="Meiryo UI"/>
              </a:rPr>
              <a:t>難しくなった可能性が</a:t>
            </a:r>
            <a:r>
              <a:rPr lang="ja-JP" altLang="en-US" sz="1400" dirty="0" smtClean="0">
                <a:solidFill>
                  <a:srgbClr val="000000"/>
                </a:solidFill>
                <a:latin typeface="Meiryo UI"/>
              </a:rPr>
              <a:t>ある</a:t>
            </a:r>
            <a:endParaRPr lang="en-US" altLang="ja-JP" sz="1400" dirty="0" smtClean="0">
              <a:solidFill>
                <a:srgbClr val="000000"/>
              </a:solidFill>
              <a:latin typeface="Meiryo UI"/>
            </a:endParaRPr>
          </a:p>
          <a:p>
            <a:pPr marL="637200" lvl="2" indent="-180000" defTabSz="288000">
              <a:buFont typeface="Arial" panose="020B0604020202020204" pitchFamily="34" charset="0"/>
              <a:buChar char="•"/>
            </a:pPr>
            <a:endParaRPr lang="en-US" altLang="ja-JP" sz="1400" dirty="0">
              <a:solidFill>
                <a:srgbClr val="000000"/>
              </a:solidFill>
              <a:latin typeface="Meiryo UI"/>
            </a:endParaRPr>
          </a:p>
          <a:p>
            <a:pPr marL="637200" lvl="2" indent="-180000" defTabSz="288000">
              <a:buFont typeface="Arial" panose="020B0604020202020204" pitchFamily="34" charset="0"/>
              <a:buChar char="•"/>
            </a:pPr>
            <a:r>
              <a:rPr lang="ja-JP" altLang="en-US" sz="1400" dirty="0">
                <a:solidFill>
                  <a:srgbClr val="000000"/>
                </a:solidFill>
                <a:latin typeface="Meiryo UI"/>
              </a:rPr>
              <a:t>実際には、構成要素と機能は必ず連関するものではなく、「検証可能な領域を拡大することによるトラストの向上」のような、</a:t>
            </a:r>
            <a:r>
              <a:rPr lang="en-US" altLang="ja-JP" sz="1400" dirty="0">
                <a:solidFill>
                  <a:srgbClr val="000000"/>
                </a:solidFill>
                <a:latin typeface="Meiryo UI"/>
              </a:rPr>
              <a:t>Trusted Web</a:t>
            </a:r>
            <a:r>
              <a:rPr lang="ja-JP" altLang="en-US" sz="1400" dirty="0">
                <a:solidFill>
                  <a:srgbClr val="000000"/>
                </a:solidFill>
                <a:latin typeface="Meiryo UI"/>
              </a:rPr>
              <a:t>の目指す姿を実現しようとした時に、ユースケースごとの前提に寄らないプリミティブな構造が</a:t>
            </a:r>
            <a:r>
              <a:rPr lang="en-US" altLang="ja-JP" sz="1400" dirty="0">
                <a:solidFill>
                  <a:srgbClr val="000000"/>
                </a:solidFill>
                <a:latin typeface="Meiryo UI"/>
              </a:rPr>
              <a:t>6</a:t>
            </a:r>
            <a:r>
              <a:rPr lang="ja-JP" altLang="en-US" sz="1400" dirty="0">
                <a:solidFill>
                  <a:srgbClr val="000000"/>
                </a:solidFill>
                <a:latin typeface="Meiryo UI"/>
              </a:rPr>
              <a:t>構成要素であると</a:t>
            </a:r>
            <a:r>
              <a:rPr lang="ja-JP" altLang="en-US" sz="1400" dirty="0" smtClean="0">
                <a:solidFill>
                  <a:srgbClr val="000000"/>
                </a:solidFill>
                <a:latin typeface="Meiryo UI"/>
              </a:rPr>
              <a:t>考える</a:t>
            </a:r>
            <a:endParaRPr lang="en-US" altLang="ja-JP" sz="1400" dirty="0" smtClean="0">
              <a:solidFill>
                <a:srgbClr val="000000"/>
              </a:solidFill>
              <a:latin typeface="Meiryo UI"/>
            </a:endParaRPr>
          </a:p>
          <a:p>
            <a:pPr marL="637200" lvl="2" indent="-180000" defTabSz="288000">
              <a:buFont typeface="Arial" panose="020B0604020202020204" pitchFamily="34" charset="0"/>
              <a:buChar char="•"/>
            </a:pPr>
            <a:r>
              <a:rPr lang="ja-JP" altLang="en-US" sz="1400" dirty="0" smtClean="0">
                <a:solidFill>
                  <a:srgbClr val="000000"/>
                </a:solidFill>
                <a:latin typeface="Meiryo UI"/>
              </a:rPr>
              <a:t>その</a:t>
            </a:r>
            <a:r>
              <a:rPr lang="ja-JP" altLang="en-US" sz="1400" dirty="0">
                <a:solidFill>
                  <a:srgbClr val="000000"/>
                </a:solidFill>
                <a:latin typeface="Meiryo UI"/>
              </a:rPr>
              <a:t>ため、事業者に対しては、</a:t>
            </a:r>
            <a:r>
              <a:rPr lang="en-US" altLang="ja-JP" sz="1400" dirty="0">
                <a:solidFill>
                  <a:srgbClr val="000000"/>
                </a:solidFill>
                <a:latin typeface="Meiryo UI"/>
              </a:rPr>
              <a:t>6</a:t>
            </a:r>
            <a:r>
              <a:rPr lang="ja-JP" altLang="en-US" sz="1400" dirty="0">
                <a:solidFill>
                  <a:srgbClr val="000000"/>
                </a:solidFill>
                <a:latin typeface="Meiryo UI"/>
              </a:rPr>
              <a:t>構成要素に固執する必要はなく、また検討したシステム構成が必ずしも</a:t>
            </a:r>
            <a:r>
              <a:rPr lang="en-US" altLang="ja-JP" sz="1400" dirty="0">
                <a:solidFill>
                  <a:srgbClr val="000000"/>
                </a:solidFill>
                <a:latin typeface="Meiryo UI"/>
              </a:rPr>
              <a:t>6</a:t>
            </a:r>
            <a:r>
              <a:rPr lang="ja-JP" altLang="en-US" sz="1400" dirty="0">
                <a:solidFill>
                  <a:srgbClr val="000000"/>
                </a:solidFill>
                <a:latin typeface="Meiryo UI"/>
              </a:rPr>
              <a:t>構成要素に当てはまるものではない、さらに各要素それぞれで</a:t>
            </a:r>
            <a:r>
              <a:rPr lang="en-US" altLang="ja-JP" sz="1400" dirty="0">
                <a:solidFill>
                  <a:srgbClr val="000000"/>
                </a:solidFill>
                <a:latin typeface="Meiryo UI"/>
              </a:rPr>
              <a:t>Trusted Web</a:t>
            </a:r>
            <a:r>
              <a:rPr lang="ja-JP" altLang="en-US" sz="1400" dirty="0">
                <a:solidFill>
                  <a:srgbClr val="000000"/>
                </a:solidFill>
                <a:latin typeface="Meiryo UI"/>
              </a:rPr>
              <a:t>に特徴的な観点が含まれないこともある、などを事前に周知することで、混乱を避けることが可能になると考える</a:t>
            </a:r>
            <a:endParaRPr lang="en-US" altLang="ja-JP" sz="1400" noProof="0" dirty="0">
              <a:solidFill>
                <a:srgbClr val="000000"/>
              </a:solidFill>
              <a:latin typeface="Meiryo UI"/>
            </a:endParaRPr>
          </a:p>
        </p:txBody>
      </p:sp>
    </p:spTree>
    <p:extLst>
      <p:ext uri="{BB962C8B-B14F-4D97-AF65-F5344CB8AC3E}">
        <p14:creationId xmlns:p14="http://schemas.microsoft.com/office/powerpoint/2010/main" val="271710568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タイトル 7"/>
          <p:cNvSpPr>
            <a:spLocks noGrp="1"/>
          </p:cNvSpPr>
          <p:nvPr>
            <p:ph type="title"/>
          </p:nvPr>
        </p:nvSpPr>
        <p:spPr>
          <a:xfrm>
            <a:off x="331490" y="164693"/>
            <a:ext cx="9243021" cy="412538"/>
          </a:xfrm>
        </p:spPr>
        <p:txBody>
          <a:bodyPr>
            <a:normAutofit/>
          </a:bodyPr>
          <a:lstStyle/>
          <a:p>
            <a:r>
              <a:rPr lang="ja-JP" altLang="en-US" sz="1600" b="1" dirty="0">
                <a:solidFill>
                  <a:srgbClr val="002060"/>
                </a:solidFill>
              </a:rPr>
              <a:t>示唆・提言の分析②　</a:t>
            </a:r>
            <a:r>
              <a:rPr lang="en-US" altLang="ja-JP" sz="1600" b="1" dirty="0">
                <a:solidFill>
                  <a:srgbClr val="002060"/>
                </a:solidFill>
              </a:rPr>
              <a:t>-Trusted Web</a:t>
            </a:r>
            <a:r>
              <a:rPr lang="ja-JP" altLang="en-US" sz="1600" b="1" dirty="0">
                <a:solidFill>
                  <a:srgbClr val="002060"/>
                </a:solidFill>
              </a:rPr>
              <a:t>の手法・アプローチ</a:t>
            </a:r>
            <a:endParaRPr lang="ja-JP" altLang="en-US" sz="2000" b="1" spc="0" dirty="0">
              <a:solidFill>
                <a:srgbClr val="002060"/>
              </a:solidFill>
            </a:endParaRPr>
          </a:p>
        </p:txBody>
      </p:sp>
      <p:sp>
        <p:nvSpPr>
          <p:cNvPr id="13" name="ホームベース 12"/>
          <p:cNvSpPr/>
          <p:nvPr/>
        </p:nvSpPr>
        <p:spPr>
          <a:xfrm>
            <a:off x="6093501" y="42672"/>
            <a:ext cx="972000" cy="324000"/>
          </a:xfrm>
          <a:prstGeom prst="homePlate">
            <a:avLst/>
          </a:prstGeom>
          <a:solidFill>
            <a:schemeClr val="bg1">
              <a:lumMod val="85000"/>
            </a:schemeClr>
          </a:solid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kumimoji="1" lang="ja-JP" altLang="en-US" sz="1000" b="1" dirty="0">
                <a:solidFill>
                  <a:schemeClr val="bg1"/>
                </a:solidFill>
              </a:rPr>
              <a:t>基本情報</a:t>
            </a:r>
          </a:p>
        </p:txBody>
      </p:sp>
      <p:sp>
        <p:nvSpPr>
          <p:cNvPr id="14" name="山形 13"/>
          <p:cNvSpPr/>
          <p:nvPr/>
        </p:nvSpPr>
        <p:spPr>
          <a:xfrm>
            <a:off x="6889292" y="42672"/>
            <a:ext cx="972000" cy="324000"/>
          </a:xfrm>
          <a:prstGeom prst="chevron">
            <a:avLst/>
          </a:prstGeom>
          <a:solidFill>
            <a:schemeClr val="bg1">
              <a:lumMod val="85000"/>
            </a:schemeClr>
          </a:solid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kumimoji="1" lang="ja-JP" altLang="en-US" sz="1000" b="1" dirty="0">
                <a:solidFill>
                  <a:schemeClr val="bg1"/>
                </a:solidFill>
              </a:rPr>
              <a:t>実証結果</a:t>
            </a:r>
          </a:p>
        </p:txBody>
      </p:sp>
      <p:sp>
        <p:nvSpPr>
          <p:cNvPr id="15" name="山形 14"/>
          <p:cNvSpPr/>
          <p:nvPr/>
        </p:nvSpPr>
        <p:spPr>
          <a:xfrm>
            <a:off x="7685083" y="42672"/>
            <a:ext cx="972000" cy="324000"/>
          </a:xfrm>
          <a:prstGeom prst="chevron">
            <a:avLst/>
          </a:prstGeom>
          <a:solidFill>
            <a:schemeClr val="bg1">
              <a:lumMod val="85000"/>
            </a:schemeClr>
          </a:solid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kumimoji="1" lang="ja-JP" altLang="en-US" sz="1000" b="1" dirty="0">
                <a:solidFill>
                  <a:schemeClr val="bg1"/>
                </a:solidFill>
              </a:rPr>
              <a:t>社会実装の見通し</a:t>
            </a:r>
          </a:p>
        </p:txBody>
      </p:sp>
      <p:sp>
        <p:nvSpPr>
          <p:cNvPr id="16" name="山形 15"/>
          <p:cNvSpPr/>
          <p:nvPr/>
        </p:nvSpPr>
        <p:spPr>
          <a:xfrm>
            <a:off x="8480873" y="42672"/>
            <a:ext cx="972000" cy="324000"/>
          </a:xfrm>
          <a:prstGeom prst="chevron">
            <a:avLst/>
          </a:prstGeom>
          <a:solidFill>
            <a:schemeClr val="accent2">
              <a:lumMod val="75000"/>
              <a:lumOff val="25000"/>
            </a:schemeClr>
          </a:solid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kumimoji="1" lang="en-US" altLang="ja-JP" sz="1000" b="1" dirty="0">
                <a:solidFill>
                  <a:schemeClr val="bg1"/>
                </a:solidFill>
              </a:rPr>
              <a:t>TW</a:t>
            </a:r>
            <a:r>
              <a:rPr lang="ja-JP" altLang="en-US" sz="1000" b="1" dirty="0">
                <a:solidFill>
                  <a:schemeClr val="bg1"/>
                </a:solidFill>
              </a:rPr>
              <a:t>への</a:t>
            </a:r>
            <a:endParaRPr lang="en-US" altLang="ja-JP" sz="1000" b="1" dirty="0">
              <a:solidFill>
                <a:schemeClr val="bg1"/>
              </a:solidFill>
            </a:endParaRPr>
          </a:p>
          <a:p>
            <a:pPr algn="ctr"/>
            <a:r>
              <a:rPr kumimoji="1" lang="ja-JP" altLang="en-US" sz="1000" b="1" dirty="0">
                <a:solidFill>
                  <a:schemeClr val="bg1"/>
                </a:solidFill>
              </a:rPr>
              <a:t>示唆・提言</a:t>
            </a:r>
          </a:p>
        </p:txBody>
      </p:sp>
      <p:sp>
        <p:nvSpPr>
          <p:cNvPr id="17" name="テキスト ボックス 16"/>
          <p:cNvSpPr txBox="1"/>
          <p:nvPr/>
        </p:nvSpPr>
        <p:spPr>
          <a:xfrm>
            <a:off x="331490" y="555776"/>
            <a:ext cx="9243021" cy="6113312"/>
          </a:xfrm>
          <a:prstGeom prst="rect">
            <a:avLst/>
          </a:prstGeom>
          <a:noFill/>
        </p:spPr>
        <p:txBody>
          <a:bodyPr wrap="square" lIns="0" rIns="0" rtlCol="0">
            <a:noAutofit/>
          </a:bodyPr>
          <a:lstStyle/>
          <a:p>
            <a:pPr marL="285750" lvl="0" indent="-285750" defTabSz="288000">
              <a:buFont typeface="Wingdings" panose="05000000000000000000" pitchFamily="2" charset="2"/>
              <a:buChar char="n"/>
            </a:pPr>
            <a:r>
              <a:rPr lang="ja-JP" altLang="en-US" sz="1400" b="1" dirty="0">
                <a:solidFill>
                  <a:srgbClr val="000000"/>
                </a:solidFill>
                <a:latin typeface="Meiryo UI"/>
              </a:rPr>
              <a:t>ガバナンスによる</a:t>
            </a:r>
            <a:r>
              <a:rPr lang="en-US" altLang="ja-JP" sz="1400" b="1" dirty="0">
                <a:solidFill>
                  <a:srgbClr val="000000"/>
                </a:solidFill>
                <a:latin typeface="Meiryo UI"/>
              </a:rPr>
              <a:t>Trusted Web</a:t>
            </a:r>
            <a:r>
              <a:rPr lang="ja-JP" altLang="en-US" sz="1400" b="1" dirty="0">
                <a:solidFill>
                  <a:srgbClr val="000000"/>
                </a:solidFill>
                <a:latin typeface="Meiryo UI"/>
              </a:rPr>
              <a:t>の実現について</a:t>
            </a:r>
            <a:endParaRPr lang="en-US" altLang="ja-JP" sz="1400" dirty="0">
              <a:solidFill>
                <a:srgbClr val="000000"/>
              </a:solidFill>
              <a:latin typeface="Meiryo UI"/>
            </a:endParaRPr>
          </a:p>
          <a:p>
            <a:pPr marL="637200" lvl="2" indent="-180000" defTabSz="288000">
              <a:buFont typeface="Arial" panose="020B0604020202020204" pitchFamily="34" charset="0"/>
              <a:buChar char="•"/>
            </a:pPr>
            <a:r>
              <a:rPr lang="ja-JP" altLang="en-US" sz="1400" dirty="0">
                <a:solidFill>
                  <a:srgbClr val="000000"/>
                </a:solidFill>
                <a:latin typeface="Meiryo UI"/>
              </a:rPr>
              <a:t>技術とガバナンスでカバーされる領域を明確に分離することを求める意見も</a:t>
            </a:r>
            <a:r>
              <a:rPr lang="ja-JP" altLang="en-US" sz="1400" dirty="0" smtClean="0">
                <a:solidFill>
                  <a:srgbClr val="000000"/>
                </a:solidFill>
                <a:latin typeface="Meiryo UI"/>
              </a:rPr>
              <a:t>見られた</a:t>
            </a:r>
            <a:endParaRPr lang="en-US" altLang="ja-JP" sz="1400" dirty="0" smtClean="0">
              <a:solidFill>
                <a:srgbClr val="000000"/>
              </a:solidFill>
              <a:latin typeface="Meiryo UI"/>
            </a:endParaRPr>
          </a:p>
          <a:p>
            <a:pPr marL="637200" lvl="2" indent="-180000" defTabSz="288000">
              <a:buFont typeface="Arial" panose="020B0604020202020204" pitchFamily="34" charset="0"/>
              <a:buChar char="•"/>
            </a:pPr>
            <a:r>
              <a:rPr lang="ja-JP" altLang="en-US" sz="1400" dirty="0">
                <a:solidFill>
                  <a:srgbClr val="000000"/>
                </a:solidFill>
                <a:latin typeface="Meiryo UI"/>
              </a:rPr>
              <a:t>具体的にガバナンスによって担保されるべき内容・仕組みとしては、</a:t>
            </a:r>
            <a:r>
              <a:rPr lang="en-US" altLang="ja-JP" sz="1400" dirty="0">
                <a:solidFill>
                  <a:srgbClr val="000000"/>
                </a:solidFill>
                <a:latin typeface="Meiryo UI"/>
              </a:rPr>
              <a:t>Issuer</a:t>
            </a:r>
            <a:r>
              <a:rPr lang="ja-JP" altLang="en-US" sz="1400" dirty="0">
                <a:solidFill>
                  <a:srgbClr val="000000"/>
                </a:solidFill>
                <a:latin typeface="Meiryo UI"/>
              </a:rPr>
              <a:t>の信頼度を</a:t>
            </a:r>
            <a:r>
              <a:rPr lang="en-US" altLang="ja-JP" sz="1400" dirty="0" err="1">
                <a:solidFill>
                  <a:srgbClr val="000000"/>
                </a:solidFill>
                <a:latin typeface="Meiryo UI"/>
              </a:rPr>
              <a:t>TrustGraph</a:t>
            </a:r>
            <a:r>
              <a:rPr lang="ja-JP" altLang="en-US" sz="1400" dirty="0">
                <a:solidFill>
                  <a:srgbClr val="000000"/>
                </a:solidFill>
                <a:latin typeface="Meiryo UI"/>
              </a:rPr>
              <a:t>などによって図る方式や、データのコピーなどでトレースしきれない範囲を法制度によって担保するなど、データガバナンスの観点からの意見も多く</a:t>
            </a:r>
            <a:r>
              <a:rPr lang="ja-JP" altLang="en-US" sz="1400" dirty="0" smtClean="0">
                <a:solidFill>
                  <a:srgbClr val="000000"/>
                </a:solidFill>
                <a:latin typeface="Meiryo UI"/>
              </a:rPr>
              <a:t>見られた</a:t>
            </a:r>
            <a:endParaRPr lang="en-US" altLang="ja-JP" sz="1400" dirty="0" smtClean="0">
              <a:solidFill>
                <a:srgbClr val="000000"/>
              </a:solidFill>
              <a:latin typeface="Meiryo UI"/>
            </a:endParaRPr>
          </a:p>
          <a:p>
            <a:pPr marL="637200" lvl="2" indent="-180000" defTabSz="288000">
              <a:buFont typeface="Arial" panose="020B0604020202020204" pitchFamily="34" charset="0"/>
              <a:buChar char="•"/>
            </a:pPr>
            <a:r>
              <a:rPr lang="ja-JP" altLang="en-US" sz="1400" dirty="0">
                <a:solidFill>
                  <a:srgbClr val="000000"/>
                </a:solidFill>
                <a:latin typeface="Meiryo UI"/>
              </a:rPr>
              <a:t>これらの課題提起について、政府や</a:t>
            </a:r>
            <a:r>
              <a:rPr lang="en-US" altLang="ja-JP" sz="1400" dirty="0">
                <a:solidFill>
                  <a:srgbClr val="000000"/>
                </a:solidFill>
                <a:latin typeface="Meiryo UI"/>
              </a:rPr>
              <a:t>Trusted Web</a:t>
            </a:r>
            <a:r>
              <a:rPr lang="ja-JP" altLang="en-US" sz="1400" dirty="0">
                <a:solidFill>
                  <a:srgbClr val="000000"/>
                </a:solidFill>
                <a:latin typeface="Meiryo UI"/>
              </a:rPr>
              <a:t>推進協議会等が答えをもっている訳ではなく、事業者には問題意識だけでなく具体的な解決案を提示してもらいたいという考えがあり、今後はそれを明示していくことが必要と</a:t>
            </a:r>
            <a:r>
              <a:rPr lang="ja-JP" altLang="en-US" sz="1400" dirty="0" smtClean="0">
                <a:solidFill>
                  <a:srgbClr val="000000"/>
                </a:solidFill>
                <a:latin typeface="Meiryo UI"/>
              </a:rPr>
              <a:t>考える</a:t>
            </a:r>
            <a:endParaRPr lang="en-US" altLang="ja-JP" sz="1400" dirty="0" smtClean="0">
              <a:solidFill>
                <a:srgbClr val="000000"/>
              </a:solidFill>
              <a:latin typeface="Meiryo UI"/>
            </a:endParaRPr>
          </a:p>
          <a:p>
            <a:pPr marL="637200" lvl="2" indent="-180000" defTabSz="288000">
              <a:buFont typeface="Arial" panose="020B0604020202020204" pitchFamily="34" charset="0"/>
              <a:buChar char="•"/>
            </a:pPr>
            <a:endParaRPr lang="en-US" altLang="ja-JP" sz="600" dirty="0" smtClean="0">
              <a:solidFill>
                <a:srgbClr val="000000"/>
              </a:solidFill>
              <a:latin typeface="Meiryo UI"/>
            </a:endParaRPr>
          </a:p>
          <a:p>
            <a:pPr marL="637200" lvl="2" indent="-180000" defTabSz="288000">
              <a:buFont typeface="Arial" panose="020B0604020202020204" pitchFamily="34" charset="0"/>
              <a:buChar char="•"/>
            </a:pPr>
            <a:r>
              <a:rPr lang="ja-JP" altLang="en-US" sz="1400" dirty="0">
                <a:solidFill>
                  <a:srgbClr val="000000"/>
                </a:solidFill>
                <a:latin typeface="Meiryo UI"/>
              </a:rPr>
              <a:t>事業者からの意見の通り、データコピーやダウンロードの制限など、技術的に担保しえない領域におけるトラストや検証性の確保に対しては、法制度を含むガバナンスで規定してく必要があると考える</a:t>
            </a:r>
            <a:endParaRPr lang="en-US" altLang="ja-JP" sz="500" dirty="0">
              <a:solidFill>
                <a:srgbClr val="000000"/>
              </a:solidFill>
              <a:latin typeface="Meiryo UI"/>
            </a:endParaRPr>
          </a:p>
          <a:p>
            <a:pPr marL="637200" lvl="2" indent="-180000" defTabSz="288000">
              <a:buFont typeface="Arial" panose="020B0604020202020204" pitchFamily="34" charset="0"/>
              <a:buChar char="•"/>
            </a:pPr>
            <a:r>
              <a:rPr lang="ja-JP" altLang="en-US" sz="1400" dirty="0">
                <a:solidFill>
                  <a:srgbClr val="000000"/>
                </a:solidFill>
                <a:latin typeface="Meiryo UI"/>
              </a:rPr>
              <a:t>他方、（ガバナンスでなければ担保し得ない）その領域で、本当にトラストを確保する必要があるかどうかについては議論が必要であると考える。特にガバナンスの設定と自由なデータの利活用はトレードオフの関係となることが多く、データ利活用よりもトラストが優先されるというのは一義的な見方であるので、倫理面・技術面・事業面など多様な視点に立って、意欲のある事業者が中心となり、業界横断で関連するステークホルダーを招集して議論すべき内容であると</a:t>
            </a:r>
            <a:r>
              <a:rPr lang="ja-JP" altLang="en-US" sz="1400" dirty="0" smtClean="0">
                <a:solidFill>
                  <a:srgbClr val="000000"/>
                </a:solidFill>
                <a:latin typeface="Meiryo UI"/>
              </a:rPr>
              <a:t>考える</a:t>
            </a:r>
            <a:endParaRPr lang="en-US" altLang="ja-JP" sz="1400" dirty="0" smtClean="0">
              <a:solidFill>
                <a:srgbClr val="000000"/>
              </a:solidFill>
              <a:latin typeface="Meiryo UI"/>
            </a:endParaRPr>
          </a:p>
          <a:p>
            <a:pPr marL="457200" lvl="2" defTabSz="288000"/>
            <a:endParaRPr lang="en-US" altLang="ja-JP" sz="1400" dirty="0">
              <a:solidFill>
                <a:srgbClr val="000000"/>
              </a:solidFill>
              <a:latin typeface="Meiryo UI"/>
            </a:endParaRPr>
          </a:p>
          <a:p>
            <a:pPr marL="285750" lvl="0" indent="-285750" defTabSz="288000">
              <a:buFont typeface="Wingdings" panose="05000000000000000000" pitchFamily="2" charset="2"/>
              <a:buChar char="n"/>
            </a:pPr>
            <a:r>
              <a:rPr lang="ja-JP" altLang="en-US" sz="1400" b="1" dirty="0">
                <a:solidFill>
                  <a:srgbClr val="000000"/>
                </a:solidFill>
                <a:latin typeface="Meiryo UI"/>
              </a:rPr>
              <a:t>暗号鍵の管理方法について</a:t>
            </a:r>
            <a:endParaRPr lang="en-US" altLang="ja-JP" sz="1400" dirty="0">
              <a:solidFill>
                <a:srgbClr val="000000"/>
              </a:solidFill>
              <a:latin typeface="Meiryo UI"/>
            </a:endParaRPr>
          </a:p>
          <a:p>
            <a:pPr marL="637200" lvl="2" indent="-180000" defTabSz="288000">
              <a:buFont typeface="Arial" panose="020B0604020202020204" pitchFamily="34" charset="0"/>
              <a:buChar char="•"/>
            </a:pPr>
            <a:r>
              <a:rPr lang="ja-JP" altLang="en-US" sz="1400" dirty="0">
                <a:solidFill>
                  <a:srgbClr val="000000"/>
                </a:solidFill>
                <a:latin typeface="Meiryo UI"/>
              </a:rPr>
              <a:t>暗号鍵を管理する方法を議論する必要性があるという意見が寄せされている</a:t>
            </a:r>
            <a:endParaRPr lang="en-US" altLang="ja-JP" sz="1400" dirty="0">
              <a:solidFill>
                <a:srgbClr val="000000"/>
              </a:solidFill>
              <a:latin typeface="Meiryo UI"/>
            </a:endParaRPr>
          </a:p>
          <a:p>
            <a:pPr marL="637200" lvl="2" indent="-180000" defTabSz="288000">
              <a:buFont typeface="Arial" panose="020B0604020202020204" pitchFamily="34" charset="0"/>
              <a:buChar char="•"/>
            </a:pPr>
            <a:r>
              <a:rPr lang="ja-JP" altLang="en-US" sz="1400" dirty="0">
                <a:solidFill>
                  <a:srgbClr val="000000"/>
                </a:solidFill>
                <a:latin typeface="Meiryo UI"/>
              </a:rPr>
              <a:t>今回のユースケースでは暗号鍵（秘密鍵）を用いた電子署名の検証による検証性・トラストの確保を前提としている傾向があり、電子署名において暗号化を担っている秘密鍵をセキュアに管理することは、</a:t>
            </a:r>
            <a:r>
              <a:rPr lang="en-US" altLang="ja-JP" sz="1400" dirty="0">
                <a:solidFill>
                  <a:srgbClr val="000000"/>
                </a:solidFill>
                <a:latin typeface="Meiryo UI"/>
              </a:rPr>
              <a:t>Trusted Web</a:t>
            </a:r>
            <a:r>
              <a:rPr lang="ja-JP" altLang="en-US" sz="1400" dirty="0" err="1">
                <a:solidFill>
                  <a:srgbClr val="000000"/>
                </a:solidFill>
                <a:latin typeface="Meiryo UI"/>
              </a:rPr>
              <a:t>で提</a:t>
            </a:r>
            <a:r>
              <a:rPr lang="ja-JP" altLang="en-US" sz="1400" dirty="0">
                <a:solidFill>
                  <a:srgbClr val="000000"/>
                </a:solidFill>
                <a:latin typeface="Meiryo UI"/>
              </a:rPr>
              <a:t>供するトラストの価値を担保していると当社は理解して</a:t>
            </a:r>
            <a:r>
              <a:rPr lang="ja-JP" altLang="en-US" sz="1400" dirty="0" smtClean="0">
                <a:solidFill>
                  <a:srgbClr val="000000"/>
                </a:solidFill>
                <a:latin typeface="Meiryo UI"/>
              </a:rPr>
              <a:t>いる</a:t>
            </a:r>
            <a:endParaRPr lang="en-US" altLang="ja-JP" sz="1400" dirty="0" smtClean="0">
              <a:solidFill>
                <a:srgbClr val="000000"/>
              </a:solidFill>
              <a:latin typeface="Meiryo UI"/>
            </a:endParaRPr>
          </a:p>
          <a:p>
            <a:pPr marL="637200" lvl="2" indent="-180000" defTabSz="288000">
              <a:buFont typeface="Arial" panose="020B0604020202020204" pitchFamily="34" charset="0"/>
              <a:buChar char="•"/>
            </a:pPr>
            <a:r>
              <a:rPr lang="ja-JP" altLang="en-US" sz="1400" dirty="0">
                <a:solidFill>
                  <a:srgbClr val="000000"/>
                </a:solidFill>
                <a:latin typeface="Meiryo UI"/>
              </a:rPr>
              <a:t>仮に暗号鍵を流出させてしまった場合、本人以外でも署名してデータ送信することが可能になるため、なりすましの</a:t>
            </a:r>
            <a:r>
              <a:rPr lang="ja-JP" altLang="en-US" sz="1400" dirty="0" err="1">
                <a:solidFill>
                  <a:srgbClr val="000000"/>
                </a:solidFill>
                <a:latin typeface="Meiryo UI"/>
              </a:rPr>
              <a:t>や</a:t>
            </a:r>
            <a:r>
              <a:rPr lang="ja-JP" altLang="en-US" sz="1400" dirty="0">
                <a:solidFill>
                  <a:srgbClr val="000000"/>
                </a:solidFill>
                <a:latin typeface="Meiryo UI"/>
              </a:rPr>
              <a:t>改ざんが横行するリスクが懸念されるほか、紛失した場合、再発行ができないと、これまで保有していたデータを使用できなくなるリスクも想定</a:t>
            </a:r>
            <a:r>
              <a:rPr lang="ja-JP" altLang="en-US" sz="1400" dirty="0" smtClean="0">
                <a:solidFill>
                  <a:srgbClr val="000000"/>
                </a:solidFill>
                <a:latin typeface="Meiryo UI"/>
              </a:rPr>
              <a:t>される</a:t>
            </a:r>
            <a:endParaRPr lang="en-US" altLang="ja-JP" sz="1400" dirty="0" smtClean="0">
              <a:solidFill>
                <a:srgbClr val="000000"/>
              </a:solidFill>
              <a:latin typeface="Meiryo UI"/>
            </a:endParaRPr>
          </a:p>
          <a:p>
            <a:pPr marL="637200" lvl="2" indent="-180000" defTabSz="288000">
              <a:buFont typeface="Arial" panose="020B0604020202020204" pitchFamily="34" charset="0"/>
              <a:buChar char="•"/>
            </a:pPr>
            <a:endParaRPr lang="en-US" altLang="ja-JP" sz="500" dirty="0">
              <a:solidFill>
                <a:srgbClr val="000000"/>
              </a:solidFill>
              <a:latin typeface="Meiryo UI"/>
            </a:endParaRPr>
          </a:p>
          <a:p>
            <a:pPr marL="637200" lvl="2" indent="-180000" defTabSz="288000">
              <a:buFont typeface="Arial" panose="020B0604020202020204" pitchFamily="34" charset="0"/>
              <a:buChar char="•"/>
            </a:pPr>
            <a:r>
              <a:rPr lang="ja-JP" altLang="en-US" sz="1400" dirty="0">
                <a:solidFill>
                  <a:srgbClr val="000000"/>
                </a:solidFill>
                <a:latin typeface="Meiryo UI"/>
              </a:rPr>
              <a:t>他方、データコントローラビリティの確保に向けて、本事業で構築したシステムの大半は分散型を志向しており、鍵を管理するリスクを個人に分担させるか、部分的に集中管理的な構造として鍵の管理を第三者に移譲するかを論点として検討した事業者も</a:t>
            </a:r>
            <a:r>
              <a:rPr lang="ja-JP" altLang="en-US" sz="1400" dirty="0" smtClean="0">
                <a:solidFill>
                  <a:srgbClr val="000000"/>
                </a:solidFill>
                <a:latin typeface="Meiryo UI"/>
              </a:rPr>
              <a:t>見受けられた</a:t>
            </a:r>
            <a:endParaRPr lang="en-US" altLang="ja-JP" sz="1400" dirty="0" smtClean="0">
              <a:solidFill>
                <a:srgbClr val="000000"/>
              </a:solidFill>
              <a:latin typeface="Meiryo UI"/>
            </a:endParaRPr>
          </a:p>
          <a:p>
            <a:pPr marL="637200" lvl="2" indent="-180000" defTabSz="288000">
              <a:buFont typeface="Arial" panose="020B0604020202020204" pitchFamily="34" charset="0"/>
              <a:buChar char="•"/>
            </a:pPr>
            <a:r>
              <a:rPr lang="ja-JP" altLang="en-US" sz="1400" dirty="0">
                <a:solidFill>
                  <a:srgbClr val="000000"/>
                </a:solidFill>
                <a:latin typeface="Meiryo UI"/>
              </a:rPr>
              <a:t>暗号鍵を紛失した際のリスクと鍵を管理するリテラシーを鑑みて、特定の組織が集中的に鍵を管理する選択肢を採用することは現実的にも想定され得ると考える。それを踏まえ、データコントローラビリティや分散的な思想を</a:t>
            </a:r>
            <a:r>
              <a:rPr lang="en-US" altLang="ja-JP" sz="1400" dirty="0">
                <a:solidFill>
                  <a:srgbClr val="000000"/>
                </a:solidFill>
                <a:latin typeface="Meiryo UI"/>
              </a:rPr>
              <a:t>Trusted Web</a:t>
            </a:r>
            <a:r>
              <a:rPr lang="ja-JP" altLang="en-US" sz="1400" dirty="0">
                <a:solidFill>
                  <a:srgbClr val="000000"/>
                </a:solidFill>
                <a:latin typeface="Meiryo UI"/>
              </a:rPr>
              <a:t>構想の中でどのような位置づけとするのか（前提とするのか、任意とするのか）、明確に示すことが必要であると考える</a:t>
            </a:r>
          </a:p>
        </p:txBody>
      </p:sp>
    </p:spTree>
    <p:extLst>
      <p:ext uri="{BB962C8B-B14F-4D97-AF65-F5344CB8AC3E}">
        <p14:creationId xmlns:p14="http://schemas.microsoft.com/office/powerpoint/2010/main" val="298417146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タイトル 7"/>
          <p:cNvSpPr>
            <a:spLocks noGrp="1"/>
          </p:cNvSpPr>
          <p:nvPr>
            <p:ph type="title"/>
          </p:nvPr>
        </p:nvSpPr>
        <p:spPr>
          <a:xfrm>
            <a:off x="331490" y="164693"/>
            <a:ext cx="9243021" cy="412538"/>
          </a:xfrm>
        </p:spPr>
        <p:txBody>
          <a:bodyPr>
            <a:normAutofit/>
          </a:bodyPr>
          <a:lstStyle/>
          <a:p>
            <a:r>
              <a:rPr lang="ja-JP" altLang="en-US" sz="1600" b="1" dirty="0">
                <a:solidFill>
                  <a:srgbClr val="002060"/>
                </a:solidFill>
              </a:rPr>
              <a:t>示唆・提言の分析③　</a:t>
            </a:r>
            <a:r>
              <a:rPr lang="en-US" altLang="ja-JP" sz="1600" b="1" dirty="0">
                <a:solidFill>
                  <a:srgbClr val="002060"/>
                </a:solidFill>
              </a:rPr>
              <a:t>-Trusted Web</a:t>
            </a:r>
            <a:r>
              <a:rPr lang="ja-JP" altLang="en-US" sz="1600" b="1" dirty="0" err="1">
                <a:solidFill>
                  <a:srgbClr val="002060"/>
                </a:solidFill>
              </a:rPr>
              <a:t>で提</a:t>
            </a:r>
            <a:r>
              <a:rPr lang="ja-JP" altLang="en-US" sz="1600" b="1" dirty="0">
                <a:solidFill>
                  <a:srgbClr val="002060"/>
                </a:solidFill>
              </a:rPr>
              <a:t>供するサービス</a:t>
            </a:r>
            <a:endParaRPr lang="ja-JP" altLang="en-US" sz="2000" b="1" spc="0" dirty="0">
              <a:solidFill>
                <a:srgbClr val="002060"/>
              </a:solidFill>
            </a:endParaRPr>
          </a:p>
        </p:txBody>
      </p:sp>
      <p:sp>
        <p:nvSpPr>
          <p:cNvPr id="9" name="ホームベース 8"/>
          <p:cNvSpPr/>
          <p:nvPr/>
        </p:nvSpPr>
        <p:spPr>
          <a:xfrm>
            <a:off x="6093501" y="42672"/>
            <a:ext cx="972000" cy="324000"/>
          </a:xfrm>
          <a:prstGeom prst="homePlate">
            <a:avLst/>
          </a:prstGeom>
          <a:solidFill>
            <a:schemeClr val="bg1">
              <a:lumMod val="85000"/>
            </a:schemeClr>
          </a:solid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kumimoji="1" lang="ja-JP" altLang="en-US" sz="1000" b="1" dirty="0">
                <a:solidFill>
                  <a:schemeClr val="bg1"/>
                </a:solidFill>
              </a:rPr>
              <a:t>基本情報</a:t>
            </a:r>
          </a:p>
        </p:txBody>
      </p:sp>
      <p:sp>
        <p:nvSpPr>
          <p:cNvPr id="10" name="山形 9"/>
          <p:cNvSpPr/>
          <p:nvPr/>
        </p:nvSpPr>
        <p:spPr>
          <a:xfrm>
            <a:off x="6889292" y="42672"/>
            <a:ext cx="972000" cy="324000"/>
          </a:xfrm>
          <a:prstGeom prst="chevron">
            <a:avLst/>
          </a:prstGeom>
          <a:solidFill>
            <a:schemeClr val="bg1">
              <a:lumMod val="85000"/>
            </a:schemeClr>
          </a:solid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kumimoji="1" lang="ja-JP" altLang="en-US" sz="1000" b="1" dirty="0">
                <a:solidFill>
                  <a:schemeClr val="bg1"/>
                </a:solidFill>
              </a:rPr>
              <a:t>実証結果</a:t>
            </a:r>
          </a:p>
        </p:txBody>
      </p:sp>
      <p:sp>
        <p:nvSpPr>
          <p:cNvPr id="11" name="山形 10"/>
          <p:cNvSpPr/>
          <p:nvPr/>
        </p:nvSpPr>
        <p:spPr>
          <a:xfrm>
            <a:off x="7685083" y="42672"/>
            <a:ext cx="972000" cy="324000"/>
          </a:xfrm>
          <a:prstGeom prst="chevron">
            <a:avLst/>
          </a:prstGeom>
          <a:solidFill>
            <a:schemeClr val="bg1">
              <a:lumMod val="85000"/>
            </a:schemeClr>
          </a:solid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kumimoji="1" lang="ja-JP" altLang="en-US" sz="1000" b="1" dirty="0">
                <a:solidFill>
                  <a:schemeClr val="bg1"/>
                </a:solidFill>
              </a:rPr>
              <a:t>社会実装の見通し</a:t>
            </a:r>
          </a:p>
        </p:txBody>
      </p:sp>
      <p:sp>
        <p:nvSpPr>
          <p:cNvPr id="12" name="山形 11"/>
          <p:cNvSpPr/>
          <p:nvPr/>
        </p:nvSpPr>
        <p:spPr>
          <a:xfrm>
            <a:off x="8480873" y="42672"/>
            <a:ext cx="972000" cy="324000"/>
          </a:xfrm>
          <a:prstGeom prst="chevron">
            <a:avLst/>
          </a:prstGeom>
          <a:solidFill>
            <a:schemeClr val="accent2">
              <a:lumMod val="75000"/>
              <a:lumOff val="25000"/>
            </a:schemeClr>
          </a:solid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kumimoji="1" lang="en-US" altLang="ja-JP" sz="1000" b="1" dirty="0">
                <a:solidFill>
                  <a:schemeClr val="bg1"/>
                </a:solidFill>
              </a:rPr>
              <a:t>TW</a:t>
            </a:r>
            <a:r>
              <a:rPr lang="ja-JP" altLang="en-US" sz="1000" b="1" dirty="0">
                <a:solidFill>
                  <a:schemeClr val="bg1"/>
                </a:solidFill>
              </a:rPr>
              <a:t>への</a:t>
            </a:r>
            <a:endParaRPr lang="en-US" altLang="ja-JP" sz="1000" b="1" dirty="0">
              <a:solidFill>
                <a:schemeClr val="bg1"/>
              </a:solidFill>
            </a:endParaRPr>
          </a:p>
          <a:p>
            <a:pPr algn="ctr"/>
            <a:r>
              <a:rPr kumimoji="1" lang="ja-JP" altLang="en-US" sz="1000" b="1" dirty="0">
                <a:solidFill>
                  <a:schemeClr val="bg1"/>
                </a:solidFill>
              </a:rPr>
              <a:t>示唆・提言</a:t>
            </a:r>
          </a:p>
        </p:txBody>
      </p:sp>
      <p:sp>
        <p:nvSpPr>
          <p:cNvPr id="13" name="テキスト ボックス 12"/>
          <p:cNvSpPr txBox="1"/>
          <p:nvPr/>
        </p:nvSpPr>
        <p:spPr>
          <a:xfrm>
            <a:off x="331490" y="555776"/>
            <a:ext cx="9243021" cy="6113312"/>
          </a:xfrm>
          <a:prstGeom prst="rect">
            <a:avLst/>
          </a:prstGeom>
          <a:noFill/>
        </p:spPr>
        <p:txBody>
          <a:bodyPr wrap="square" lIns="0" rIns="0" rtlCol="0">
            <a:noAutofit/>
          </a:bodyPr>
          <a:lstStyle/>
          <a:p>
            <a:pPr marL="285750" lvl="0" indent="-285750" defTabSz="288000">
              <a:buFont typeface="Wingdings" panose="05000000000000000000" pitchFamily="2" charset="2"/>
              <a:buChar char="n"/>
            </a:pPr>
            <a:r>
              <a:rPr lang="ja-JP" altLang="en-US" sz="1400" b="1" dirty="0">
                <a:solidFill>
                  <a:srgbClr val="000000"/>
                </a:solidFill>
                <a:latin typeface="Meiryo UI"/>
              </a:rPr>
              <a:t>ビジネスモデルの実現に向けて</a:t>
            </a:r>
            <a:endParaRPr lang="en-US" altLang="ja-JP" sz="1400" dirty="0">
              <a:solidFill>
                <a:srgbClr val="000000"/>
              </a:solidFill>
              <a:latin typeface="Meiryo UI"/>
            </a:endParaRPr>
          </a:p>
          <a:p>
            <a:pPr marL="637200" lvl="2" indent="-180000" defTabSz="288000">
              <a:buFont typeface="Arial" panose="020B0604020202020204" pitchFamily="34" charset="0"/>
              <a:buChar char="•"/>
            </a:pPr>
            <a:r>
              <a:rPr lang="ja-JP" altLang="en-US" sz="1400" dirty="0">
                <a:solidFill>
                  <a:srgbClr val="000000"/>
                </a:solidFill>
                <a:latin typeface="Meiryo UI"/>
              </a:rPr>
              <a:t>ビジネスモデルの実現（費用・収益モデルの成立）に向けては、</a:t>
            </a:r>
            <a:r>
              <a:rPr lang="en-US" altLang="ja-JP" sz="1400" dirty="0">
                <a:solidFill>
                  <a:srgbClr val="000000"/>
                </a:solidFill>
                <a:latin typeface="Meiryo UI"/>
              </a:rPr>
              <a:t>Issuer</a:t>
            </a:r>
            <a:r>
              <a:rPr lang="ja-JP" altLang="en-US" sz="1400" dirty="0">
                <a:solidFill>
                  <a:srgbClr val="000000"/>
                </a:solidFill>
                <a:latin typeface="Meiryo UI"/>
              </a:rPr>
              <a:t>がデジタル上の証明書を発行するインセンティブを確保する仕組みについての課題感が示されて</a:t>
            </a:r>
            <a:r>
              <a:rPr lang="ja-JP" altLang="en-US" sz="1400" dirty="0" smtClean="0">
                <a:solidFill>
                  <a:srgbClr val="000000"/>
                </a:solidFill>
                <a:latin typeface="Meiryo UI"/>
              </a:rPr>
              <a:t>いる</a:t>
            </a:r>
            <a:endParaRPr lang="en-US" altLang="ja-JP" sz="1400" dirty="0" smtClean="0">
              <a:solidFill>
                <a:srgbClr val="000000"/>
              </a:solidFill>
              <a:latin typeface="Meiryo UI"/>
            </a:endParaRPr>
          </a:p>
          <a:p>
            <a:pPr marL="457200" lvl="2" defTabSz="288000"/>
            <a:endParaRPr lang="en-US" altLang="ja-JP" sz="600" dirty="0" smtClean="0">
              <a:solidFill>
                <a:srgbClr val="000000"/>
              </a:solidFill>
              <a:latin typeface="Meiryo UI"/>
            </a:endParaRPr>
          </a:p>
          <a:p>
            <a:pPr marL="637200" lvl="2" indent="-180000" defTabSz="288000">
              <a:buFont typeface="Arial" panose="020B0604020202020204" pitchFamily="34" charset="0"/>
              <a:buChar char="•"/>
            </a:pPr>
            <a:r>
              <a:rPr lang="en-US" altLang="ja-JP" sz="1400" dirty="0">
                <a:solidFill>
                  <a:srgbClr val="000000"/>
                </a:solidFill>
                <a:latin typeface="Meiryo UI"/>
              </a:rPr>
              <a:t>Issuer</a:t>
            </a:r>
            <a:r>
              <a:rPr lang="ja-JP" altLang="en-US" sz="1400" dirty="0">
                <a:solidFill>
                  <a:srgbClr val="000000"/>
                </a:solidFill>
                <a:latin typeface="Meiryo UI"/>
              </a:rPr>
              <a:t>は一度証明書をデータホルダーへ発行すれば、当該証明書はその後、または有効期限を設けない、更新内容がない場合）永続的にデータホルダーによって再利用することが可能な場合もある（</a:t>
            </a:r>
            <a:r>
              <a:rPr lang="en-US" altLang="ja-JP" sz="1400" dirty="0">
                <a:solidFill>
                  <a:srgbClr val="000000"/>
                </a:solidFill>
                <a:latin typeface="Meiryo UI"/>
              </a:rPr>
              <a:t>Issuer</a:t>
            </a:r>
            <a:r>
              <a:rPr lang="ja-JP" altLang="en-US" sz="1400" dirty="0">
                <a:solidFill>
                  <a:srgbClr val="000000"/>
                </a:solidFill>
                <a:latin typeface="Meiryo UI"/>
              </a:rPr>
              <a:t>が証明書の有効期限を設ける場合、更新内容がある場合は再発行が生じる</a:t>
            </a:r>
            <a:r>
              <a:rPr lang="ja-JP" altLang="en-US" sz="1400" dirty="0" smtClean="0">
                <a:solidFill>
                  <a:srgbClr val="000000"/>
                </a:solidFill>
                <a:latin typeface="Meiryo UI"/>
              </a:rPr>
              <a:t>）</a:t>
            </a:r>
            <a:endParaRPr lang="en-US" altLang="ja-JP" sz="1400" dirty="0" smtClean="0">
              <a:solidFill>
                <a:srgbClr val="000000"/>
              </a:solidFill>
              <a:latin typeface="Meiryo UI"/>
            </a:endParaRPr>
          </a:p>
          <a:p>
            <a:pPr marL="637200" lvl="2" indent="-180000" defTabSz="288000">
              <a:buFont typeface="Arial" panose="020B0604020202020204" pitchFamily="34" charset="0"/>
              <a:buChar char="•"/>
            </a:pPr>
            <a:r>
              <a:rPr lang="ja-JP" altLang="en-US" sz="1400" dirty="0">
                <a:solidFill>
                  <a:srgbClr val="000000"/>
                </a:solidFill>
                <a:latin typeface="Meiryo UI"/>
              </a:rPr>
              <a:t>この場合、初期の発行時は発行手数料という形でデータホルダーから</a:t>
            </a:r>
            <a:r>
              <a:rPr lang="en-US" altLang="ja-JP" sz="1400" dirty="0">
                <a:solidFill>
                  <a:srgbClr val="000000"/>
                </a:solidFill>
                <a:latin typeface="Meiryo UI"/>
              </a:rPr>
              <a:t>Issuer</a:t>
            </a:r>
            <a:r>
              <a:rPr lang="ja-JP" altLang="en-US" sz="1400" dirty="0">
                <a:solidFill>
                  <a:srgbClr val="000000"/>
                </a:solidFill>
                <a:latin typeface="Meiryo UI"/>
              </a:rPr>
              <a:t>へ費用を支払うことが想定され得るが、その後の持続可能性を考えた場合にも、ビジネスモデルが本当に成立するのかが課題である。そしてその場合に、システムの利用料は誰が負担する形で成立し得るのか、事業者からの現実性のあるアイデアと検証を期待するところで</a:t>
            </a:r>
            <a:r>
              <a:rPr lang="ja-JP" altLang="en-US" sz="1400" dirty="0" smtClean="0">
                <a:solidFill>
                  <a:srgbClr val="000000"/>
                </a:solidFill>
                <a:latin typeface="Meiryo UI"/>
              </a:rPr>
              <a:t>ある</a:t>
            </a:r>
            <a:endParaRPr lang="en-US" altLang="ja-JP" sz="1400" dirty="0" smtClean="0">
              <a:solidFill>
                <a:srgbClr val="000000"/>
              </a:solidFill>
              <a:latin typeface="Meiryo UI"/>
            </a:endParaRPr>
          </a:p>
          <a:p>
            <a:pPr marL="457200" lvl="2" defTabSz="288000"/>
            <a:endParaRPr lang="en-US" altLang="ja-JP" sz="600" dirty="0">
              <a:solidFill>
                <a:srgbClr val="000000"/>
              </a:solidFill>
              <a:latin typeface="Meiryo UI"/>
            </a:endParaRPr>
          </a:p>
          <a:p>
            <a:pPr marL="637200" lvl="2" indent="-180000" defTabSz="288000">
              <a:buFont typeface="Arial" panose="020B0604020202020204" pitchFamily="34" charset="0"/>
              <a:buChar char="•"/>
            </a:pPr>
            <a:r>
              <a:rPr lang="ja-JP" altLang="en-US" sz="1400" dirty="0">
                <a:solidFill>
                  <a:srgbClr val="000000"/>
                </a:solidFill>
                <a:latin typeface="Meiryo UI"/>
              </a:rPr>
              <a:t>本実証事業は「開発実証」であり、エンドユーザーや特定の</a:t>
            </a:r>
            <a:r>
              <a:rPr lang="en-US" altLang="ja-JP" sz="1400" dirty="0">
                <a:solidFill>
                  <a:srgbClr val="000000"/>
                </a:solidFill>
                <a:latin typeface="Meiryo UI"/>
              </a:rPr>
              <a:t>Issuer</a:t>
            </a:r>
            <a:r>
              <a:rPr lang="ja-JP" altLang="en-US" sz="1400" dirty="0">
                <a:solidFill>
                  <a:srgbClr val="000000"/>
                </a:solidFill>
                <a:latin typeface="Meiryo UI"/>
              </a:rPr>
              <a:t>の参画は仮定して実施されているケースが大半であるが、次年度以降の実証事業においては参画するステークホルダーを拡大し、収支モデルの評価を含む「課題解決実証」の建付けにすることで、より具体的な実装可能性を検証できると考えられる</a:t>
            </a:r>
          </a:p>
        </p:txBody>
      </p:sp>
    </p:spTree>
    <p:extLst>
      <p:ext uri="{BB962C8B-B14F-4D97-AF65-F5344CB8AC3E}">
        <p14:creationId xmlns:p14="http://schemas.microsoft.com/office/powerpoint/2010/main" val="212247948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132928761"/>
      </p:ext>
    </p:extLst>
  </p:cSld>
  <p:clrMapOvr>
    <a:masterClrMapping/>
  </p:clrMapOvr>
</p:sld>
</file>

<file path=ppt/theme/theme1.xml><?xml version="1.0" encoding="utf-8"?>
<a:theme xmlns:a="http://schemas.openxmlformats.org/drawingml/2006/main" name="表紙">
  <a:themeElements>
    <a:clrScheme name="NTTDATA_color">
      <a:dk1>
        <a:srgbClr val="000000"/>
      </a:dk1>
      <a:lt1>
        <a:srgbClr val="FFFFFF"/>
      </a:lt1>
      <a:dk2>
        <a:srgbClr val="0080B1"/>
      </a:dk2>
      <a:lt2>
        <a:srgbClr val="D76B00"/>
      </a:lt2>
      <a:accent1>
        <a:srgbClr val="6785C1"/>
      </a:accent1>
      <a:accent2>
        <a:srgbClr val="070F26"/>
      </a:accent2>
      <a:accent3>
        <a:srgbClr val="E6B600"/>
      </a:accent3>
      <a:accent4>
        <a:srgbClr val="BC4328"/>
      </a:accent4>
      <a:accent5>
        <a:srgbClr val="00B176"/>
      </a:accent5>
      <a:accent6>
        <a:srgbClr val="8246AF"/>
      </a:accent6>
      <a:hlink>
        <a:srgbClr val="0000FF"/>
      </a:hlink>
      <a:folHlink>
        <a:srgbClr val="800080"/>
      </a:folHlink>
    </a:clrScheme>
    <a:fontScheme name="NTTデータ様">
      <a:majorFont>
        <a:latin typeface="Arial"/>
        <a:ea typeface="Meiryo UI"/>
        <a:cs typeface=""/>
      </a:majorFont>
      <a:minorFont>
        <a:latin typeface="Arial"/>
        <a:ea typeface="Meiryo UI"/>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2">
            <a:lumMod val="10000"/>
            <a:lumOff val="90000"/>
          </a:schemeClr>
        </a:solidFill>
        <a:ln w="3175">
          <a:solidFill>
            <a:schemeClr val="tx1"/>
          </a:solidFill>
        </a:ln>
        <a:effectLst/>
      </a:spPr>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defPPr algn="ctr">
          <a:defRPr sz="1400" dirty="0">
            <a:solidFill>
              <a:schemeClr val="tx1"/>
            </a:solidFill>
          </a:defRPr>
        </a:defPPr>
      </a:lstStyle>
      <a:style>
        <a:lnRef idx="1">
          <a:schemeClr val="accent1"/>
        </a:lnRef>
        <a:fillRef idx="3">
          <a:schemeClr val="accent1"/>
        </a:fillRef>
        <a:effectRef idx="2">
          <a:schemeClr val="accent1"/>
        </a:effectRef>
        <a:fontRef idx="minor">
          <a:schemeClr val="lt1"/>
        </a:fontRef>
      </a:style>
    </a:spDef>
    <a:lnDef>
      <a:spPr>
        <a:ln w="3175">
          <a:solidFill>
            <a:schemeClr val="tx1"/>
          </a:solidFill>
        </a:ln>
        <a:effectLst/>
      </a:spPr>
      <a:bodyPr/>
      <a:lstStyle/>
      <a:style>
        <a:lnRef idx="2">
          <a:schemeClr val="accent1"/>
        </a:lnRef>
        <a:fillRef idx="0">
          <a:schemeClr val="accent1"/>
        </a:fillRef>
        <a:effectRef idx="1">
          <a:schemeClr val="accent1"/>
        </a:effectRef>
        <a:fontRef idx="minor">
          <a:schemeClr val="tx1"/>
        </a:fontRef>
      </a:style>
    </a:lnDef>
    <a:txDef>
      <a:spPr>
        <a:noFill/>
      </a:spPr>
      <a:bodyPr wrap="square" lIns="0" rIns="0" rtlCol="0">
        <a:noAutofit/>
      </a:bodyPr>
      <a:lstStyle>
        <a:defPPr algn="l" defTabSz="288000">
          <a:defRPr kumimoji="1">
            <a:latin typeface="+mn-ea"/>
          </a:defRPr>
        </a:defPPr>
      </a:lstStyle>
    </a:txDef>
  </a:objectDefaults>
  <a:extraClrSchemeLst/>
  <a:extLst>
    <a:ext uri="{05A4C25C-085E-4340-85A3-A5531E510DB2}">
      <thm15:themeFamily xmlns:thm15="http://schemas.microsoft.com/office/thememl/2012/main" name="プレゼンテーション1" id="{9BE4AC99-9524-4C86-9F6B-98F0734C1A1A}" vid="{1BEE63F7-4011-481A-8697-B92FDF4CD1EA}"/>
    </a:ext>
  </a:extLst>
</a:theme>
</file>

<file path=ppt/theme/theme2.xml><?xml version="1.0" encoding="utf-8"?>
<a:theme xmlns:a="http://schemas.openxmlformats.org/drawingml/2006/main" name="目次">
  <a:themeElements>
    <a:clrScheme name="NTTDATA_color">
      <a:dk1>
        <a:srgbClr val="000000"/>
      </a:dk1>
      <a:lt1>
        <a:srgbClr val="FFFFFF"/>
      </a:lt1>
      <a:dk2>
        <a:srgbClr val="0080B1"/>
      </a:dk2>
      <a:lt2>
        <a:srgbClr val="D76B00"/>
      </a:lt2>
      <a:accent1>
        <a:srgbClr val="6785C1"/>
      </a:accent1>
      <a:accent2>
        <a:srgbClr val="070F26"/>
      </a:accent2>
      <a:accent3>
        <a:srgbClr val="E6B600"/>
      </a:accent3>
      <a:accent4>
        <a:srgbClr val="BC4328"/>
      </a:accent4>
      <a:accent5>
        <a:srgbClr val="00B176"/>
      </a:accent5>
      <a:accent6>
        <a:srgbClr val="8246AF"/>
      </a:accent6>
      <a:hlink>
        <a:srgbClr val="0000FF"/>
      </a:hlink>
      <a:folHlink>
        <a:srgbClr val="800080"/>
      </a:folHlink>
    </a:clrScheme>
    <a:fontScheme name="NTTデータ様">
      <a:majorFont>
        <a:latin typeface="Arial"/>
        <a:ea typeface="Meiryo UI"/>
        <a:cs typeface=""/>
      </a:majorFont>
      <a:minorFont>
        <a:latin typeface="Arial"/>
        <a:ea typeface="Meiryo UI"/>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2">
            <a:lumMod val="10000"/>
            <a:lumOff val="90000"/>
          </a:schemeClr>
        </a:solidFill>
        <a:ln w="3175">
          <a:solidFill>
            <a:schemeClr val="tx1"/>
          </a:solidFill>
        </a:ln>
        <a:effectLst/>
      </a:spPr>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defPPr algn="ctr">
          <a:defRPr sz="1400" dirty="0">
            <a:solidFill>
              <a:schemeClr val="tx1"/>
            </a:solidFill>
          </a:defRPr>
        </a:defPPr>
      </a:lstStyle>
      <a:style>
        <a:lnRef idx="1">
          <a:schemeClr val="accent1"/>
        </a:lnRef>
        <a:fillRef idx="3">
          <a:schemeClr val="accent1"/>
        </a:fillRef>
        <a:effectRef idx="2">
          <a:schemeClr val="accent1"/>
        </a:effectRef>
        <a:fontRef idx="minor">
          <a:schemeClr val="lt1"/>
        </a:fontRef>
      </a:style>
    </a:spDef>
    <a:lnDef>
      <a:spPr>
        <a:ln w="3175">
          <a:solidFill>
            <a:schemeClr val="tx1"/>
          </a:solidFill>
        </a:ln>
        <a:effectLst/>
      </a:spPr>
      <a:bodyPr/>
      <a:lstStyle/>
      <a:style>
        <a:lnRef idx="2">
          <a:schemeClr val="accent1"/>
        </a:lnRef>
        <a:fillRef idx="0">
          <a:schemeClr val="accent1"/>
        </a:fillRef>
        <a:effectRef idx="1">
          <a:schemeClr val="accent1"/>
        </a:effectRef>
        <a:fontRef idx="minor">
          <a:schemeClr val="tx1"/>
        </a:fontRef>
      </a:style>
    </a:lnDef>
    <a:txDef>
      <a:spPr>
        <a:noFill/>
      </a:spPr>
      <a:bodyPr wrap="square" lIns="0" rIns="0" rtlCol="0">
        <a:noAutofit/>
      </a:bodyPr>
      <a:lstStyle>
        <a:defPPr algn="l" defTabSz="288000">
          <a:defRPr kumimoji="1">
            <a:latin typeface="+mn-ea"/>
          </a:defRPr>
        </a:defPPr>
      </a:lstStyle>
    </a:txDef>
  </a:objectDefaults>
  <a:extraClrSchemeLst/>
  <a:extLst>
    <a:ext uri="{05A4C25C-085E-4340-85A3-A5531E510DB2}">
      <thm15:themeFamily xmlns:thm15="http://schemas.microsoft.com/office/thememl/2012/main" name="プレゼンテーション1" id="{9BE4AC99-9524-4C86-9F6B-98F0734C1A1A}" vid="{CAAE9246-51FA-48A3-AA07-A991B1A70709}"/>
    </a:ext>
  </a:extLst>
</a:theme>
</file>

<file path=ppt/theme/theme3.xml><?xml version="1.0" encoding="utf-8"?>
<a:theme xmlns:a="http://schemas.openxmlformats.org/drawingml/2006/main" name="中扉">
  <a:themeElements>
    <a:clrScheme name="NTTDATA_color">
      <a:dk1>
        <a:srgbClr val="000000"/>
      </a:dk1>
      <a:lt1>
        <a:srgbClr val="FFFFFF"/>
      </a:lt1>
      <a:dk2>
        <a:srgbClr val="0080B1"/>
      </a:dk2>
      <a:lt2>
        <a:srgbClr val="D76B00"/>
      </a:lt2>
      <a:accent1>
        <a:srgbClr val="6785C1"/>
      </a:accent1>
      <a:accent2>
        <a:srgbClr val="070F26"/>
      </a:accent2>
      <a:accent3>
        <a:srgbClr val="E6B600"/>
      </a:accent3>
      <a:accent4>
        <a:srgbClr val="BC4328"/>
      </a:accent4>
      <a:accent5>
        <a:srgbClr val="00B176"/>
      </a:accent5>
      <a:accent6>
        <a:srgbClr val="8246AF"/>
      </a:accent6>
      <a:hlink>
        <a:srgbClr val="0000FF"/>
      </a:hlink>
      <a:folHlink>
        <a:srgbClr val="800080"/>
      </a:folHlink>
    </a:clrScheme>
    <a:fontScheme name="NTTデータ様">
      <a:majorFont>
        <a:latin typeface="Arial"/>
        <a:ea typeface="Meiryo UI"/>
        <a:cs typeface=""/>
      </a:majorFont>
      <a:minorFont>
        <a:latin typeface="Arial"/>
        <a:ea typeface="Meiryo UI"/>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2">
            <a:lumMod val="10000"/>
            <a:lumOff val="90000"/>
          </a:schemeClr>
        </a:solidFill>
        <a:ln w="3175">
          <a:solidFill>
            <a:schemeClr val="tx1"/>
          </a:solidFill>
        </a:ln>
        <a:effectLst/>
      </a:spPr>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defPPr algn="ctr">
          <a:defRPr sz="1400" dirty="0">
            <a:solidFill>
              <a:schemeClr val="tx1"/>
            </a:solidFill>
          </a:defRPr>
        </a:defPPr>
      </a:lstStyle>
      <a:style>
        <a:lnRef idx="1">
          <a:schemeClr val="accent1"/>
        </a:lnRef>
        <a:fillRef idx="3">
          <a:schemeClr val="accent1"/>
        </a:fillRef>
        <a:effectRef idx="2">
          <a:schemeClr val="accent1"/>
        </a:effectRef>
        <a:fontRef idx="minor">
          <a:schemeClr val="lt1"/>
        </a:fontRef>
      </a:style>
    </a:spDef>
    <a:lnDef>
      <a:spPr>
        <a:ln w="3175">
          <a:solidFill>
            <a:schemeClr val="tx1"/>
          </a:solidFill>
        </a:ln>
        <a:effectLst/>
      </a:spPr>
      <a:bodyPr/>
      <a:lstStyle/>
      <a:style>
        <a:lnRef idx="2">
          <a:schemeClr val="accent1"/>
        </a:lnRef>
        <a:fillRef idx="0">
          <a:schemeClr val="accent1"/>
        </a:fillRef>
        <a:effectRef idx="1">
          <a:schemeClr val="accent1"/>
        </a:effectRef>
        <a:fontRef idx="minor">
          <a:schemeClr val="tx1"/>
        </a:fontRef>
      </a:style>
    </a:lnDef>
    <a:txDef>
      <a:spPr>
        <a:noFill/>
      </a:spPr>
      <a:bodyPr wrap="square" lIns="0" rIns="0" rtlCol="0">
        <a:noAutofit/>
      </a:bodyPr>
      <a:lstStyle>
        <a:defPPr algn="l" defTabSz="288000">
          <a:defRPr kumimoji="1">
            <a:latin typeface="+mn-ea"/>
          </a:defRPr>
        </a:defPPr>
      </a:lstStyle>
    </a:txDef>
  </a:objectDefaults>
  <a:extraClrSchemeLst/>
  <a:extLst>
    <a:ext uri="{05A4C25C-085E-4340-85A3-A5531E510DB2}">
      <thm15:themeFamily xmlns:thm15="http://schemas.microsoft.com/office/thememl/2012/main" name="プレゼンテーション1" id="{9BE4AC99-9524-4C86-9F6B-98F0734C1A1A}" vid="{42A1FC16-D814-412C-8B53-ABD0D5FF4DA1}"/>
    </a:ext>
  </a:extLst>
</a:theme>
</file>

<file path=ppt/theme/theme4.xml><?xml version="1.0" encoding="utf-8"?>
<a:theme xmlns:a="http://schemas.openxmlformats.org/drawingml/2006/main" name="コンテンツ_Light">
  <a:themeElements>
    <a:clrScheme name="NTTDATA_color">
      <a:dk1>
        <a:srgbClr val="000000"/>
      </a:dk1>
      <a:lt1>
        <a:srgbClr val="FFFFFF"/>
      </a:lt1>
      <a:dk2>
        <a:srgbClr val="0080B1"/>
      </a:dk2>
      <a:lt2>
        <a:srgbClr val="D76B00"/>
      </a:lt2>
      <a:accent1>
        <a:srgbClr val="6785C1"/>
      </a:accent1>
      <a:accent2>
        <a:srgbClr val="070F26"/>
      </a:accent2>
      <a:accent3>
        <a:srgbClr val="E6B600"/>
      </a:accent3>
      <a:accent4>
        <a:srgbClr val="BC4328"/>
      </a:accent4>
      <a:accent5>
        <a:srgbClr val="00B176"/>
      </a:accent5>
      <a:accent6>
        <a:srgbClr val="8246AF"/>
      </a:accent6>
      <a:hlink>
        <a:srgbClr val="0000FF"/>
      </a:hlink>
      <a:folHlink>
        <a:srgbClr val="800080"/>
      </a:folHlink>
    </a:clrScheme>
    <a:fontScheme name="NTTデータ様">
      <a:majorFont>
        <a:latin typeface="Arial"/>
        <a:ea typeface="Meiryo UI"/>
        <a:cs typeface=""/>
      </a:majorFont>
      <a:minorFont>
        <a:latin typeface="Arial"/>
        <a:ea typeface="Meiryo UI"/>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2">
            <a:lumMod val="10000"/>
            <a:lumOff val="90000"/>
          </a:schemeClr>
        </a:solidFill>
        <a:ln w="3175">
          <a:solidFill>
            <a:schemeClr val="tx1"/>
          </a:solidFill>
        </a:ln>
        <a:effectLst/>
      </a:spPr>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defPPr algn="ctr">
          <a:defRPr sz="1400" dirty="0">
            <a:solidFill>
              <a:schemeClr val="tx1"/>
            </a:solidFill>
          </a:defRPr>
        </a:defPPr>
      </a:lstStyle>
      <a:style>
        <a:lnRef idx="1">
          <a:schemeClr val="accent1"/>
        </a:lnRef>
        <a:fillRef idx="3">
          <a:schemeClr val="accent1"/>
        </a:fillRef>
        <a:effectRef idx="2">
          <a:schemeClr val="accent1"/>
        </a:effectRef>
        <a:fontRef idx="minor">
          <a:schemeClr val="lt1"/>
        </a:fontRef>
      </a:style>
    </a:spDef>
    <a:lnDef>
      <a:spPr>
        <a:ln w="3175">
          <a:solidFill>
            <a:schemeClr val="tx1"/>
          </a:solidFill>
        </a:ln>
        <a:effectLst/>
      </a:spPr>
      <a:bodyPr/>
      <a:lstStyle/>
      <a:style>
        <a:lnRef idx="2">
          <a:schemeClr val="accent1"/>
        </a:lnRef>
        <a:fillRef idx="0">
          <a:schemeClr val="accent1"/>
        </a:fillRef>
        <a:effectRef idx="1">
          <a:schemeClr val="accent1"/>
        </a:effectRef>
        <a:fontRef idx="minor">
          <a:schemeClr val="tx1"/>
        </a:fontRef>
      </a:style>
    </a:lnDef>
    <a:txDef>
      <a:spPr/>
      <a:bodyPr vert="horz" lIns="0" tIns="45720" rIns="0" bIns="45720" rtlCol="0" anchor="t" anchorCtr="0">
        <a:normAutofit fontScale="82500" lnSpcReduction="20000"/>
      </a:bodyPr>
      <a:lstStyle>
        <a:defPPr>
          <a:defRPr sz="1100" b="0" dirty="0" smtClean="0"/>
        </a:defPPr>
      </a:lstStyle>
    </a:txDef>
  </a:objectDefaults>
  <a:extraClrSchemeLst/>
  <a:extLst>
    <a:ext uri="{05A4C25C-085E-4340-85A3-A5531E510DB2}">
      <thm15:themeFamily xmlns:thm15="http://schemas.microsoft.com/office/thememl/2012/main" name="プレゼンテーション1" id="{9BE4AC99-9524-4C86-9F6B-98F0734C1A1A}" vid="{C97799C5-0B34-476C-8164-9C29E7589C3D}"/>
    </a:ext>
  </a:extLst>
</a:theme>
</file>

<file path=ppt/theme/theme5.xml><?xml version="1.0" encoding="utf-8"?>
<a:theme xmlns:a="http://schemas.openxmlformats.org/drawingml/2006/main" name="コンテンツ_Dark">
  <a:themeElements>
    <a:clrScheme name="NTTDATA_color">
      <a:dk1>
        <a:srgbClr val="000000"/>
      </a:dk1>
      <a:lt1>
        <a:srgbClr val="FFFFFF"/>
      </a:lt1>
      <a:dk2>
        <a:srgbClr val="0080B1"/>
      </a:dk2>
      <a:lt2>
        <a:srgbClr val="D76B00"/>
      </a:lt2>
      <a:accent1>
        <a:srgbClr val="6785C1"/>
      </a:accent1>
      <a:accent2>
        <a:srgbClr val="070F26"/>
      </a:accent2>
      <a:accent3>
        <a:srgbClr val="E6B600"/>
      </a:accent3>
      <a:accent4>
        <a:srgbClr val="BC4328"/>
      </a:accent4>
      <a:accent5>
        <a:srgbClr val="00B176"/>
      </a:accent5>
      <a:accent6>
        <a:srgbClr val="8246AF"/>
      </a:accent6>
      <a:hlink>
        <a:srgbClr val="0000FF"/>
      </a:hlink>
      <a:folHlink>
        <a:srgbClr val="800080"/>
      </a:folHlink>
    </a:clrScheme>
    <a:fontScheme name="NTTデータ様">
      <a:majorFont>
        <a:latin typeface="Arial"/>
        <a:ea typeface="Meiryo UI"/>
        <a:cs typeface=""/>
      </a:majorFont>
      <a:minorFont>
        <a:latin typeface="Arial"/>
        <a:ea typeface="Meiryo UI"/>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2">
            <a:lumMod val="10000"/>
            <a:lumOff val="90000"/>
          </a:schemeClr>
        </a:solidFill>
        <a:ln w="3175">
          <a:solidFill>
            <a:schemeClr val="tx1"/>
          </a:solidFill>
        </a:ln>
        <a:effectLst/>
      </a:spPr>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defPPr algn="ctr">
          <a:defRPr sz="1400" dirty="0">
            <a:solidFill>
              <a:schemeClr val="tx1"/>
            </a:solidFill>
          </a:defRPr>
        </a:defPPr>
      </a:lstStyle>
      <a:style>
        <a:lnRef idx="1">
          <a:schemeClr val="accent1"/>
        </a:lnRef>
        <a:fillRef idx="3">
          <a:schemeClr val="accent1"/>
        </a:fillRef>
        <a:effectRef idx="2">
          <a:schemeClr val="accent1"/>
        </a:effectRef>
        <a:fontRef idx="minor">
          <a:schemeClr val="lt1"/>
        </a:fontRef>
      </a:style>
    </a:spDef>
    <a:lnDef>
      <a:spPr>
        <a:ln w="3175">
          <a:solidFill>
            <a:schemeClr val="tx1"/>
          </a:solidFill>
        </a:ln>
        <a:effectLst/>
      </a:spPr>
      <a:bodyPr/>
      <a:lstStyle/>
      <a:style>
        <a:lnRef idx="2">
          <a:schemeClr val="accent1"/>
        </a:lnRef>
        <a:fillRef idx="0">
          <a:schemeClr val="accent1"/>
        </a:fillRef>
        <a:effectRef idx="1">
          <a:schemeClr val="accent1"/>
        </a:effectRef>
        <a:fontRef idx="minor">
          <a:schemeClr val="tx1"/>
        </a:fontRef>
      </a:style>
    </a:lnDef>
    <a:txDef>
      <a:spPr>
        <a:noFill/>
      </a:spPr>
      <a:bodyPr wrap="square" lIns="0" rIns="0" rtlCol="0">
        <a:noAutofit/>
      </a:bodyPr>
      <a:lstStyle>
        <a:defPPr algn="l" defTabSz="288000">
          <a:defRPr kumimoji="1">
            <a:solidFill>
              <a:schemeClr val="bg1"/>
            </a:solidFill>
            <a:latin typeface="+mn-ea"/>
          </a:defRPr>
        </a:defPPr>
      </a:lstStyle>
    </a:txDef>
  </a:objectDefaults>
  <a:extraClrSchemeLst/>
  <a:extLst>
    <a:ext uri="{05A4C25C-085E-4340-85A3-A5531E510DB2}">
      <thm15:themeFamily xmlns:thm15="http://schemas.microsoft.com/office/thememl/2012/main" name="プレゼンテーション1" id="{9BE4AC99-9524-4C86-9F6B-98F0734C1A1A}" vid="{44915F46-499A-4EF6-9625-981520C18228}"/>
    </a:ext>
  </a:extLst>
</a:theme>
</file>

<file path=ppt/theme/theme6.xml><?xml version="1.0" encoding="utf-8"?>
<a:theme xmlns:a="http://schemas.openxmlformats.org/drawingml/2006/main" name="裏表紙">
  <a:themeElements>
    <a:clrScheme name="NTTDATA_color">
      <a:dk1>
        <a:srgbClr val="000000"/>
      </a:dk1>
      <a:lt1>
        <a:srgbClr val="FFFFFF"/>
      </a:lt1>
      <a:dk2>
        <a:srgbClr val="0080B1"/>
      </a:dk2>
      <a:lt2>
        <a:srgbClr val="D76B00"/>
      </a:lt2>
      <a:accent1>
        <a:srgbClr val="6785C1"/>
      </a:accent1>
      <a:accent2>
        <a:srgbClr val="070F26"/>
      </a:accent2>
      <a:accent3>
        <a:srgbClr val="E6B600"/>
      </a:accent3>
      <a:accent4>
        <a:srgbClr val="BC4328"/>
      </a:accent4>
      <a:accent5>
        <a:srgbClr val="00B176"/>
      </a:accent5>
      <a:accent6>
        <a:srgbClr val="8246AF"/>
      </a:accent6>
      <a:hlink>
        <a:srgbClr val="0000FF"/>
      </a:hlink>
      <a:folHlink>
        <a:srgbClr val="800080"/>
      </a:folHlink>
    </a:clrScheme>
    <a:fontScheme name="NTTデータ様">
      <a:majorFont>
        <a:latin typeface="Arial"/>
        <a:ea typeface="Meiryo UI"/>
        <a:cs typeface=""/>
      </a:majorFont>
      <a:minorFont>
        <a:latin typeface="Arial"/>
        <a:ea typeface="Meiryo UI"/>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2">
            <a:lumMod val="10000"/>
            <a:lumOff val="90000"/>
          </a:schemeClr>
        </a:solidFill>
        <a:ln w="3175">
          <a:solidFill>
            <a:schemeClr val="tx1"/>
          </a:solidFill>
        </a:ln>
        <a:effectLst/>
      </a:spPr>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defPPr algn="ctr">
          <a:defRPr sz="1400" dirty="0">
            <a:solidFill>
              <a:schemeClr val="tx1"/>
            </a:solidFill>
          </a:defRPr>
        </a:defPPr>
      </a:lstStyle>
      <a:style>
        <a:lnRef idx="1">
          <a:schemeClr val="accent1"/>
        </a:lnRef>
        <a:fillRef idx="3">
          <a:schemeClr val="accent1"/>
        </a:fillRef>
        <a:effectRef idx="2">
          <a:schemeClr val="accent1"/>
        </a:effectRef>
        <a:fontRef idx="minor">
          <a:schemeClr val="lt1"/>
        </a:fontRef>
      </a:style>
    </a:spDef>
    <a:lnDef>
      <a:spPr>
        <a:ln w="3175">
          <a:solidFill>
            <a:schemeClr val="tx1"/>
          </a:solidFill>
        </a:ln>
        <a:effectLst/>
      </a:spPr>
      <a:bodyPr/>
      <a:lstStyle/>
      <a:style>
        <a:lnRef idx="2">
          <a:schemeClr val="accent1"/>
        </a:lnRef>
        <a:fillRef idx="0">
          <a:schemeClr val="accent1"/>
        </a:fillRef>
        <a:effectRef idx="1">
          <a:schemeClr val="accent1"/>
        </a:effectRef>
        <a:fontRef idx="minor">
          <a:schemeClr val="tx1"/>
        </a:fontRef>
      </a:style>
    </a:lnDef>
    <a:txDef>
      <a:spPr>
        <a:noFill/>
      </a:spPr>
      <a:bodyPr wrap="square" lIns="0" rIns="0" rtlCol="0">
        <a:noAutofit/>
      </a:bodyPr>
      <a:lstStyle>
        <a:defPPr algn="l" defTabSz="288000">
          <a:defRPr kumimoji="1">
            <a:latin typeface="+mn-ea"/>
          </a:defRPr>
        </a:defPPr>
      </a:lstStyle>
    </a:txDef>
  </a:objectDefaults>
  <a:extraClrSchemeLst/>
  <a:extLst>
    <a:ext uri="{05A4C25C-085E-4340-85A3-A5531E510DB2}">
      <thm15:themeFamily xmlns:thm15="http://schemas.microsoft.com/office/thememl/2012/main" name="プレゼンテーション1" id="{9BE4AC99-9524-4C86-9F6B-98F0734C1A1A}" vid="{3102A436-9904-4F70-B3C7-D8E68326D2EA}"/>
    </a:ext>
  </a:extLst>
</a:theme>
</file>

<file path=ppt/theme/theme7.xml><?xml version="1.0" encoding="utf-8"?>
<a:theme xmlns:a="http://schemas.openxmlformats.org/drawingml/2006/main" name="1_中扉">
  <a:themeElements>
    <a:clrScheme name="NTTDATA_color">
      <a:dk1>
        <a:srgbClr val="000000"/>
      </a:dk1>
      <a:lt1>
        <a:srgbClr val="FFFFFF"/>
      </a:lt1>
      <a:dk2>
        <a:srgbClr val="0080B1"/>
      </a:dk2>
      <a:lt2>
        <a:srgbClr val="D76B00"/>
      </a:lt2>
      <a:accent1>
        <a:srgbClr val="6785C1"/>
      </a:accent1>
      <a:accent2>
        <a:srgbClr val="070F26"/>
      </a:accent2>
      <a:accent3>
        <a:srgbClr val="E6B600"/>
      </a:accent3>
      <a:accent4>
        <a:srgbClr val="BC4328"/>
      </a:accent4>
      <a:accent5>
        <a:srgbClr val="00B176"/>
      </a:accent5>
      <a:accent6>
        <a:srgbClr val="8246AF"/>
      </a:accent6>
      <a:hlink>
        <a:srgbClr val="0000FF"/>
      </a:hlink>
      <a:folHlink>
        <a:srgbClr val="800080"/>
      </a:folHlink>
    </a:clrScheme>
    <a:fontScheme name="NTTデータ様">
      <a:majorFont>
        <a:latin typeface="Arial"/>
        <a:ea typeface="Meiryo UI"/>
        <a:cs typeface=""/>
      </a:majorFont>
      <a:minorFont>
        <a:latin typeface="Arial"/>
        <a:ea typeface="Meiryo UI"/>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2">
            <a:lumMod val="10000"/>
            <a:lumOff val="90000"/>
          </a:schemeClr>
        </a:solidFill>
        <a:ln w="3175">
          <a:solidFill>
            <a:schemeClr val="tx1"/>
          </a:solidFill>
        </a:ln>
        <a:effectLst/>
      </a:spPr>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defPPr algn="ctr">
          <a:defRPr sz="1400" dirty="0">
            <a:solidFill>
              <a:schemeClr val="tx1"/>
            </a:solidFill>
          </a:defRPr>
        </a:defPPr>
      </a:lstStyle>
      <a:style>
        <a:lnRef idx="1">
          <a:schemeClr val="accent1"/>
        </a:lnRef>
        <a:fillRef idx="3">
          <a:schemeClr val="accent1"/>
        </a:fillRef>
        <a:effectRef idx="2">
          <a:schemeClr val="accent1"/>
        </a:effectRef>
        <a:fontRef idx="minor">
          <a:schemeClr val="lt1"/>
        </a:fontRef>
      </a:style>
    </a:spDef>
    <a:lnDef>
      <a:spPr>
        <a:ln w="3175">
          <a:solidFill>
            <a:schemeClr val="tx1"/>
          </a:solidFill>
        </a:ln>
        <a:effectLst/>
      </a:spPr>
      <a:bodyPr/>
      <a:lstStyle/>
      <a:style>
        <a:lnRef idx="2">
          <a:schemeClr val="accent1"/>
        </a:lnRef>
        <a:fillRef idx="0">
          <a:schemeClr val="accent1"/>
        </a:fillRef>
        <a:effectRef idx="1">
          <a:schemeClr val="accent1"/>
        </a:effectRef>
        <a:fontRef idx="minor">
          <a:schemeClr val="tx1"/>
        </a:fontRef>
      </a:style>
    </a:lnDef>
    <a:txDef>
      <a:spPr>
        <a:noFill/>
      </a:spPr>
      <a:bodyPr wrap="square" lIns="0" rIns="0" rtlCol="0">
        <a:noAutofit/>
      </a:bodyPr>
      <a:lstStyle>
        <a:defPPr algn="l" defTabSz="288000">
          <a:defRPr kumimoji="1">
            <a:latin typeface="+mn-ea"/>
          </a:defRPr>
        </a:defPPr>
      </a:lstStyle>
    </a:txDef>
  </a:objectDefaults>
  <a:extraClrSchemeLst/>
  <a:extLst>
    <a:ext uri="{05A4C25C-085E-4340-85A3-A5531E510DB2}">
      <thm15:themeFamily xmlns:thm15="http://schemas.microsoft.com/office/thememl/2012/main" name="プレゼンテーション1" id="{9BE4AC99-9524-4C86-9F6B-98F0734C1A1A}" vid="{42A1FC16-D814-412C-8B53-ABD0D5FF4DA1}"/>
    </a:ext>
  </a:extLst>
</a:theme>
</file>

<file path=ppt/theme/theme8.xml><?xml version="1.0" encoding="utf-8"?>
<a:theme xmlns:a="http://schemas.openxmlformats.org/drawingml/2006/main" name="2_中扉">
  <a:themeElements>
    <a:clrScheme name="NTTDATA_color">
      <a:dk1>
        <a:srgbClr val="000000"/>
      </a:dk1>
      <a:lt1>
        <a:srgbClr val="FFFFFF"/>
      </a:lt1>
      <a:dk2>
        <a:srgbClr val="0080B1"/>
      </a:dk2>
      <a:lt2>
        <a:srgbClr val="D76B00"/>
      </a:lt2>
      <a:accent1>
        <a:srgbClr val="6785C1"/>
      </a:accent1>
      <a:accent2>
        <a:srgbClr val="070F26"/>
      </a:accent2>
      <a:accent3>
        <a:srgbClr val="E6B600"/>
      </a:accent3>
      <a:accent4>
        <a:srgbClr val="BC4328"/>
      </a:accent4>
      <a:accent5>
        <a:srgbClr val="00B176"/>
      </a:accent5>
      <a:accent6>
        <a:srgbClr val="8246AF"/>
      </a:accent6>
      <a:hlink>
        <a:srgbClr val="0000FF"/>
      </a:hlink>
      <a:folHlink>
        <a:srgbClr val="800080"/>
      </a:folHlink>
    </a:clrScheme>
    <a:fontScheme name="NTTデータ様">
      <a:majorFont>
        <a:latin typeface="Arial"/>
        <a:ea typeface="Meiryo UI"/>
        <a:cs typeface=""/>
      </a:majorFont>
      <a:minorFont>
        <a:latin typeface="Arial"/>
        <a:ea typeface="Meiryo UI"/>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2">
            <a:lumMod val="10000"/>
            <a:lumOff val="90000"/>
          </a:schemeClr>
        </a:solidFill>
        <a:ln w="3175">
          <a:solidFill>
            <a:schemeClr val="tx1"/>
          </a:solidFill>
        </a:ln>
        <a:effectLst/>
      </a:spPr>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defPPr algn="ctr">
          <a:defRPr sz="1400" dirty="0">
            <a:solidFill>
              <a:schemeClr val="tx1"/>
            </a:solidFill>
          </a:defRPr>
        </a:defPPr>
      </a:lstStyle>
      <a:style>
        <a:lnRef idx="1">
          <a:schemeClr val="accent1"/>
        </a:lnRef>
        <a:fillRef idx="3">
          <a:schemeClr val="accent1"/>
        </a:fillRef>
        <a:effectRef idx="2">
          <a:schemeClr val="accent1"/>
        </a:effectRef>
        <a:fontRef idx="minor">
          <a:schemeClr val="lt1"/>
        </a:fontRef>
      </a:style>
    </a:spDef>
    <a:lnDef>
      <a:spPr>
        <a:ln w="3175">
          <a:solidFill>
            <a:schemeClr val="tx1"/>
          </a:solidFill>
        </a:ln>
        <a:effectLst/>
      </a:spPr>
      <a:bodyPr/>
      <a:lstStyle/>
      <a:style>
        <a:lnRef idx="2">
          <a:schemeClr val="accent1"/>
        </a:lnRef>
        <a:fillRef idx="0">
          <a:schemeClr val="accent1"/>
        </a:fillRef>
        <a:effectRef idx="1">
          <a:schemeClr val="accent1"/>
        </a:effectRef>
        <a:fontRef idx="minor">
          <a:schemeClr val="tx1"/>
        </a:fontRef>
      </a:style>
    </a:lnDef>
    <a:txDef>
      <a:spPr>
        <a:noFill/>
      </a:spPr>
      <a:bodyPr wrap="square" lIns="0" rIns="0" rtlCol="0">
        <a:noAutofit/>
      </a:bodyPr>
      <a:lstStyle>
        <a:defPPr algn="l" defTabSz="288000">
          <a:defRPr kumimoji="1">
            <a:latin typeface="+mn-ea"/>
          </a:defRPr>
        </a:defPPr>
      </a:lstStyle>
    </a:txDef>
  </a:objectDefaults>
  <a:extraClrSchemeLst/>
  <a:extLst>
    <a:ext uri="{05A4C25C-085E-4340-85A3-A5531E510DB2}">
      <thm15:themeFamily xmlns:thm15="http://schemas.microsoft.com/office/thememl/2012/main" name="プレゼンテーション1" id="{9BE4AC99-9524-4C86-9F6B-98F0734C1A1A}" vid="{42A1FC16-D814-412C-8B53-ABD0D5FF4DA1}"/>
    </a:ext>
  </a:extLst>
</a:theme>
</file>

<file path=ppt/theme/theme9.xml><?xml version="1.0" encoding="utf-8"?>
<a:theme xmlns:a="http://schemas.openxmlformats.org/drawingml/2006/main" name="ホワイト">
  <a:themeElements>
    <a:clrScheme name="NTTDATA_color">
      <a:dk1>
        <a:srgbClr val="000000"/>
      </a:dk1>
      <a:lt1>
        <a:srgbClr val="FFFFFF"/>
      </a:lt1>
      <a:dk2>
        <a:srgbClr val="0080B1"/>
      </a:dk2>
      <a:lt2>
        <a:srgbClr val="D76B00"/>
      </a:lt2>
      <a:accent1>
        <a:srgbClr val="6785C1"/>
      </a:accent1>
      <a:accent2>
        <a:srgbClr val="070F26"/>
      </a:accent2>
      <a:accent3>
        <a:srgbClr val="E6B600"/>
      </a:accent3>
      <a:accent4>
        <a:srgbClr val="BC4328"/>
      </a:accent4>
      <a:accent5>
        <a:srgbClr val="00B176"/>
      </a:accent5>
      <a:accent6>
        <a:srgbClr val="8246AF"/>
      </a:accent6>
      <a:hlink>
        <a:srgbClr val="0000FF"/>
      </a:hlink>
      <a:folHlink>
        <a:srgbClr val="800080"/>
      </a:folHlink>
    </a:clrScheme>
    <a:fontScheme name="NTTDATA_font">
      <a:majorFont>
        <a:latin typeface="Arial"/>
        <a:ea typeface="Meiryo UI"/>
        <a:cs typeface=""/>
      </a:majorFont>
      <a:minorFont>
        <a:latin typeface="Arial"/>
        <a:ea typeface="Meiryo UI"/>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2">
            <a:lumMod val="10000"/>
            <a:lumOff val="90000"/>
          </a:schemeClr>
        </a:solidFill>
        <a:ln w="3175">
          <a:solidFill>
            <a:schemeClr val="tx1"/>
          </a:solidFill>
        </a:ln>
        <a:effectLst/>
      </a:spPr>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defPPr algn="ctr">
          <a:defRPr sz="1400" dirty="0">
            <a:solidFill>
              <a:schemeClr val="tx1"/>
            </a:solidFill>
          </a:defRPr>
        </a:defPPr>
      </a:lstStyle>
      <a:style>
        <a:lnRef idx="1">
          <a:schemeClr val="accent1"/>
        </a:lnRef>
        <a:fillRef idx="3">
          <a:schemeClr val="accent1"/>
        </a:fillRef>
        <a:effectRef idx="2">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ホワイト">
  <a:themeElements>
    <a:clrScheme name="NTTDATA_color">
      <a:dk1>
        <a:srgbClr val="000000"/>
      </a:dk1>
      <a:lt1>
        <a:srgbClr val="FFFFFF"/>
      </a:lt1>
      <a:dk2>
        <a:srgbClr val="0080B1"/>
      </a:dk2>
      <a:lt2>
        <a:srgbClr val="D76B00"/>
      </a:lt2>
      <a:accent1>
        <a:srgbClr val="6785C1"/>
      </a:accent1>
      <a:accent2>
        <a:srgbClr val="070F26"/>
      </a:accent2>
      <a:accent3>
        <a:srgbClr val="E6B600"/>
      </a:accent3>
      <a:accent4>
        <a:srgbClr val="BC4328"/>
      </a:accent4>
      <a:accent5>
        <a:srgbClr val="00B176"/>
      </a:accent5>
      <a:accent6>
        <a:srgbClr val="8246AF"/>
      </a:accent6>
      <a:hlink>
        <a:srgbClr val="0000FF"/>
      </a:hlink>
      <a:folHlink>
        <a:srgbClr val="800080"/>
      </a:folHlink>
    </a:clrScheme>
    <a:fontScheme name="NTTDATA_font">
      <a:majorFont>
        <a:latin typeface="Arial"/>
        <a:ea typeface="Meiryo UI"/>
        <a:cs typeface=""/>
      </a:majorFont>
      <a:minorFont>
        <a:latin typeface="Arial"/>
        <a:ea typeface="Meiryo UI"/>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2">
            <a:lumMod val="10000"/>
            <a:lumOff val="90000"/>
          </a:schemeClr>
        </a:solidFill>
        <a:ln w="3175">
          <a:solidFill>
            <a:schemeClr val="tx1"/>
          </a:solidFill>
        </a:ln>
        <a:effectLst/>
      </a:spPr>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defPPr algn="ctr">
          <a:defRPr sz="1400" dirty="0">
            <a:solidFill>
              <a:schemeClr val="tx1"/>
            </a:solidFill>
          </a:defRPr>
        </a:defPPr>
      </a:lstStyle>
      <a:style>
        <a:lnRef idx="1">
          <a:schemeClr val="accent1"/>
        </a:lnRef>
        <a:fillRef idx="3">
          <a:schemeClr val="accent1"/>
        </a:fillRef>
        <a:effectRef idx="2">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経営研レポート_量子技術と経済安全保障</Template>
  <TotalTime>0</TotalTime>
  <Words>12258</Words>
  <Application>Microsoft Office PowerPoint</Application>
  <PresentationFormat>A4 210 x 297 mm</PresentationFormat>
  <Paragraphs>1304</Paragraphs>
  <Slides>34</Slides>
  <Notes>0</Notes>
  <HiddenSlides>0</HiddenSlides>
  <MMClips>0</MMClips>
  <ScaleCrop>false</ScaleCrop>
  <HeadingPairs>
    <vt:vector size="6" baseType="variant">
      <vt:variant>
        <vt:lpstr>使用されているフォント</vt:lpstr>
      </vt:variant>
      <vt:variant>
        <vt:i4>9</vt:i4>
      </vt:variant>
      <vt:variant>
        <vt:lpstr>テーマ</vt:lpstr>
      </vt:variant>
      <vt:variant>
        <vt:i4>8</vt:i4>
      </vt:variant>
      <vt:variant>
        <vt:lpstr>スライド タイトル</vt:lpstr>
      </vt:variant>
      <vt:variant>
        <vt:i4>34</vt:i4>
      </vt:variant>
    </vt:vector>
  </HeadingPairs>
  <TitlesOfParts>
    <vt:vector size="51" baseType="lpstr">
      <vt:lpstr>BIZ UDPゴシック</vt:lpstr>
      <vt:lpstr>HGPGothicE</vt:lpstr>
      <vt:lpstr>HGP創英角ｺﾞｼｯｸUB</vt:lpstr>
      <vt:lpstr>Meiryo UI</vt:lpstr>
      <vt:lpstr>Meiryo UI 本文</vt:lpstr>
      <vt:lpstr>メイリオ</vt:lpstr>
      <vt:lpstr>Arial</vt:lpstr>
      <vt:lpstr>Times New Roman</vt:lpstr>
      <vt:lpstr>Wingdings</vt:lpstr>
      <vt:lpstr>表紙</vt:lpstr>
      <vt:lpstr>目次</vt:lpstr>
      <vt:lpstr>中扉</vt:lpstr>
      <vt:lpstr>コンテンツ_Light</vt:lpstr>
      <vt:lpstr>コンテンツ_Dark</vt:lpstr>
      <vt:lpstr>裏表紙</vt:lpstr>
      <vt:lpstr>1_中扉</vt:lpstr>
      <vt:lpstr>2_中扉</vt:lpstr>
      <vt:lpstr>PowerPoint プレゼンテーション</vt:lpstr>
      <vt:lpstr>ユースケース開発実証事業の成果物の取り纏めの方針</vt:lpstr>
      <vt:lpstr>01</vt:lpstr>
      <vt:lpstr>基本情報の整理①</vt:lpstr>
      <vt:lpstr>基本情報の整理②</vt:lpstr>
      <vt:lpstr>02</vt:lpstr>
      <vt:lpstr>Trusted Webで解決・実現を目指す内容</vt:lpstr>
      <vt:lpstr>実装する機能・仕組み</vt:lpstr>
      <vt:lpstr>データコントロール・ガバナンスの考え方</vt:lpstr>
      <vt:lpstr>合意形成・トレースの考え方①</vt:lpstr>
      <vt:lpstr>合意形成・トレースの考え方②</vt:lpstr>
      <vt:lpstr>実装の詳細　-属性情報、本人確認・実在性証明の手法について</vt:lpstr>
      <vt:lpstr>実装の詳細　-ウォレットの実装、ブロックチェーンの活用について</vt:lpstr>
      <vt:lpstr>実装の詳細　–まとめ・考察</vt:lpstr>
      <vt:lpstr>実装の詳細　–まとめ・考察</vt:lpstr>
      <vt:lpstr>実装の詳細　–まとめ・考察</vt:lpstr>
      <vt:lpstr>03</vt:lpstr>
      <vt:lpstr>ユーザーの声（期待・ニーズ、課題・懸念点）</vt:lpstr>
      <vt:lpstr>ユーザーの声（期待・ニーズ、課題・懸念点）</vt:lpstr>
      <vt:lpstr>社会実装に向けたマイルストーン</vt:lpstr>
      <vt:lpstr>ビジネスモデル・プレイヤーマップ</vt:lpstr>
      <vt:lpstr>社会実装の見通し　–まとめ・考察</vt:lpstr>
      <vt:lpstr>社会実装の見通し　–まとめ・考察</vt:lpstr>
      <vt:lpstr>04</vt:lpstr>
      <vt:lpstr>示唆・提言の整理要領</vt:lpstr>
      <vt:lpstr>Trusted Webの全体像（案）</vt:lpstr>
      <vt:lpstr>示唆・提言の整理①　-Trusted Webの戦略</vt:lpstr>
      <vt:lpstr>示唆・提言の整理②　-Trusted Webの手法・アプローチ</vt:lpstr>
      <vt:lpstr>示唆・提言の整理③　-Trusted Webで提供するサービス</vt:lpstr>
      <vt:lpstr>示唆・提言の分析①　-Trusted Webの戦略</vt:lpstr>
      <vt:lpstr>示唆・提言の分析①　-Trusted Webの戦略</vt:lpstr>
      <vt:lpstr>示唆・提言の分析②　-Trusted Webの手法・アプローチ</vt:lpstr>
      <vt:lpstr>示唆・提言の分析③　-Trusted Webで提供するサービス</vt:lpstr>
      <vt:lpstr>PowerPoint プレゼンテーション</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2023-04-27T05:09:29Z</dcterms:created>
  <dcterms:modified xsi:type="dcterms:W3CDTF">2023-04-27T05:09:39Z</dcterms:modified>
  <cp:version/>
</cp:coreProperties>
</file>