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4.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5.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6.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7.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8.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924" r:id="rId1"/>
    <p:sldMasterId id="2147483790" r:id="rId2"/>
    <p:sldMasterId id="2147483913" r:id="rId3"/>
    <p:sldMasterId id="2147483908" r:id="rId4"/>
    <p:sldMasterId id="2147483853" r:id="rId5"/>
    <p:sldMasterId id="2147483852" r:id="rId6"/>
    <p:sldMasterId id="2147483934" r:id="rId7"/>
    <p:sldMasterId id="2147483946" r:id="rId8"/>
    <p:sldMasterId id="2147483965" r:id="rId9"/>
  </p:sldMasterIdLst>
  <p:notesMasterIdLst>
    <p:notesMasterId r:id="rId97"/>
  </p:notesMasterIdLst>
  <p:handoutMasterIdLst>
    <p:handoutMasterId r:id="rId98"/>
  </p:handoutMasterIdLst>
  <p:sldIdLst>
    <p:sldId id="672" r:id="rId10"/>
    <p:sldId id="673" r:id="rId11"/>
    <p:sldId id="693" r:id="rId12"/>
    <p:sldId id="674" r:id="rId13"/>
    <p:sldId id="694" r:id="rId14"/>
    <p:sldId id="683" r:id="rId15"/>
    <p:sldId id="696" r:id="rId16"/>
    <p:sldId id="677" r:id="rId17"/>
    <p:sldId id="678" r:id="rId18"/>
    <p:sldId id="659" r:id="rId19"/>
    <p:sldId id="646" r:id="rId20"/>
    <p:sldId id="647" r:id="rId21"/>
    <p:sldId id="648" r:id="rId22"/>
    <p:sldId id="649" r:id="rId23"/>
    <p:sldId id="650" r:id="rId24"/>
    <p:sldId id="651" r:id="rId25"/>
    <p:sldId id="652" r:id="rId26"/>
    <p:sldId id="653" r:id="rId27"/>
    <p:sldId id="697" r:id="rId28"/>
    <p:sldId id="654" r:id="rId29"/>
    <p:sldId id="655" r:id="rId30"/>
    <p:sldId id="657" r:id="rId31"/>
    <p:sldId id="645" r:id="rId32"/>
    <p:sldId id="638" r:id="rId33"/>
    <p:sldId id="639" r:id="rId34"/>
    <p:sldId id="640" r:id="rId35"/>
    <p:sldId id="641" r:id="rId36"/>
    <p:sldId id="642" r:id="rId37"/>
    <p:sldId id="643" r:id="rId38"/>
    <p:sldId id="584" r:id="rId39"/>
    <p:sldId id="590" r:id="rId40"/>
    <p:sldId id="591" r:id="rId41"/>
    <p:sldId id="592" r:id="rId42"/>
    <p:sldId id="593" r:id="rId43"/>
    <p:sldId id="663" r:id="rId44"/>
    <p:sldId id="664" r:id="rId45"/>
    <p:sldId id="595" r:id="rId46"/>
    <p:sldId id="660" r:id="rId47"/>
    <p:sldId id="604" r:id="rId48"/>
    <p:sldId id="597" r:id="rId49"/>
    <p:sldId id="598" r:id="rId50"/>
    <p:sldId id="599" r:id="rId51"/>
    <p:sldId id="600" r:id="rId52"/>
    <p:sldId id="601" r:id="rId53"/>
    <p:sldId id="602" r:id="rId54"/>
    <p:sldId id="605" r:id="rId55"/>
    <p:sldId id="606" r:id="rId56"/>
    <p:sldId id="607" r:id="rId57"/>
    <p:sldId id="608" r:id="rId58"/>
    <p:sldId id="609" r:id="rId59"/>
    <p:sldId id="666" r:id="rId60"/>
    <p:sldId id="667" r:id="rId61"/>
    <p:sldId id="611" r:id="rId62"/>
    <p:sldId id="613" r:id="rId63"/>
    <p:sldId id="614" r:id="rId64"/>
    <p:sldId id="615" r:id="rId65"/>
    <p:sldId id="616" r:id="rId66"/>
    <p:sldId id="668" r:id="rId67"/>
    <p:sldId id="617" r:id="rId68"/>
    <p:sldId id="619" r:id="rId69"/>
    <p:sldId id="661" r:id="rId70"/>
    <p:sldId id="670" r:id="rId71"/>
    <p:sldId id="671" r:id="rId72"/>
    <p:sldId id="621" r:id="rId73"/>
    <p:sldId id="623" r:id="rId74"/>
    <p:sldId id="629" r:id="rId75"/>
    <p:sldId id="631" r:id="rId76"/>
    <p:sldId id="679" r:id="rId77"/>
    <p:sldId id="685" r:id="rId78"/>
    <p:sldId id="686" r:id="rId79"/>
    <p:sldId id="687" r:id="rId80"/>
    <p:sldId id="680" r:id="rId81"/>
    <p:sldId id="689" r:id="rId82"/>
    <p:sldId id="699" r:id="rId83"/>
    <p:sldId id="700" r:id="rId84"/>
    <p:sldId id="701" r:id="rId85"/>
    <p:sldId id="702" r:id="rId86"/>
    <p:sldId id="703" r:id="rId87"/>
    <p:sldId id="681" r:id="rId88"/>
    <p:sldId id="690" r:id="rId89"/>
    <p:sldId id="704" r:id="rId90"/>
    <p:sldId id="588" r:id="rId91"/>
    <p:sldId id="682" r:id="rId92"/>
    <p:sldId id="691" r:id="rId93"/>
    <p:sldId id="705" r:id="rId94"/>
    <p:sldId id="706" r:id="rId95"/>
    <p:sldId id="692" r:id="rId96"/>
  </p:sldIdLst>
  <p:sldSz cx="9906000" cy="6858000" type="A4"/>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00FF00"/>
        </p14:laserClr>
      </p:ext>
      <p:ext uri="{2FDB2607-1784-4EEB-B798-7EB5836EED8A}">
        <p14:showMediaCtrls xmlns:p14="http://schemas.microsoft.com/office/powerpoint/2010/main" val="1"/>
      </p:ext>
    </p:extLst>
  </p:showPr>
  <p:clrMru>
    <a:srgbClr val="002060"/>
    <a:srgbClr val="D8E0F8"/>
    <a:srgbClr val="D3D9E9"/>
    <a:srgbClr val="BC4328"/>
    <a:srgbClr val="EBEDF4"/>
    <a:srgbClr val="9DB2ED"/>
    <a:srgbClr val="B0C1F1"/>
    <a:srgbClr val="A4B6DA"/>
    <a:srgbClr val="65789E"/>
    <a:srgbClr val="549CD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E25E649-3F16-4E02-A733-19D2CDBF48F0}" styleName="中間スタイル 3 - アクセント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スタイル (中間)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06799F8-075E-4A3A-A7F6-7FBC6576F1A4}" styleName="テーマ スタイル 2 - アクセント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テーマ スタイル 2 - アクセント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スタイル (淡色)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C7853C-536D-4A76-A0AE-DD22124D55A5}" styleName="テーマ スタイル 1 - アクセント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B4B98B0-60AC-42C2-AFA5-B58CD77FA1E5}" styleName="淡色スタイル 1 - アクセント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4956" autoAdjust="0"/>
    <p:restoredTop sz="96181" autoAdjust="0"/>
  </p:normalViewPr>
  <p:slideViewPr>
    <p:cSldViewPr snapToGrid="0" snapToObjects="1">
      <p:cViewPr varScale="1">
        <p:scale>
          <a:sx n="111" d="100"/>
          <a:sy n="111" d="100"/>
        </p:scale>
        <p:origin x="1884" y="114"/>
      </p:cViewPr>
      <p:guideLst/>
    </p:cSldViewPr>
  </p:slideViewPr>
  <p:outlineViewPr>
    <p:cViewPr>
      <p:scale>
        <a:sx n="33" d="100"/>
        <a:sy n="33" d="100"/>
      </p:scale>
      <p:origin x="0" y="0"/>
    </p:cViewPr>
  </p:outlineViewPr>
  <p:notesTextViewPr>
    <p:cViewPr>
      <p:scale>
        <a:sx n="160" d="100"/>
        <a:sy n="160" d="100"/>
      </p:scale>
      <p:origin x="0" y="0"/>
    </p:cViewPr>
  </p:notesTextViewPr>
  <p:sorterViewPr>
    <p:cViewPr>
      <p:scale>
        <a:sx n="80" d="100"/>
        <a:sy n="80" d="100"/>
      </p:scale>
      <p:origin x="0" y="0"/>
    </p:cViewPr>
  </p:sorterViewPr>
  <p:notesViewPr>
    <p:cSldViewPr snapToGrid="0" snapToObjects="1">
      <p:cViewPr varScale="1">
        <p:scale>
          <a:sx n="66" d="100"/>
          <a:sy n="66" d="100"/>
        </p:scale>
        <p:origin x="1632" y="3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slide" Target="slides/slide54.xml"/><Relationship Id="rId68" Type="http://schemas.openxmlformats.org/officeDocument/2006/relationships/slide" Target="slides/slide59.xml"/><Relationship Id="rId84" Type="http://schemas.openxmlformats.org/officeDocument/2006/relationships/slide" Target="slides/slide75.xml"/><Relationship Id="rId89" Type="http://schemas.openxmlformats.org/officeDocument/2006/relationships/slide" Target="slides/slide80.xml"/><Relationship Id="rId7" Type="http://schemas.openxmlformats.org/officeDocument/2006/relationships/slideMaster" Target="slideMasters/slideMaster7.xml"/><Relationship Id="rId71" Type="http://schemas.openxmlformats.org/officeDocument/2006/relationships/slide" Target="slides/slide62.xml"/><Relationship Id="rId92" Type="http://schemas.openxmlformats.org/officeDocument/2006/relationships/slide" Target="slides/slide83.xml"/><Relationship Id="rId2" Type="http://schemas.openxmlformats.org/officeDocument/2006/relationships/slideMaster" Target="slideMasters/slideMaster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slide" Target="slides/slide49.xml"/><Relationship Id="rId66" Type="http://schemas.openxmlformats.org/officeDocument/2006/relationships/slide" Target="slides/slide57.xml"/><Relationship Id="rId74" Type="http://schemas.openxmlformats.org/officeDocument/2006/relationships/slide" Target="slides/slide65.xml"/><Relationship Id="rId79" Type="http://schemas.openxmlformats.org/officeDocument/2006/relationships/slide" Target="slides/slide70.xml"/><Relationship Id="rId87" Type="http://schemas.openxmlformats.org/officeDocument/2006/relationships/slide" Target="slides/slide78.xml"/><Relationship Id="rId102" Type="http://schemas.openxmlformats.org/officeDocument/2006/relationships/theme" Target="theme/theme1.xml"/><Relationship Id="rId5" Type="http://schemas.openxmlformats.org/officeDocument/2006/relationships/slideMaster" Target="slideMasters/slideMaster5.xml"/><Relationship Id="rId61" Type="http://schemas.openxmlformats.org/officeDocument/2006/relationships/slide" Target="slides/slide52.xml"/><Relationship Id="rId82" Type="http://schemas.openxmlformats.org/officeDocument/2006/relationships/slide" Target="slides/slide73.xml"/><Relationship Id="rId90" Type="http://schemas.openxmlformats.org/officeDocument/2006/relationships/slide" Target="slides/slide81.xml"/><Relationship Id="rId95" Type="http://schemas.openxmlformats.org/officeDocument/2006/relationships/slide" Target="slides/slide86.xml"/><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slide" Target="slides/slide55.xml"/><Relationship Id="rId69" Type="http://schemas.openxmlformats.org/officeDocument/2006/relationships/slide" Target="slides/slide60.xml"/><Relationship Id="rId77" Type="http://schemas.openxmlformats.org/officeDocument/2006/relationships/slide" Target="slides/slide68.xml"/><Relationship Id="rId100"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42.xml"/><Relationship Id="rId72" Type="http://schemas.openxmlformats.org/officeDocument/2006/relationships/slide" Target="slides/slide63.xml"/><Relationship Id="rId80" Type="http://schemas.openxmlformats.org/officeDocument/2006/relationships/slide" Target="slides/slide71.xml"/><Relationship Id="rId85" Type="http://schemas.openxmlformats.org/officeDocument/2006/relationships/slide" Target="slides/slide76.xml"/><Relationship Id="rId93" Type="http://schemas.openxmlformats.org/officeDocument/2006/relationships/slide" Target="slides/slide84.xml"/><Relationship Id="rId98" Type="http://schemas.openxmlformats.org/officeDocument/2006/relationships/handoutMaster" Target="handoutMasters/handoutMaster1.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slide" Target="slides/slide58.xml"/><Relationship Id="rId103" Type="http://schemas.openxmlformats.org/officeDocument/2006/relationships/tableStyles" Target="tableStyles.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openxmlformats.org/officeDocument/2006/relationships/slide" Target="slides/slide61.xml"/><Relationship Id="rId75" Type="http://schemas.openxmlformats.org/officeDocument/2006/relationships/slide" Target="slides/slide66.xml"/><Relationship Id="rId83" Type="http://schemas.openxmlformats.org/officeDocument/2006/relationships/slide" Target="slides/slide74.xml"/><Relationship Id="rId88" Type="http://schemas.openxmlformats.org/officeDocument/2006/relationships/slide" Target="slides/slide79.xml"/><Relationship Id="rId91" Type="http://schemas.openxmlformats.org/officeDocument/2006/relationships/slide" Target="slides/slide82.xml"/><Relationship Id="rId96" Type="http://schemas.openxmlformats.org/officeDocument/2006/relationships/slide" Target="slides/slide87.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slide" Target="slides/slide64.xml"/><Relationship Id="rId78" Type="http://schemas.openxmlformats.org/officeDocument/2006/relationships/slide" Target="slides/slide69.xml"/><Relationship Id="rId81" Type="http://schemas.openxmlformats.org/officeDocument/2006/relationships/slide" Target="slides/slide72.xml"/><Relationship Id="rId86" Type="http://schemas.openxmlformats.org/officeDocument/2006/relationships/slide" Target="slides/slide77.xml"/><Relationship Id="rId94" Type="http://schemas.openxmlformats.org/officeDocument/2006/relationships/slide" Target="slides/slide85.xml"/><Relationship Id="rId99" Type="http://schemas.openxmlformats.org/officeDocument/2006/relationships/commentAuthors" Target="commentAuthors.xml"/><Relationship Id="rId10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 Id="rId76" Type="http://schemas.openxmlformats.org/officeDocument/2006/relationships/slide" Target="slides/slide67.xml"/><Relationship Id="rId97"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latin typeface="+mn-ea"/>
            </a:endParaRPr>
          </a:p>
        </p:txBody>
      </p:sp>
      <p:sp>
        <p:nvSpPr>
          <p:cNvPr id="3" name="日付プレースホルダー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7BDCB57-7B26-864A-85AB-1FE6E8A71097}" type="datetimeFigureOut">
              <a:rPr kumimoji="1" lang="ja-JP" altLang="en-US" smtClean="0">
                <a:latin typeface="+mn-ea"/>
              </a:rPr>
              <a:t>2023/4/27</a:t>
            </a:fld>
            <a:endParaRPr kumimoji="1" lang="ja-JP" altLang="en-US">
              <a:latin typeface="+mn-ea"/>
            </a:endParaRPr>
          </a:p>
        </p:txBody>
      </p:sp>
      <p:sp>
        <p:nvSpPr>
          <p:cNvPr id="4" name="フッター プレースホルダー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latin typeface="+mn-ea"/>
            </a:endParaRPr>
          </a:p>
        </p:txBody>
      </p:sp>
      <p:sp>
        <p:nvSpPr>
          <p:cNvPr id="5" name="スライド番号プレースホルダー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741B73B-8F91-6845-8B45-1448A7A46D6E}" type="slidenum">
              <a:rPr kumimoji="1" lang="ja-JP" altLang="en-US" smtClean="0">
                <a:latin typeface="+mn-ea"/>
              </a:rPr>
              <a:t>‹#›</a:t>
            </a:fld>
            <a:endParaRPr kumimoji="1" lang="ja-JP" altLang="en-US">
              <a:latin typeface="+mn-ea"/>
            </a:endParaRPr>
          </a:p>
        </p:txBody>
      </p:sp>
    </p:spTree>
    <p:extLst>
      <p:ext uri="{BB962C8B-B14F-4D97-AF65-F5344CB8AC3E}">
        <p14:creationId xmlns:p14="http://schemas.microsoft.com/office/powerpoint/2010/main" val="177408550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mn-ea"/>
                <a:ea typeface="+mn-ea"/>
              </a:defRPr>
            </a:lvl1pPr>
          </a:lstStyle>
          <a:p>
            <a:endParaRPr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mn-ea"/>
                <a:ea typeface="+mn-ea"/>
              </a:defRPr>
            </a:lvl1pPr>
          </a:lstStyle>
          <a:p>
            <a:fld id="{187B8588-1665-0A4A-AD47-68FFFFC620D1}" type="datetimeFigureOut">
              <a:rPr lang="ja-JP" altLang="en-US" smtClean="0"/>
              <a:pPr/>
              <a:t>2023/4/27</a:t>
            </a:fld>
            <a:endParaRPr lang="ja-JP" altLang="en-US"/>
          </a:p>
        </p:txBody>
      </p:sp>
      <p:sp>
        <p:nvSpPr>
          <p:cNvPr id="4" name="スライド イメージ プレースホルダー 3"/>
          <p:cNvSpPr>
            <a:spLocks noGrp="1" noRot="1" noChangeAspect="1"/>
          </p:cNvSpPr>
          <p:nvPr>
            <p:ph type="sldImg" idx="2"/>
          </p:nvPr>
        </p:nvSpPr>
        <p:spPr>
          <a:xfrm>
            <a:off x="1200150" y="630237"/>
            <a:ext cx="44577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3887785"/>
            <a:ext cx="5486400" cy="462597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mn-ea"/>
                <a:ea typeface="+mn-ea"/>
              </a:defRPr>
            </a:lvl1pPr>
          </a:lstStyle>
          <a:p>
            <a:endParaRPr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mn-ea"/>
                <a:ea typeface="+mn-ea"/>
              </a:defRPr>
            </a:lvl1pPr>
          </a:lstStyle>
          <a:p>
            <a:fld id="{AF9AAED7-EB68-B44B-A29A-E9CFE7A1147D}" type="slidenum">
              <a:rPr lang="ja-JP" altLang="en-US" smtClean="0"/>
              <a:pPr/>
              <a:t>‹#›</a:t>
            </a:fld>
            <a:endParaRPr lang="ja-JP" altLang="en-US"/>
          </a:p>
        </p:txBody>
      </p:sp>
    </p:spTree>
    <p:extLst>
      <p:ext uri="{BB962C8B-B14F-4D97-AF65-F5344CB8AC3E}">
        <p14:creationId xmlns:p14="http://schemas.microsoft.com/office/powerpoint/2010/main" val="24139408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ea"/>
        <a:ea typeface="+mn-ea"/>
        <a:cs typeface="+mn-cs"/>
      </a:defRPr>
    </a:lvl1pPr>
    <a:lvl2pPr marL="457200" algn="l" defTabSz="914400" rtl="0" eaLnBrk="1" latinLnBrk="0" hangingPunct="1">
      <a:defRPr kumimoji="1" sz="1200" kern="1200">
        <a:solidFill>
          <a:schemeClr val="tx1"/>
        </a:solidFill>
        <a:latin typeface="+mn-ea"/>
        <a:ea typeface="+mn-ea"/>
        <a:cs typeface="+mn-cs"/>
      </a:defRPr>
    </a:lvl2pPr>
    <a:lvl3pPr marL="914400" algn="l" defTabSz="914400" rtl="0" eaLnBrk="1" latinLnBrk="0" hangingPunct="1">
      <a:defRPr kumimoji="1" sz="1200" kern="1200">
        <a:solidFill>
          <a:schemeClr val="tx1"/>
        </a:solidFill>
        <a:latin typeface="+mn-ea"/>
        <a:ea typeface="+mn-ea"/>
        <a:cs typeface="+mn-cs"/>
      </a:defRPr>
    </a:lvl3pPr>
    <a:lvl4pPr marL="1371600" algn="l" defTabSz="914400" rtl="0" eaLnBrk="1" latinLnBrk="0" hangingPunct="1">
      <a:defRPr kumimoji="1" sz="1200" kern="1200">
        <a:solidFill>
          <a:schemeClr val="tx1"/>
        </a:solidFill>
        <a:latin typeface="+mn-ea"/>
        <a:ea typeface="+mn-ea"/>
        <a:cs typeface="+mn-cs"/>
      </a:defRPr>
    </a:lvl4pPr>
    <a:lvl5pPr marL="1828800" algn="l" defTabSz="914400" rtl="0" eaLnBrk="1" latinLnBrk="0" hangingPunct="1">
      <a:defRPr kumimoji="1" sz="1200" kern="1200">
        <a:solidFill>
          <a:schemeClr val="tx1"/>
        </a:solidFill>
        <a:latin typeface="+mn-ea"/>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9.gif"/></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9.gif"/></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9.gif"/></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png"/><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0.png"/><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8.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8.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表紙A">
    <p:spTree>
      <p:nvGrpSpPr>
        <p:cNvPr id="1" name=""/>
        <p:cNvGrpSpPr/>
        <p:nvPr/>
      </p:nvGrpSpPr>
      <p:grpSpPr>
        <a:xfrm>
          <a:off x="0" y="0"/>
          <a:ext cx="0" cy="0"/>
          <a:chOff x="0" y="0"/>
          <a:chExt cx="0" cy="0"/>
        </a:xfrm>
      </p:grpSpPr>
      <p:sp>
        <p:nvSpPr>
          <p:cNvPr id="27" name="タイトル 4">
            <a:extLst>
              <a:ext uri="{FF2B5EF4-FFF2-40B4-BE49-F238E27FC236}">
                <a16:creationId xmlns:a16="http://schemas.microsoft.com/office/drawing/2014/main" id="{D3868AFC-B2EA-484C-AA64-489ED4273318}"/>
              </a:ext>
            </a:extLst>
          </p:cNvPr>
          <p:cNvSpPr>
            <a:spLocks noGrp="1"/>
          </p:cNvSpPr>
          <p:nvPr>
            <p:ph type="title" hasCustomPrompt="1"/>
          </p:nvPr>
        </p:nvSpPr>
        <p:spPr>
          <a:xfrm>
            <a:off x="331788" y="2708276"/>
            <a:ext cx="7177075" cy="325438"/>
          </a:xfrm>
        </p:spPr>
        <p:txBody>
          <a:bodyPr/>
          <a:lstStyle>
            <a:lvl1pPr>
              <a:defRPr>
                <a:solidFill>
                  <a:schemeClr val="tx1"/>
                </a:solidFill>
              </a:defRPr>
            </a:lvl1pPr>
          </a:lstStyle>
          <a:p>
            <a:pPr lvl="0"/>
            <a:r>
              <a:rPr kumimoji="1" lang="ja-JP" altLang="en-US"/>
              <a:t>○○○○御中</a:t>
            </a:r>
          </a:p>
        </p:txBody>
      </p:sp>
      <p:sp>
        <p:nvSpPr>
          <p:cNvPr id="25" name="テキスト プレースホルダー 16">
            <a:extLst>
              <a:ext uri="{FF2B5EF4-FFF2-40B4-BE49-F238E27FC236}">
                <a16:creationId xmlns:a16="http://schemas.microsoft.com/office/drawing/2014/main" id="{AAF55D8D-D54A-0249-91F2-93832BA0DDA6}"/>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26" name="テキスト プレースホルダー 18">
            <a:extLst>
              <a:ext uri="{FF2B5EF4-FFF2-40B4-BE49-F238E27FC236}">
                <a16:creationId xmlns:a16="http://schemas.microsoft.com/office/drawing/2014/main" id="{32AE6953-680C-A842-B348-E2C64E3386AC}"/>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smtClean="0"/>
              <a:t>データ経営研究所</a:t>
            </a:r>
            <a:endParaRPr kumimoji="1" lang="ja-JP" altLang="en-US" dirty="0"/>
          </a:p>
          <a:p>
            <a:pPr lvl="0"/>
            <a:r>
              <a:rPr kumimoji="1" lang="ja-JP" altLang="en-US" dirty="0"/>
              <a:t>○○○○○○○○○○○○○○</a:t>
            </a:r>
          </a:p>
        </p:txBody>
      </p:sp>
      <p:sp>
        <p:nvSpPr>
          <p:cNvPr id="17" name="正方形/長方形 16">
            <a:extLst>
              <a:ext uri="{FF2B5EF4-FFF2-40B4-BE49-F238E27FC236}">
                <a16:creationId xmlns:a16="http://schemas.microsoft.com/office/drawing/2014/main" id="{B35F000F-EF21-7942-A550-51B9B7114064}"/>
              </a:ext>
            </a:extLst>
          </p:cNvPr>
          <p:cNvSpPr/>
          <p:nvPr userDrawn="1"/>
        </p:nvSpPr>
        <p:spPr>
          <a:xfrm>
            <a:off x="1" y="0"/>
            <a:ext cx="9906000" cy="240376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p>
        </p:txBody>
      </p:sp>
      <p:pic>
        <p:nvPicPr>
          <p:cNvPr id="19" name="図 18">
            <a:extLst>
              <a:ext uri="{FF2B5EF4-FFF2-40B4-BE49-F238E27FC236}">
                <a16:creationId xmlns:a16="http://schemas.microsoft.com/office/drawing/2014/main" id="{BA3D2F71-2021-6A4E-AC43-8FD81BB606A8}"/>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306000" y="0"/>
            <a:ext cx="3600000" cy="2403761"/>
          </a:xfrm>
          <a:prstGeom prst="rect">
            <a:avLst/>
          </a:prstGeom>
        </p:spPr>
      </p:pic>
      <p:pic>
        <p:nvPicPr>
          <p:cNvPr id="12" name="図 11">
            <a:extLst>
              <a:ext uri="{FF2B5EF4-FFF2-40B4-BE49-F238E27FC236}">
                <a16:creationId xmlns:a16="http://schemas.microsoft.com/office/drawing/2014/main" id="{6A504CDB-3BA6-BF4B-A602-DB26DC8301D4}"/>
              </a:ext>
            </a:extLst>
          </p:cNvPr>
          <p:cNvPicPr>
            <a:picLocks noChangeAspect="1"/>
          </p:cNvPicPr>
          <p:nvPr userDrawn="1"/>
        </p:nvPicPr>
        <p:blipFill>
          <a:blip r:embed="rId3"/>
          <a:srcRect/>
          <a:stretch/>
        </p:blipFill>
        <p:spPr>
          <a:xfrm>
            <a:off x="8020638" y="2640511"/>
            <a:ext cx="1641497" cy="562365"/>
          </a:xfrm>
          <a:prstGeom prst="rect">
            <a:avLst/>
          </a:prstGeom>
        </p:spPr>
      </p:pic>
      <p:sp>
        <p:nvSpPr>
          <p:cNvPr id="23" name="テキスト ボックス 22">
            <a:extLst>
              <a:ext uri="{FF2B5EF4-FFF2-40B4-BE49-F238E27FC236}">
                <a16:creationId xmlns:a16="http://schemas.microsoft.com/office/drawing/2014/main" id="{F5B088D2-4AF7-3C42-B49B-F380DD5AB088}"/>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15" name="直線矢印コネクタ 14">
            <a:extLst>
              <a:ext uri="{FF2B5EF4-FFF2-40B4-BE49-F238E27FC236}">
                <a16:creationId xmlns:a16="http://schemas.microsoft.com/office/drawing/2014/main" id="{A0FBF953-D5EB-674E-9F34-772567F4C813}"/>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16" name="テキスト ボックス 15">
            <a:extLst>
              <a:ext uri="{FF2B5EF4-FFF2-40B4-BE49-F238E27FC236}">
                <a16:creationId xmlns:a16="http://schemas.microsoft.com/office/drawing/2014/main" id="{0EB2094B-F5F4-1E46-9BEA-446D88002AAE}"/>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24" name="図 23">
            <a:extLst>
              <a:ext uri="{FF2B5EF4-FFF2-40B4-BE49-F238E27FC236}">
                <a16:creationId xmlns:a16="http://schemas.microsoft.com/office/drawing/2014/main" id="{265711C3-3D09-CF4B-9499-4C0FAC2E0653}"/>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1536522504"/>
      </p:ext>
    </p:extLst>
  </p:cSld>
  <p:clrMapOvr>
    <a:masterClrMapping/>
  </p:clrMapOvr>
  <p:extLst mod="1">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表紙B">
    <p:spTree>
      <p:nvGrpSpPr>
        <p:cNvPr id="1" name=""/>
        <p:cNvGrpSpPr/>
        <p:nvPr/>
      </p:nvGrpSpPr>
      <p:grpSpPr>
        <a:xfrm>
          <a:off x="0" y="0"/>
          <a:ext cx="0" cy="0"/>
          <a:chOff x="0" y="0"/>
          <a:chExt cx="0" cy="0"/>
        </a:xfrm>
      </p:grpSpPr>
      <p:sp>
        <p:nvSpPr>
          <p:cNvPr id="31" name="タイトル 4">
            <a:extLst>
              <a:ext uri="{FF2B5EF4-FFF2-40B4-BE49-F238E27FC236}">
                <a16:creationId xmlns:a16="http://schemas.microsoft.com/office/drawing/2014/main" id="{8AE5A253-0F03-5145-BE95-9CACB637EB31}"/>
              </a:ext>
            </a:extLst>
          </p:cNvPr>
          <p:cNvSpPr>
            <a:spLocks noGrp="1"/>
          </p:cNvSpPr>
          <p:nvPr>
            <p:ph type="title" hasCustomPrompt="1"/>
          </p:nvPr>
        </p:nvSpPr>
        <p:spPr>
          <a:xfrm>
            <a:off x="331788" y="2708276"/>
            <a:ext cx="7177075" cy="325438"/>
          </a:xfrm>
        </p:spPr>
        <p:txBody>
          <a:bodyPr/>
          <a:lstStyle>
            <a:lvl1pPr>
              <a:defRPr>
                <a:solidFill>
                  <a:schemeClr val="tx1"/>
                </a:solidFill>
              </a:defRPr>
            </a:lvl1pPr>
          </a:lstStyle>
          <a:p>
            <a:pPr lvl="0"/>
            <a:r>
              <a:rPr kumimoji="1" lang="ja-JP" altLang="en-US"/>
              <a:t>○○○○御中</a:t>
            </a:r>
          </a:p>
        </p:txBody>
      </p:sp>
      <p:sp>
        <p:nvSpPr>
          <p:cNvPr id="29" name="テキスト プレースホルダー 16">
            <a:extLst>
              <a:ext uri="{FF2B5EF4-FFF2-40B4-BE49-F238E27FC236}">
                <a16:creationId xmlns:a16="http://schemas.microsoft.com/office/drawing/2014/main" id="{C9E29E36-2233-EE48-83B7-440A2BDBB64B}"/>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0" name="テキスト プレースホルダー 18">
            <a:extLst>
              <a:ext uri="{FF2B5EF4-FFF2-40B4-BE49-F238E27FC236}">
                <a16:creationId xmlns:a16="http://schemas.microsoft.com/office/drawing/2014/main" id="{4BDBC451-4788-AB42-8D23-0E4D129A40E4}"/>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smtClean="0"/>
              <a:t>データ経営研究所</a:t>
            </a:r>
            <a:endParaRPr kumimoji="1" lang="ja-JP" altLang="en-US" dirty="0"/>
          </a:p>
          <a:p>
            <a:pPr lvl="0"/>
            <a:r>
              <a:rPr kumimoji="1" lang="ja-JP" altLang="en-US" dirty="0"/>
              <a:t>○○○○○○○○○○○○○○</a:t>
            </a:r>
          </a:p>
        </p:txBody>
      </p:sp>
      <p:sp>
        <p:nvSpPr>
          <p:cNvPr id="15" name="正方形/長方形 14">
            <a:extLst>
              <a:ext uri="{FF2B5EF4-FFF2-40B4-BE49-F238E27FC236}">
                <a16:creationId xmlns:a16="http://schemas.microsoft.com/office/drawing/2014/main" id="{906DA2A4-285E-9B45-97BA-F59BF25C2FB1}"/>
              </a:ext>
            </a:extLst>
          </p:cNvPr>
          <p:cNvSpPr/>
          <p:nvPr userDrawn="1"/>
        </p:nvSpPr>
        <p:spPr>
          <a:xfrm>
            <a:off x="1" y="0"/>
            <a:ext cx="9906000" cy="2403761"/>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p>
        </p:txBody>
      </p:sp>
      <p:pic>
        <p:nvPicPr>
          <p:cNvPr id="32" name="図 31">
            <a:extLst>
              <a:ext uri="{FF2B5EF4-FFF2-40B4-BE49-F238E27FC236}">
                <a16:creationId xmlns:a16="http://schemas.microsoft.com/office/drawing/2014/main" id="{49409664-F39A-7F4F-926A-0C629A3FA2B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306002" y="0"/>
            <a:ext cx="3599998" cy="2403761"/>
          </a:xfrm>
          <a:prstGeom prst="rect">
            <a:avLst/>
          </a:prstGeom>
        </p:spPr>
      </p:pic>
      <p:pic>
        <p:nvPicPr>
          <p:cNvPr id="12" name="図 11">
            <a:extLst>
              <a:ext uri="{FF2B5EF4-FFF2-40B4-BE49-F238E27FC236}">
                <a16:creationId xmlns:a16="http://schemas.microsoft.com/office/drawing/2014/main" id="{866C78FE-E3A6-C041-8532-3A00E7E4C5A8}"/>
              </a:ext>
            </a:extLst>
          </p:cNvPr>
          <p:cNvPicPr>
            <a:picLocks noChangeAspect="1"/>
          </p:cNvPicPr>
          <p:nvPr userDrawn="1"/>
        </p:nvPicPr>
        <p:blipFill>
          <a:blip r:embed="rId3"/>
          <a:srcRect/>
          <a:stretch/>
        </p:blipFill>
        <p:spPr>
          <a:xfrm>
            <a:off x="8020638" y="2640511"/>
            <a:ext cx="1641497" cy="562365"/>
          </a:xfrm>
          <a:prstGeom prst="rect">
            <a:avLst/>
          </a:prstGeom>
        </p:spPr>
      </p:pic>
    </p:spTree>
    <p:extLst>
      <p:ext uri="{BB962C8B-B14F-4D97-AF65-F5344CB8AC3E}">
        <p14:creationId xmlns:p14="http://schemas.microsoft.com/office/powerpoint/2010/main" val="478488370"/>
      </p:ext>
    </p:extLst>
  </p:cSld>
  <p:clrMapOvr>
    <a:masterClrMapping/>
  </p:clrMapOvr>
  <p:extLst mod="1">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表紙C">
    <p:bg>
      <p:bgPr>
        <a:solidFill>
          <a:schemeClr val="accent2"/>
        </a:solidFill>
        <a:effectLst/>
      </p:bgPr>
    </p:bg>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CCAEC040-EEFE-C444-83DD-41B27D064E83}"/>
              </a:ext>
            </a:extLst>
          </p:cNvPr>
          <p:cNvSpPr>
            <a:spLocks noGrp="1"/>
          </p:cNvSpPr>
          <p:nvPr>
            <p:ph type="title" hasCustomPrompt="1"/>
          </p:nvPr>
        </p:nvSpPr>
        <p:spPr>
          <a:xfrm>
            <a:off x="331788" y="2708276"/>
            <a:ext cx="7177075" cy="325438"/>
          </a:xfrm>
        </p:spPr>
        <p:txBody>
          <a:bodyPr/>
          <a:lstStyle>
            <a:lvl1pPr>
              <a:defRPr>
                <a:solidFill>
                  <a:schemeClr val="bg1"/>
                </a:solidFill>
              </a:defRPr>
            </a:lvl1pPr>
          </a:lstStyle>
          <a:p>
            <a:pPr lvl="0"/>
            <a:r>
              <a:rPr kumimoji="1" lang="ja-JP" altLang="en-US"/>
              <a:t>○○○○御中</a:t>
            </a:r>
          </a:p>
        </p:txBody>
      </p:sp>
      <p:sp>
        <p:nvSpPr>
          <p:cNvPr id="20" name="テキスト プレースホルダー 16">
            <a:extLst>
              <a:ext uri="{FF2B5EF4-FFF2-40B4-BE49-F238E27FC236}">
                <a16:creationId xmlns:a16="http://schemas.microsoft.com/office/drawing/2014/main" id="{69DA06EE-F669-A248-B816-9503F01A10EF}"/>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22" name="テキスト プレースホルダー 18">
            <a:extLst>
              <a:ext uri="{FF2B5EF4-FFF2-40B4-BE49-F238E27FC236}">
                <a16:creationId xmlns:a16="http://schemas.microsoft.com/office/drawing/2014/main" id="{F19E2444-AC3A-064A-9BA1-9990E25E935C}"/>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smtClean="0"/>
              <a:t>データ経営研究所</a:t>
            </a:r>
            <a:endParaRPr kumimoji="1" lang="ja-JP" altLang="en-US" dirty="0"/>
          </a:p>
          <a:p>
            <a:pPr lvl="0"/>
            <a:r>
              <a:rPr kumimoji="1" lang="ja-JP" altLang="en-US" dirty="0"/>
              <a:t>○○○○○○○○○○○○○○</a:t>
            </a:r>
          </a:p>
        </p:txBody>
      </p:sp>
      <p:sp>
        <p:nvSpPr>
          <p:cNvPr id="6" name="正方形/長方形 5">
            <a:extLst>
              <a:ext uri="{FF2B5EF4-FFF2-40B4-BE49-F238E27FC236}">
                <a16:creationId xmlns:a16="http://schemas.microsoft.com/office/drawing/2014/main" id="{BF1C8481-7D27-A74E-9740-DD4483246E71}"/>
              </a:ext>
            </a:extLst>
          </p:cNvPr>
          <p:cNvSpPr/>
          <p:nvPr userDrawn="1"/>
        </p:nvSpPr>
        <p:spPr>
          <a:xfrm>
            <a:off x="1" y="0"/>
            <a:ext cx="9906000" cy="2403761"/>
          </a:xfrm>
          <a:prstGeom prst="rect">
            <a:avLst/>
          </a:prstGeom>
          <a:solidFill>
            <a:srgbClr val="1D264D"/>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p>
        </p:txBody>
      </p:sp>
      <p:pic>
        <p:nvPicPr>
          <p:cNvPr id="17" name="図 16">
            <a:extLst>
              <a:ext uri="{FF2B5EF4-FFF2-40B4-BE49-F238E27FC236}">
                <a16:creationId xmlns:a16="http://schemas.microsoft.com/office/drawing/2014/main" id="{9E332B7C-2774-D747-B738-DFFE71FF42B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306000" y="0"/>
            <a:ext cx="3600000" cy="2403761"/>
          </a:xfrm>
          <a:prstGeom prst="rect">
            <a:avLst/>
          </a:prstGeom>
        </p:spPr>
      </p:pic>
      <p:pic>
        <p:nvPicPr>
          <p:cNvPr id="10" name="図 9">
            <a:extLst>
              <a:ext uri="{FF2B5EF4-FFF2-40B4-BE49-F238E27FC236}">
                <a16:creationId xmlns:a16="http://schemas.microsoft.com/office/drawing/2014/main" id="{B869AFE1-023E-9444-AE7D-68D6CB600E83}"/>
              </a:ext>
            </a:extLst>
          </p:cNvPr>
          <p:cNvPicPr>
            <a:picLocks noChangeAspect="1"/>
          </p:cNvPicPr>
          <p:nvPr userDrawn="1"/>
        </p:nvPicPr>
        <p:blipFill>
          <a:blip r:embed="rId3"/>
          <a:srcRect/>
          <a:stretch/>
        </p:blipFill>
        <p:spPr>
          <a:xfrm>
            <a:off x="8020638" y="2640140"/>
            <a:ext cx="1641498" cy="563107"/>
          </a:xfrm>
          <a:prstGeom prst="rect">
            <a:avLst/>
          </a:prstGeom>
        </p:spPr>
      </p:pic>
      <p:sp>
        <p:nvSpPr>
          <p:cNvPr id="16" name="テキスト ボックス 15">
            <a:extLst>
              <a:ext uri="{FF2B5EF4-FFF2-40B4-BE49-F238E27FC236}">
                <a16:creationId xmlns:a16="http://schemas.microsoft.com/office/drawing/2014/main" id="{AC64BE3C-F985-7842-8067-AF5BF3B168DC}"/>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dirty="0" smtClean="0">
                <a:solidFill>
                  <a:schemeClr val="bg1"/>
                </a:solidFill>
                <a:latin typeface="+mn-lt"/>
                <a:cs typeface="Meiryo UI" pitchFamily="50" charset="-128"/>
              </a:rPr>
              <a:t>© 2023 NTT DATA INSTITUTE OF MANAGEMENT CONSULTING, Inc.</a:t>
            </a:r>
            <a:endParaRPr kumimoji="0" lang="en-US" altLang="ja-JP" sz="800" dirty="0">
              <a:solidFill>
                <a:schemeClr val="bg1"/>
              </a:solidFill>
              <a:latin typeface="+mn-lt"/>
              <a:cs typeface="Meiryo UI" pitchFamily="50" charset="-128"/>
            </a:endParaRPr>
          </a:p>
        </p:txBody>
      </p:sp>
      <p:sp>
        <p:nvSpPr>
          <p:cNvPr id="13" name="テキスト ボックス 12">
            <a:extLst>
              <a:ext uri="{FF2B5EF4-FFF2-40B4-BE49-F238E27FC236}">
                <a16:creationId xmlns:a16="http://schemas.microsoft.com/office/drawing/2014/main" id="{B614B9F6-94C1-874D-837D-F4D519B2A913}"/>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9" name="直線矢印コネクタ 8">
            <a:extLst>
              <a:ext uri="{FF2B5EF4-FFF2-40B4-BE49-F238E27FC236}">
                <a16:creationId xmlns:a16="http://schemas.microsoft.com/office/drawing/2014/main" id="{96E83C00-A05B-DF4C-BB89-3AAB8B58965E}"/>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12" name="テキスト ボックス 11">
            <a:extLst>
              <a:ext uri="{FF2B5EF4-FFF2-40B4-BE49-F238E27FC236}">
                <a16:creationId xmlns:a16="http://schemas.microsoft.com/office/drawing/2014/main" id="{999E7CBC-989B-AB4F-BB76-FD22326E6745}"/>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3" name="図 2">
            <a:extLst>
              <a:ext uri="{FF2B5EF4-FFF2-40B4-BE49-F238E27FC236}">
                <a16:creationId xmlns:a16="http://schemas.microsoft.com/office/drawing/2014/main" id="{454AE20B-55B9-2940-83F5-D6B9678113F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938710640"/>
      </p:ext>
    </p:extLst>
  </p:cSld>
  <p:clrMapOvr>
    <a:masterClrMapping/>
  </p:clrMapOvr>
  <p:extLst mod="1">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表紙BA_写真あり">
    <p:spTree>
      <p:nvGrpSpPr>
        <p:cNvPr id="1" name=""/>
        <p:cNvGrpSpPr/>
        <p:nvPr/>
      </p:nvGrpSpPr>
      <p:grpSpPr>
        <a:xfrm>
          <a:off x="0" y="0"/>
          <a:ext cx="0" cy="0"/>
          <a:chOff x="0" y="0"/>
          <a:chExt cx="0" cy="0"/>
        </a:xfrm>
      </p:grpSpPr>
      <p:sp>
        <p:nvSpPr>
          <p:cNvPr id="31" name="タイトル 4">
            <a:extLst>
              <a:ext uri="{FF2B5EF4-FFF2-40B4-BE49-F238E27FC236}">
                <a16:creationId xmlns:a16="http://schemas.microsoft.com/office/drawing/2014/main" id="{DAEB2D63-6F42-DE40-80ED-B03614E6EE3B}"/>
              </a:ext>
            </a:extLst>
          </p:cNvPr>
          <p:cNvSpPr>
            <a:spLocks noGrp="1"/>
          </p:cNvSpPr>
          <p:nvPr>
            <p:ph type="title" hasCustomPrompt="1"/>
          </p:nvPr>
        </p:nvSpPr>
        <p:spPr>
          <a:xfrm>
            <a:off x="331788" y="2708276"/>
            <a:ext cx="7177075" cy="325438"/>
          </a:xfrm>
        </p:spPr>
        <p:txBody>
          <a:bodyPr/>
          <a:lstStyle>
            <a:lvl1pPr>
              <a:defRPr>
                <a:solidFill>
                  <a:schemeClr val="tx1"/>
                </a:solidFill>
              </a:defRPr>
            </a:lvl1pPr>
          </a:lstStyle>
          <a:p>
            <a:pPr lvl="0"/>
            <a:r>
              <a:rPr kumimoji="1" lang="ja-JP" altLang="en-US"/>
              <a:t>○○○○御中</a:t>
            </a:r>
          </a:p>
        </p:txBody>
      </p:sp>
      <p:sp>
        <p:nvSpPr>
          <p:cNvPr id="29" name="テキスト プレースホルダー 16">
            <a:extLst>
              <a:ext uri="{FF2B5EF4-FFF2-40B4-BE49-F238E27FC236}">
                <a16:creationId xmlns:a16="http://schemas.microsoft.com/office/drawing/2014/main" id="{626B9BF8-9F92-6F4F-8E20-85EEC8A41651}"/>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0" name="テキスト プレースホルダー 18">
            <a:extLst>
              <a:ext uri="{FF2B5EF4-FFF2-40B4-BE49-F238E27FC236}">
                <a16:creationId xmlns:a16="http://schemas.microsoft.com/office/drawing/2014/main" id="{8E10F5D0-9F6F-6146-9CD1-B36564345522}"/>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smtClean="0"/>
              <a:t>データ経営研究所</a:t>
            </a:r>
            <a:endParaRPr kumimoji="1" lang="ja-JP" altLang="en-US" dirty="0"/>
          </a:p>
          <a:p>
            <a:pPr lvl="0"/>
            <a:r>
              <a:rPr kumimoji="1" lang="ja-JP" altLang="en-US" dirty="0"/>
              <a:t>○○○○○○○○○○○○○○</a:t>
            </a:r>
          </a:p>
        </p:txBody>
      </p:sp>
      <p:pic>
        <p:nvPicPr>
          <p:cNvPr id="12" name="図 11">
            <a:extLst>
              <a:ext uri="{FF2B5EF4-FFF2-40B4-BE49-F238E27FC236}">
                <a16:creationId xmlns:a16="http://schemas.microsoft.com/office/drawing/2014/main" id="{90BAE1D0-B847-E24E-B7DA-8A2D03EFC54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7508874" cy="2403761"/>
          </a:xfrm>
          <a:prstGeom prst="rect">
            <a:avLst/>
          </a:prstGeom>
        </p:spPr>
      </p:pic>
      <p:pic>
        <p:nvPicPr>
          <p:cNvPr id="22" name="図 21">
            <a:extLst>
              <a:ext uri="{FF2B5EF4-FFF2-40B4-BE49-F238E27FC236}">
                <a16:creationId xmlns:a16="http://schemas.microsoft.com/office/drawing/2014/main" id="{9B22D6D9-28B6-F745-BA08-7E7C0B49E1DD}"/>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6305999" y="0"/>
            <a:ext cx="3600000" cy="2403761"/>
          </a:xfrm>
          <a:prstGeom prst="rect">
            <a:avLst/>
          </a:prstGeom>
        </p:spPr>
      </p:pic>
      <p:pic>
        <p:nvPicPr>
          <p:cNvPr id="13" name="図 12">
            <a:extLst>
              <a:ext uri="{FF2B5EF4-FFF2-40B4-BE49-F238E27FC236}">
                <a16:creationId xmlns:a16="http://schemas.microsoft.com/office/drawing/2014/main" id="{8F3E8D9D-42A5-BF4F-9138-FEEE258C77F5}"/>
              </a:ext>
            </a:extLst>
          </p:cNvPr>
          <p:cNvPicPr>
            <a:picLocks noChangeAspect="1"/>
          </p:cNvPicPr>
          <p:nvPr userDrawn="1"/>
        </p:nvPicPr>
        <p:blipFill>
          <a:blip r:embed="rId4"/>
          <a:srcRect/>
          <a:stretch/>
        </p:blipFill>
        <p:spPr>
          <a:xfrm>
            <a:off x="8020638" y="2640511"/>
            <a:ext cx="1641497" cy="562365"/>
          </a:xfrm>
          <a:prstGeom prst="rect">
            <a:avLst/>
          </a:prstGeom>
        </p:spPr>
      </p:pic>
      <p:sp>
        <p:nvSpPr>
          <p:cNvPr id="27" name="テキスト ボックス 26">
            <a:extLst>
              <a:ext uri="{FF2B5EF4-FFF2-40B4-BE49-F238E27FC236}">
                <a16:creationId xmlns:a16="http://schemas.microsoft.com/office/drawing/2014/main" id="{461D181A-5706-B944-AB69-AC4F76E59775}"/>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25" name="直線矢印コネクタ 24">
            <a:extLst>
              <a:ext uri="{FF2B5EF4-FFF2-40B4-BE49-F238E27FC236}">
                <a16:creationId xmlns:a16="http://schemas.microsoft.com/office/drawing/2014/main" id="{53D17304-2170-3842-81DD-54288DF7E843}"/>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26" name="テキスト ボックス 25">
            <a:extLst>
              <a:ext uri="{FF2B5EF4-FFF2-40B4-BE49-F238E27FC236}">
                <a16:creationId xmlns:a16="http://schemas.microsoft.com/office/drawing/2014/main" id="{6E2B104D-7AA8-A44B-BD96-CABEE425E2DC}"/>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28" name="図 27">
            <a:extLst>
              <a:ext uri="{FF2B5EF4-FFF2-40B4-BE49-F238E27FC236}">
                <a16:creationId xmlns:a16="http://schemas.microsoft.com/office/drawing/2014/main" id="{9CF502A3-4413-4F4C-A78A-4562A5C149EB}"/>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2095074558"/>
      </p:ext>
    </p:extLst>
  </p:cSld>
  <p:clrMapOvr>
    <a:masterClrMapping/>
  </p:clrMapOvr>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表紙B_写真あり">
    <p:spTree>
      <p:nvGrpSpPr>
        <p:cNvPr id="1" name=""/>
        <p:cNvGrpSpPr/>
        <p:nvPr/>
      </p:nvGrpSpPr>
      <p:grpSpPr>
        <a:xfrm>
          <a:off x="0" y="0"/>
          <a:ext cx="0" cy="0"/>
          <a:chOff x="0" y="0"/>
          <a:chExt cx="0" cy="0"/>
        </a:xfrm>
      </p:grpSpPr>
      <p:sp>
        <p:nvSpPr>
          <p:cNvPr id="35" name="タイトル 4">
            <a:extLst>
              <a:ext uri="{FF2B5EF4-FFF2-40B4-BE49-F238E27FC236}">
                <a16:creationId xmlns:a16="http://schemas.microsoft.com/office/drawing/2014/main" id="{7F7FE76B-2B72-F445-B054-DF922DCFDDAC}"/>
              </a:ext>
            </a:extLst>
          </p:cNvPr>
          <p:cNvSpPr>
            <a:spLocks noGrp="1"/>
          </p:cNvSpPr>
          <p:nvPr>
            <p:ph type="title" hasCustomPrompt="1"/>
          </p:nvPr>
        </p:nvSpPr>
        <p:spPr>
          <a:xfrm>
            <a:off x="331788" y="2708276"/>
            <a:ext cx="7177075" cy="325438"/>
          </a:xfrm>
        </p:spPr>
        <p:txBody>
          <a:bodyPr/>
          <a:lstStyle>
            <a:lvl1pPr>
              <a:defRPr>
                <a:solidFill>
                  <a:schemeClr val="tx1"/>
                </a:solidFill>
              </a:defRPr>
            </a:lvl1pPr>
          </a:lstStyle>
          <a:p>
            <a:pPr lvl="0"/>
            <a:r>
              <a:rPr kumimoji="1" lang="ja-JP" altLang="en-US"/>
              <a:t>○○○○御中</a:t>
            </a:r>
          </a:p>
        </p:txBody>
      </p:sp>
      <p:sp>
        <p:nvSpPr>
          <p:cNvPr id="33" name="テキスト プレースホルダー 16">
            <a:extLst>
              <a:ext uri="{FF2B5EF4-FFF2-40B4-BE49-F238E27FC236}">
                <a16:creationId xmlns:a16="http://schemas.microsoft.com/office/drawing/2014/main" id="{E3237D89-4FFD-9645-82EF-42AE21A32150}"/>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4" name="テキスト プレースホルダー 18">
            <a:extLst>
              <a:ext uri="{FF2B5EF4-FFF2-40B4-BE49-F238E27FC236}">
                <a16:creationId xmlns:a16="http://schemas.microsoft.com/office/drawing/2014/main" id="{CC5E5581-933D-AE49-AF30-8BD9F0C44292}"/>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smtClean="0"/>
              <a:t>データ経営研究所</a:t>
            </a:r>
            <a:endParaRPr kumimoji="1" lang="ja-JP" altLang="en-US" dirty="0"/>
          </a:p>
          <a:p>
            <a:pPr lvl="0"/>
            <a:r>
              <a:rPr kumimoji="1" lang="ja-JP" altLang="en-US" dirty="0"/>
              <a:t>○○○○○○○○○○○○○○</a:t>
            </a:r>
          </a:p>
        </p:txBody>
      </p:sp>
      <p:pic>
        <p:nvPicPr>
          <p:cNvPr id="18" name="図 17">
            <a:extLst>
              <a:ext uri="{FF2B5EF4-FFF2-40B4-BE49-F238E27FC236}">
                <a16:creationId xmlns:a16="http://schemas.microsoft.com/office/drawing/2014/main" id="{1E183DC7-670E-5F49-B5E8-40C408E3CC4D}"/>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7508874" cy="2403761"/>
          </a:xfrm>
          <a:prstGeom prst="rect">
            <a:avLst/>
          </a:prstGeom>
        </p:spPr>
      </p:pic>
      <p:pic>
        <p:nvPicPr>
          <p:cNvPr id="36" name="図 35">
            <a:extLst>
              <a:ext uri="{FF2B5EF4-FFF2-40B4-BE49-F238E27FC236}">
                <a16:creationId xmlns:a16="http://schemas.microsoft.com/office/drawing/2014/main" id="{7549A32A-D0F4-5F40-8A63-C8083940002E}"/>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6306002" y="0"/>
            <a:ext cx="3599998" cy="2403761"/>
          </a:xfrm>
          <a:prstGeom prst="rect">
            <a:avLst/>
          </a:prstGeom>
        </p:spPr>
      </p:pic>
      <p:pic>
        <p:nvPicPr>
          <p:cNvPr id="12" name="図 11">
            <a:extLst>
              <a:ext uri="{FF2B5EF4-FFF2-40B4-BE49-F238E27FC236}">
                <a16:creationId xmlns:a16="http://schemas.microsoft.com/office/drawing/2014/main" id="{340B3C42-4162-B549-B6FB-BD1ED42A0282}"/>
              </a:ext>
            </a:extLst>
          </p:cNvPr>
          <p:cNvPicPr>
            <a:picLocks noChangeAspect="1"/>
          </p:cNvPicPr>
          <p:nvPr userDrawn="1"/>
        </p:nvPicPr>
        <p:blipFill>
          <a:blip r:embed="rId4"/>
          <a:srcRect/>
          <a:stretch/>
        </p:blipFill>
        <p:spPr>
          <a:xfrm>
            <a:off x="8020638" y="2640511"/>
            <a:ext cx="1641497" cy="562365"/>
          </a:xfrm>
          <a:prstGeom prst="rect">
            <a:avLst/>
          </a:prstGeom>
        </p:spPr>
      </p:pic>
      <p:sp>
        <p:nvSpPr>
          <p:cNvPr id="31" name="テキスト ボックス 30">
            <a:extLst>
              <a:ext uri="{FF2B5EF4-FFF2-40B4-BE49-F238E27FC236}">
                <a16:creationId xmlns:a16="http://schemas.microsoft.com/office/drawing/2014/main" id="{D2D050F2-5285-E14A-A417-4731ED04D45E}"/>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29" name="直線矢印コネクタ 28">
            <a:extLst>
              <a:ext uri="{FF2B5EF4-FFF2-40B4-BE49-F238E27FC236}">
                <a16:creationId xmlns:a16="http://schemas.microsoft.com/office/drawing/2014/main" id="{9C4723A0-F66B-1142-A607-3091A2C802CC}"/>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30" name="テキスト ボックス 29">
            <a:extLst>
              <a:ext uri="{FF2B5EF4-FFF2-40B4-BE49-F238E27FC236}">
                <a16:creationId xmlns:a16="http://schemas.microsoft.com/office/drawing/2014/main" id="{EE6E71D4-644F-314A-B274-C97B6055D017}"/>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32" name="図 31">
            <a:extLst>
              <a:ext uri="{FF2B5EF4-FFF2-40B4-BE49-F238E27FC236}">
                <a16:creationId xmlns:a16="http://schemas.microsoft.com/office/drawing/2014/main" id="{C3E07B9D-F72C-4C4A-AA97-C2C7EB423070}"/>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3577661706"/>
      </p:ext>
    </p:extLst>
  </p:cSld>
  <p:clrMapOvr>
    <a:masterClrMapping/>
  </p:clrMapOvr>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表紙C_写真あり">
    <p:bg>
      <p:bgPr>
        <a:solidFill>
          <a:schemeClr val="accent2"/>
        </a:solidFill>
        <a:effectLst/>
      </p:bgPr>
    </p:bg>
    <p:spTree>
      <p:nvGrpSpPr>
        <p:cNvPr id="1" name=""/>
        <p:cNvGrpSpPr/>
        <p:nvPr/>
      </p:nvGrpSpPr>
      <p:grpSpPr>
        <a:xfrm>
          <a:off x="0" y="0"/>
          <a:ext cx="0" cy="0"/>
          <a:chOff x="0" y="0"/>
          <a:chExt cx="0" cy="0"/>
        </a:xfrm>
      </p:grpSpPr>
      <p:sp>
        <p:nvSpPr>
          <p:cNvPr id="35" name="タイトル 4">
            <a:extLst>
              <a:ext uri="{FF2B5EF4-FFF2-40B4-BE49-F238E27FC236}">
                <a16:creationId xmlns:a16="http://schemas.microsoft.com/office/drawing/2014/main" id="{3BC5E597-0591-1E48-B456-49696C2C1E9B}"/>
              </a:ext>
            </a:extLst>
          </p:cNvPr>
          <p:cNvSpPr>
            <a:spLocks noGrp="1"/>
          </p:cNvSpPr>
          <p:nvPr>
            <p:ph type="title" hasCustomPrompt="1"/>
          </p:nvPr>
        </p:nvSpPr>
        <p:spPr>
          <a:xfrm>
            <a:off x="331788" y="2708276"/>
            <a:ext cx="7177075" cy="325438"/>
          </a:xfrm>
        </p:spPr>
        <p:txBody>
          <a:bodyPr/>
          <a:lstStyle>
            <a:lvl1pPr>
              <a:defRPr>
                <a:solidFill>
                  <a:schemeClr val="bg1"/>
                </a:solidFill>
              </a:defRPr>
            </a:lvl1pPr>
          </a:lstStyle>
          <a:p>
            <a:pPr lvl="0"/>
            <a:r>
              <a:rPr kumimoji="1" lang="ja-JP" altLang="en-US"/>
              <a:t>○○○○御中</a:t>
            </a:r>
          </a:p>
        </p:txBody>
      </p:sp>
      <p:sp>
        <p:nvSpPr>
          <p:cNvPr id="33" name="テキスト プレースホルダー 16">
            <a:extLst>
              <a:ext uri="{FF2B5EF4-FFF2-40B4-BE49-F238E27FC236}">
                <a16:creationId xmlns:a16="http://schemas.microsoft.com/office/drawing/2014/main" id="{EACB12DF-D76D-C743-AED2-AEC0EF2804E9}"/>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4" name="テキスト プレースホルダー 18">
            <a:extLst>
              <a:ext uri="{FF2B5EF4-FFF2-40B4-BE49-F238E27FC236}">
                <a16:creationId xmlns:a16="http://schemas.microsoft.com/office/drawing/2014/main" id="{15C87D92-2797-9949-BDA3-74353F8FF1DB}"/>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smtClean="0"/>
              <a:t>データ経営研究所</a:t>
            </a:r>
            <a:endParaRPr kumimoji="1" lang="ja-JP" altLang="en-US" dirty="0"/>
          </a:p>
          <a:p>
            <a:pPr lvl="0"/>
            <a:r>
              <a:rPr kumimoji="1" lang="ja-JP" altLang="en-US" dirty="0"/>
              <a:t>○○○○○○○○○○○○○○</a:t>
            </a:r>
          </a:p>
        </p:txBody>
      </p:sp>
      <p:pic>
        <p:nvPicPr>
          <p:cNvPr id="13" name="図 12">
            <a:extLst>
              <a:ext uri="{FF2B5EF4-FFF2-40B4-BE49-F238E27FC236}">
                <a16:creationId xmlns:a16="http://schemas.microsoft.com/office/drawing/2014/main" id="{5B390AF8-CEC7-824F-B832-F1AB05C30A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7508874" cy="2403761"/>
          </a:xfrm>
          <a:prstGeom prst="rect">
            <a:avLst/>
          </a:prstGeom>
        </p:spPr>
      </p:pic>
      <p:pic>
        <p:nvPicPr>
          <p:cNvPr id="15" name="図 14">
            <a:extLst>
              <a:ext uri="{FF2B5EF4-FFF2-40B4-BE49-F238E27FC236}">
                <a16:creationId xmlns:a16="http://schemas.microsoft.com/office/drawing/2014/main" id="{D0048547-20D1-A14A-880B-F7B64D9F5DA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306000" y="0"/>
            <a:ext cx="3600000" cy="2403761"/>
          </a:xfrm>
          <a:prstGeom prst="rect">
            <a:avLst/>
          </a:prstGeom>
        </p:spPr>
      </p:pic>
      <p:pic>
        <p:nvPicPr>
          <p:cNvPr id="14" name="図 13">
            <a:extLst>
              <a:ext uri="{FF2B5EF4-FFF2-40B4-BE49-F238E27FC236}">
                <a16:creationId xmlns:a16="http://schemas.microsoft.com/office/drawing/2014/main" id="{AD77AE2A-F8CF-1F4E-99C5-6DC82B91D271}"/>
              </a:ext>
            </a:extLst>
          </p:cNvPr>
          <p:cNvPicPr>
            <a:picLocks noChangeAspect="1"/>
          </p:cNvPicPr>
          <p:nvPr userDrawn="1"/>
        </p:nvPicPr>
        <p:blipFill>
          <a:blip r:embed="rId4"/>
          <a:srcRect/>
          <a:stretch/>
        </p:blipFill>
        <p:spPr>
          <a:xfrm>
            <a:off x="8020638" y="2640140"/>
            <a:ext cx="1641498" cy="563107"/>
          </a:xfrm>
          <a:prstGeom prst="rect">
            <a:avLst/>
          </a:prstGeom>
        </p:spPr>
      </p:pic>
      <p:sp>
        <p:nvSpPr>
          <p:cNvPr id="32" name="テキスト ボックス 31">
            <a:extLst>
              <a:ext uri="{FF2B5EF4-FFF2-40B4-BE49-F238E27FC236}">
                <a16:creationId xmlns:a16="http://schemas.microsoft.com/office/drawing/2014/main" id="{F0BD5EEB-B096-434B-8568-E6237E37BBAF}"/>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dirty="0" smtClean="0">
                <a:solidFill>
                  <a:schemeClr val="bg1"/>
                </a:solidFill>
                <a:latin typeface="+mn-lt"/>
                <a:cs typeface="Meiryo UI" pitchFamily="50" charset="-128"/>
              </a:rPr>
              <a:t>© 2023 NTT DATA INSTITUTE OF MANAGEMENT CONSULTING, Inc.</a:t>
            </a:r>
            <a:endParaRPr kumimoji="0" lang="en-US" altLang="ja-JP" sz="800" dirty="0">
              <a:solidFill>
                <a:schemeClr val="bg1"/>
              </a:solidFill>
              <a:latin typeface="+mn-lt"/>
              <a:cs typeface="Meiryo UI" pitchFamily="50" charset="-128"/>
            </a:endParaRPr>
          </a:p>
        </p:txBody>
      </p:sp>
      <p:sp>
        <p:nvSpPr>
          <p:cNvPr id="29" name="テキスト ボックス 28">
            <a:extLst>
              <a:ext uri="{FF2B5EF4-FFF2-40B4-BE49-F238E27FC236}">
                <a16:creationId xmlns:a16="http://schemas.microsoft.com/office/drawing/2014/main" id="{248F1E09-51F1-134B-9292-4A242E2CDBCC}"/>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27" name="直線矢印コネクタ 26">
            <a:extLst>
              <a:ext uri="{FF2B5EF4-FFF2-40B4-BE49-F238E27FC236}">
                <a16:creationId xmlns:a16="http://schemas.microsoft.com/office/drawing/2014/main" id="{6923F4F4-AA5D-CA49-AD92-0C098F193A58}"/>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28" name="テキスト ボックス 27">
            <a:extLst>
              <a:ext uri="{FF2B5EF4-FFF2-40B4-BE49-F238E27FC236}">
                <a16:creationId xmlns:a16="http://schemas.microsoft.com/office/drawing/2014/main" id="{486344C5-5736-B340-AE6F-C527DB55A1FE}"/>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30" name="図 29">
            <a:extLst>
              <a:ext uri="{FF2B5EF4-FFF2-40B4-BE49-F238E27FC236}">
                <a16:creationId xmlns:a16="http://schemas.microsoft.com/office/drawing/2014/main" id="{BB058353-6D31-6F47-9883-33F6B1EEE8A5}"/>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3897655208"/>
      </p:ext>
    </p:extLst>
  </p:cSld>
  <p:clrMapOvr>
    <a:masterClrMapping/>
  </p:clrMapOvr>
  <p:extLst mod="1">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コンテンツB">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41F77EE-9DF9-8847-B74D-DAE7D40F8D1E}"/>
              </a:ext>
            </a:extLst>
          </p:cNvPr>
          <p:cNvSpPr>
            <a:spLocks noGrp="1"/>
          </p:cNvSpPr>
          <p:nvPr>
            <p:ph type="title" hasCustomPrompt="1"/>
          </p:nvPr>
        </p:nvSpPr>
        <p:spPr/>
        <p:txBody>
          <a:bodyPr/>
          <a:lstStyle/>
          <a:p>
            <a:r>
              <a:rPr kumimoji="1" lang="ja-JP" altLang="en-US"/>
              <a:t>［タイトル］</a:t>
            </a:r>
          </a:p>
        </p:txBody>
      </p:sp>
      <p:sp>
        <p:nvSpPr>
          <p:cNvPr id="4" name="テキスト プレースホルダー 3">
            <a:extLst>
              <a:ext uri="{FF2B5EF4-FFF2-40B4-BE49-F238E27FC236}">
                <a16:creationId xmlns:a16="http://schemas.microsoft.com/office/drawing/2014/main" id="{257AB5C0-48AC-A342-8863-43A85345298E}"/>
              </a:ext>
            </a:extLst>
          </p:cNvPr>
          <p:cNvSpPr>
            <a:spLocks noGrp="1"/>
          </p:cNvSpPr>
          <p:nvPr>
            <p:ph type="body" sz="quarter" idx="10" hasCustomPrompt="1"/>
          </p:nvPr>
        </p:nvSpPr>
        <p:spPr>
          <a:xfrm>
            <a:off x="331788" y="692151"/>
            <a:ext cx="9242425" cy="648970"/>
          </a:xfrm>
        </p:spPr>
        <p:txBody>
          <a:bodyPr/>
          <a:lstStyle/>
          <a:p>
            <a:pPr lvl="0"/>
            <a:r>
              <a:rPr kumimoji="1" lang="ja-JP" altLang="en-US" dirty="0"/>
              <a:t>テキストの入力</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Tree>
    <p:extLst>
      <p:ext uri="{BB962C8B-B14F-4D97-AF65-F5344CB8AC3E}">
        <p14:creationId xmlns:p14="http://schemas.microsoft.com/office/powerpoint/2010/main" val="3804608931"/>
      </p:ext>
    </p:extLst>
  </p:cSld>
  <p:clrMapOvr>
    <a:masterClrMapping/>
  </p:clrMapOvr>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目次A">
    <p:bg>
      <p:bgRef idx="1001">
        <a:schemeClr val="bg1"/>
      </p:bgRef>
    </p:bg>
    <p:spTree>
      <p:nvGrpSpPr>
        <p:cNvPr id="1" name=""/>
        <p:cNvGrpSpPr/>
        <p:nvPr/>
      </p:nvGrpSpPr>
      <p:grpSpPr>
        <a:xfrm>
          <a:off x="0" y="0"/>
          <a:ext cx="0" cy="0"/>
          <a:chOff x="0" y="0"/>
          <a:chExt cx="0" cy="0"/>
        </a:xfrm>
      </p:grpSpPr>
      <p:sp>
        <p:nvSpPr>
          <p:cNvPr id="16" name="タイトル 1">
            <a:extLst>
              <a:ext uri="{FF2B5EF4-FFF2-40B4-BE49-F238E27FC236}">
                <a16:creationId xmlns:a16="http://schemas.microsoft.com/office/drawing/2014/main" id="{BBAE3FA2-1464-6D4B-8787-C48A0BC48186}"/>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17" name="テキスト プレースホルダー 4">
            <a:extLst>
              <a:ext uri="{FF2B5EF4-FFF2-40B4-BE49-F238E27FC236}">
                <a16:creationId xmlns:a16="http://schemas.microsoft.com/office/drawing/2014/main" id="{BD1CB523-85FF-A047-8B9B-84BA47FE1D38}"/>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3" name="正方形/長方形 12">
            <a:extLst>
              <a:ext uri="{FF2B5EF4-FFF2-40B4-BE49-F238E27FC236}">
                <a16:creationId xmlns:a16="http://schemas.microsoft.com/office/drawing/2014/main" id="{E70671B4-D85D-B14E-82F8-9CF01FC6EE18}"/>
              </a:ext>
            </a:extLst>
          </p:cNvPr>
          <p:cNvSpPr/>
          <p:nvPr userDrawn="1"/>
        </p:nvSpPr>
        <p:spPr>
          <a:xfrm>
            <a:off x="7820324" y="0"/>
            <a:ext cx="2085676"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solidFill>
                <a:schemeClr val="accent2"/>
              </a:solidFill>
            </a:endParaRPr>
          </a:p>
        </p:txBody>
      </p:sp>
      <p:pic>
        <p:nvPicPr>
          <p:cNvPr id="14" name="図 13">
            <a:extLst>
              <a:ext uri="{FF2B5EF4-FFF2-40B4-BE49-F238E27FC236}">
                <a16:creationId xmlns:a16="http://schemas.microsoft.com/office/drawing/2014/main" id="{A286677C-676D-0D49-B2C4-56A70ECBA096}"/>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7820324" y="4772324"/>
            <a:ext cx="2085676" cy="2085676"/>
          </a:xfrm>
          <a:prstGeom prst="rect">
            <a:avLst/>
          </a:prstGeom>
        </p:spPr>
      </p:pic>
      <p:pic>
        <p:nvPicPr>
          <p:cNvPr id="15" name="図 14">
            <a:extLst>
              <a:ext uri="{FF2B5EF4-FFF2-40B4-BE49-F238E27FC236}">
                <a16:creationId xmlns:a16="http://schemas.microsoft.com/office/drawing/2014/main" id="{6C244BF9-F7CF-7840-8844-2E7ED6175FA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8" name="直線コネクタ 17">
            <a:extLst>
              <a:ext uri="{FF2B5EF4-FFF2-40B4-BE49-F238E27FC236}">
                <a16:creationId xmlns:a16="http://schemas.microsoft.com/office/drawing/2014/main" id="{A5F39659-31BA-3444-83B8-D09F59133F19}"/>
              </a:ext>
            </a:extLst>
          </p:cNvPr>
          <p:cNvCxnSpPr>
            <a:cxnSpLocks/>
          </p:cNvCxnSpPr>
          <p:nvPr userDrawn="1"/>
        </p:nvCxnSpPr>
        <p:spPr>
          <a:xfrm>
            <a:off x="9083638"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9" name="テキスト ボックス 18">
            <a:extLst>
              <a:ext uri="{FF2B5EF4-FFF2-40B4-BE49-F238E27FC236}">
                <a16:creationId xmlns:a16="http://schemas.microsoft.com/office/drawing/2014/main" id="{9C329398-3F3A-E64B-A959-DAA180CE3F5C}"/>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3586893273"/>
      </p:ext>
    </p:extLst>
  </p:cSld>
  <p:clrMapOvr>
    <a:overrideClrMapping bg1="lt1" tx1="dk1" bg2="lt2" tx2="dk2" accent1="accent1" accent2="accent2" accent3="accent3" accent4="accent4" accent5="accent5" accent6="accent6" hlink="hlink" folHlink="folHlink"/>
  </p:clrMapOvr>
  <p:extLst mod="1">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目次B">
    <p:bg>
      <p:bgRef idx="1001">
        <a:schemeClr val="bg1"/>
      </p:bgRef>
    </p:bg>
    <p:spTree>
      <p:nvGrpSpPr>
        <p:cNvPr id="1" name=""/>
        <p:cNvGrpSpPr/>
        <p:nvPr/>
      </p:nvGrpSpPr>
      <p:grpSpPr>
        <a:xfrm>
          <a:off x="0" y="0"/>
          <a:ext cx="0" cy="0"/>
          <a:chOff x="0" y="0"/>
          <a:chExt cx="0" cy="0"/>
        </a:xfrm>
      </p:grpSpPr>
      <p:sp>
        <p:nvSpPr>
          <p:cNvPr id="17" name="タイトル 1">
            <a:extLst>
              <a:ext uri="{FF2B5EF4-FFF2-40B4-BE49-F238E27FC236}">
                <a16:creationId xmlns:a16="http://schemas.microsoft.com/office/drawing/2014/main" id="{E6701CD2-677C-D142-82A1-12E0EBA9A65F}"/>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18" name="テキスト プレースホルダー 4">
            <a:extLst>
              <a:ext uri="{FF2B5EF4-FFF2-40B4-BE49-F238E27FC236}">
                <a16:creationId xmlns:a16="http://schemas.microsoft.com/office/drawing/2014/main" id="{570EBE81-ADFD-9E45-9FD9-FE2272EDCA88}"/>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9" name="正方形/長方形 8">
            <a:extLst>
              <a:ext uri="{FF2B5EF4-FFF2-40B4-BE49-F238E27FC236}">
                <a16:creationId xmlns:a16="http://schemas.microsoft.com/office/drawing/2014/main" id="{F8331829-5E16-FD4C-A59A-774C3BA7F1DA}"/>
              </a:ext>
            </a:extLst>
          </p:cNvPr>
          <p:cNvSpPr/>
          <p:nvPr userDrawn="1"/>
        </p:nvSpPr>
        <p:spPr>
          <a:xfrm>
            <a:off x="7820324" y="0"/>
            <a:ext cx="2085676" cy="6858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solidFill>
                <a:schemeClr val="accent2"/>
              </a:solidFill>
            </a:endParaRPr>
          </a:p>
        </p:txBody>
      </p:sp>
      <p:pic>
        <p:nvPicPr>
          <p:cNvPr id="15" name="図 14">
            <a:extLst>
              <a:ext uri="{FF2B5EF4-FFF2-40B4-BE49-F238E27FC236}">
                <a16:creationId xmlns:a16="http://schemas.microsoft.com/office/drawing/2014/main" id="{1090E53B-00D9-A043-84E9-49FDBDBD51BD}"/>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7820324" y="4772324"/>
            <a:ext cx="2085676" cy="2085676"/>
          </a:xfrm>
          <a:prstGeom prst="rect">
            <a:avLst/>
          </a:prstGeom>
        </p:spPr>
      </p:pic>
      <p:pic>
        <p:nvPicPr>
          <p:cNvPr id="16" name="図 15">
            <a:extLst>
              <a:ext uri="{FF2B5EF4-FFF2-40B4-BE49-F238E27FC236}">
                <a16:creationId xmlns:a16="http://schemas.microsoft.com/office/drawing/2014/main" id="{5A358143-6BD9-754C-AD9B-005D301B5F8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22" name="直線コネクタ 21">
            <a:extLst>
              <a:ext uri="{FF2B5EF4-FFF2-40B4-BE49-F238E27FC236}">
                <a16:creationId xmlns:a16="http://schemas.microsoft.com/office/drawing/2014/main" id="{A4555FBF-DDA8-C141-AA5A-B8CF3D7C111A}"/>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3" name="テキスト ボックス 22">
            <a:extLst>
              <a:ext uri="{FF2B5EF4-FFF2-40B4-BE49-F238E27FC236}">
                <a16:creationId xmlns:a16="http://schemas.microsoft.com/office/drawing/2014/main" id="{F7A1702F-4C57-DD46-98F4-7CDB41BF734A}"/>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1755546365"/>
      </p:ext>
    </p:extLst>
  </p:cSld>
  <p:clrMapOvr>
    <a:overrideClrMapping bg1="lt1" tx1="dk1" bg2="lt2" tx2="dk2" accent1="accent1" accent2="accent2" accent3="accent3" accent4="accent4" accent5="accent5" accent6="accent6" hlink="hlink" folHlink="folHlink"/>
  </p:clrMapOvr>
  <p:extLst mod="1">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目次C">
    <p:bg>
      <p:bgPr>
        <a:solidFill>
          <a:schemeClr val="accent2"/>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EB51DA0-E136-254B-9C8E-DD3202B3BA8F}"/>
              </a:ext>
            </a:extLst>
          </p:cNvPr>
          <p:cNvSpPr>
            <a:spLocks noGrp="1"/>
          </p:cNvSpPr>
          <p:nvPr>
            <p:ph type="title" hasCustomPrompt="1"/>
          </p:nvPr>
        </p:nvSpPr>
        <p:spPr>
          <a:xfrm>
            <a:off x="331491" y="164693"/>
            <a:ext cx="7321847" cy="412538"/>
          </a:xfrm>
        </p:spPr>
        <p:txBody>
          <a:bodyPr/>
          <a:lstStyle>
            <a:lvl1pPr>
              <a:defRPr>
                <a:solidFill>
                  <a:schemeClr val="bg1"/>
                </a:solidFill>
              </a:defRPr>
            </a:lvl1pPr>
          </a:lstStyle>
          <a:p>
            <a:r>
              <a:rPr kumimoji="1" lang="ja-JP" altLang="en-US"/>
              <a:t>目次</a:t>
            </a:r>
          </a:p>
        </p:txBody>
      </p:sp>
      <p:sp>
        <p:nvSpPr>
          <p:cNvPr id="5" name="テキスト プレースホルダー 4">
            <a:extLst>
              <a:ext uri="{FF2B5EF4-FFF2-40B4-BE49-F238E27FC236}">
                <a16:creationId xmlns:a16="http://schemas.microsoft.com/office/drawing/2014/main" id="{FB808FD6-AE48-AF47-931E-E220778DFFFE}"/>
              </a:ext>
            </a:extLst>
          </p:cNvPr>
          <p:cNvSpPr>
            <a:spLocks noGrp="1"/>
          </p:cNvSpPr>
          <p:nvPr>
            <p:ph type="body" sz="quarter" idx="10"/>
          </p:nvPr>
        </p:nvSpPr>
        <p:spPr>
          <a:xfrm>
            <a:off x="331491" y="692150"/>
            <a:ext cx="7321847" cy="5797550"/>
          </a:xfrm>
          <a:prstGeom prst="rect">
            <a:avLst/>
          </a:prstGeom>
        </p:spPr>
        <p:txBody>
          <a:bodyPr/>
          <a:lstStyle>
            <a:lvl1pPr>
              <a:defRPr>
                <a:solidFill>
                  <a:schemeClr val="bg1"/>
                </a:solidFill>
                <a:latin typeface="+mn-ea"/>
                <a:ea typeface="+mn-ea"/>
              </a:defRPr>
            </a:lvl1pPr>
            <a:lvl2pPr>
              <a:defRPr>
                <a:solidFill>
                  <a:schemeClr val="bg1"/>
                </a:solidFill>
                <a:latin typeface="+mn-ea"/>
                <a:ea typeface="+mn-ea"/>
              </a:defRPr>
            </a:lvl2pPr>
            <a:lvl3pPr>
              <a:defRPr>
                <a:solidFill>
                  <a:schemeClr val="bg1"/>
                </a:solidFill>
                <a:latin typeface="+mn-ea"/>
                <a:ea typeface="+mn-ea"/>
              </a:defRPr>
            </a:lvl3pPr>
            <a:lvl4pPr>
              <a:defRPr>
                <a:solidFill>
                  <a:schemeClr val="bg1"/>
                </a:solidFill>
                <a:latin typeface="+mn-ea"/>
                <a:ea typeface="+mn-ea"/>
              </a:defRPr>
            </a:lvl4pPr>
            <a:lvl5pPr>
              <a:defRPr>
                <a:solidFill>
                  <a:schemeClr val="bg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1" name="正方形/長方形 10">
            <a:extLst>
              <a:ext uri="{FF2B5EF4-FFF2-40B4-BE49-F238E27FC236}">
                <a16:creationId xmlns:a16="http://schemas.microsoft.com/office/drawing/2014/main" id="{3687A8B2-9E93-354F-B8D1-B6B918CEA90A}"/>
              </a:ext>
            </a:extLst>
          </p:cNvPr>
          <p:cNvSpPr/>
          <p:nvPr userDrawn="1"/>
        </p:nvSpPr>
        <p:spPr>
          <a:xfrm>
            <a:off x="7820324" y="0"/>
            <a:ext cx="2085676" cy="6858000"/>
          </a:xfrm>
          <a:prstGeom prst="rect">
            <a:avLst/>
          </a:prstGeom>
          <a:solidFill>
            <a:srgbClr val="3B486F"/>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solidFill>
                <a:schemeClr val="accent2"/>
              </a:solidFill>
            </a:endParaRPr>
          </a:p>
        </p:txBody>
      </p:sp>
      <p:pic>
        <p:nvPicPr>
          <p:cNvPr id="7" name="図 6">
            <a:extLst>
              <a:ext uri="{FF2B5EF4-FFF2-40B4-BE49-F238E27FC236}">
                <a16:creationId xmlns:a16="http://schemas.microsoft.com/office/drawing/2014/main" id="{F8B9B30C-B4CC-7748-A83A-F9E76473878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820324" y="4772324"/>
            <a:ext cx="2085676" cy="2085676"/>
          </a:xfrm>
          <a:prstGeom prst="rect">
            <a:avLst/>
          </a:prstGeom>
        </p:spPr>
      </p:pic>
      <p:sp>
        <p:nvSpPr>
          <p:cNvPr id="29" name="テキスト ボックス 28">
            <a:extLst>
              <a:ext uri="{FF2B5EF4-FFF2-40B4-BE49-F238E27FC236}">
                <a16:creationId xmlns:a16="http://schemas.microsoft.com/office/drawing/2014/main" id="{9CE94EA5-B308-374E-9CB5-E83142A05316}"/>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dirty="0" smtClean="0">
                <a:solidFill>
                  <a:schemeClr val="bg1"/>
                </a:solidFill>
                <a:latin typeface="+mn-lt"/>
                <a:cs typeface="Meiryo UI" pitchFamily="50" charset="-128"/>
              </a:rPr>
              <a:t>© 2023 NTT DATA INSTITUTE OF MANAGEMENT CONSULTING, Inc.</a:t>
            </a:r>
            <a:endParaRPr kumimoji="0" lang="en-US" altLang="ja-JP" sz="800" dirty="0">
              <a:solidFill>
                <a:schemeClr val="bg1"/>
              </a:solidFill>
              <a:latin typeface="+mn-lt"/>
              <a:cs typeface="Meiryo UI" pitchFamily="50" charset="-128"/>
            </a:endParaRPr>
          </a:p>
        </p:txBody>
      </p:sp>
      <p:cxnSp>
        <p:nvCxnSpPr>
          <p:cNvPr id="15" name="直線コネクタ 14">
            <a:extLst>
              <a:ext uri="{FF2B5EF4-FFF2-40B4-BE49-F238E27FC236}">
                <a16:creationId xmlns:a16="http://schemas.microsoft.com/office/drawing/2014/main" id="{B3DBF0BE-6AA5-F745-9FC5-44881C89F49C}"/>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4" name="図 3">
            <a:extLst>
              <a:ext uri="{FF2B5EF4-FFF2-40B4-BE49-F238E27FC236}">
                <a16:creationId xmlns:a16="http://schemas.microsoft.com/office/drawing/2014/main" id="{9A14CAF1-A85E-9344-A0FE-8B8C363B83D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6" name="直線コネクタ 15">
            <a:extLst>
              <a:ext uri="{FF2B5EF4-FFF2-40B4-BE49-F238E27FC236}">
                <a16:creationId xmlns:a16="http://schemas.microsoft.com/office/drawing/2014/main" id="{16B41417-B48C-CE43-966E-9152FFAC935E}"/>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2" name="テキスト ボックス 11">
            <a:extLst>
              <a:ext uri="{FF2B5EF4-FFF2-40B4-BE49-F238E27FC236}">
                <a16:creationId xmlns:a16="http://schemas.microsoft.com/office/drawing/2014/main" id="{00B52987-9405-2B46-8E23-D359E72DD129}"/>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598125596"/>
      </p:ext>
    </p:extLst>
  </p:cSld>
  <p:clrMapOvr>
    <a:masterClrMapping/>
  </p:clrMapOvr>
  <p:extLst mod="1">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目次A_写真あり">
    <p:bg>
      <p:bgRef idx="1001">
        <a:schemeClr val="bg1"/>
      </p:bgRef>
    </p:bg>
    <p:spTree>
      <p:nvGrpSpPr>
        <p:cNvPr id="1" name=""/>
        <p:cNvGrpSpPr/>
        <p:nvPr/>
      </p:nvGrpSpPr>
      <p:grpSpPr>
        <a:xfrm>
          <a:off x="0" y="0"/>
          <a:ext cx="0" cy="0"/>
          <a:chOff x="0" y="0"/>
          <a:chExt cx="0" cy="0"/>
        </a:xfrm>
      </p:grpSpPr>
      <p:sp>
        <p:nvSpPr>
          <p:cNvPr id="19" name="タイトル 1">
            <a:extLst>
              <a:ext uri="{FF2B5EF4-FFF2-40B4-BE49-F238E27FC236}">
                <a16:creationId xmlns:a16="http://schemas.microsoft.com/office/drawing/2014/main" id="{264EF314-A64E-3F4C-B03B-CEB36A067F2C}"/>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20" name="テキスト プレースホルダー 4">
            <a:extLst>
              <a:ext uri="{FF2B5EF4-FFF2-40B4-BE49-F238E27FC236}">
                <a16:creationId xmlns:a16="http://schemas.microsoft.com/office/drawing/2014/main" id="{84FF02D6-BC24-774F-8606-E31273FFA372}"/>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pic>
        <p:nvPicPr>
          <p:cNvPr id="9" name="図 8">
            <a:extLst>
              <a:ext uri="{FF2B5EF4-FFF2-40B4-BE49-F238E27FC236}">
                <a16:creationId xmlns:a16="http://schemas.microsoft.com/office/drawing/2014/main" id="{8B9AD09D-7861-AC4C-949E-615556979949}"/>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820025" y="0"/>
            <a:ext cx="2085969" cy="5797550"/>
          </a:xfrm>
          <a:prstGeom prst="rect">
            <a:avLst/>
          </a:prstGeom>
        </p:spPr>
      </p:pic>
      <p:pic>
        <p:nvPicPr>
          <p:cNvPr id="13" name="図 12">
            <a:extLst>
              <a:ext uri="{FF2B5EF4-FFF2-40B4-BE49-F238E27FC236}">
                <a16:creationId xmlns:a16="http://schemas.microsoft.com/office/drawing/2014/main" id="{540C2BEA-F93E-7248-AE16-D510BB0098D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7820324" y="4772324"/>
            <a:ext cx="2085676" cy="2085676"/>
          </a:xfrm>
          <a:prstGeom prst="rect">
            <a:avLst/>
          </a:prstGeom>
        </p:spPr>
      </p:pic>
      <p:pic>
        <p:nvPicPr>
          <p:cNvPr id="17" name="図 16">
            <a:extLst>
              <a:ext uri="{FF2B5EF4-FFF2-40B4-BE49-F238E27FC236}">
                <a16:creationId xmlns:a16="http://schemas.microsoft.com/office/drawing/2014/main" id="{AC2E62F0-4FDE-A846-BFDD-7669922816D4}"/>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21" name="直線コネクタ 20">
            <a:extLst>
              <a:ext uri="{FF2B5EF4-FFF2-40B4-BE49-F238E27FC236}">
                <a16:creationId xmlns:a16="http://schemas.microsoft.com/office/drawing/2014/main" id="{5D66D3D4-EF1C-8843-AC5F-3EA89964E73A}"/>
              </a:ext>
            </a:extLst>
          </p:cNvPr>
          <p:cNvCxnSpPr>
            <a:cxnSpLocks/>
          </p:cNvCxnSpPr>
          <p:nvPr userDrawn="1"/>
        </p:nvCxnSpPr>
        <p:spPr>
          <a:xfrm>
            <a:off x="9083638"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2" name="テキスト ボックス 21">
            <a:extLst>
              <a:ext uri="{FF2B5EF4-FFF2-40B4-BE49-F238E27FC236}">
                <a16:creationId xmlns:a16="http://schemas.microsoft.com/office/drawing/2014/main" id="{671A9F73-31F2-2249-AD17-1198AE7673DC}"/>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3523959053"/>
      </p:ext>
    </p:extLst>
  </p:cSld>
  <p:clrMapOvr>
    <a:overrideClrMapping bg1="lt1" tx1="dk1" bg2="lt2" tx2="dk2" accent1="accent1" accent2="accent2" accent3="accent3" accent4="accent4" accent5="accent5" accent6="accent6" hlink="hlink" folHlink="folHlink"/>
  </p:clrMapOvr>
  <p:extLst mod="1">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目次B_写真あり">
    <p:bg>
      <p:bgRef idx="1001">
        <a:schemeClr val="bg1"/>
      </p:bgRef>
    </p:bg>
    <p:spTree>
      <p:nvGrpSpPr>
        <p:cNvPr id="1" name=""/>
        <p:cNvGrpSpPr/>
        <p:nvPr/>
      </p:nvGrpSpPr>
      <p:grpSpPr>
        <a:xfrm>
          <a:off x="0" y="0"/>
          <a:ext cx="0" cy="0"/>
          <a:chOff x="0" y="0"/>
          <a:chExt cx="0" cy="0"/>
        </a:xfrm>
      </p:grpSpPr>
      <p:sp>
        <p:nvSpPr>
          <p:cNvPr id="19" name="タイトル 1">
            <a:extLst>
              <a:ext uri="{FF2B5EF4-FFF2-40B4-BE49-F238E27FC236}">
                <a16:creationId xmlns:a16="http://schemas.microsoft.com/office/drawing/2014/main" id="{860DBB8D-37BB-544C-930B-578D0CA14258}"/>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20" name="テキスト プレースホルダー 4">
            <a:extLst>
              <a:ext uri="{FF2B5EF4-FFF2-40B4-BE49-F238E27FC236}">
                <a16:creationId xmlns:a16="http://schemas.microsoft.com/office/drawing/2014/main" id="{D215D7FA-6DB9-8142-8780-45B677F4E7FE}"/>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pic>
        <p:nvPicPr>
          <p:cNvPr id="14" name="図 13">
            <a:extLst>
              <a:ext uri="{FF2B5EF4-FFF2-40B4-BE49-F238E27FC236}">
                <a16:creationId xmlns:a16="http://schemas.microsoft.com/office/drawing/2014/main" id="{F4A40320-50A1-5E45-8BB4-741BF472A5D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820025" y="0"/>
            <a:ext cx="2085969" cy="5797550"/>
          </a:xfrm>
          <a:prstGeom prst="rect">
            <a:avLst/>
          </a:prstGeom>
        </p:spPr>
      </p:pic>
      <p:pic>
        <p:nvPicPr>
          <p:cNvPr id="17" name="図 16">
            <a:extLst>
              <a:ext uri="{FF2B5EF4-FFF2-40B4-BE49-F238E27FC236}">
                <a16:creationId xmlns:a16="http://schemas.microsoft.com/office/drawing/2014/main" id="{356A0188-3C32-2D4F-A9EF-018E539E4FE4}"/>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7820324" y="4772324"/>
            <a:ext cx="2085676" cy="2085676"/>
          </a:xfrm>
          <a:prstGeom prst="rect">
            <a:avLst/>
          </a:prstGeom>
        </p:spPr>
      </p:pic>
      <p:pic>
        <p:nvPicPr>
          <p:cNvPr id="18" name="図 17">
            <a:extLst>
              <a:ext uri="{FF2B5EF4-FFF2-40B4-BE49-F238E27FC236}">
                <a16:creationId xmlns:a16="http://schemas.microsoft.com/office/drawing/2014/main" id="{93A5D981-D08E-E646-B3AB-9AEBF1409AFC}"/>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21" name="直線コネクタ 20">
            <a:extLst>
              <a:ext uri="{FF2B5EF4-FFF2-40B4-BE49-F238E27FC236}">
                <a16:creationId xmlns:a16="http://schemas.microsoft.com/office/drawing/2014/main" id="{7C34CA1B-8A8E-9C4E-A78F-3C2DDB5E8308}"/>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2" name="テキスト ボックス 21">
            <a:extLst>
              <a:ext uri="{FF2B5EF4-FFF2-40B4-BE49-F238E27FC236}">
                <a16:creationId xmlns:a16="http://schemas.microsoft.com/office/drawing/2014/main" id="{A4D4052D-347D-9F4A-B6E6-80BF39D7D634}"/>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34324441"/>
      </p:ext>
    </p:extLst>
  </p:cSld>
  <p:clrMapOvr>
    <a:overrideClrMapping bg1="lt1" tx1="dk1" bg2="lt2" tx2="dk2" accent1="accent1" accent2="accent2" accent3="accent3" accent4="accent4" accent5="accent5" accent6="accent6" hlink="hlink" folHlink="folHlink"/>
  </p:clrMapOvr>
  <p:extLst mod="1">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目次C_写真あり">
    <p:bg>
      <p:bgPr>
        <a:solidFill>
          <a:schemeClr val="accent2"/>
        </a:solidFill>
        <a:effectLst/>
      </p:bgPr>
    </p:bg>
    <p:spTree>
      <p:nvGrpSpPr>
        <p:cNvPr id="1" name=""/>
        <p:cNvGrpSpPr/>
        <p:nvPr/>
      </p:nvGrpSpPr>
      <p:grpSpPr>
        <a:xfrm>
          <a:off x="0" y="0"/>
          <a:ext cx="0" cy="0"/>
          <a:chOff x="0" y="0"/>
          <a:chExt cx="0" cy="0"/>
        </a:xfrm>
      </p:grpSpPr>
      <p:sp>
        <p:nvSpPr>
          <p:cNvPr id="23" name="タイトル 1">
            <a:extLst>
              <a:ext uri="{FF2B5EF4-FFF2-40B4-BE49-F238E27FC236}">
                <a16:creationId xmlns:a16="http://schemas.microsoft.com/office/drawing/2014/main" id="{ADF530A1-940A-084C-A3F1-73ACF672CFD3}"/>
              </a:ext>
            </a:extLst>
          </p:cNvPr>
          <p:cNvSpPr>
            <a:spLocks noGrp="1"/>
          </p:cNvSpPr>
          <p:nvPr>
            <p:ph type="title" hasCustomPrompt="1"/>
          </p:nvPr>
        </p:nvSpPr>
        <p:spPr>
          <a:xfrm>
            <a:off x="331491" y="164693"/>
            <a:ext cx="7321847" cy="412538"/>
          </a:xfrm>
        </p:spPr>
        <p:txBody>
          <a:bodyPr/>
          <a:lstStyle>
            <a:lvl1pPr>
              <a:defRPr>
                <a:solidFill>
                  <a:schemeClr val="bg1"/>
                </a:solidFill>
              </a:defRPr>
            </a:lvl1pPr>
          </a:lstStyle>
          <a:p>
            <a:r>
              <a:rPr kumimoji="1" lang="ja-JP" altLang="en-US"/>
              <a:t>目次</a:t>
            </a:r>
          </a:p>
        </p:txBody>
      </p:sp>
      <p:sp>
        <p:nvSpPr>
          <p:cNvPr id="24" name="テキスト プレースホルダー 4">
            <a:extLst>
              <a:ext uri="{FF2B5EF4-FFF2-40B4-BE49-F238E27FC236}">
                <a16:creationId xmlns:a16="http://schemas.microsoft.com/office/drawing/2014/main" id="{FBF7112F-10B1-C64A-A941-0D666CB3AE73}"/>
              </a:ext>
            </a:extLst>
          </p:cNvPr>
          <p:cNvSpPr>
            <a:spLocks noGrp="1"/>
          </p:cNvSpPr>
          <p:nvPr>
            <p:ph type="body" sz="quarter" idx="10"/>
          </p:nvPr>
        </p:nvSpPr>
        <p:spPr>
          <a:xfrm>
            <a:off x="331491" y="692150"/>
            <a:ext cx="7321847" cy="5797550"/>
          </a:xfrm>
          <a:prstGeom prst="rect">
            <a:avLst/>
          </a:prstGeom>
        </p:spPr>
        <p:txBody>
          <a:bodyPr/>
          <a:lstStyle>
            <a:lvl1pPr>
              <a:defRPr>
                <a:solidFill>
                  <a:schemeClr val="bg1"/>
                </a:solidFill>
                <a:latin typeface="+mn-ea"/>
                <a:ea typeface="+mn-ea"/>
              </a:defRPr>
            </a:lvl1pPr>
            <a:lvl2pPr>
              <a:defRPr>
                <a:solidFill>
                  <a:schemeClr val="bg1"/>
                </a:solidFill>
                <a:latin typeface="+mn-ea"/>
                <a:ea typeface="+mn-ea"/>
              </a:defRPr>
            </a:lvl2pPr>
            <a:lvl3pPr>
              <a:defRPr>
                <a:solidFill>
                  <a:schemeClr val="bg1"/>
                </a:solidFill>
                <a:latin typeface="+mn-ea"/>
                <a:ea typeface="+mn-ea"/>
              </a:defRPr>
            </a:lvl3pPr>
            <a:lvl4pPr>
              <a:defRPr>
                <a:solidFill>
                  <a:schemeClr val="bg1"/>
                </a:solidFill>
                <a:latin typeface="+mn-ea"/>
                <a:ea typeface="+mn-ea"/>
              </a:defRPr>
            </a:lvl4pPr>
            <a:lvl5pPr>
              <a:defRPr>
                <a:solidFill>
                  <a:schemeClr val="bg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pic>
        <p:nvPicPr>
          <p:cNvPr id="3" name="図 2">
            <a:extLst>
              <a:ext uri="{FF2B5EF4-FFF2-40B4-BE49-F238E27FC236}">
                <a16:creationId xmlns:a16="http://schemas.microsoft.com/office/drawing/2014/main" id="{00377209-93BD-5040-90B5-0FDC7696F5E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820025" y="0"/>
            <a:ext cx="2085969" cy="5797550"/>
          </a:xfrm>
          <a:prstGeom prst="rect">
            <a:avLst/>
          </a:prstGeom>
        </p:spPr>
      </p:pic>
      <p:pic>
        <p:nvPicPr>
          <p:cNvPr id="20" name="図 19">
            <a:extLst>
              <a:ext uri="{FF2B5EF4-FFF2-40B4-BE49-F238E27FC236}">
                <a16:creationId xmlns:a16="http://schemas.microsoft.com/office/drawing/2014/main" id="{F9F5F86A-EFD6-6B44-A0DC-6C3EDE420C2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20324" y="4772324"/>
            <a:ext cx="2085676" cy="2085676"/>
          </a:xfrm>
          <a:prstGeom prst="rect">
            <a:avLst/>
          </a:prstGeom>
        </p:spPr>
      </p:pic>
      <p:sp>
        <p:nvSpPr>
          <p:cNvPr id="25" name="テキスト ボックス 24">
            <a:extLst>
              <a:ext uri="{FF2B5EF4-FFF2-40B4-BE49-F238E27FC236}">
                <a16:creationId xmlns:a16="http://schemas.microsoft.com/office/drawing/2014/main" id="{BCB35534-B5E4-414B-BFAF-18C4E6EEF077}"/>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dirty="0" smtClean="0">
                <a:solidFill>
                  <a:schemeClr val="bg1"/>
                </a:solidFill>
                <a:latin typeface="+mn-lt"/>
                <a:cs typeface="Meiryo UI" pitchFamily="50" charset="-128"/>
              </a:rPr>
              <a:t>© 2023 NTT DATA INSTITUTE OF MANAGEMENT CONSULTING, Inc.</a:t>
            </a:r>
            <a:endParaRPr kumimoji="0" lang="en-US" altLang="ja-JP" sz="800" dirty="0">
              <a:solidFill>
                <a:schemeClr val="bg1"/>
              </a:solidFill>
              <a:latin typeface="+mn-lt"/>
              <a:cs typeface="Meiryo UI" pitchFamily="50" charset="-128"/>
            </a:endParaRPr>
          </a:p>
        </p:txBody>
      </p:sp>
      <p:cxnSp>
        <p:nvCxnSpPr>
          <p:cNvPr id="26" name="直線コネクタ 25">
            <a:extLst>
              <a:ext uri="{FF2B5EF4-FFF2-40B4-BE49-F238E27FC236}">
                <a16:creationId xmlns:a16="http://schemas.microsoft.com/office/drawing/2014/main" id="{05CA2898-8D53-C04F-81C0-162C913057B6}"/>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図 21">
            <a:extLst>
              <a:ext uri="{FF2B5EF4-FFF2-40B4-BE49-F238E27FC236}">
                <a16:creationId xmlns:a16="http://schemas.microsoft.com/office/drawing/2014/main" id="{CBBC4FBF-816A-D348-91E5-46F1CEC3FDDC}"/>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27" name="直線コネクタ 26">
            <a:extLst>
              <a:ext uri="{FF2B5EF4-FFF2-40B4-BE49-F238E27FC236}">
                <a16:creationId xmlns:a16="http://schemas.microsoft.com/office/drawing/2014/main" id="{7DA41307-8633-3741-A5DE-CEE78A9FC518}"/>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8" name="テキスト ボックス 27">
            <a:extLst>
              <a:ext uri="{FF2B5EF4-FFF2-40B4-BE49-F238E27FC236}">
                <a16:creationId xmlns:a16="http://schemas.microsoft.com/office/drawing/2014/main" id="{DFF85D3A-88A5-F441-8134-7A9761ADAC67}"/>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216993939"/>
      </p:ext>
    </p:extLst>
  </p:cSld>
  <p:clrMapOvr>
    <a:masterClrMapping/>
  </p:clrMapOvr>
  <p:extLst mod="1">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コンテンツB">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41F77EE-9DF9-8847-B74D-DAE7D40F8D1E}"/>
              </a:ext>
            </a:extLst>
          </p:cNvPr>
          <p:cNvSpPr>
            <a:spLocks noGrp="1"/>
          </p:cNvSpPr>
          <p:nvPr>
            <p:ph type="title" hasCustomPrompt="1"/>
          </p:nvPr>
        </p:nvSpPr>
        <p:spPr/>
        <p:txBody>
          <a:bodyPr/>
          <a:lstStyle/>
          <a:p>
            <a:r>
              <a:rPr kumimoji="1" lang="ja-JP" altLang="en-US"/>
              <a:t>［タイトル］</a:t>
            </a:r>
          </a:p>
        </p:txBody>
      </p:sp>
      <p:sp>
        <p:nvSpPr>
          <p:cNvPr id="4" name="テキスト プレースホルダー 3">
            <a:extLst>
              <a:ext uri="{FF2B5EF4-FFF2-40B4-BE49-F238E27FC236}">
                <a16:creationId xmlns:a16="http://schemas.microsoft.com/office/drawing/2014/main" id="{257AB5C0-48AC-A342-8863-43A85345298E}"/>
              </a:ext>
            </a:extLst>
          </p:cNvPr>
          <p:cNvSpPr>
            <a:spLocks noGrp="1"/>
          </p:cNvSpPr>
          <p:nvPr>
            <p:ph type="body" sz="quarter" idx="10" hasCustomPrompt="1"/>
          </p:nvPr>
        </p:nvSpPr>
        <p:spPr>
          <a:xfrm>
            <a:off x="331788" y="692151"/>
            <a:ext cx="9242425" cy="648970"/>
          </a:xfrm>
        </p:spPr>
        <p:txBody>
          <a:bodyPr/>
          <a:lstStyle/>
          <a:p>
            <a:pPr lvl="0"/>
            <a:r>
              <a:rPr kumimoji="1" lang="ja-JP" altLang="en-US" dirty="0"/>
              <a:t>テキストの入力</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Tree>
    <p:extLst>
      <p:ext uri="{BB962C8B-B14F-4D97-AF65-F5344CB8AC3E}">
        <p14:creationId xmlns:p14="http://schemas.microsoft.com/office/powerpoint/2010/main" val="1577737549"/>
      </p:ext>
    </p:extLst>
  </p:cSld>
  <p:clrMapOvr>
    <a:masterClrMapping/>
  </p:clrMapOvr>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中扉A">
    <p:bg>
      <p:bgPr>
        <a:solidFill>
          <a:schemeClr val="accent2"/>
        </a:solidFill>
        <a:effectLst/>
      </p:bgPr>
    </p:bg>
    <p:spTree>
      <p:nvGrpSpPr>
        <p:cNvPr id="1" name=""/>
        <p:cNvGrpSpPr/>
        <p:nvPr/>
      </p:nvGrpSpPr>
      <p:grpSpPr>
        <a:xfrm>
          <a:off x="0" y="0"/>
          <a:ext cx="0" cy="0"/>
          <a:chOff x="0" y="0"/>
          <a:chExt cx="0" cy="0"/>
        </a:xfrm>
      </p:grpSpPr>
      <p:sp>
        <p:nvSpPr>
          <p:cNvPr id="40" name="タイトル 3">
            <a:extLst>
              <a:ext uri="{FF2B5EF4-FFF2-40B4-BE49-F238E27FC236}">
                <a16:creationId xmlns:a16="http://schemas.microsoft.com/office/drawing/2014/main" id="{D06ABA6E-61F1-0D46-B98A-72EA24EB2996}"/>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8" name="テキスト プレースホルダー 2">
            <a:extLst>
              <a:ext uri="{FF2B5EF4-FFF2-40B4-BE49-F238E27FC236}">
                <a16:creationId xmlns:a16="http://schemas.microsoft.com/office/drawing/2014/main" id="{FBD21E90-D61C-664D-A07C-16FB5CAB19BE}"/>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pic>
        <p:nvPicPr>
          <p:cNvPr id="17" name="図 16">
            <a:extLst>
              <a:ext uri="{FF2B5EF4-FFF2-40B4-BE49-F238E27FC236}">
                <a16:creationId xmlns:a16="http://schemas.microsoft.com/office/drawing/2014/main" id="{E5EE7E5D-FF48-9946-85FE-56942DF2422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sp>
        <p:nvSpPr>
          <p:cNvPr id="13" name="テキスト ボックス 12">
            <a:extLst>
              <a:ext uri="{FF2B5EF4-FFF2-40B4-BE49-F238E27FC236}">
                <a16:creationId xmlns:a16="http://schemas.microsoft.com/office/drawing/2014/main" id="{A6D54925-3F26-2940-865D-4E585AEBEB80}"/>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dirty="0" smtClean="0">
                <a:solidFill>
                  <a:schemeClr val="bg1"/>
                </a:solidFill>
                <a:latin typeface="+mn-lt"/>
                <a:cs typeface="Meiryo UI" pitchFamily="50" charset="-128"/>
              </a:rPr>
              <a:t>© 2023 NTT DATA INSTITUTE OF MANAGEMENT CONSULTING, Inc.</a:t>
            </a:r>
            <a:endParaRPr kumimoji="0" lang="en-US" altLang="ja-JP" sz="800" dirty="0">
              <a:solidFill>
                <a:schemeClr val="bg1"/>
              </a:solidFill>
              <a:latin typeface="+mn-lt"/>
              <a:cs typeface="Meiryo UI" pitchFamily="50" charset="-128"/>
            </a:endParaRPr>
          </a:p>
        </p:txBody>
      </p:sp>
      <p:cxnSp>
        <p:nvCxnSpPr>
          <p:cNvPr id="14" name="直線コネクタ 13">
            <a:extLst>
              <a:ext uri="{FF2B5EF4-FFF2-40B4-BE49-F238E27FC236}">
                <a16:creationId xmlns:a16="http://schemas.microsoft.com/office/drawing/2014/main" id="{76CC1A0B-C4A3-4248-B4CF-B6113BE11155}"/>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2" name="図 11">
            <a:extLst>
              <a:ext uri="{FF2B5EF4-FFF2-40B4-BE49-F238E27FC236}">
                <a16:creationId xmlns:a16="http://schemas.microsoft.com/office/drawing/2014/main" id="{98661BEC-251E-8B49-8B84-50AD218D285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5" name="直線コネクタ 14">
            <a:extLst>
              <a:ext uri="{FF2B5EF4-FFF2-40B4-BE49-F238E27FC236}">
                <a16:creationId xmlns:a16="http://schemas.microsoft.com/office/drawing/2014/main" id="{55F7604E-B711-9544-B2A8-54BBBD1ED424}"/>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6" name="テキスト ボックス 15">
            <a:extLst>
              <a:ext uri="{FF2B5EF4-FFF2-40B4-BE49-F238E27FC236}">
                <a16:creationId xmlns:a16="http://schemas.microsoft.com/office/drawing/2014/main" id="{64B878C2-A842-6543-A0D7-CF1D12AA1D3F}"/>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677899358"/>
      </p:ext>
    </p:extLst>
  </p:cSld>
  <p:clrMapOvr>
    <a:masterClrMapping/>
  </p:clrMapOvr>
  <p:extLst mod="1">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中扉B">
    <p:bg>
      <p:bgPr>
        <a:solidFill>
          <a:schemeClr val="accent1"/>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3DE8AA8-AC88-DE43-9C76-053127EAD250}"/>
              </a:ext>
            </a:extLst>
          </p:cNvPr>
          <p:cNvSpPr>
            <a:spLocks noGrp="1"/>
          </p:cNvSpPr>
          <p:nvPr>
            <p:ph type="title" hasCustomPrompt="1"/>
          </p:nvPr>
        </p:nvSpPr>
        <p:spPr>
          <a:xfrm>
            <a:off x="340549" y="1801775"/>
            <a:ext cx="4466401" cy="1374815"/>
          </a:xfrm>
        </p:spPr>
        <p:txBody>
          <a:bodyPr/>
          <a:lstStyle/>
          <a:p>
            <a:r>
              <a:rPr kumimoji="1" lang="en-US" altLang="ja-JP"/>
              <a:t>01</a:t>
            </a:r>
            <a:endParaRPr kumimoji="1" lang="ja-JP" altLang="en-US"/>
          </a:p>
        </p:txBody>
      </p:sp>
      <p:sp>
        <p:nvSpPr>
          <p:cNvPr id="8" name="テキスト プレースホルダー 2">
            <a:extLst>
              <a:ext uri="{FF2B5EF4-FFF2-40B4-BE49-F238E27FC236}">
                <a16:creationId xmlns:a16="http://schemas.microsoft.com/office/drawing/2014/main" id="{8725E56A-54BF-4142-B769-9F5FA6E05FDE}"/>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5" name="図 4">
            <a:extLst>
              <a:ext uri="{FF2B5EF4-FFF2-40B4-BE49-F238E27FC236}">
                <a16:creationId xmlns:a16="http://schemas.microsoft.com/office/drawing/2014/main" id="{73E2DB3A-ACF5-B24D-9522-EB6CFC1F5D3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7" name="図 6">
            <a:extLst>
              <a:ext uri="{FF2B5EF4-FFF2-40B4-BE49-F238E27FC236}">
                <a16:creationId xmlns:a16="http://schemas.microsoft.com/office/drawing/2014/main" id="{A53CD543-A2EC-4C40-8EE3-13DA8F6767D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3259182541"/>
      </p:ext>
    </p:extLst>
  </p:cSld>
  <p:clrMapOvr>
    <a:masterClrMapping/>
  </p:clrMapOvr>
  <p:extLst mod="1">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中扉C">
    <p:bg>
      <p:bgPr>
        <a:solidFill>
          <a:schemeClr val="tx2"/>
        </a:solidFill>
        <a:effectLst/>
      </p:bgPr>
    </p:bg>
    <p:spTree>
      <p:nvGrpSpPr>
        <p:cNvPr id="1" name=""/>
        <p:cNvGrpSpPr/>
        <p:nvPr/>
      </p:nvGrpSpPr>
      <p:grpSpPr>
        <a:xfrm>
          <a:off x="0" y="0"/>
          <a:ext cx="0" cy="0"/>
          <a:chOff x="0" y="0"/>
          <a:chExt cx="0" cy="0"/>
        </a:xfrm>
      </p:grpSpPr>
      <p:sp>
        <p:nvSpPr>
          <p:cNvPr id="11" name="タイトル 1">
            <a:extLst>
              <a:ext uri="{FF2B5EF4-FFF2-40B4-BE49-F238E27FC236}">
                <a16:creationId xmlns:a16="http://schemas.microsoft.com/office/drawing/2014/main" id="{8501C116-C1BA-8D4F-AC9F-FBC22C0901E8}"/>
              </a:ext>
            </a:extLst>
          </p:cNvPr>
          <p:cNvSpPr>
            <a:spLocks noGrp="1"/>
          </p:cNvSpPr>
          <p:nvPr>
            <p:ph type="title" hasCustomPrompt="1"/>
          </p:nvPr>
        </p:nvSpPr>
        <p:spPr>
          <a:xfrm>
            <a:off x="340549" y="1801775"/>
            <a:ext cx="4466401" cy="1374815"/>
          </a:xfrm>
        </p:spPr>
        <p:txBody>
          <a:bodyPr/>
          <a:lstStyle/>
          <a:p>
            <a:r>
              <a:rPr kumimoji="1" lang="en-US" altLang="ja-JP"/>
              <a:t>01</a:t>
            </a:r>
            <a:endParaRPr kumimoji="1" lang="ja-JP" altLang="en-US"/>
          </a:p>
        </p:txBody>
      </p:sp>
      <p:sp>
        <p:nvSpPr>
          <p:cNvPr id="10" name="テキスト プレースホルダー 2">
            <a:extLst>
              <a:ext uri="{FF2B5EF4-FFF2-40B4-BE49-F238E27FC236}">
                <a16:creationId xmlns:a16="http://schemas.microsoft.com/office/drawing/2014/main" id="{C7607A4E-C8AC-7A47-BB25-513F9B5EC2F1}"/>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18" name="図 17">
            <a:extLst>
              <a:ext uri="{FF2B5EF4-FFF2-40B4-BE49-F238E27FC236}">
                <a16:creationId xmlns:a16="http://schemas.microsoft.com/office/drawing/2014/main" id="{3E568988-3791-0B4F-9A55-6E917AFF244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13" name="図 12">
            <a:extLst>
              <a:ext uri="{FF2B5EF4-FFF2-40B4-BE49-F238E27FC236}">
                <a16:creationId xmlns:a16="http://schemas.microsoft.com/office/drawing/2014/main" id="{456735C5-23DF-EE42-B413-655CF910577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777155619"/>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中扉D">
    <p:bg>
      <p:bgPr>
        <a:solidFill>
          <a:schemeClr val="accent3"/>
        </a:solidFill>
        <a:effectLst/>
      </p:bgPr>
    </p:bg>
    <p:spTree>
      <p:nvGrpSpPr>
        <p:cNvPr id="1" name=""/>
        <p:cNvGrpSpPr/>
        <p:nvPr/>
      </p:nvGrpSpPr>
      <p:grpSpPr>
        <a:xfrm>
          <a:off x="0" y="0"/>
          <a:ext cx="0" cy="0"/>
          <a:chOff x="0" y="0"/>
          <a:chExt cx="0" cy="0"/>
        </a:xfrm>
      </p:grpSpPr>
      <p:sp>
        <p:nvSpPr>
          <p:cNvPr id="7" name="タイトル 1">
            <a:extLst>
              <a:ext uri="{FF2B5EF4-FFF2-40B4-BE49-F238E27FC236}">
                <a16:creationId xmlns:a16="http://schemas.microsoft.com/office/drawing/2014/main" id="{9AD2935B-DBA7-8144-9755-03BE42EFFCF6}"/>
              </a:ext>
            </a:extLst>
          </p:cNvPr>
          <p:cNvSpPr>
            <a:spLocks noGrp="1"/>
          </p:cNvSpPr>
          <p:nvPr>
            <p:ph type="title" hasCustomPrompt="1"/>
          </p:nvPr>
        </p:nvSpPr>
        <p:spPr>
          <a:xfrm>
            <a:off x="340549" y="1801775"/>
            <a:ext cx="4466401" cy="1374815"/>
          </a:xfrm>
        </p:spPr>
        <p:txBody>
          <a:bodyPr/>
          <a:lstStyle/>
          <a:p>
            <a:r>
              <a:rPr kumimoji="1" lang="en-US" altLang="ja-JP"/>
              <a:t>01</a:t>
            </a:r>
            <a:endParaRPr kumimoji="1" lang="ja-JP" altLang="en-US"/>
          </a:p>
        </p:txBody>
      </p:sp>
      <p:sp>
        <p:nvSpPr>
          <p:cNvPr id="6" name="テキスト プレースホルダー 2">
            <a:extLst>
              <a:ext uri="{FF2B5EF4-FFF2-40B4-BE49-F238E27FC236}">
                <a16:creationId xmlns:a16="http://schemas.microsoft.com/office/drawing/2014/main" id="{F4077FE2-3CF4-2547-AB1C-F9F9F49775E4}"/>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9" name="図 8">
            <a:extLst>
              <a:ext uri="{FF2B5EF4-FFF2-40B4-BE49-F238E27FC236}">
                <a16:creationId xmlns:a16="http://schemas.microsoft.com/office/drawing/2014/main" id="{B8D01504-AC65-E347-BCF9-994D45A8FC5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8" name="図 7">
            <a:extLst>
              <a:ext uri="{FF2B5EF4-FFF2-40B4-BE49-F238E27FC236}">
                <a16:creationId xmlns:a16="http://schemas.microsoft.com/office/drawing/2014/main" id="{BF63185B-C14D-594A-8CA9-1E5CEECDAD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3281228451"/>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中扉E">
    <p:bg>
      <p:bgPr>
        <a:solidFill>
          <a:schemeClr val="accent4"/>
        </a:solidFill>
        <a:effectLst/>
      </p:bgPr>
    </p:bg>
    <p:spTree>
      <p:nvGrpSpPr>
        <p:cNvPr id="1" name=""/>
        <p:cNvGrpSpPr/>
        <p:nvPr/>
      </p:nvGrpSpPr>
      <p:grpSpPr>
        <a:xfrm>
          <a:off x="0" y="0"/>
          <a:ext cx="0" cy="0"/>
          <a:chOff x="0" y="0"/>
          <a:chExt cx="0" cy="0"/>
        </a:xfrm>
      </p:grpSpPr>
      <p:sp>
        <p:nvSpPr>
          <p:cNvPr id="37" name="タイトル 3">
            <a:extLst>
              <a:ext uri="{FF2B5EF4-FFF2-40B4-BE49-F238E27FC236}">
                <a16:creationId xmlns:a16="http://schemas.microsoft.com/office/drawing/2014/main" id="{4A1E99F5-3AB2-9C47-9EC1-D1DA3E78E501}"/>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9" name="テキスト プレースホルダー 2">
            <a:extLst>
              <a:ext uri="{FF2B5EF4-FFF2-40B4-BE49-F238E27FC236}">
                <a16:creationId xmlns:a16="http://schemas.microsoft.com/office/drawing/2014/main" id="{D01BD5A1-6C50-FC47-89E3-4D411E18E979}"/>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pic>
        <p:nvPicPr>
          <p:cNvPr id="18" name="図 17">
            <a:extLst>
              <a:ext uri="{FF2B5EF4-FFF2-40B4-BE49-F238E27FC236}">
                <a16:creationId xmlns:a16="http://schemas.microsoft.com/office/drawing/2014/main" id="{1F508F2E-1B31-DD4D-81BF-A890308F755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cxnSp>
        <p:nvCxnSpPr>
          <p:cNvPr id="15" name="直線コネクタ 14">
            <a:extLst>
              <a:ext uri="{FF2B5EF4-FFF2-40B4-BE49-F238E27FC236}">
                <a16:creationId xmlns:a16="http://schemas.microsoft.com/office/drawing/2014/main" id="{71B3BE39-54AD-2C43-92FF-B4978B112C73}"/>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3" name="図 12">
            <a:extLst>
              <a:ext uri="{FF2B5EF4-FFF2-40B4-BE49-F238E27FC236}">
                <a16:creationId xmlns:a16="http://schemas.microsoft.com/office/drawing/2014/main" id="{675F43DC-0DC0-A44D-A63F-7C6A39B3A50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6" name="直線コネクタ 15">
            <a:extLst>
              <a:ext uri="{FF2B5EF4-FFF2-40B4-BE49-F238E27FC236}">
                <a16:creationId xmlns:a16="http://schemas.microsoft.com/office/drawing/2014/main" id="{EF3823C4-A5BA-7E4F-BC57-FF6C3DC7F9E3}"/>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B5D53225-B174-9B4A-B324-3AE9535FFD46}"/>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3347665094"/>
      </p:ext>
    </p:extLst>
  </p:cSld>
  <p:clrMapOvr>
    <a:masterClrMapping/>
  </p:clrMapOvr>
  <p:extLst mod="1">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中扉F">
    <p:bg>
      <p:bgPr>
        <a:solidFill>
          <a:schemeClr val="accent5"/>
        </a:solidFill>
        <a:effectLst/>
      </p:bgPr>
    </p:bg>
    <p:spTree>
      <p:nvGrpSpPr>
        <p:cNvPr id="1" name=""/>
        <p:cNvGrpSpPr/>
        <p:nvPr/>
      </p:nvGrpSpPr>
      <p:grpSpPr>
        <a:xfrm>
          <a:off x="0" y="0"/>
          <a:ext cx="0" cy="0"/>
          <a:chOff x="0" y="0"/>
          <a:chExt cx="0" cy="0"/>
        </a:xfrm>
      </p:grpSpPr>
      <p:sp>
        <p:nvSpPr>
          <p:cNvPr id="16" name="タイトル 3">
            <a:extLst>
              <a:ext uri="{FF2B5EF4-FFF2-40B4-BE49-F238E27FC236}">
                <a16:creationId xmlns:a16="http://schemas.microsoft.com/office/drawing/2014/main" id="{39ED6336-ADD5-2D4B-AA70-A57250EE3416}"/>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10" name="テキスト プレースホルダー 2">
            <a:extLst>
              <a:ext uri="{FF2B5EF4-FFF2-40B4-BE49-F238E27FC236}">
                <a16:creationId xmlns:a16="http://schemas.microsoft.com/office/drawing/2014/main" id="{B1D3D993-BFDC-7D4B-9634-F29232DC1AEC}"/>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9" name="図 8">
            <a:extLst>
              <a:ext uri="{FF2B5EF4-FFF2-40B4-BE49-F238E27FC236}">
                <a16:creationId xmlns:a16="http://schemas.microsoft.com/office/drawing/2014/main" id="{93DFFF59-5A99-E043-8163-240561EC5EF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8" name="図 7">
            <a:extLst>
              <a:ext uri="{FF2B5EF4-FFF2-40B4-BE49-F238E27FC236}">
                <a16:creationId xmlns:a16="http://schemas.microsoft.com/office/drawing/2014/main" id="{8BBCFD81-9A00-5643-907A-AA0BA4EE8FF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1393135994"/>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中扉G">
    <p:bg>
      <p:bgPr>
        <a:solidFill>
          <a:schemeClr val="accent6"/>
        </a:solidFill>
        <a:effectLst/>
      </p:bgPr>
    </p:bg>
    <p:spTree>
      <p:nvGrpSpPr>
        <p:cNvPr id="1" name=""/>
        <p:cNvGrpSpPr/>
        <p:nvPr/>
      </p:nvGrpSpPr>
      <p:grpSpPr>
        <a:xfrm>
          <a:off x="0" y="0"/>
          <a:ext cx="0" cy="0"/>
          <a:chOff x="0" y="0"/>
          <a:chExt cx="0" cy="0"/>
        </a:xfrm>
      </p:grpSpPr>
      <p:sp>
        <p:nvSpPr>
          <p:cNvPr id="33" name="タイトル 3">
            <a:extLst>
              <a:ext uri="{FF2B5EF4-FFF2-40B4-BE49-F238E27FC236}">
                <a16:creationId xmlns:a16="http://schemas.microsoft.com/office/drawing/2014/main" id="{65920A1F-5531-3E48-B6BC-CAC232DD4536}"/>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9" name="テキスト プレースホルダー 2">
            <a:extLst>
              <a:ext uri="{FF2B5EF4-FFF2-40B4-BE49-F238E27FC236}">
                <a16:creationId xmlns:a16="http://schemas.microsoft.com/office/drawing/2014/main" id="{A3FD89DF-8A46-3E4D-84C1-412EC71605CF}"/>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pic>
        <p:nvPicPr>
          <p:cNvPr id="18" name="図 17">
            <a:extLst>
              <a:ext uri="{FF2B5EF4-FFF2-40B4-BE49-F238E27FC236}">
                <a16:creationId xmlns:a16="http://schemas.microsoft.com/office/drawing/2014/main" id="{267C423B-6197-B641-AFF5-08B7A4C6802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cxnSp>
        <p:nvCxnSpPr>
          <p:cNvPr id="15" name="直線コネクタ 14">
            <a:extLst>
              <a:ext uri="{FF2B5EF4-FFF2-40B4-BE49-F238E27FC236}">
                <a16:creationId xmlns:a16="http://schemas.microsoft.com/office/drawing/2014/main" id="{A0CB6A67-FC2B-FC44-BE84-EF4C223DF827}"/>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3" name="図 12">
            <a:extLst>
              <a:ext uri="{FF2B5EF4-FFF2-40B4-BE49-F238E27FC236}">
                <a16:creationId xmlns:a16="http://schemas.microsoft.com/office/drawing/2014/main" id="{53262D48-1540-B947-9F2C-8858D01F704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6" name="直線コネクタ 15">
            <a:extLst>
              <a:ext uri="{FF2B5EF4-FFF2-40B4-BE49-F238E27FC236}">
                <a16:creationId xmlns:a16="http://schemas.microsoft.com/office/drawing/2014/main" id="{0558111B-6CF7-D146-B378-A78B4391F38E}"/>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B01173B4-8B84-5342-94B8-C3A9ACC66DF9}"/>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703670500"/>
      </p:ext>
    </p:extLst>
  </p:cSld>
  <p:clrMapOvr>
    <a:masterClrMapping/>
  </p:clrMapOvr>
  <p:extLst mod="1">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中扉H">
    <p:bg>
      <p:bgPr>
        <a:solidFill>
          <a:schemeClr val="bg2"/>
        </a:solidFill>
        <a:effectLst/>
      </p:bgPr>
    </p:bg>
    <p:spTree>
      <p:nvGrpSpPr>
        <p:cNvPr id="1" name=""/>
        <p:cNvGrpSpPr/>
        <p:nvPr/>
      </p:nvGrpSpPr>
      <p:grpSpPr>
        <a:xfrm>
          <a:off x="0" y="0"/>
          <a:ext cx="0" cy="0"/>
          <a:chOff x="0" y="0"/>
          <a:chExt cx="0" cy="0"/>
        </a:xfrm>
      </p:grpSpPr>
      <p:sp>
        <p:nvSpPr>
          <p:cNvPr id="16" name="タイトル 3">
            <a:extLst>
              <a:ext uri="{FF2B5EF4-FFF2-40B4-BE49-F238E27FC236}">
                <a16:creationId xmlns:a16="http://schemas.microsoft.com/office/drawing/2014/main" id="{8216DD4D-E1C2-6241-B3D3-560988A6C6AF}"/>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9" name="テキスト プレースホルダー 2">
            <a:extLst>
              <a:ext uri="{FF2B5EF4-FFF2-40B4-BE49-F238E27FC236}">
                <a16:creationId xmlns:a16="http://schemas.microsoft.com/office/drawing/2014/main" id="{6944D63C-AF07-E14A-AE43-B2299D8ED9CA}"/>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8" name="図 7">
            <a:extLst>
              <a:ext uri="{FF2B5EF4-FFF2-40B4-BE49-F238E27FC236}">
                <a16:creationId xmlns:a16="http://schemas.microsoft.com/office/drawing/2014/main" id="{A6C2C4FE-195B-E948-A8C9-8D628F1221D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7" name="図 6">
            <a:extLst>
              <a:ext uri="{FF2B5EF4-FFF2-40B4-BE49-F238E27FC236}">
                <a16:creationId xmlns:a16="http://schemas.microsoft.com/office/drawing/2014/main" id="{C4AF8165-79AD-C941-9268-BC3B2FA93B2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1196809870"/>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中扉I">
    <p:bg>
      <p:bgPr>
        <a:solidFill>
          <a:schemeClr val="bg1"/>
        </a:solidFill>
        <a:effectLst/>
      </p:bgPr>
    </p:bg>
    <p:spTree>
      <p:nvGrpSpPr>
        <p:cNvPr id="1" name=""/>
        <p:cNvGrpSpPr/>
        <p:nvPr/>
      </p:nvGrpSpPr>
      <p:grpSpPr>
        <a:xfrm>
          <a:off x="0" y="0"/>
          <a:ext cx="0" cy="0"/>
          <a:chOff x="0" y="0"/>
          <a:chExt cx="0" cy="0"/>
        </a:xfrm>
      </p:grpSpPr>
      <p:sp>
        <p:nvSpPr>
          <p:cNvPr id="11" name="タイトル 3">
            <a:extLst>
              <a:ext uri="{FF2B5EF4-FFF2-40B4-BE49-F238E27FC236}">
                <a16:creationId xmlns:a16="http://schemas.microsoft.com/office/drawing/2014/main" id="{E357830C-F5DF-4940-92AF-5D10338548AA}"/>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7" name="テキスト プレースホルダー 2">
            <a:extLst>
              <a:ext uri="{FF2B5EF4-FFF2-40B4-BE49-F238E27FC236}">
                <a16:creationId xmlns:a16="http://schemas.microsoft.com/office/drawing/2014/main" id="{E946C1C6-749F-8048-96ED-D0223F2681FD}"/>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6" name="図 5">
            <a:extLst>
              <a:ext uri="{FF2B5EF4-FFF2-40B4-BE49-F238E27FC236}">
                <a16:creationId xmlns:a16="http://schemas.microsoft.com/office/drawing/2014/main" id="{B8557579-55F2-E643-A3DC-3BE7A7E3BC56}"/>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587500" y="0"/>
            <a:ext cx="8318500" cy="6858000"/>
          </a:xfrm>
          <a:prstGeom prst="rect">
            <a:avLst/>
          </a:prstGeom>
        </p:spPr>
      </p:pic>
    </p:spTree>
    <p:extLst>
      <p:ext uri="{BB962C8B-B14F-4D97-AF65-F5344CB8AC3E}">
        <p14:creationId xmlns:p14="http://schemas.microsoft.com/office/powerpoint/2010/main" val="100655374"/>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中扉J">
    <p:bg>
      <p:bgPr>
        <a:solidFill>
          <a:schemeClr val="bg1"/>
        </a:solidFill>
        <a:effectLst/>
      </p:bgPr>
    </p:bg>
    <p:spTree>
      <p:nvGrpSpPr>
        <p:cNvPr id="1" name=""/>
        <p:cNvGrpSpPr/>
        <p:nvPr/>
      </p:nvGrpSpPr>
      <p:grpSpPr>
        <a:xfrm>
          <a:off x="0" y="0"/>
          <a:ext cx="0" cy="0"/>
          <a:chOff x="0" y="0"/>
          <a:chExt cx="0" cy="0"/>
        </a:xfrm>
      </p:grpSpPr>
      <p:sp>
        <p:nvSpPr>
          <p:cNvPr id="11" name="タイトル 3">
            <a:extLst>
              <a:ext uri="{FF2B5EF4-FFF2-40B4-BE49-F238E27FC236}">
                <a16:creationId xmlns:a16="http://schemas.microsoft.com/office/drawing/2014/main" id="{F98C28D5-A6FD-D946-A78E-EB2801FEEE72}"/>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8" name="テキスト プレースホルダー 2">
            <a:extLst>
              <a:ext uri="{FF2B5EF4-FFF2-40B4-BE49-F238E27FC236}">
                <a16:creationId xmlns:a16="http://schemas.microsoft.com/office/drawing/2014/main" id="{4CF3BAB1-B622-404D-A172-E9E184AEC5A6}"/>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7" name="図 6">
            <a:extLst>
              <a:ext uri="{FF2B5EF4-FFF2-40B4-BE49-F238E27FC236}">
                <a16:creationId xmlns:a16="http://schemas.microsoft.com/office/drawing/2014/main" id="{20D33AD6-D702-F542-B7B2-6D81E4AC1F7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587500" y="0"/>
            <a:ext cx="8318500" cy="6858000"/>
          </a:xfrm>
          <a:prstGeom prst="rect">
            <a:avLst/>
          </a:prstGeom>
        </p:spPr>
      </p:pic>
    </p:spTree>
    <p:extLst>
      <p:ext uri="{BB962C8B-B14F-4D97-AF65-F5344CB8AC3E}">
        <p14:creationId xmlns:p14="http://schemas.microsoft.com/office/powerpoint/2010/main" val="3236068368"/>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コンテンツA">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9AD4885B-2DFA-D04D-AE48-F73602DA6A2E}"/>
              </a:ext>
            </a:extLst>
          </p:cNvPr>
          <p:cNvSpPr>
            <a:spLocks noGrp="1"/>
          </p:cNvSpPr>
          <p:nvPr>
            <p:ph type="title" hasCustomPrompt="1"/>
          </p:nvPr>
        </p:nvSpPr>
        <p:spPr/>
        <p:txBody>
          <a:bodyPr/>
          <a:lstStyle/>
          <a:p>
            <a:r>
              <a:rPr kumimoji="1" lang="ja-JP" altLang="en-US"/>
              <a:t>［タイトル］</a:t>
            </a:r>
          </a:p>
        </p:txBody>
      </p:sp>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31490" y="689356"/>
            <a:ext cx="9243021" cy="363157"/>
          </a:xfrm>
          <a:prstGeom prst="rect">
            <a:avLst/>
          </a:prstGeom>
        </p:spPr>
        <p:txBody>
          <a:bodyPr tIns="46800" anchor="ctr" anchorCtr="0">
            <a:noAutofit/>
          </a:bodyPr>
          <a:lstStyle>
            <a:lvl1pPr>
              <a:defRPr lang="en-US" sz="2000" b="1" spc="0" baseline="0" dirty="0">
                <a:solidFill>
                  <a:schemeClr val="tx1"/>
                </a:solidFill>
                <a:latin typeface="+mj-ea"/>
                <a:ea typeface="+mj-ea"/>
                <a:cs typeface="Arial"/>
              </a:defRPr>
            </a:lvl1pPr>
          </a:lstStyle>
          <a:p>
            <a:pPr marL="226470" marR="0" lvl="0" indent="-226470">
              <a:lnSpc>
                <a:spcPct val="100000"/>
              </a:lnSpc>
              <a:spcBef>
                <a:spcPct val="20000"/>
              </a:spcBef>
              <a:buClrTx/>
              <a:buSzTx/>
              <a:buFont typeface="+mj-lt"/>
              <a:buNone/>
              <a:tabLst/>
            </a:pPr>
            <a:r>
              <a:rPr lang="ja-JP" altLang="en-US"/>
              <a:t>［サブタイトル］</a:t>
            </a:r>
            <a:endParaRPr lang="en-US" dirty="0"/>
          </a:p>
        </p:txBody>
      </p:sp>
      <p:sp>
        <p:nvSpPr>
          <p:cNvPr id="7" name="テキスト プレースホルダー 7">
            <a:extLst>
              <a:ext uri="{FF2B5EF4-FFF2-40B4-BE49-F238E27FC236}">
                <a16:creationId xmlns:a16="http://schemas.microsoft.com/office/drawing/2014/main" id="{C1BF904A-EDA9-CB42-9930-B694DF35C532}"/>
              </a:ext>
            </a:extLst>
          </p:cNvPr>
          <p:cNvSpPr>
            <a:spLocks noGrp="1"/>
          </p:cNvSpPr>
          <p:nvPr>
            <p:ph type="body" sz="quarter" idx="13" hasCustomPrompt="1"/>
          </p:nvPr>
        </p:nvSpPr>
        <p:spPr>
          <a:xfrm>
            <a:off x="331491" y="1160463"/>
            <a:ext cx="9243021"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396042262"/>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3" orient="horz" pos="663" userDrawn="1">
          <p15:clr>
            <a:srgbClr val="FBAE40"/>
          </p15:clr>
        </p15:guide>
        <p15:guide id="4" orient="horz" pos="731"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コンテンツB">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41F77EE-9DF9-8847-B74D-DAE7D40F8D1E}"/>
              </a:ext>
            </a:extLst>
          </p:cNvPr>
          <p:cNvSpPr>
            <a:spLocks noGrp="1"/>
          </p:cNvSpPr>
          <p:nvPr>
            <p:ph type="title" hasCustomPrompt="1"/>
          </p:nvPr>
        </p:nvSpPr>
        <p:spPr/>
        <p:txBody>
          <a:bodyPr/>
          <a:lstStyle/>
          <a:p>
            <a:r>
              <a:rPr kumimoji="1" lang="ja-JP" altLang="en-US"/>
              <a:t>［タイトル］</a:t>
            </a:r>
          </a:p>
        </p:txBody>
      </p:sp>
      <p:sp>
        <p:nvSpPr>
          <p:cNvPr id="4" name="テキスト プレースホルダー 3">
            <a:extLst>
              <a:ext uri="{FF2B5EF4-FFF2-40B4-BE49-F238E27FC236}">
                <a16:creationId xmlns:a16="http://schemas.microsoft.com/office/drawing/2014/main" id="{257AB5C0-48AC-A342-8863-43A85345298E}"/>
              </a:ext>
            </a:extLst>
          </p:cNvPr>
          <p:cNvSpPr>
            <a:spLocks noGrp="1"/>
          </p:cNvSpPr>
          <p:nvPr>
            <p:ph type="body" sz="quarter" idx="10" hasCustomPrompt="1"/>
          </p:nvPr>
        </p:nvSpPr>
        <p:spPr>
          <a:xfrm>
            <a:off x="331788" y="692151"/>
            <a:ext cx="9242425" cy="648970"/>
          </a:xfrm>
        </p:spPr>
        <p:txBody>
          <a:bodyPr/>
          <a:lstStyle/>
          <a:p>
            <a:pPr lvl="0"/>
            <a:r>
              <a:rPr kumimoji="1" lang="ja-JP" altLang="en-US" dirty="0"/>
              <a:t>テキストの入力</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Tree>
    <p:extLst>
      <p:ext uri="{BB962C8B-B14F-4D97-AF65-F5344CB8AC3E}">
        <p14:creationId xmlns:p14="http://schemas.microsoft.com/office/powerpoint/2010/main" val="1606829036"/>
      </p:ext>
    </p:extLst>
  </p:cSld>
  <p:clrMapOvr>
    <a:masterClrMapping/>
  </p:clrMapOvr>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コンテンツC">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5284491" y="164693"/>
            <a:ext cx="4290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04FB84B0-3BCF-114D-8BC7-C7AEA4D473F5}"/>
              </a:ext>
            </a:extLst>
          </p:cNvPr>
          <p:cNvPicPr>
            <a:picLocks noChangeAspect="1"/>
          </p:cNvPicPr>
          <p:nvPr userDrawn="1"/>
        </p:nvPicPr>
        <p:blipFill>
          <a:blip r:embed="rId2"/>
          <a:stretch>
            <a:fillRect/>
          </a:stretch>
        </p:blipFill>
        <p:spPr>
          <a:xfrm>
            <a:off x="0" y="0"/>
            <a:ext cx="4953000" cy="6858000"/>
          </a:xfrm>
          <a:prstGeom prst="rect">
            <a:avLst/>
          </a:prstGeom>
        </p:spPr>
      </p:pic>
      <p:sp>
        <p:nvSpPr>
          <p:cNvPr id="8" name="テキスト プレースホルダー 7">
            <a:extLst>
              <a:ext uri="{FF2B5EF4-FFF2-40B4-BE49-F238E27FC236}">
                <a16:creationId xmlns:a16="http://schemas.microsoft.com/office/drawing/2014/main" id="{7A82C159-A3E3-5C4A-85F2-522452EB1EBD}"/>
              </a:ext>
            </a:extLst>
          </p:cNvPr>
          <p:cNvSpPr>
            <a:spLocks noGrp="1"/>
          </p:cNvSpPr>
          <p:nvPr>
            <p:ph type="body" sz="quarter" idx="13" hasCustomPrompt="1"/>
          </p:nvPr>
        </p:nvSpPr>
        <p:spPr>
          <a:xfrm>
            <a:off x="5284492" y="692151"/>
            <a:ext cx="4290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893088525"/>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pos="3322"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コンテンツ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331491" y="3700676"/>
            <a:ext cx="9243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E240AB3A-033A-AD4A-9002-9D106C05D0C0}"/>
              </a:ext>
            </a:extLst>
          </p:cNvPr>
          <p:cNvPicPr>
            <a:picLocks noChangeAspect="1"/>
          </p:cNvPicPr>
          <p:nvPr userDrawn="1"/>
        </p:nvPicPr>
        <p:blipFill>
          <a:blip r:embed="rId2"/>
          <a:stretch>
            <a:fillRect/>
          </a:stretch>
        </p:blipFill>
        <p:spPr>
          <a:xfrm>
            <a:off x="0" y="0"/>
            <a:ext cx="9906000" cy="3429000"/>
          </a:xfrm>
          <a:prstGeom prst="rect">
            <a:avLst/>
          </a:prstGeom>
        </p:spPr>
      </p:pic>
      <p:sp>
        <p:nvSpPr>
          <p:cNvPr id="8" name="テキスト プレースホルダー 7">
            <a:extLst>
              <a:ext uri="{FF2B5EF4-FFF2-40B4-BE49-F238E27FC236}">
                <a16:creationId xmlns:a16="http://schemas.microsoft.com/office/drawing/2014/main" id="{7A82C159-A3E3-5C4A-85F2-522452EB1EBD}"/>
              </a:ext>
            </a:extLst>
          </p:cNvPr>
          <p:cNvSpPr>
            <a:spLocks noGrp="1"/>
          </p:cNvSpPr>
          <p:nvPr>
            <p:ph type="body" sz="quarter" idx="13" hasCustomPrompt="1"/>
          </p:nvPr>
        </p:nvSpPr>
        <p:spPr>
          <a:xfrm>
            <a:off x="331491" y="4221163"/>
            <a:ext cx="9243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165515069"/>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591" userDrawn="1">
          <p15:clr>
            <a:srgbClr val="FBAE40"/>
          </p15:clr>
        </p15:guide>
        <p15:guide id="2" orient="horz" pos="2659"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コンテンツA">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9AD4885B-2DFA-D04D-AE48-F73602DA6A2E}"/>
              </a:ext>
            </a:extLst>
          </p:cNvPr>
          <p:cNvSpPr>
            <a:spLocks noGrp="1"/>
          </p:cNvSpPr>
          <p:nvPr>
            <p:ph type="title" hasCustomPrompt="1"/>
          </p:nvPr>
        </p:nvSpPr>
        <p:spPr/>
        <p:txBody>
          <a:bodyPr/>
          <a:lstStyle/>
          <a:p>
            <a:r>
              <a:rPr kumimoji="1" lang="ja-JP" altLang="en-US"/>
              <a:t>［タイトル］</a:t>
            </a:r>
          </a:p>
        </p:txBody>
      </p:sp>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31490" y="689356"/>
            <a:ext cx="9243021" cy="363157"/>
          </a:xfrm>
          <a:prstGeom prst="rect">
            <a:avLst/>
          </a:prstGeom>
        </p:spPr>
        <p:txBody>
          <a:bodyPr tIns="46800" anchor="ctr" anchorCtr="0">
            <a:noAutofit/>
          </a:bodyPr>
          <a:lstStyle>
            <a:lvl1pPr>
              <a:defRPr lang="en-US" sz="2000" b="1" spc="0" baseline="0" dirty="0">
                <a:solidFill>
                  <a:schemeClr val="bg1"/>
                </a:solidFill>
                <a:latin typeface="+mj-ea"/>
                <a:ea typeface="+mj-ea"/>
                <a:cs typeface="Arial"/>
              </a:defRPr>
            </a:lvl1pPr>
          </a:lstStyle>
          <a:p>
            <a:pPr marL="226470" marR="0" lvl="0" indent="-226470">
              <a:lnSpc>
                <a:spcPct val="100000"/>
              </a:lnSpc>
              <a:spcBef>
                <a:spcPct val="20000"/>
              </a:spcBef>
              <a:buClrTx/>
              <a:buSzTx/>
              <a:buFont typeface="+mj-lt"/>
              <a:buNone/>
              <a:tabLst/>
            </a:pPr>
            <a:r>
              <a:rPr lang="ja-JP" altLang="en-US"/>
              <a:t>［サブタイトル］</a:t>
            </a:r>
            <a:endParaRPr lang="en-US" dirty="0"/>
          </a:p>
        </p:txBody>
      </p:sp>
      <p:sp>
        <p:nvSpPr>
          <p:cNvPr id="7" name="テキスト プレースホルダー 7">
            <a:extLst>
              <a:ext uri="{FF2B5EF4-FFF2-40B4-BE49-F238E27FC236}">
                <a16:creationId xmlns:a16="http://schemas.microsoft.com/office/drawing/2014/main" id="{7D31131B-AA9F-174B-B0F4-E06C45EFB247}"/>
              </a:ext>
            </a:extLst>
          </p:cNvPr>
          <p:cNvSpPr>
            <a:spLocks noGrp="1"/>
          </p:cNvSpPr>
          <p:nvPr>
            <p:ph type="body" sz="quarter" idx="13" hasCustomPrompt="1"/>
          </p:nvPr>
        </p:nvSpPr>
        <p:spPr>
          <a:xfrm>
            <a:off x="331491" y="1160463"/>
            <a:ext cx="9243021"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998639116"/>
      </p:ext>
    </p:extLst>
  </p:cSld>
  <p:clrMapOvr>
    <a:masterClrMapping/>
  </p:clrMapOvr>
  <p:extLst mod="1">
    <p:ext uri="{DCECCB84-F9BA-43D5-87BE-67443E8EF086}">
      <p15:sldGuideLst xmlns:p15="http://schemas.microsoft.com/office/powerpoint/2012/main">
        <p15:guide id="3" orient="horz" pos="663" userDrawn="1">
          <p15:clr>
            <a:srgbClr val="FBAE40"/>
          </p15:clr>
        </p15:guide>
        <p15:guide id="4" orient="horz" pos="731"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コンテンツB">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p:txBody>
          <a:bodyPr/>
          <a:lstStyle/>
          <a:p>
            <a:r>
              <a:rPr kumimoji="1" lang="ja-JP" altLang="en-US"/>
              <a:t>［タイトル］</a:t>
            </a:r>
          </a:p>
        </p:txBody>
      </p:sp>
      <p:sp>
        <p:nvSpPr>
          <p:cNvPr id="4" name="テキスト プレースホルダー 7">
            <a:extLst>
              <a:ext uri="{FF2B5EF4-FFF2-40B4-BE49-F238E27FC236}">
                <a16:creationId xmlns:a16="http://schemas.microsoft.com/office/drawing/2014/main" id="{C02BC9B8-0AC5-0141-A592-2D1CBD062239}"/>
              </a:ext>
            </a:extLst>
          </p:cNvPr>
          <p:cNvSpPr>
            <a:spLocks noGrp="1"/>
          </p:cNvSpPr>
          <p:nvPr>
            <p:ph type="body" sz="quarter" idx="13" hasCustomPrompt="1"/>
          </p:nvPr>
        </p:nvSpPr>
        <p:spPr>
          <a:xfrm>
            <a:off x="331491" y="692151"/>
            <a:ext cx="9243021" cy="669290"/>
          </a:xfrm>
          <a:prstGeom prst="rect">
            <a:avLst/>
          </a:prstGeom>
        </p:spPr>
        <p:txBody>
          <a:bodyPr/>
          <a:lstStyle>
            <a:lvl1pPr marL="0" indent="0">
              <a:buNone/>
              <a:tabLst/>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endParaRPr kumimoji="1" lang="en-US" altLang="ja-JP" dirty="0"/>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069797468"/>
      </p:ext>
    </p:extLst>
  </p:cSld>
  <p:clrMapOvr>
    <a:masterClrMapping/>
  </p:clrMapOvr>
  <p:extLst mod="1">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コンテンツC">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5284491" y="164693"/>
            <a:ext cx="4290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722DC13E-7840-E648-9BD6-FC3234B28E59}"/>
              </a:ext>
            </a:extLst>
          </p:cNvPr>
          <p:cNvPicPr>
            <a:picLocks noChangeAspect="1"/>
          </p:cNvPicPr>
          <p:nvPr userDrawn="1"/>
        </p:nvPicPr>
        <p:blipFill>
          <a:blip r:embed="rId2"/>
          <a:stretch>
            <a:fillRect/>
          </a:stretch>
        </p:blipFill>
        <p:spPr>
          <a:xfrm>
            <a:off x="0" y="0"/>
            <a:ext cx="4953000" cy="6858000"/>
          </a:xfrm>
          <a:prstGeom prst="rect">
            <a:avLst/>
          </a:prstGeom>
        </p:spPr>
      </p:pic>
      <p:sp>
        <p:nvSpPr>
          <p:cNvPr id="7" name="テキスト プレースホルダー 7">
            <a:extLst>
              <a:ext uri="{FF2B5EF4-FFF2-40B4-BE49-F238E27FC236}">
                <a16:creationId xmlns:a16="http://schemas.microsoft.com/office/drawing/2014/main" id="{D3E057B5-B95A-F142-9C2C-4A17527A5A6F}"/>
              </a:ext>
            </a:extLst>
          </p:cNvPr>
          <p:cNvSpPr>
            <a:spLocks noGrp="1"/>
          </p:cNvSpPr>
          <p:nvPr>
            <p:ph type="body" sz="quarter" idx="13" hasCustomPrompt="1"/>
          </p:nvPr>
        </p:nvSpPr>
        <p:spPr>
          <a:xfrm>
            <a:off x="5284492" y="692151"/>
            <a:ext cx="4290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728986482"/>
      </p:ext>
    </p:extLst>
  </p:cSld>
  <p:clrMapOvr>
    <a:masterClrMapping/>
  </p:clrMapOvr>
  <p:extLst>
    <p:ext uri="{DCECCB84-F9BA-43D5-87BE-67443E8EF086}">
      <p15:sldGuideLst xmlns:p15="http://schemas.microsoft.com/office/powerpoint/2012/main">
        <p15:guide id="1" pos="3322"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コンテンツ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331491" y="3700676"/>
            <a:ext cx="9243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B374F8D8-F53B-A349-A350-56D8A9906484}"/>
              </a:ext>
            </a:extLst>
          </p:cNvPr>
          <p:cNvPicPr>
            <a:picLocks noChangeAspect="1"/>
          </p:cNvPicPr>
          <p:nvPr userDrawn="1"/>
        </p:nvPicPr>
        <p:blipFill>
          <a:blip r:embed="rId2"/>
          <a:stretch>
            <a:fillRect/>
          </a:stretch>
        </p:blipFill>
        <p:spPr>
          <a:xfrm>
            <a:off x="0" y="0"/>
            <a:ext cx="9906000" cy="3429000"/>
          </a:xfrm>
          <a:prstGeom prst="rect">
            <a:avLst/>
          </a:prstGeom>
        </p:spPr>
      </p:pic>
      <p:sp>
        <p:nvSpPr>
          <p:cNvPr id="7" name="テキスト プレースホルダー 7">
            <a:extLst>
              <a:ext uri="{FF2B5EF4-FFF2-40B4-BE49-F238E27FC236}">
                <a16:creationId xmlns:a16="http://schemas.microsoft.com/office/drawing/2014/main" id="{141577B3-E425-974F-8C9C-0D7B9B327BDD}"/>
              </a:ext>
            </a:extLst>
          </p:cNvPr>
          <p:cNvSpPr>
            <a:spLocks noGrp="1"/>
          </p:cNvSpPr>
          <p:nvPr>
            <p:ph type="body" sz="quarter" idx="13" hasCustomPrompt="1"/>
          </p:nvPr>
        </p:nvSpPr>
        <p:spPr>
          <a:xfrm>
            <a:off x="331491" y="4221163"/>
            <a:ext cx="9243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545887075"/>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591" userDrawn="1">
          <p15:clr>
            <a:srgbClr val="FBAE40"/>
          </p15:clr>
        </p15:guide>
        <p15:guide id="2" orient="horz" pos="2659"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裏表紙A">
    <p:bg>
      <p:bgPr>
        <a:solidFill>
          <a:schemeClr val="bg1"/>
        </a:solidFill>
        <a:effectLst/>
      </p:bgPr>
    </p:bg>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3DE3DF6E-7C0D-4243-A88A-1FEDAF3DA0E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2077465"/>
            <a:ext cx="6482082" cy="4780535"/>
          </a:xfrm>
          <a:prstGeom prst="rect">
            <a:avLst/>
          </a:prstGeom>
        </p:spPr>
      </p:pic>
      <p:pic>
        <p:nvPicPr>
          <p:cNvPr id="5" name="図 4">
            <a:extLst>
              <a:ext uri="{FF2B5EF4-FFF2-40B4-BE49-F238E27FC236}">
                <a16:creationId xmlns:a16="http://schemas.microsoft.com/office/drawing/2014/main" id="{390A487B-16B8-2244-AC81-C53D9CB66D3F}"/>
              </a:ext>
            </a:extLst>
          </p:cNvPr>
          <p:cNvPicPr>
            <a:picLocks noChangeAspect="1"/>
          </p:cNvPicPr>
          <p:nvPr userDrawn="1"/>
        </p:nvPicPr>
        <p:blipFill>
          <a:blip r:embed="rId3"/>
          <a:srcRect/>
          <a:stretch/>
        </p:blipFill>
        <p:spPr>
          <a:xfrm>
            <a:off x="5987435" y="2792937"/>
            <a:ext cx="3302596" cy="1131445"/>
          </a:xfrm>
          <a:prstGeom prst="rect">
            <a:avLst/>
          </a:prstGeom>
        </p:spPr>
      </p:pic>
    </p:spTree>
    <p:extLst>
      <p:ext uri="{BB962C8B-B14F-4D97-AF65-F5344CB8AC3E}">
        <p14:creationId xmlns:p14="http://schemas.microsoft.com/office/powerpoint/2010/main" val="327669901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裏表紙B">
    <p:bg>
      <p:bgPr>
        <a:solidFill>
          <a:schemeClr val="bg1"/>
        </a:solidFill>
        <a:effectLst/>
      </p:bgPr>
    </p:bg>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4543F6B6-14E2-F441-AE02-931CA94084D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2077465"/>
            <a:ext cx="6482081" cy="4780535"/>
          </a:xfrm>
          <a:prstGeom prst="rect">
            <a:avLst/>
          </a:prstGeom>
        </p:spPr>
      </p:pic>
      <p:pic>
        <p:nvPicPr>
          <p:cNvPr id="7" name="図 6">
            <a:extLst>
              <a:ext uri="{FF2B5EF4-FFF2-40B4-BE49-F238E27FC236}">
                <a16:creationId xmlns:a16="http://schemas.microsoft.com/office/drawing/2014/main" id="{41F090B0-1BEE-0D4C-9408-D8891D31BBC2}"/>
              </a:ext>
            </a:extLst>
          </p:cNvPr>
          <p:cNvPicPr>
            <a:picLocks noChangeAspect="1"/>
          </p:cNvPicPr>
          <p:nvPr userDrawn="1"/>
        </p:nvPicPr>
        <p:blipFill>
          <a:blip r:embed="rId3"/>
          <a:srcRect/>
          <a:stretch/>
        </p:blipFill>
        <p:spPr>
          <a:xfrm>
            <a:off x="5987435" y="2792937"/>
            <a:ext cx="3302596" cy="1131445"/>
          </a:xfrm>
          <a:prstGeom prst="rect">
            <a:avLst/>
          </a:prstGeom>
        </p:spPr>
      </p:pic>
    </p:spTree>
    <p:extLst>
      <p:ext uri="{BB962C8B-B14F-4D97-AF65-F5344CB8AC3E}">
        <p14:creationId xmlns:p14="http://schemas.microsoft.com/office/powerpoint/2010/main" val="145321110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裏表紙C">
    <p:bg>
      <p:bgPr>
        <a:solidFill>
          <a:schemeClr val="accent2"/>
        </a:solidFill>
        <a:effectLst/>
      </p:bgPr>
    </p:bg>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677DC0DD-4963-3A48-A8D2-06F39F353C4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2077466"/>
            <a:ext cx="6482081" cy="4780534"/>
          </a:xfrm>
          <a:prstGeom prst="rect">
            <a:avLst/>
          </a:prstGeom>
        </p:spPr>
      </p:pic>
      <p:pic>
        <p:nvPicPr>
          <p:cNvPr id="8" name="図 7">
            <a:extLst>
              <a:ext uri="{FF2B5EF4-FFF2-40B4-BE49-F238E27FC236}">
                <a16:creationId xmlns:a16="http://schemas.microsoft.com/office/drawing/2014/main" id="{53D56238-4CA6-0845-852C-0F7A39C6A664}"/>
              </a:ext>
            </a:extLst>
          </p:cNvPr>
          <p:cNvPicPr>
            <a:picLocks noChangeAspect="1"/>
          </p:cNvPicPr>
          <p:nvPr userDrawn="1"/>
        </p:nvPicPr>
        <p:blipFill>
          <a:blip r:embed="rId3"/>
          <a:srcRect/>
          <a:stretch/>
        </p:blipFill>
        <p:spPr>
          <a:xfrm>
            <a:off x="5987433" y="2791445"/>
            <a:ext cx="3302598" cy="1132937"/>
          </a:xfrm>
          <a:prstGeom prst="rect">
            <a:avLst/>
          </a:prstGeom>
        </p:spPr>
      </p:pic>
      <p:sp>
        <p:nvSpPr>
          <p:cNvPr id="7" name="テキスト ボックス 6">
            <a:extLst>
              <a:ext uri="{FF2B5EF4-FFF2-40B4-BE49-F238E27FC236}">
                <a16:creationId xmlns:a16="http://schemas.microsoft.com/office/drawing/2014/main" id="{6EBFAA56-E08A-CB4D-83B5-C3ADE95A5CE5}"/>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dirty="0" smtClean="0">
                <a:solidFill>
                  <a:schemeClr val="bg1"/>
                </a:solidFill>
                <a:latin typeface="+mn-lt"/>
                <a:cs typeface="Meiryo UI" pitchFamily="50" charset="-128"/>
              </a:rPr>
              <a:t>© 2023 NTT DATA INSTITUTE OF MANAGEMENT CONSULTING, Inc.</a:t>
            </a:r>
            <a:endParaRPr kumimoji="0" lang="en-US" altLang="ja-JP" sz="800" dirty="0">
              <a:solidFill>
                <a:schemeClr val="bg1"/>
              </a:solidFill>
              <a:latin typeface="+mn-lt"/>
              <a:cs typeface="Meiryo UI" pitchFamily="50" charset="-128"/>
            </a:endParaRPr>
          </a:p>
        </p:txBody>
      </p:sp>
    </p:spTree>
    <p:extLst>
      <p:ext uri="{BB962C8B-B14F-4D97-AF65-F5344CB8AC3E}">
        <p14:creationId xmlns:p14="http://schemas.microsoft.com/office/powerpoint/2010/main" val="345503385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中扉A">
    <p:bg>
      <p:bgPr>
        <a:solidFill>
          <a:schemeClr val="accent2"/>
        </a:solidFill>
        <a:effectLst/>
      </p:bgPr>
    </p:bg>
    <p:spTree>
      <p:nvGrpSpPr>
        <p:cNvPr id="1" name=""/>
        <p:cNvGrpSpPr/>
        <p:nvPr/>
      </p:nvGrpSpPr>
      <p:grpSpPr>
        <a:xfrm>
          <a:off x="0" y="0"/>
          <a:ext cx="0" cy="0"/>
          <a:chOff x="0" y="0"/>
          <a:chExt cx="0" cy="0"/>
        </a:xfrm>
      </p:grpSpPr>
      <p:sp>
        <p:nvSpPr>
          <p:cNvPr id="40" name="タイトル 3">
            <a:extLst>
              <a:ext uri="{FF2B5EF4-FFF2-40B4-BE49-F238E27FC236}">
                <a16:creationId xmlns:a16="http://schemas.microsoft.com/office/drawing/2014/main" id="{D06ABA6E-61F1-0D46-B98A-72EA24EB2996}"/>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8" name="テキスト プレースホルダー 2">
            <a:extLst>
              <a:ext uri="{FF2B5EF4-FFF2-40B4-BE49-F238E27FC236}">
                <a16:creationId xmlns:a16="http://schemas.microsoft.com/office/drawing/2014/main" id="{FBD21E90-D61C-664D-A07C-16FB5CAB19BE}"/>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pic>
        <p:nvPicPr>
          <p:cNvPr id="17" name="図 16">
            <a:extLst>
              <a:ext uri="{FF2B5EF4-FFF2-40B4-BE49-F238E27FC236}">
                <a16:creationId xmlns:a16="http://schemas.microsoft.com/office/drawing/2014/main" id="{E5EE7E5D-FF48-9946-85FE-56942DF2422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sp>
        <p:nvSpPr>
          <p:cNvPr id="13" name="テキスト ボックス 12">
            <a:extLst>
              <a:ext uri="{FF2B5EF4-FFF2-40B4-BE49-F238E27FC236}">
                <a16:creationId xmlns:a16="http://schemas.microsoft.com/office/drawing/2014/main" id="{A6D54925-3F26-2940-865D-4E585AEBEB80}"/>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dirty="0" smtClean="0">
                <a:solidFill>
                  <a:schemeClr val="bg1"/>
                </a:solidFill>
                <a:latin typeface="+mn-lt"/>
                <a:cs typeface="Meiryo UI" pitchFamily="50" charset="-128"/>
              </a:rPr>
              <a:t>© 2023 NTT DATA INSTITUTE OF MANAGEMENT CONSULTING, Inc.</a:t>
            </a:r>
            <a:endParaRPr kumimoji="0" lang="en-US" altLang="ja-JP" sz="800" dirty="0">
              <a:solidFill>
                <a:schemeClr val="bg1"/>
              </a:solidFill>
              <a:latin typeface="+mn-lt"/>
              <a:cs typeface="Meiryo UI" pitchFamily="50" charset="-128"/>
            </a:endParaRPr>
          </a:p>
        </p:txBody>
      </p:sp>
      <p:cxnSp>
        <p:nvCxnSpPr>
          <p:cNvPr id="14" name="直線コネクタ 13">
            <a:extLst>
              <a:ext uri="{FF2B5EF4-FFF2-40B4-BE49-F238E27FC236}">
                <a16:creationId xmlns:a16="http://schemas.microsoft.com/office/drawing/2014/main" id="{76CC1A0B-C4A3-4248-B4CF-B6113BE11155}"/>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2" name="図 11">
            <a:extLst>
              <a:ext uri="{FF2B5EF4-FFF2-40B4-BE49-F238E27FC236}">
                <a16:creationId xmlns:a16="http://schemas.microsoft.com/office/drawing/2014/main" id="{98661BEC-251E-8B49-8B84-50AD218D285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5" name="直線コネクタ 14">
            <a:extLst>
              <a:ext uri="{FF2B5EF4-FFF2-40B4-BE49-F238E27FC236}">
                <a16:creationId xmlns:a16="http://schemas.microsoft.com/office/drawing/2014/main" id="{55F7604E-B711-9544-B2A8-54BBBD1ED424}"/>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6" name="テキスト ボックス 15">
            <a:extLst>
              <a:ext uri="{FF2B5EF4-FFF2-40B4-BE49-F238E27FC236}">
                <a16:creationId xmlns:a16="http://schemas.microsoft.com/office/drawing/2014/main" id="{64B878C2-A842-6543-A0D7-CF1D12AA1D3F}"/>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1641885593"/>
      </p:ext>
    </p:extLst>
  </p:cSld>
  <p:clrMapOvr>
    <a:masterClrMapping/>
  </p:clrMapOvr>
  <p:extLst mod="1">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中扉B">
    <p:bg>
      <p:bgPr>
        <a:solidFill>
          <a:schemeClr val="accent1"/>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3DE8AA8-AC88-DE43-9C76-053127EAD250}"/>
              </a:ext>
            </a:extLst>
          </p:cNvPr>
          <p:cNvSpPr>
            <a:spLocks noGrp="1"/>
          </p:cNvSpPr>
          <p:nvPr>
            <p:ph type="title" hasCustomPrompt="1"/>
          </p:nvPr>
        </p:nvSpPr>
        <p:spPr>
          <a:xfrm>
            <a:off x="340549" y="1801775"/>
            <a:ext cx="4466401" cy="1374815"/>
          </a:xfrm>
        </p:spPr>
        <p:txBody>
          <a:bodyPr/>
          <a:lstStyle/>
          <a:p>
            <a:r>
              <a:rPr kumimoji="1" lang="en-US" altLang="ja-JP"/>
              <a:t>01</a:t>
            </a:r>
            <a:endParaRPr kumimoji="1" lang="ja-JP" altLang="en-US"/>
          </a:p>
        </p:txBody>
      </p:sp>
      <p:sp>
        <p:nvSpPr>
          <p:cNvPr id="8" name="テキスト プレースホルダー 2">
            <a:extLst>
              <a:ext uri="{FF2B5EF4-FFF2-40B4-BE49-F238E27FC236}">
                <a16:creationId xmlns:a16="http://schemas.microsoft.com/office/drawing/2014/main" id="{8725E56A-54BF-4142-B769-9F5FA6E05FDE}"/>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5" name="図 4">
            <a:extLst>
              <a:ext uri="{FF2B5EF4-FFF2-40B4-BE49-F238E27FC236}">
                <a16:creationId xmlns:a16="http://schemas.microsoft.com/office/drawing/2014/main" id="{73E2DB3A-ACF5-B24D-9522-EB6CFC1F5D3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7" name="図 6">
            <a:extLst>
              <a:ext uri="{FF2B5EF4-FFF2-40B4-BE49-F238E27FC236}">
                <a16:creationId xmlns:a16="http://schemas.microsoft.com/office/drawing/2014/main" id="{A53CD543-A2EC-4C40-8EE3-13DA8F6767D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1891464911"/>
      </p:ext>
    </p:extLst>
  </p:cSld>
  <p:clrMapOvr>
    <a:masterClrMapping/>
  </p:clrMapOvr>
  <p:extLst mod="1">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中扉C">
    <p:bg>
      <p:bgPr>
        <a:solidFill>
          <a:schemeClr val="tx2"/>
        </a:solidFill>
        <a:effectLst/>
      </p:bgPr>
    </p:bg>
    <p:spTree>
      <p:nvGrpSpPr>
        <p:cNvPr id="1" name=""/>
        <p:cNvGrpSpPr/>
        <p:nvPr/>
      </p:nvGrpSpPr>
      <p:grpSpPr>
        <a:xfrm>
          <a:off x="0" y="0"/>
          <a:ext cx="0" cy="0"/>
          <a:chOff x="0" y="0"/>
          <a:chExt cx="0" cy="0"/>
        </a:xfrm>
      </p:grpSpPr>
      <p:sp>
        <p:nvSpPr>
          <p:cNvPr id="11" name="タイトル 1">
            <a:extLst>
              <a:ext uri="{FF2B5EF4-FFF2-40B4-BE49-F238E27FC236}">
                <a16:creationId xmlns:a16="http://schemas.microsoft.com/office/drawing/2014/main" id="{8501C116-C1BA-8D4F-AC9F-FBC22C0901E8}"/>
              </a:ext>
            </a:extLst>
          </p:cNvPr>
          <p:cNvSpPr>
            <a:spLocks noGrp="1"/>
          </p:cNvSpPr>
          <p:nvPr>
            <p:ph type="title" hasCustomPrompt="1"/>
          </p:nvPr>
        </p:nvSpPr>
        <p:spPr>
          <a:xfrm>
            <a:off x="340549" y="1801775"/>
            <a:ext cx="4466401" cy="1374815"/>
          </a:xfrm>
        </p:spPr>
        <p:txBody>
          <a:bodyPr/>
          <a:lstStyle/>
          <a:p>
            <a:r>
              <a:rPr kumimoji="1" lang="en-US" altLang="ja-JP"/>
              <a:t>01</a:t>
            </a:r>
            <a:endParaRPr kumimoji="1" lang="ja-JP" altLang="en-US"/>
          </a:p>
        </p:txBody>
      </p:sp>
      <p:sp>
        <p:nvSpPr>
          <p:cNvPr id="10" name="テキスト プレースホルダー 2">
            <a:extLst>
              <a:ext uri="{FF2B5EF4-FFF2-40B4-BE49-F238E27FC236}">
                <a16:creationId xmlns:a16="http://schemas.microsoft.com/office/drawing/2014/main" id="{C7607A4E-C8AC-7A47-BB25-513F9B5EC2F1}"/>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18" name="図 17">
            <a:extLst>
              <a:ext uri="{FF2B5EF4-FFF2-40B4-BE49-F238E27FC236}">
                <a16:creationId xmlns:a16="http://schemas.microsoft.com/office/drawing/2014/main" id="{3E568988-3791-0B4F-9A55-6E917AFF244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13" name="図 12">
            <a:extLst>
              <a:ext uri="{FF2B5EF4-FFF2-40B4-BE49-F238E27FC236}">
                <a16:creationId xmlns:a16="http://schemas.microsoft.com/office/drawing/2014/main" id="{456735C5-23DF-EE42-B413-655CF910577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4213253900"/>
      </p:ext>
    </p:extLst>
  </p:cSld>
  <p:clrMapOvr>
    <a:masterClrMapping/>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中扉D">
    <p:bg>
      <p:bgPr>
        <a:solidFill>
          <a:schemeClr val="accent3"/>
        </a:solidFill>
        <a:effectLst/>
      </p:bgPr>
    </p:bg>
    <p:spTree>
      <p:nvGrpSpPr>
        <p:cNvPr id="1" name=""/>
        <p:cNvGrpSpPr/>
        <p:nvPr/>
      </p:nvGrpSpPr>
      <p:grpSpPr>
        <a:xfrm>
          <a:off x="0" y="0"/>
          <a:ext cx="0" cy="0"/>
          <a:chOff x="0" y="0"/>
          <a:chExt cx="0" cy="0"/>
        </a:xfrm>
      </p:grpSpPr>
      <p:sp>
        <p:nvSpPr>
          <p:cNvPr id="7" name="タイトル 1">
            <a:extLst>
              <a:ext uri="{FF2B5EF4-FFF2-40B4-BE49-F238E27FC236}">
                <a16:creationId xmlns:a16="http://schemas.microsoft.com/office/drawing/2014/main" id="{9AD2935B-DBA7-8144-9755-03BE42EFFCF6}"/>
              </a:ext>
            </a:extLst>
          </p:cNvPr>
          <p:cNvSpPr>
            <a:spLocks noGrp="1"/>
          </p:cNvSpPr>
          <p:nvPr>
            <p:ph type="title" hasCustomPrompt="1"/>
          </p:nvPr>
        </p:nvSpPr>
        <p:spPr>
          <a:xfrm>
            <a:off x="340549" y="1801775"/>
            <a:ext cx="4466401" cy="1374815"/>
          </a:xfrm>
        </p:spPr>
        <p:txBody>
          <a:bodyPr/>
          <a:lstStyle/>
          <a:p>
            <a:r>
              <a:rPr kumimoji="1" lang="en-US" altLang="ja-JP"/>
              <a:t>01</a:t>
            </a:r>
            <a:endParaRPr kumimoji="1" lang="ja-JP" altLang="en-US"/>
          </a:p>
        </p:txBody>
      </p:sp>
      <p:sp>
        <p:nvSpPr>
          <p:cNvPr id="6" name="テキスト プレースホルダー 2">
            <a:extLst>
              <a:ext uri="{FF2B5EF4-FFF2-40B4-BE49-F238E27FC236}">
                <a16:creationId xmlns:a16="http://schemas.microsoft.com/office/drawing/2014/main" id="{F4077FE2-3CF4-2547-AB1C-F9F9F49775E4}"/>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9" name="図 8">
            <a:extLst>
              <a:ext uri="{FF2B5EF4-FFF2-40B4-BE49-F238E27FC236}">
                <a16:creationId xmlns:a16="http://schemas.microsoft.com/office/drawing/2014/main" id="{B8D01504-AC65-E347-BCF9-994D45A8FC5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8" name="図 7">
            <a:extLst>
              <a:ext uri="{FF2B5EF4-FFF2-40B4-BE49-F238E27FC236}">
                <a16:creationId xmlns:a16="http://schemas.microsoft.com/office/drawing/2014/main" id="{BF63185B-C14D-594A-8CA9-1E5CEECDAD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748284429"/>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中扉E">
    <p:bg>
      <p:bgPr>
        <a:solidFill>
          <a:schemeClr val="accent4"/>
        </a:solidFill>
        <a:effectLst/>
      </p:bgPr>
    </p:bg>
    <p:spTree>
      <p:nvGrpSpPr>
        <p:cNvPr id="1" name=""/>
        <p:cNvGrpSpPr/>
        <p:nvPr/>
      </p:nvGrpSpPr>
      <p:grpSpPr>
        <a:xfrm>
          <a:off x="0" y="0"/>
          <a:ext cx="0" cy="0"/>
          <a:chOff x="0" y="0"/>
          <a:chExt cx="0" cy="0"/>
        </a:xfrm>
      </p:grpSpPr>
      <p:sp>
        <p:nvSpPr>
          <p:cNvPr id="37" name="タイトル 3">
            <a:extLst>
              <a:ext uri="{FF2B5EF4-FFF2-40B4-BE49-F238E27FC236}">
                <a16:creationId xmlns:a16="http://schemas.microsoft.com/office/drawing/2014/main" id="{4A1E99F5-3AB2-9C47-9EC1-D1DA3E78E501}"/>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9" name="テキスト プレースホルダー 2">
            <a:extLst>
              <a:ext uri="{FF2B5EF4-FFF2-40B4-BE49-F238E27FC236}">
                <a16:creationId xmlns:a16="http://schemas.microsoft.com/office/drawing/2014/main" id="{D01BD5A1-6C50-FC47-89E3-4D411E18E979}"/>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pic>
        <p:nvPicPr>
          <p:cNvPr id="18" name="図 17">
            <a:extLst>
              <a:ext uri="{FF2B5EF4-FFF2-40B4-BE49-F238E27FC236}">
                <a16:creationId xmlns:a16="http://schemas.microsoft.com/office/drawing/2014/main" id="{1F508F2E-1B31-DD4D-81BF-A890308F755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cxnSp>
        <p:nvCxnSpPr>
          <p:cNvPr id="15" name="直線コネクタ 14">
            <a:extLst>
              <a:ext uri="{FF2B5EF4-FFF2-40B4-BE49-F238E27FC236}">
                <a16:creationId xmlns:a16="http://schemas.microsoft.com/office/drawing/2014/main" id="{71B3BE39-54AD-2C43-92FF-B4978B112C73}"/>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3" name="図 12">
            <a:extLst>
              <a:ext uri="{FF2B5EF4-FFF2-40B4-BE49-F238E27FC236}">
                <a16:creationId xmlns:a16="http://schemas.microsoft.com/office/drawing/2014/main" id="{675F43DC-0DC0-A44D-A63F-7C6A39B3A50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6" name="直線コネクタ 15">
            <a:extLst>
              <a:ext uri="{FF2B5EF4-FFF2-40B4-BE49-F238E27FC236}">
                <a16:creationId xmlns:a16="http://schemas.microsoft.com/office/drawing/2014/main" id="{EF3823C4-A5BA-7E4F-BC57-FF6C3DC7F9E3}"/>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B5D53225-B174-9B4A-B324-3AE9535FFD46}"/>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3193517256"/>
      </p:ext>
    </p:extLst>
  </p:cSld>
  <p:clrMapOvr>
    <a:masterClrMapping/>
  </p:clrMapOvr>
  <p:extLst mod="1">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中扉F">
    <p:bg>
      <p:bgPr>
        <a:solidFill>
          <a:schemeClr val="accent5"/>
        </a:solidFill>
        <a:effectLst/>
      </p:bgPr>
    </p:bg>
    <p:spTree>
      <p:nvGrpSpPr>
        <p:cNvPr id="1" name=""/>
        <p:cNvGrpSpPr/>
        <p:nvPr/>
      </p:nvGrpSpPr>
      <p:grpSpPr>
        <a:xfrm>
          <a:off x="0" y="0"/>
          <a:ext cx="0" cy="0"/>
          <a:chOff x="0" y="0"/>
          <a:chExt cx="0" cy="0"/>
        </a:xfrm>
      </p:grpSpPr>
      <p:sp>
        <p:nvSpPr>
          <p:cNvPr id="16" name="タイトル 3">
            <a:extLst>
              <a:ext uri="{FF2B5EF4-FFF2-40B4-BE49-F238E27FC236}">
                <a16:creationId xmlns:a16="http://schemas.microsoft.com/office/drawing/2014/main" id="{39ED6336-ADD5-2D4B-AA70-A57250EE3416}"/>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10" name="テキスト プレースホルダー 2">
            <a:extLst>
              <a:ext uri="{FF2B5EF4-FFF2-40B4-BE49-F238E27FC236}">
                <a16:creationId xmlns:a16="http://schemas.microsoft.com/office/drawing/2014/main" id="{B1D3D993-BFDC-7D4B-9634-F29232DC1AEC}"/>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9" name="図 8">
            <a:extLst>
              <a:ext uri="{FF2B5EF4-FFF2-40B4-BE49-F238E27FC236}">
                <a16:creationId xmlns:a16="http://schemas.microsoft.com/office/drawing/2014/main" id="{93DFFF59-5A99-E043-8163-240561EC5EF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8" name="図 7">
            <a:extLst>
              <a:ext uri="{FF2B5EF4-FFF2-40B4-BE49-F238E27FC236}">
                <a16:creationId xmlns:a16="http://schemas.microsoft.com/office/drawing/2014/main" id="{8BBCFD81-9A00-5643-907A-AA0BA4EE8FF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3021233762"/>
      </p:ext>
    </p:extLst>
  </p:cSld>
  <p:clrMapOvr>
    <a:masterClrMapping/>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中扉G">
    <p:bg>
      <p:bgPr>
        <a:solidFill>
          <a:schemeClr val="accent6"/>
        </a:solidFill>
        <a:effectLst/>
      </p:bgPr>
    </p:bg>
    <p:spTree>
      <p:nvGrpSpPr>
        <p:cNvPr id="1" name=""/>
        <p:cNvGrpSpPr/>
        <p:nvPr/>
      </p:nvGrpSpPr>
      <p:grpSpPr>
        <a:xfrm>
          <a:off x="0" y="0"/>
          <a:ext cx="0" cy="0"/>
          <a:chOff x="0" y="0"/>
          <a:chExt cx="0" cy="0"/>
        </a:xfrm>
      </p:grpSpPr>
      <p:sp>
        <p:nvSpPr>
          <p:cNvPr id="33" name="タイトル 3">
            <a:extLst>
              <a:ext uri="{FF2B5EF4-FFF2-40B4-BE49-F238E27FC236}">
                <a16:creationId xmlns:a16="http://schemas.microsoft.com/office/drawing/2014/main" id="{65920A1F-5531-3E48-B6BC-CAC232DD4536}"/>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9" name="テキスト プレースホルダー 2">
            <a:extLst>
              <a:ext uri="{FF2B5EF4-FFF2-40B4-BE49-F238E27FC236}">
                <a16:creationId xmlns:a16="http://schemas.microsoft.com/office/drawing/2014/main" id="{A3FD89DF-8A46-3E4D-84C1-412EC71605CF}"/>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pic>
        <p:nvPicPr>
          <p:cNvPr id="18" name="図 17">
            <a:extLst>
              <a:ext uri="{FF2B5EF4-FFF2-40B4-BE49-F238E27FC236}">
                <a16:creationId xmlns:a16="http://schemas.microsoft.com/office/drawing/2014/main" id="{267C423B-6197-B641-AFF5-08B7A4C6802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cxnSp>
        <p:nvCxnSpPr>
          <p:cNvPr id="15" name="直線コネクタ 14">
            <a:extLst>
              <a:ext uri="{FF2B5EF4-FFF2-40B4-BE49-F238E27FC236}">
                <a16:creationId xmlns:a16="http://schemas.microsoft.com/office/drawing/2014/main" id="{A0CB6A67-FC2B-FC44-BE84-EF4C223DF827}"/>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3" name="図 12">
            <a:extLst>
              <a:ext uri="{FF2B5EF4-FFF2-40B4-BE49-F238E27FC236}">
                <a16:creationId xmlns:a16="http://schemas.microsoft.com/office/drawing/2014/main" id="{53262D48-1540-B947-9F2C-8858D01F704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6" name="直線コネクタ 15">
            <a:extLst>
              <a:ext uri="{FF2B5EF4-FFF2-40B4-BE49-F238E27FC236}">
                <a16:creationId xmlns:a16="http://schemas.microsoft.com/office/drawing/2014/main" id="{0558111B-6CF7-D146-B378-A78B4391F38E}"/>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B01173B4-8B84-5342-94B8-C3A9ACC66DF9}"/>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113734259"/>
      </p:ext>
    </p:extLst>
  </p:cSld>
  <p:clrMapOvr>
    <a:masterClrMapping/>
  </p:clrMapOvr>
  <p:extLst mod="1">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中扉H">
    <p:bg>
      <p:bgPr>
        <a:solidFill>
          <a:schemeClr val="bg2"/>
        </a:solidFill>
        <a:effectLst/>
      </p:bgPr>
    </p:bg>
    <p:spTree>
      <p:nvGrpSpPr>
        <p:cNvPr id="1" name=""/>
        <p:cNvGrpSpPr/>
        <p:nvPr/>
      </p:nvGrpSpPr>
      <p:grpSpPr>
        <a:xfrm>
          <a:off x="0" y="0"/>
          <a:ext cx="0" cy="0"/>
          <a:chOff x="0" y="0"/>
          <a:chExt cx="0" cy="0"/>
        </a:xfrm>
      </p:grpSpPr>
      <p:sp>
        <p:nvSpPr>
          <p:cNvPr id="16" name="タイトル 3">
            <a:extLst>
              <a:ext uri="{FF2B5EF4-FFF2-40B4-BE49-F238E27FC236}">
                <a16:creationId xmlns:a16="http://schemas.microsoft.com/office/drawing/2014/main" id="{8216DD4D-E1C2-6241-B3D3-560988A6C6AF}"/>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9" name="テキスト プレースホルダー 2">
            <a:extLst>
              <a:ext uri="{FF2B5EF4-FFF2-40B4-BE49-F238E27FC236}">
                <a16:creationId xmlns:a16="http://schemas.microsoft.com/office/drawing/2014/main" id="{6944D63C-AF07-E14A-AE43-B2299D8ED9CA}"/>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8" name="図 7">
            <a:extLst>
              <a:ext uri="{FF2B5EF4-FFF2-40B4-BE49-F238E27FC236}">
                <a16:creationId xmlns:a16="http://schemas.microsoft.com/office/drawing/2014/main" id="{A6C2C4FE-195B-E948-A8C9-8D628F1221D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7" name="図 6">
            <a:extLst>
              <a:ext uri="{FF2B5EF4-FFF2-40B4-BE49-F238E27FC236}">
                <a16:creationId xmlns:a16="http://schemas.microsoft.com/office/drawing/2014/main" id="{C4AF8165-79AD-C941-9268-BC3B2FA93B2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2492701026"/>
      </p:ext>
    </p:extLst>
  </p:cSld>
  <p:clrMapOvr>
    <a:masterClrMapping/>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中扉I">
    <p:bg>
      <p:bgPr>
        <a:solidFill>
          <a:schemeClr val="bg1"/>
        </a:solidFill>
        <a:effectLst/>
      </p:bgPr>
    </p:bg>
    <p:spTree>
      <p:nvGrpSpPr>
        <p:cNvPr id="1" name=""/>
        <p:cNvGrpSpPr/>
        <p:nvPr/>
      </p:nvGrpSpPr>
      <p:grpSpPr>
        <a:xfrm>
          <a:off x="0" y="0"/>
          <a:ext cx="0" cy="0"/>
          <a:chOff x="0" y="0"/>
          <a:chExt cx="0" cy="0"/>
        </a:xfrm>
      </p:grpSpPr>
      <p:sp>
        <p:nvSpPr>
          <p:cNvPr id="11" name="タイトル 3">
            <a:extLst>
              <a:ext uri="{FF2B5EF4-FFF2-40B4-BE49-F238E27FC236}">
                <a16:creationId xmlns:a16="http://schemas.microsoft.com/office/drawing/2014/main" id="{E357830C-F5DF-4940-92AF-5D10338548AA}"/>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7" name="テキスト プレースホルダー 2">
            <a:extLst>
              <a:ext uri="{FF2B5EF4-FFF2-40B4-BE49-F238E27FC236}">
                <a16:creationId xmlns:a16="http://schemas.microsoft.com/office/drawing/2014/main" id="{E946C1C6-749F-8048-96ED-D0223F2681FD}"/>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6" name="図 5">
            <a:extLst>
              <a:ext uri="{FF2B5EF4-FFF2-40B4-BE49-F238E27FC236}">
                <a16:creationId xmlns:a16="http://schemas.microsoft.com/office/drawing/2014/main" id="{B8557579-55F2-E643-A3DC-3BE7A7E3BC56}"/>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587500" y="0"/>
            <a:ext cx="8318500" cy="6858000"/>
          </a:xfrm>
          <a:prstGeom prst="rect">
            <a:avLst/>
          </a:prstGeom>
        </p:spPr>
      </p:pic>
    </p:spTree>
    <p:extLst>
      <p:ext uri="{BB962C8B-B14F-4D97-AF65-F5344CB8AC3E}">
        <p14:creationId xmlns:p14="http://schemas.microsoft.com/office/powerpoint/2010/main" val="3065340552"/>
      </p:ext>
    </p:extLst>
  </p:cSld>
  <p:clrMapOvr>
    <a:masterClrMapping/>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中扉J">
    <p:bg>
      <p:bgPr>
        <a:solidFill>
          <a:schemeClr val="bg1"/>
        </a:solidFill>
        <a:effectLst/>
      </p:bgPr>
    </p:bg>
    <p:spTree>
      <p:nvGrpSpPr>
        <p:cNvPr id="1" name=""/>
        <p:cNvGrpSpPr/>
        <p:nvPr/>
      </p:nvGrpSpPr>
      <p:grpSpPr>
        <a:xfrm>
          <a:off x="0" y="0"/>
          <a:ext cx="0" cy="0"/>
          <a:chOff x="0" y="0"/>
          <a:chExt cx="0" cy="0"/>
        </a:xfrm>
      </p:grpSpPr>
      <p:sp>
        <p:nvSpPr>
          <p:cNvPr id="11" name="タイトル 3">
            <a:extLst>
              <a:ext uri="{FF2B5EF4-FFF2-40B4-BE49-F238E27FC236}">
                <a16:creationId xmlns:a16="http://schemas.microsoft.com/office/drawing/2014/main" id="{F98C28D5-A6FD-D946-A78E-EB2801FEEE72}"/>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8" name="テキスト プレースホルダー 2">
            <a:extLst>
              <a:ext uri="{FF2B5EF4-FFF2-40B4-BE49-F238E27FC236}">
                <a16:creationId xmlns:a16="http://schemas.microsoft.com/office/drawing/2014/main" id="{4CF3BAB1-B622-404D-A172-E9E184AEC5A6}"/>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7" name="図 6">
            <a:extLst>
              <a:ext uri="{FF2B5EF4-FFF2-40B4-BE49-F238E27FC236}">
                <a16:creationId xmlns:a16="http://schemas.microsoft.com/office/drawing/2014/main" id="{20D33AD6-D702-F542-B7B2-6D81E4AC1F7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587500" y="0"/>
            <a:ext cx="8318500" cy="6858000"/>
          </a:xfrm>
          <a:prstGeom prst="rect">
            <a:avLst/>
          </a:prstGeom>
        </p:spPr>
      </p:pic>
    </p:spTree>
    <p:extLst>
      <p:ext uri="{BB962C8B-B14F-4D97-AF65-F5344CB8AC3E}">
        <p14:creationId xmlns:p14="http://schemas.microsoft.com/office/powerpoint/2010/main" val="359716925"/>
      </p:ext>
    </p:extLst>
  </p:cSld>
  <p:clrMapOvr>
    <a:masterClrMapping/>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コンテンツA">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9AD4885B-2DFA-D04D-AE48-F73602DA6A2E}"/>
              </a:ext>
            </a:extLst>
          </p:cNvPr>
          <p:cNvSpPr>
            <a:spLocks noGrp="1"/>
          </p:cNvSpPr>
          <p:nvPr>
            <p:ph type="title" hasCustomPrompt="1"/>
          </p:nvPr>
        </p:nvSpPr>
        <p:spPr/>
        <p:txBody>
          <a:bodyPr/>
          <a:lstStyle/>
          <a:p>
            <a:r>
              <a:rPr kumimoji="1" lang="ja-JP" altLang="en-US"/>
              <a:t>［タイトル］</a:t>
            </a:r>
          </a:p>
        </p:txBody>
      </p:sp>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31490" y="689356"/>
            <a:ext cx="9243021" cy="363157"/>
          </a:xfrm>
          <a:prstGeom prst="rect">
            <a:avLst/>
          </a:prstGeom>
        </p:spPr>
        <p:txBody>
          <a:bodyPr tIns="46800" anchor="ctr" anchorCtr="0">
            <a:noAutofit/>
          </a:bodyPr>
          <a:lstStyle>
            <a:lvl1pPr>
              <a:defRPr lang="en-US" sz="2000" b="1" spc="0" baseline="0" dirty="0">
                <a:solidFill>
                  <a:schemeClr val="tx1"/>
                </a:solidFill>
                <a:latin typeface="+mj-ea"/>
                <a:ea typeface="+mj-ea"/>
                <a:cs typeface="Arial"/>
              </a:defRPr>
            </a:lvl1pPr>
          </a:lstStyle>
          <a:p>
            <a:pPr marL="226470" marR="0" lvl="0" indent="-226470">
              <a:lnSpc>
                <a:spcPct val="100000"/>
              </a:lnSpc>
              <a:spcBef>
                <a:spcPct val="20000"/>
              </a:spcBef>
              <a:buClrTx/>
              <a:buSzTx/>
              <a:buFont typeface="+mj-lt"/>
              <a:buNone/>
              <a:tabLst/>
            </a:pPr>
            <a:r>
              <a:rPr lang="ja-JP" altLang="en-US"/>
              <a:t>［サブタイトル］</a:t>
            </a:r>
            <a:endParaRPr lang="en-US" dirty="0"/>
          </a:p>
        </p:txBody>
      </p:sp>
      <p:sp>
        <p:nvSpPr>
          <p:cNvPr id="7" name="テキスト プレースホルダー 7">
            <a:extLst>
              <a:ext uri="{FF2B5EF4-FFF2-40B4-BE49-F238E27FC236}">
                <a16:creationId xmlns:a16="http://schemas.microsoft.com/office/drawing/2014/main" id="{C1BF904A-EDA9-CB42-9930-B694DF35C532}"/>
              </a:ext>
            </a:extLst>
          </p:cNvPr>
          <p:cNvSpPr>
            <a:spLocks noGrp="1"/>
          </p:cNvSpPr>
          <p:nvPr>
            <p:ph type="body" sz="quarter" idx="13" hasCustomPrompt="1"/>
          </p:nvPr>
        </p:nvSpPr>
        <p:spPr>
          <a:xfrm>
            <a:off x="331491" y="1160463"/>
            <a:ext cx="9243021"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150524143"/>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3" orient="horz" pos="663">
          <p15:clr>
            <a:srgbClr val="FBAE40"/>
          </p15:clr>
        </p15:guide>
        <p15:guide id="4" orient="horz" pos="731">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中扉A">
    <p:bg>
      <p:bgPr>
        <a:solidFill>
          <a:schemeClr val="accent2"/>
        </a:solidFill>
        <a:effectLst/>
      </p:bgPr>
    </p:bg>
    <p:spTree>
      <p:nvGrpSpPr>
        <p:cNvPr id="1" name=""/>
        <p:cNvGrpSpPr/>
        <p:nvPr/>
      </p:nvGrpSpPr>
      <p:grpSpPr>
        <a:xfrm>
          <a:off x="0" y="0"/>
          <a:ext cx="0" cy="0"/>
          <a:chOff x="0" y="0"/>
          <a:chExt cx="0" cy="0"/>
        </a:xfrm>
      </p:grpSpPr>
      <p:sp>
        <p:nvSpPr>
          <p:cNvPr id="40" name="タイトル 3">
            <a:extLst>
              <a:ext uri="{FF2B5EF4-FFF2-40B4-BE49-F238E27FC236}">
                <a16:creationId xmlns:a16="http://schemas.microsoft.com/office/drawing/2014/main" id="{D06ABA6E-61F1-0D46-B98A-72EA24EB2996}"/>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8" name="テキスト プレースホルダー 2">
            <a:extLst>
              <a:ext uri="{FF2B5EF4-FFF2-40B4-BE49-F238E27FC236}">
                <a16:creationId xmlns:a16="http://schemas.microsoft.com/office/drawing/2014/main" id="{FBD21E90-D61C-664D-A07C-16FB5CAB19BE}"/>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pic>
        <p:nvPicPr>
          <p:cNvPr id="17" name="図 16">
            <a:extLst>
              <a:ext uri="{FF2B5EF4-FFF2-40B4-BE49-F238E27FC236}">
                <a16:creationId xmlns:a16="http://schemas.microsoft.com/office/drawing/2014/main" id="{E5EE7E5D-FF48-9946-85FE-56942DF2422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sp>
        <p:nvSpPr>
          <p:cNvPr id="13" name="テキスト ボックス 12">
            <a:extLst>
              <a:ext uri="{FF2B5EF4-FFF2-40B4-BE49-F238E27FC236}">
                <a16:creationId xmlns:a16="http://schemas.microsoft.com/office/drawing/2014/main" id="{A6D54925-3F26-2940-865D-4E585AEBEB80}"/>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dirty="0" smtClean="0">
                <a:solidFill>
                  <a:schemeClr val="bg1"/>
                </a:solidFill>
                <a:latin typeface="+mn-lt"/>
                <a:cs typeface="Meiryo UI" pitchFamily="50" charset="-128"/>
              </a:rPr>
              <a:t>© 2023 NTT DATA INSTITUTE OF MANAGEMENT CONSULTING, Inc.</a:t>
            </a:r>
            <a:endParaRPr kumimoji="0" lang="en-US" altLang="ja-JP" sz="800" dirty="0">
              <a:solidFill>
                <a:schemeClr val="bg1"/>
              </a:solidFill>
              <a:latin typeface="+mn-lt"/>
              <a:cs typeface="Meiryo UI" pitchFamily="50" charset="-128"/>
            </a:endParaRPr>
          </a:p>
        </p:txBody>
      </p:sp>
      <p:cxnSp>
        <p:nvCxnSpPr>
          <p:cNvPr id="14" name="直線コネクタ 13">
            <a:extLst>
              <a:ext uri="{FF2B5EF4-FFF2-40B4-BE49-F238E27FC236}">
                <a16:creationId xmlns:a16="http://schemas.microsoft.com/office/drawing/2014/main" id="{76CC1A0B-C4A3-4248-B4CF-B6113BE11155}"/>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2" name="図 11">
            <a:extLst>
              <a:ext uri="{FF2B5EF4-FFF2-40B4-BE49-F238E27FC236}">
                <a16:creationId xmlns:a16="http://schemas.microsoft.com/office/drawing/2014/main" id="{98661BEC-251E-8B49-8B84-50AD218D285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5" name="直線コネクタ 14">
            <a:extLst>
              <a:ext uri="{FF2B5EF4-FFF2-40B4-BE49-F238E27FC236}">
                <a16:creationId xmlns:a16="http://schemas.microsoft.com/office/drawing/2014/main" id="{55F7604E-B711-9544-B2A8-54BBBD1ED424}"/>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6" name="テキスト ボックス 15">
            <a:extLst>
              <a:ext uri="{FF2B5EF4-FFF2-40B4-BE49-F238E27FC236}">
                <a16:creationId xmlns:a16="http://schemas.microsoft.com/office/drawing/2014/main" id="{64B878C2-A842-6543-A0D7-CF1D12AA1D3F}"/>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1398089429"/>
      </p:ext>
    </p:extLst>
  </p:cSld>
  <p:clrMapOvr>
    <a:masterClrMapping/>
  </p:clrMapOvr>
  <p:extLst mod="1">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中扉B">
    <p:bg>
      <p:bgPr>
        <a:solidFill>
          <a:schemeClr val="accent1"/>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3DE8AA8-AC88-DE43-9C76-053127EAD250}"/>
              </a:ext>
            </a:extLst>
          </p:cNvPr>
          <p:cNvSpPr>
            <a:spLocks noGrp="1"/>
          </p:cNvSpPr>
          <p:nvPr>
            <p:ph type="title" hasCustomPrompt="1"/>
          </p:nvPr>
        </p:nvSpPr>
        <p:spPr>
          <a:xfrm>
            <a:off x="340549" y="1801775"/>
            <a:ext cx="4466401" cy="1374815"/>
          </a:xfrm>
        </p:spPr>
        <p:txBody>
          <a:bodyPr/>
          <a:lstStyle/>
          <a:p>
            <a:r>
              <a:rPr kumimoji="1" lang="en-US" altLang="ja-JP"/>
              <a:t>01</a:t>
            </a:r>
            <a:endParaRPr kumimoji="1" lang="ja-JP" altLang="en-US"/>
          </a:p>
        </p:txBody>
      </p:sp>
      <p:sp>
        <p:nvSpPr>
          <p:cNvPr id="8" name="テキスト プレースホルダー 2">
            <a:extLst>
              <a:ext uri="{FF2B5EF4-FFF2-40B4-BE49-F238E27FC236}">
                <a16:creationId xmlns:a16="http://schemas.microsoft.com/office/drawing/2014/main" id="{8725E56A-54BF-4142-B769-9F5FA6E05FDE}"/>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5" name="図 4">
            <a:extLst>
              <a:ext uri="{FF2B5EF4-FFF2-40B4-BE49-F238E27FC236}">
                <a16:creationId xmlns:a16="http://schemas.microsoft.com/office/drawing/2014/main" id="{73E2DB3A-ACF5-B24D-9522-EB6CFC1F5D3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7" name="図 6">
            <a:extLst>
              <a:ext uri="{FF2B5EF4-FFF2-40B4-BE49-F238E27FC236}">
                <a16:creationId xmlns:a16="http://schemas.microsoft.com/office/drawing/2014/main" id="{A53CD543-A2EC-4C40-8EE3-13DA8F6767D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1328283844"/>
      </p:ext>
    </p:extLst>
  </p:cSld>
  <p:clrMapOvr>
    <a:masterClrMapping/>
  </p:clrMapOvr>
  <p:extLst mod="1">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中扉C">
    <p:bg>
      <p:bgPr>
        <a:solidFill>
          <a:schemeClr val="tx2"/>
        </a:solidFill>
        <a:effectLst/>
      </p:bgPr>
    </p:bg>
    <p:spTree>
      <p:nvGrpSpPr>
        <p:cNvPr id="1" name=""/>
        <p:cNvGrpSpPr/>
        <p:nvPr/>
      </p:nvGrpSpPr>
      <p:grpSpPr>
        <a:xfrm>
          <a:off x="0" y="0"/>
          <a:ext cx="0" cy="0"/>
          <a:chOff x="0" y="0"/>
          <a:chExt cx="0" cy="0"/>
        </a:xfrm>
      </p:grpSpPr>
      <p:sp>
        <p:nvSpPr>
          <p:cNvPr id="11" name="タイトル 1">
            <a:extLst>
              <a:ext uri="{FF2B5EF4-FFF2-40B4-BE49-F238E27FC236}">
                <a16:creationId xmlns:a16="http://schemas.microsoft.com/office/drawing/2014/main" id="{8501C116-C1BA-8D4F-AC9F-FBC22C0901E8}"/>
              </a:ext>
            </a:extLst>
          </p:cNvPr>
          <p:cNvSpPr>
            <a:spLocks noGrp="1"/>
          </p:cNvSpPr>
          <p:nvPr>
            <p:ph type="title" hasCustomPrompt="1"/>
          </p:nvPr>
        </p:nvSpPr>
        <p:spPr>
          <a:xfrm>
            <a:off x="340549" y="1801775"/>
            <a:ext cx="4466401" cy="1374815"/>
          </a:xfrm>
        </p:spPr>
        <p:txBody>
          <a:bodyPr/>
          <a:lstStyle/>
          <a:p>
            <a:r>
              <a:rPr kumimoji="1" lang="en-US" altLang="ja-JP"/>
              <a:t>01</a:t>
            </a:r>
            <a:endParaRPr kumimoji="1" lang="ja-JP" altLang="en-US"/>
          </a:p>
        </p:txBody>
      </p:sp>
      <p:sp>
        <p:nvSpPr>
          <p:cNvPr id="10" name="テキスト プレースホルダー 2">
            <a:extLst>
              <a:ext uri="{FF2B5EF4-FFF2-40B4-BE49-F238E27FC236}">
                <a16:creationId xmlns:a16="http://schemas.microsoft.com/office/drawing/2014/main" id="{C7607A4E-C8AC-7A47-BB25-513F9B5EC2F1}"/>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18" name="図 17">
            <a:extLst>
              <a:ext uri="{FF2B5EF4-FFF2-40B4-BE49-F238E27FC236}">
                <a16:creationId xmlns:a16="http://schemas.microsoft.com/office/drawing/2014/main" id="{3E568988-3791-0B4F-9A55-6E917AFF244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13" name="図 12">
            <a:extLst>
              <a:ext uri="{FF2B5EF4-FFF2-40B4-BE49-F238E27FC236}">
                <a16:creationId xmlns:a16="http://schemas.microsoft.com/office/drawing/2014/main" id="{456735C5-23DF-EE42-B413-655CF910577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3572537065"/>
      </p:ext>
    </p:extLst>
  </p:cSld>
  <p:clrMapOvr>
    <a:masterClrMapping/>
  </p:clrMapOvr>
  <p:extLst>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中扉D">
    <p:bg>
      <p:bgPr>
        <a:solidFill>
          <a:schemeClr val="accent3"/>
        </a:solidFill>
        <a:effectLst/>
      </p:bgPr>
    </p:bg>
    <p:spTree>
      <p:nvGrpSpPr>
        <p:cNvPr id="1" name=""/>
        <p:cNvGrpSpPr/>
        <p:nvPr/>
      </p:nvGrpSpPr>
      <p:grpSpPr>
        <a:xfrm>
          <a:off x="0" y="0"/>
          <a:ext cx="0" cy="0"/>
          <a:chOff x="0" y="0"/>
          <a:chExt cx="0" cy="0"/>
        </a:xfrm>
      </p:grpSpPr>
      <p:sp>
        <p:nvSpPr>
          <p:cNvPr id="7" name="タイトル 1">
            <a:extLst>
              <a:ext uri="{FF2B5EF4-FFF2-40B4-BE49-F238E27FC236}">
                <a16:creationId xmlns:a16="http://schemas.microsoft.com/office/drawing/2014/main" id="{9AD2935B-DBA7-8144-9755-03BE42EFFCF6}"/>
              </a:ext>
            </a:extLst>
          </p:cNvPr>
          <p:cNvSpPr>
            <a:spLocks noGrp="1"/>
          </p:cNvSpPr>
          <p:nvPr>
            <p:ph type="title" hasCustomPrompt="1"/>
          </p:nvPr>
        </p:nvSpPr>
        <p:spPr>
          <a:xfrm>
            <a:off x="340549" y="1801775"/>
            <a:ext cx="4466401" cy="1374815"/>
          </a:xfrm>
        </p:spPr>
        <p:txBody>
          <a:bodyPr/>
          <a:lstStyle/>
          <a:p>
            <a:r>
              <a:rPr kumimoji="1" lang="en-US" altLang="ja-JP"/>
              <a:t>01</a:t>
            </a:r>
            <a:endParaRPr kumimoji="1" lang="ja-JP" altLang="en-US"/>
          </a:p>
        </p:txBody>
      </p:sp>
      <p:sp>
        <p:nvSpPr>
          <p:cNvPr id="6" name="テキスト プレースホルダー 2">
            <a:extLst>
              <a:ext uri="{FF2B5EF4-FFF2-40B4-BE49-F238E27FC236}">
                <a16:creationId xmlns:a16="http://schemas.microsoft.com/office/drawing/2014/main" id="{F4077FE2-3CF4-2547-AB1C-F9F9F49775E4}"/>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9" name="図 8">
            <a:extLst>
              <a:ext uri="{FF2B5EF4-FFF2-40B4-BE49-F238E27FC236}">
                <a16:creationId xmlns:a16="http://schemas.microsoft.com/office/drawing/2014/main" id="{B8D01504-AC65-E347-BCF9-994D45A8FC5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8" name="図 7">
            <a:extLst>
              <a:ext uri="{FF2B5EF4-FFF2-40B4-BE49-F238E27FC236}">
                <a16:creationId xmlns:a16="http://schemas.microsoft.com/office/drawing/2014/main" id="{BF63185B-C14D-594A-8CA9-1E5CEECDAD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2941870709"/>
      </p:ext>
    </p:extLst>
  </p:cSld>
  <p:clrMapOvr>
    <a:masterClrMapping/>
  </p:clrMapOvr>
  <p:extLst>
    <p:ext uri="{DCECCB84-F9BA-43D5-87BE-67443E8EF086}">
      <p15:sldGuideLst xmlns:p15="http://schemas.microsoft.com/office/powerpoint/2012/main"/>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中扉E">
    <p:bg>
      <p:bgPr>
        <a:solidFill>
          <a:schemeClr val="accent4"/>
        </a:solidFill>
        <a:effectLst/>
      </p:bgPr>
    </p:bg>
    <p:spTree>
      <p:nvGrpSpPr>
        <p:cNvPr id="1" name=""/>
        <p:cNvGrpSpPr/>
        <p:nvPr/>
      </p:nvGrpSpPr>
      <p:grpSpPr>
        <a:xfrm>
          <a:off x="0" y="0"/>
          <a:ext cx="0" cy="0"/>
          <a:chOff x="0" y="0"/>
          <a:chExt cx="0" cy="0"/>
        </a:xfrm>
      </p:grpSpPr>
      <p:sp>
        <p:nvSpPr>
          <p:cNvPr id="37" name="タイトル 3">
            <a:extLst>
              <a:ext uri="{FF2B5EF4-FFF2-40B4-BE49-F238E27FC236}">
                <a16:creationId xmlns:a16="http://schemas.microsoft.com/office/drawing/2014/main" id="{4A1E99F5-3AB2-9C47-9EC1-D1DA3E78E501}"/>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9" name="テキスト プレースホルダー 2">
            <a:extLst>
              <a:ext uri="{FF2B5EF4-FFF2-40B4-BE49-F238E27FC236}">
                <a16:creationId xmlns:a16="http://schemas.microsoft.com/office/drawing/2014/main" id="{D01BD5A1-6C50-FC47-89E3-4D411E18E979}"/>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pic>
        <p:nvPicPr>
          <p:cNvPr id="18" name="図 17">
            <a:extLst>
              <a:ext uri="{FF2B5EF4-FFF2-40B4-BE49-F238E27FC236}">
                <a16:creationId xmlns:a16="http://schemas.microsoft.com/office/drawing/2014/main" id="{1F508F2E-1B31-DD4D-81BF-A890308F755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cxnSp>
        <p:nvCxnSpPr>
          <p:cNvPr id="15" name="直線コネクタ 14">
            <a:extLst>
              <a:ext uri="{FF2B5EF4-FFF2-40B4-BE49-F238E27FC236}">
                <a16:creationId xmlns:a16="http://schemas.microsoft.com/office/drawing/2014/main" id="{71B3BE39-54AD-2C43-92FF-B4978B112C73}"/>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3" name="図 12">
            <a:extLst>
              <a:ext uri="{FF2B5EF4-FFF2-40B4-BE49-F238E27FC236}">
                <a16:creationId xmlns:a16="http://schemas.microsoft.com/office/drawing/2014/main" id="{675F43DC-0DC0-A44D-A63F-7C6A39B3A50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6" name="直線コネクタ 15">
            <a:extLst>
              <a:ext uri="{FF2B5EF4-FFF2-40B4-BE49-F238E27FC236}">
                <a16:creationId xmlns:a16="http://schemas.microsoft.com/office/drawing/2014/main" id="{EF3823C4-A5BA-7E4F-BC57-FF6C3DC7F9E3}"/>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B5D53225-B174-9B4A-B324-3AE9535FFD46}"/>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3619226566"/>
      </p:ext>
    </p:extLst>
  </p:cSld>
  <p:clrMapOvr>
    <a:masterClrMapping/>
  </p:clrMapOvr>
  <p:extLst mod="1">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中扉F">
    <p:bg>
      <p:bgPr>
        <a:solidFill>
          <a:schemeClr val="accent5"/>
        </a:solidFill>
        <a:effectLst/>
      </p:bgPr>
    </p:bg>
    <p:spTree>
      <p:nvGrpSpPr>
        <p:cNvPr id="1" name=""/>
        <p:cNvGrpSpPr/>
        <p:nvPr/>
      </p:nvGrpSpPr>
      <p:grpSpPr>
        <a:xfrm>
          <a:off x="0" y="0"/>
          <a:ext cx="0" cy="0"/>
          <a:chOff x="0" y="0"/>
          <a:chExt cx="0" cy="0"/>
        </a:xfrm>
      </p:grpSpPr>
      <p:sp>
        <p:nvSpPr>
          <p:cNvPr id="16" name="タイトル 3">
            <a:extLst>
              <a:ext uri="{FF2B5EF4-FFF2-40B4-BE49-F238E27FC236}">
                <a16:creationId xmlns:a16="http://schemas.microsoft.com/office/drawing/2014/main" id="{39ED6336-ADD5-2D4B-AA70-A57250EE3416}"/>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10" name="テキスト プレースホルダー 2">
            <a:extLst>
              <a:ext uri="{FF2B5EF4-FFF2-40B4-BE49-F238E27FC236}">
                <a16:creationId xmlns:a16="http://schemas.microsoft.com/office/drawing/2014/main" id="{B1D3D993-BFDC-7D4B-9634-F29232DC1AEC}"/>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9" name="図 8">
            <a:extLst>
              <a:ext uri="{FF2B5EF4-FFF2-40B4-BE49-F238E27FC236}">
                <a16:creationId xmlns:a16="http://schemas.microsoft.com/office/drawing/2014/main" id="{93DFFF59-5A99-E043-8163-240561EC5EF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8" name="図 7">
            <a:extLst>
              <a:ext uri="{FF2B5EF4-FFF2-40B4-BE49-F238E27FC236}">
                <a16:creationId xmlns:a16="http://schemas.microsoft.com/office/drawing/2014/main" id="{8BBCFD81-9A00-5643-907A-AA0BA4EE8FF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1994031516"/>
      </p:ext>
    </p:extLst>
  </p:cSld>
  <p:clrMapOvr>
    <a:masterClrMapping/>
  </p:clrMapOvr>
  <p:extLst>
    <p:ext uri="{DCECCB84-F9BA-43D5-87BE-67443E8EF086}">
      <p15:sldGuideLst xmlns:p15="http://schemas.microsoft.com/office/powerpoint/2012/main"/>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中扉G">
    <p:bg>
      <p:bgPr>
        <a:solidFill>
          <a:schemeClr val="accent6"/>
        </a:solidFill>
        <a:effectLst/>
      </p:bgPr>
    </p:bg>
    <p:spTree>
      <p:nvGrpSpPr>
        <p:cNvPr id="1" name=""/>
        <p:cNvGrpSpPr/>
        <p:nvPr/>
      </p:nvGrpSpPr>
      <p:grpSpPr>
        <a:xfrm>
          <a:off x="0" y="0"/>
          <a:ext cx="0" cy="0"/>
          <a:chOff x="0" y="0"/>
          <a:chExt cx="0" cy="0"/>
        </a:xfrm>
      </p:grpSpPr>
      <p:sp>
        <p:nvSpPr>
          <p:cNvPr id="33" name="タイトル 3">
            <a:extLst>
              <a:ext uri="{FF2B5EF4-FFF2-40B4-BE49-F238E27FC236}">
                <a16:creationId xmlns:a16="http://schemas.microsoft.com/office/drawing/2014/main" id="{65920A1F-5531-3E48-B6BC-CAC232DD4536}"/>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9" name="テキスト プレースホルダー 2">
            <a:extLst>
              <a:ext uri="{FF2B5EF4-FFF2-40B4-BE49-F238E27FC236}">
                <a16:creationId xmlns:a16="http://schemas.microsoft.com/office/drawing/2014/main" id="{A3FD89DF-8A46-3E4D-84C1-412EC71605CF}"/>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pic>
        <p:nvPicPr>
          <p:cNvPr id="18" name="図 17">
            <a:extLst>
              <a:ext uri="{FF2B5EF4-FFF2-40B4-BE49-F238E27FC236}">
                <a16:creationId xmlns:a16="http://schemas.microsoft.com/office/drawing/2014/main" id="{267C423B-6197-B641-AFF5-08B7A4C6802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cxnSp>
        <p:nvCxnSpPr>
          <p:cNvPr id="15" name="直線コネクタ 14">
            <a:extLst>
              <a:ext uri="{FF2B5EF4-FFF2-40B4-BE49-F238E27FC236}">
                <a16:creationId xmlns:a16="http://schemas.microsoft.com/office/drawing/2014/main" id="{A0CB6A67-FC2B-FC44-BE84-EF4C223DF827}"/>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3" name="図 12">
            <a:extLst>
              <a:ext uri="{FF2B5EF4-FFF2-40B4-BE49-F238E27FC236}">
                <a16:creationId xmlns:a16="http://schemas.microsoft.com/office/drawing/2014/main" id="{53262D48-1540-B947-9F2C-8858D01F704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6" name="直線コネクタ 15">
            <a:extLst>
              <a:ext uri="{FF2B5EF4-FFF2-40B4-BE49-F238E27FC236}">
                <a16:creationId xmlns:a16="http://schemas.microsoft.com/office/drawing/2014/main" id="{0558111B-6CF7-D146-B378-A78B4391F38E}"/>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B01173B4-8B84-5342-94B8-C3A9ACC66DF9}"/>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1807925187"/>
      </p:ext>
    </p:extLst>
  </p:cSld>
  <p:clrMapOvr>
    <a:masterClrMapping/>
  </p:clrMapOvr>
  <p:extLst mod="1">
    <p:ext uri="{DCECCB84-F9BA-43D5-87BE-67443E8EF086}">
      <p15:sldGuideLst xmlns:p15="http://schemas.microsoft.com/office/powerpoint/2012/main"/>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中扉H">
    <p:bg>
      <p:bgPr>
        <a:solidFill>
          <a:schemeClr val="bg2"/>
        </a:solidFill>
        <a:effectLst/>
      </p:bgPr>
    </p:bg>
    <p:spTree>
      <p:nvGrpSpPr>
        <p:cNvPr id="1" name=""/>
        <p:cNvGrpSpPr/>
        <p:nvPr/>
      </p:nvGrpSpPr>
      <p:grpSpPr>
        <a:xfrm>
          <a:off x="0" y="0"/>
          <a:ext cx="0" cy="0"/>
          <a:chOff x="0" y="0"/>
          <a:chExt cx="0" cy="0"/>
        </a:xfrm>
      </p:grpSpPr>
      <p:sp>
        <p:nvSpPr>
          <p:cNvPr id="16" name="タイトル 3">
            <a:extLst>
              <a:ext uri="{FF2B5EF4-FFF2-40B4-BE49-F238E27FC236}">
                <a16:creationId xmlns:a16="http://schemas.microsoft.com/office/drawing/2014/main" id="{8216DD4D-E1C2-6241-B3D3-560988A6C6AF}"/>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9" name="テキスト プレースホルダー 2">
            <a:extLst>
              <a:ext uri="{FF2B5EF4-FFF2-40B4-BE49-F238E27FC236}">
                <a16:creationId xmlns:a16="http://schemas.microsoft.com/office/drawing/2014/main" id="{6944D63C-AF07-E14A-AE43-B2299D8ED9CA}"/>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8" name="図 7">
            <a:extLst>
              <a:ext uri="{FF2B5EF4-FFF2-40B4-BE49-F238E27FC236}">
                <a16:creationId xmlns:a16="http://schemas.microsoft.com/office/drawing/2014/main" id="{A6C2C4FE-195B-E948-A8C9-8D628F1221D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7" name="図 6">
            <a:extLst>
              <a:ext uri="{FF2B5EF4-FFF2-40B4-BE49-F238E27FC236}">
                <a16:creationId xmlns:a16="http://schemas.microsoft.com/office/drawing/2014/main" id="{C4AF8165-79AD-C941-9268-BC3B2FA93B2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2816091662"/>
      </p:ext>
    </p:extLst>
  </p:cSld>
  <p:clrMapOvr>
    <a:masterClrMapping/>
  </p:clrMapOvr>
  <p:extLst>
    <p:ext uri="{DCECCB84-F9BA-43D5-87BE-67443E8EF086}">
      <p15:sldGuideLst xmlns:p15="http://schemas.microsoft.com/office/powerpoint/2012/main"/>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中扉I">
    <p:bg>
      <p:bgPr>
        <a:solidFill>
          <a:schemeClr val="bg1"/>
        </a:solidFill>
        <a:effectLst/>
      </p:bgPr>
    </p:bg>
    <p:spTree>
      <p:nvGrpSpPr>
        <p:cNvPr id="1" name=""/>
        <p:cNvGrpSpPr/>
        <p:nvPr/>
      </p:nvGrpSpPr>
      <p:grpSpPr>
        <a:xfrm>
          <a:off x="0" y="0"/>
          <a:ext cx="0" cy="0"/>
          <a:chOff x="0" y="0"/>
          <a:chExt cx="0" cy="0"/>
        </a:xfrm>
      </p:grpSpPr>
      <p:sp>
        <p:nvSpPr>
          <p:cNvPr id="11" name="タイトル 3">
            <a:extLst>
              <a:ext uri="{FF2B5EF4-FFF2-40B4-BE49-F238E27FC236}">
                <a16:creationId xmlns:a16="http://schemas.microsoft.com/office/drawing/2014/main" id="{E357830C-F5DF-4940-92AF-5D10338548AA}"/>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7" name="テキスト プレースホルダー 2">
            <a:extLst>
              <a:ext uri="{FF2B5EF4-FFF2-40B4-BE49-F238E27FC236}">
                <a16:creationId xmlns:a16="http://schemas.microsoft.com/office/drawing/2014/main" id="{E946C1C6-749F-8048-96ED-D0223F2681FD}"/>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6" name="図 5">
            <a:extLst>
              <a:ext uri="{FF2B5EF4-FFF2-40B4-BE49-F238E27FC236}">
                <a16:creationId xmlns:a16="http://schemas.microsoft.com/office/drawing/2014/main" id="{B8557579-55F2-E643-A3DC-3BE7A7E3BC56}"/>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587500" y="0"/>
            <a:ext cx="8318500" cy="6858000"/>
          </a:xfrm>
          <a:prstGeom prst="rect">
            <a:avLst/>
          </a:prstGeom>
        </p:spPr>
      </p:pic>
    </p:spTree>
    <p:extLst>
      <p:ext uri="{BB962C8B-B14F-4D97-AF65-F5344CB8AC3E}">
        <p14:creationId xmlns:p14="http://schemas.microsoft.com/office/powerpoint/2010/main" val="1114536571"/>
      </p:ext>
    </p:extLst>
  </p:cSld>
  <p:clrMapOvr>
    <a:masterClrMapping/>
  </p:clrMapOvr>
  <p:extLst>
    <p:ext uri="{DCECCB84-F9BA-43D5-87BE-67443E8EF086}">
      <p15:sldGuideLst xmlns:p15="http://schemas.microsoft.com/office/powerpoint/2012/main"/>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中扉J">
    <p:bg>
      <p:bgPr>
        <a:solidFill>
          <a:schemeClr val="bg1"/>
        </a:solidFill>
        <a:effectLst/>
      </p:bgPr>
    </p:bg>
    <p:spTree>
      <p:nvGrpSpPr>
        <p:cNvPr id="1" name=""/>
        <p:cNvGrpSpPr/>
        <p:nvPr/>
      </p:nvGrpSpPr>
      <p:grpSpPr>
        <a:xfrm>
          <a:off x="0" y="0"/>
          <a:ext cx="0" cy="0"/>
          <a:chOff x="0" y="0"/>
          <a:chExt cx="0" cy="0"/>
        </a:xfrm>
      </p:grpSpPr>
      <p:sp>
        <p:nvSpPr>
          <p:cNvPr id="11" name="タイトル 3">
            <a:extLst>
              <a:ext uri="{FF2B5EF4-FFF2-40B4-BE49-F238E27FC236}">
                <a16:creationId xmlns:a16="http://schemas.microsoft.com/office/drawing/2014/main" id="{F98C28D5-A6FD-D946-A78E-EB2801FEEE72}"/>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8" name="テキスト プレースホルダー 2">
            <a:extLst>
              <a:ext uri="{FF2B5EF4-FFF2-40B4-BE49-F238E27FC236}">
                <a16:creationId xmlns:a16="http://schemas.microsoft.com/office/drawing/2014/main" id="{4CF3BAB1-B622-404D-A172-E9E184AEC5A6}"/>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7" name="図 6">
            <a:extLst>
              <a:ext uri="{FF2B5EF4-FFF2-40B4-BE49-F238E27FC236}">
                <a16:creationId xmlns:a16="http://schemas.microsoft.com/office/drawing/2014/main" id="{20D33AD6-D702-F542-B7B2-6D81E4AC1F7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587500" y="0"/>
            <a:ext cx="8318500" cy="6858000"/>
          </a:xfrm>
          <a:prstGeom prst="rect">
            <a:avLst/>
          </a:prstGeom>
        </p:spPr>
      </p:pic>
    </p:spTree>
    <p:extLst>
      <p:ext uri="{BB962C8B-B14F-4D97-AF65-F5344CB8AC3E}">
        <p14:creationId xmlns:p14="http://schemas.microsoft.com/office/powerpoint/2010/main" val="3973708330"/>
      </p:ext>
    </p:extLst>
  </p:cSld>
  <p:clrMapOvr>
    <a:masterClrMapping/>
  </p:clrMapOvr>
  <p:extLst>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コンテンツA">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9AD4885B-2DFA-D04D-AE48-F73602DA6A2E}"/>
              </a:ext>
            </a:extLst>
          </p:cNvPr>
          <p:cNvSpPr>
            <a:spLocks noGrp="1"/>
          </p:cNvSpPr>
          <p:nvPr>
            <p:ph type="title" hasCustomPrompt="1"/>
          </p:nvPr>
        </p:nvSpPr>
        <p:spPr/>
        <p:txBody>
          <a:bodyPr/>
          <a:lstStyle/>
          <a:p>
            <a:r>
              <a:rPr kumimoji="1" lang="ja-JP" altLang="en-US"/>
              <a:t>［タイトル］</a:t>
            </a:r>
          </a:p>
        </p:txBody>
      </p:sp>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31490" y="689356"/>
            <a:ext cx="9243021" cy="363157"/>
          </a:xfrm>
          <a:prstGeom prst="rect">
            <a:avLst/>
          </a:prstGeom>
        </p:spPr>
        <p:txBody>
          <a:bodyPr tIns="46800" anchor="ctr" anchorCtr="0">
            <a:noAutofit/>
          </a:bodyPr>
          <a:lstStyle>
            <a:lvl1pPr>
              <a:defRPr lang="en-US" sz="2000" b="1" spc="0" baseline="0" dirty="0">
                <a:solidFill>
                  <a:schemeClr val="tx1"/>
                </a:solidFill>
                <a:latin typeface="+mj-ea"/>
                <a:ea typeface="+mj-ea"/>
                <a:cs typeface="Arial"/>
              </a:defRPr>
            </a:lvl1pPr>
          </a:lstStyle>
          <a:p>
            <a:pPr marL="226470" marR="0" lvl="0" indent="-226470">
              <a:lnSpc>
                <a:spcPct val="100000"/>
              </a:lnSpc>
              <a:spcBef>
                <a:spcPct val="20000"/>
              </a:spcBef>
              <a:buClrTx/>
              <a:buSzTx/>
              <a:buFont typeface="+mj-lt"/>
              <a:buNone/>
              <a:tabLst/>
            </a:pPr>
            <a:r>
              <a:rPr lang="ja-JP" altLang="en-US"/>
              <a:t>［サブタイトル］</a:t>
            </a:r>
            <a:endParaRPr lang="en-US" dirty="0"/>
          </a:p>
        </p:txBody>
      </p:sp>
      <p:sp>
        <p:nvSpPr>
          <p:cNvPr id="7" name="テキスト プレースホルダー 7">
            <a:extLst>
              <a:ext uri="{FF2B5EF4-FFF2-40B4-BE49-F238E27FC236}">
                <a16:creationId xmlns:a16="http://schemas.microsoft.com/office/drawing/2014/main" id="{C1BF904A-EDA9-CB42-9930-B694DF35C532}"/>
              </a:ext>
            </a:extLst>
          </p:cNvPr>
          <p:cNvSpPr>
            <a:spLocks noGrp="1"/>
          </p:cNvSpPr>
          <p:nvPr>
            <p:ph type="body" sz="quarter" idx="13" hasCustomPrompt="1"/>
          </p:nvPr>
        </p:nvSpPr>
        <p:spPr>
          <a:xfrm>
            <a:off x="331491" y="1160463"/>
            <a:ext cx="9243021"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772817353"/>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3" orient="horz" pos="663">
          <p15:clr>
            <a:srgbClr val="FBAE40"/>
          </p15:clr>
        </p15:guide>
        <p15:guide id="4" orient="horz" pos="731">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コンテンツA">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9AD4885B-2DFA-D04D-AE48-F73602DA6A2E}"/>
              </a:ext>
            </a:extLst>
          </p:cNvPr>
          <p:cNvSpPr>
            <a:spLocks noGrp="1"/>
          </p:cNvSpPr>
          <p:nvPr>
            <p:ph type="title" hasCustomPrompt="1"/>
          </p:nvPr>
        </p:nvSpPr>
        <p:spPr/>
        <p:txBody>
          <a:bodyPr/>
          <a:lstStyle/>
          <a:p>
            <a:r>
              <a:rPr kumimoji="1" lang="ja-JP" altLang="en-US"/>
              <a:t>［タイトル］</a:t>
            </a:r>
          </a:p>
        </p:txBody>
      </p:sp>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31490" y="689356"/>
            <a:ext cx="9243021" cy="363157"/>
          </a:xfrm>
          <a:prstGeom prst="rect">
            <a:avLst/>
          </a:prstGeom>
        </p:spPr>
        <p:txBody>
          <a:bodyPr tIns="46800" anchor="ctr" anchorCtr="0">
            <a:noAutofit/>
          </a:bodyPr>
          <a:lstStyle>
            <a:lvl1pPr>
              <a:defRPr lang="en-US" sz="2000" b="1" spc="0" baseline="0" dirty="0">
                <a:solidFill>
                  <a:schemeClr val="tx1"/>
                </a:solidFill>
                <a:latin typeface="+mj-ea"/>
                <a:ea typeface="+mj-ea"/>
                <a:cs typeface="Arial"/>
              </a:defRPr>
            </a:lvl1pPr>
          </a:lstStyle>
          <a:p>
            <a:pPr marL="226470" marR="0" lvl="0" indent="-226470">
              <a:lnSpc>
                <a:spcPct val="100000"/>
              </a:lnSpc>
              <a:spcBef>
                <a:spcPct val="20000"/>
              </a:spcBef>
              <a:buClrTx/>
              <a:buSzTx/>
              <a:buFont typeface="+mj-lt"/>
              <a:buNone/>
              <a:tabLst/>
            </a:pPr>
            <a:r>
              <a:rPr lang="ja-JP" altLang="en-US"/>
              <a:t>［サブタイトル］</a:t>
            </a:r>
            <a:endParaRPr lang="en-US" dirty="0"/>
          </a:p>
        </p:txBody>
      </p:sp>
      <p:sp>
        <p:nvSpPr>
          <p:cNvPr id="7" name="テキスト プレースホルダー 7">
            <a:extLst>
              <a:ext uri="{FF2B5EF4-FFF2-40B4-BE49-F238E27FC236}">
                <a16:creationId xmlns:a16="http://schemas.microsoft.com/office/drawing/2014/main" id="{C1BF904A-EDA9-CB42-9930-B694DF35C532}"/>
              </a:ext>
            </a:extLst>
          </p:cNvPr>
          <p:cNvSpPr>
            <a:spLocks noGrp="1"/>
          </p:cNvSpPr>
          <p:nvPr>
            <p:ph type="body" sz="quarter" idx="13" hasCustomPrompt="1"/>
          </p:nvPr>
        </p:nvSpPr>
        <p:spPr>
          <a:xfrm>
            <a:off x="331491" y="1160463"/>
            <a:ext cx="9243021"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615289913"/>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3" orient="horz" pos="663">
          <p15:clr>
            <a:srgbClr val="FBAE40"/>
          </p15:clr>
        </p15:guide>
        <p15:guide id="4" orient="horz" pos="731">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コンテンツB">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41F77EE-9DF9-8847-B74D-DAE7D40F8D1E}"/>
              </a:ext>
            </a:extLst>
          </p:cNvPr>
          <p:cNvSpPr>
            <a:spLocks noGrp="1"/>
          </p:cNvSpPr>
          <p:nvPr>
            <p:ph type="title" hasCustomPrompt="1"/>
          </p:nvPr>
        </p:nvSpPr>
        <p:spPr/>
        <p:txBody>
          <a:bodyPr/>
          <a:lstStyle/>
          <a:p>
            <a:r>
              <a:rPr kumimoji="1" lang="ja-JP" altLang="en-US"/>
              <a:t>［タイトル］</a:t>
            </a:r>
          </a:p>
        </p:txBody>
      </p:sp>
      <p:sp>
        <p:nvSpPr>
          <p:cNvPr id="4" name="テキスト プレースホルダー 3">
            <a:extLst>
              <a:ext uri="{FF2B5EF4-FFF2-40B4-BE49-F238E27FC236}">
                <a16:creationId xmlns:a16="http://schemas.microsoft.com/office/drawing/2014/main" id="{257AB5C0-48AC-A342-8863-43A85345298E}"/>
              </a:ext>
            </a:extLst>
          </p:cNvPr>
          <p:cNvSpPr>
            <a:spLocks noGrp="1"/>
          </p:cNvSpPr>
          <p:nvPr>
            <p:ph type="body" sz="quarter" idx="10" hasCustomPrompt="1"/>
          </p:nvPr>
        </p:nvSpPr>
        <p:spPr>
          <a:xfrm>
            <a:off x="331788" y="692151"/>
            <a:ext cx="9242425" cy="648970"/>
          </a:xfrm>
        </p:spPr>
        <p:txBody>
          <a:bodyPr/>
          <a:lstStyle/>
          <a:p>
            <a:pPr lvl="0"/>
            <a:r>
              <a:rPr kumimoji="1" lang="ja-JP" altLang="en-US" dirty="0"/>
              <a:t>テキストの入力</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Tree>
    <p:extLst>
      <p:ext uri="{BB962C8B-B14F-4D97-AF65-F5344CB8AC3E}">
        <p14:creationId xmlns:p14="http://schemas.microsoft.com/office/powerpoint/2010/main" val="3575157994"/>
      </p:ext>
    </p:extLst>
  </p:cSld>
  <p:clrMapOvr>
    <a:masterClrMapping/>
  </p:clrMapOvr>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コンテンツC">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5284491" y="164693"/>
            <a:ext cx="4290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04FB84B0-3BCF-114D-8BC7-C7AEA4D473F5}"/>
              </a:ext>
            </a:extLst>
          </p:cNvPr>
          <p:cNvPicPr>
            <a:picLocks noChangeAspect="1"/>
          </p:cNvPicPr>
          <p:nvPr userDrawn="1"/>
        </p:nvPicPr>
        <p:blipFill>
          <a:blip r:embed="rId2"/>
          <a:stretch>
            <a:fillRect/>
          </a:stretch>
        </p:blipFill>
        <p:spPr>
          <a:xfrm>
            <a:off x="0" y="0"/>
            <a:ext cx="4953000" cy="6858000"/>
          </a:xfrm>
          <a:prstGeom prst="rect">
            <a:avLst/>
          </a:prstGeom>
        </p:spPr>
      </p:pic>
      <p:sp>
        <p:nvSpPr>
          <p:cNvPr id="8" name="テキスト プレースホルダー 7">
            <a:extLst>
              <a:ext uri="{FF2B5EF4-FFF2-40B4-BE49-F238E27FC236}">
                <a16:creationId xmlns:a16="http://schemas.microsoft.com/office/drawing/2014/main" id="{7A82C159-A3E3-5C4A-85F2-522452EB1EBD}"/>
              </a:ext>
            </a:extLst>
          </p:cNvPr>
          <p:cNvSpPr>
            <a:spLocks noGrp="1"/>
          </p:cNvSpPr>
          <p:nvPr>
            <p:ph type="body" sz="quarter" idx="13" hasCustomPrompt="1"/>
          </p:nvPr>
        </p:nvSpPr>
        <p:spPr>
          <a:xfrm>
            <a:off x="5284492" y="692151"/>
            <a:ext cx="4290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744554052"/>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pos="3322">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コンテンツ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331491" y="3700676"/>
            <a:ext cx="9243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E240AB3A-033A-AD4A-9002-9D106C05D0C0}"/>
              </a:ext>
            </a:extLst>
          </p:cNvPr>
          <p:cNvPicPr>
            <a:picLocks noChangeAspect="1"/>
          </p:cNvPicPr>
          <p:nvPr userDrawn="1"/>
        </p:nvPicPr>
        <p:blipFill>
          <a:blip r:embed="rId2"/>
          <a:stretch>
            <a:fillRect/>
          </a:stretch>
        </p:blipFill>
        <p:spPr>
          <a:xfrm>
            <a:off x="0" y="0"/>
            <a:ext cx="9906000" cy="3429000"/>
          </a:xfrm>
          <a:prstGeom prst="rect">
            <a:avLst/>
          </a:prstGeom>
        </p:spPr>
      </p:pic>
      <p:sp>
        <p:nvSpPr>
          <p:cNvPr id="8" name="テキスト プレースホルダー 7">
            <a:extLst>
              <a:ext uri="{FF2B5EF4-FFF2-40B4-BE49-F238E27FC236}">
                <a16:creationId xmlns:a16="http://schemas.microsoft.com/office/drawing/2014/main" id="{7A82C159-A3E3-5C4A-85F2-522452EB1EBD}"/>
              </a:ext>
            </a:extLst>
          </p:cNvPr>
          <p:cNvSpPr>
            <a:spLocks noGrp="1"/>
          </p:cNvSpPr>
          <p:nvPr>
            <p:ph type="body" sz="quarter" idx="13" hasCustomPrompt="1"/>
          </p:nvPr>
        </p:nvSpPr>
        <p:spPr>
          <a:xfrm>
            <a:off x="331491" y="4221163"/>
            <a:ext cx="9243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884153100"/>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591">
          <p15:clr>
            <a:srgbClr val="FBAE40"/>
          </p15:clr>
        </p15:guide>
        <p15:guide id="2" orient="horz" pos="2659">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中扉A">
    <p:bg>
      <p:bgPr>
        <a:solidFill>
          <a:schemeClr val="accent2"/>
        </a:solidFill>
        <a:effectLst/>
      </p:bgPr>
    </p:bg>
    <p:spTree>
      <p:nvGrpSpPr>
        <p:cNvPr id="1" name=""/>
        <p:cNvGrpSpPr/>
        <p:nvPr/>
      </p:nvGrpSpPr>
      <p:grpSpPr>
        <a:xfrm>
          <a:off x="0" y="0"/>
          <a:ext cx="0" cy="0"/>
          <a:chOff x="0" y="0"/>
          <a:chExt cx="0" cy="0"/>
        </a:xfrm>
      </p:grpSpPr>
      <p:sp>
        <p:nvSpPr>
          <p:cNvPr id="40" name="タイトル 3">
            <a:extLst>
              <a:ext uri="{FF2B5EF4-FFF2-40B4-BE49-F238E27FC236}">
                <a16:creationId xmlns:a16="http://schemas.microsoft.com/office/drawing/2014/main" id="{D06ABA6E-61F1-0D46-B98A-72EA24EB2996}"/>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8" name="テキスト プレースホルダー 2">
            <a:extLst>
              <a:ext uri="{FF2B5EF4-FFF2-40B4-BE49-F238E27FC236}">
                <a16:creationId xmlns:a16="http://schemas.microsoft.com/office/drawing/2014/main" id="{FBD21E90-D61C-664D-A07C-16FB5CAB19BE}"/>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pic>
        <p:nvPicPr>
          <p:cNvPr id="17" name="図 16">
            <a:extLst>
              <a:ext uri="{FF2B5EF4-FFF2-40B4-BE49-F238E27FC236}">
                <a16:creationId xmlns:a16="http://schemas.microsoft.com/office/drawing/2014/main" id="{E5EE7E5D-FF48-9946-85FE-56942DF2422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sp>
        <p:nvSpPr>
          <p:cNvPr id="13" name="テキスト ボックス 12">
            <a:extLst>
              <a:ext uri="{FF2B5EF4-FFF2-40B4-BE49-F238E27FC236}">
                <a16:creationId xmlns:a16="http://schemas.microsoft.com/office/drawing/2014/main" id="{A6D54925-3F26-2940-865D-4E585AEBEB80}"/>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smtClean="0">
                <a:solidFill>
                  <a:schemeClr val="bg1"/>
                </a:solidFill>
                <a:latin typeface="+mn-lt"/>
                <a:cs typeface="Meiryo UI" pitchFamily="50" charset="-128"/>
              </a:rPr>
              <a:t>© 2022 NTT DATA INSTITUTE OF MANAGEMENT CONSULTING, Inc.</a:t>
            </a:r>
            <a:endParaRPr kumimoji="0" lang="en-US" altLang="ja-JP" sz="800" dirty="0">
              <a:solidFill>
                <a:schemeClr val="bg1"/>
              </a:solidFill>
              <a:latin typeface="+mn-lt"/>
              <a:cs typeface="Meiryo UI" pitchFamily="50" charset="-128"/>
            </a:endParaRPr>
          </a:p>
        </p:txBody>
      </p:sp>
      <p:cxnSp>
        <p:nvCxnSpPr>
          <p:cNvPr id="14" name="直線コネクタ 13">
            <a:extLst>
              <a:ext uri="{FF2B5EF4-FFF2-40B4-BE49-F238E27FC236}">
                <a16:creationId xmlns:a16="http://schemas.microsoft.com/office/drawing/2014/main" id="{76CC1A0B-C4A3-4248-B4CF-B6113BE11155}"/>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2" name="図 11">
            <a:extLst>
              <a:ext uri="{FF2B5EF4-FFF2-40B4-BE49-F238E27FC236}">
                <a16:creationId xmlns:a16="http://schemas.microsoft.com/office/drawing/2014/main" id="{98661BEC-251E-8B49-8B84-50AD218D285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5" name="直線コネクタ 14">
            <a:extLst>
              <a:ext uri="{FF2B5EF4-FFF2-40B4-BE49-F238E27FC236}">
                <a16:creationId xmlns:a16="http://schemas.microsoft.com/office/drawing/2014/main" id="{55F7604E-B711-9544-B2A8-54BBBD1ED424}"/>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6" name="テキスト ボックス 15">
            <a:extLst>
              <a:ext uri="{FF2B5EF4-FFF2-40B4-BE49-F238E27FC236}">
                <a16:creationId xmlns:a16="http://schemas.microsoft.com/office/drawing/2014/main" id="{64B878C2-A842-6543-A0D7-CF1D12AA1D3F}"/>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120274517"/>
      </p:ext>
    </p:extLst>
  </p:cSld>
  <p:clrMapOvr>
    <a:masterClrMapping/>
  </p:clrMapOvr>
  <p:extLst mod="1">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image" Target="../media/image13.gif"/><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theme" Target="../theme/theme3.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image" Target="../media/image13.gif"/><Relationship Id="rId5" Type="http://schemas.openxmlformats.org/officeDocument/2006/relationships/theme" Target="../theme/theme4.xml"/><Relationship Id="rId4" Type="http://schemas.openxmlformats.org/officeDocument/2006/relationships/slideLayout" Target="../slideLayouts/slideLayout28.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1.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image" Target="../media/image9.gif"/><Relationship Id="rId5" Type="http://schemas.openxmlformats.org/officeDocument/2006/relationships/theme" Target="../theme/theme5.xml"/><Relationship Id="rId4" Type="http://schemas.openxmlformats.org/officeDocument/2006/relationships/slideLayout" Target="../slideLayouts/slideLayout32.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image" Target="../media/image13.gif"/><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image" Target="../media/image13.gif"/><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8.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60.xml"/><Relationship Id="rId7" Type="http://schemas.openxmlformats.org/officeDocument/2006/relationships/image" Target="../media/image13.gif"/><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theme" Target="../theme/theme9.xml"/><Relationship Id="rId5" Type="http://schemas.openxmlformats.org/officeDocument/2006/relationships/slideLayout" Target="../slideLayouts/slideLayout62.xml"/><Relationship Id="rId4" Type="http://schemas.openxmlformats.org/officeDocument/2006/relationships/slideLayout" Target="../slideLayouts/slideLayout6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3" name="タイトル プレースホルダー 2">
            <a:extLst>
              <a:ext uri="{FF2B5EF4-FFF2-40B4-BE49-F238E27FC236}">
                <a16:creationId xmlns:a16="http://schemas.microsoft.com/office/drawing/2014/main" id="{8D373499-E559-1940-9889-99FA98286D29}"/>
              </a:ext>
            </a:extLst>
          </p:cNvPr>
          <p:cNvSpPr>
            <a:spLocks noGrp="1"/>
          </p:cNvSpPr>
          <p:nvPr>
            <p:ph type="title"/>
          </p:nvPr>
        </p:nvSpPr>
        <p:spPr>
          <a:xfrm>
            <a:off x="331787" y="2718664"/>
            <a:ext cx="7177087" cy="307777"/>
          </a:xfrm>
          <a:prstGeom prst="rect">
            <a:avLst/>
          </a:prstGeom>
        </p:spPr>
        <p:txBody>
          <a:bodyPr vert="horz" wrap="square" lIns="0" tIns="0" rIns="0" bIns="0" rtlCol="0" anchor="t" anchorCtr="0">
            <a:noAutofit/>
          </a:bodyPr>
          <a:lstStyle/>
          <a:p>
            <a:r>
              <a:rPr kumimoji="1" lang="ja-JP" altLang="en-US"/>
              <a:t>マスター タイトルの書式設定</a:t>
            </a:r>
          </a:p>
        </p:txBody>
      </p:sp>
      <p:sp>
        <p:nvSpPr>
          <p:cNvPr id="8" name="テキスト ボックス 7">
            <a:extLst>
              <a:ext uri="{FF2B5EF4-FFF2-40B4-BE49-F238E27FC236}">
                <a16:creationId xmlns:a16="http://schemas.microsoft.com/office/drawing/2014/main" id="{56B23970-ECEC-DA4B-A68E-FE269BD873BC}"/>
              </a:ext>
            </a:extLst>
          </p:cNvPr>
          <p:cNvSpPr txBox="1"/>
          <p:nvPr userDrawn="1"/>
        </p:nvSpPr>
        <p:spPr>
          <a:xfrm>
            <a:off x="6241868" y="6623438"/>
            <a:ext cx="3332644" cy="215444"/>
          </a:xfrm>
          <a:prstGeom prst="rect">
            <a:avLst/>
          </a:prstGeom>
          <a:noFill/>
          <a:ln>
            <a:noFill/>
          </a:ln>
        </p:spPr>
        <p:txBody>
          <a:bodyPr wrap="none" lIns="0" rIns="0" rtlCol="0">
            <a:spAutoFit/>
          </a:bodyPr>
          <a:lstStyle/>
          <a:p>
            <a:pPr algn="r"/>
            <a:r>
              <a:rPr kumimoji="0" lang="en-US" altLang="ja-JP" sz="800" dirty="0" smtClean="0">
                <a:solidFill>
                  <a:schemeClr val="tx1"/>
                </a:solidFill>
                <a:latin typeface="+mn-lt"/>
                <a:cs typeface="Meiryo UI" pitchFamily="50" charset="-128"/>
              </a:rPr>
              <a:t>© 2023 NTT DATA INSTITUTE OF MANAGEMENT CONSULTING, Inc.</a:t>
            </a:r>
            <a:endParaRPr kumimoji="0" lang="en-US" altLang="ja-JP" sz="800" dirty="0">
              <a:solidFill>
                <a:schemeClr val="tx1"/>
              </a:solidFill>
              <a:latin typeface="+mn-lt"/>
              <a:cs typeface="Meiryo UI" pitchFamily="50" charset="-128"/>
            </a:endParaRPr>
          </a:p>
        </p:txBody>
      </p:sp>
    </p:spTree>
    <p:extLst>
      <p:ext uri="{BB962C8B-B14F-4D97-AF65-F5344CB8AC3E}">
        <p14:creationId xmlns:p14="http://schemas.microsoft.com/office/powerpoint/2010/main" val="2208126996"/>
      </p:ext>
    </p:extLst>
  </p:cSld>
  <p:clrMap bg1="lt1" tx1="dk1" bg2="lt2" tx2="dk2" accent1="accent1" accent2="accent2" accent3="accent3" accent4="accent4" accent5="accent5" accent6="accent6" hlink="hlink" folHlink="folHlink"/>
  <p:sldLayoutIdLst>
    <p:sldLayoutId id="2147483927" r:id="rId1"/>
    <p:sldLayoutId id="2147483926" r:id="rId2"/>
    <p:sldLayoutId id="2147483925" r:id="rId3"/>
    <p:sldLayoutId id="2147483930" r:id="rId4"/>
    <p:sldLayoutId id="2147483929" r:id="rId5"/>
    <p:sldLayoutId id="2147483928" r:id="rId6"/>
    <p:sldLayoutId id="2147483964" r:id="rId7"/>
  </p:sldLayoutIdLst>
  <p:hf hdr="0" ftr="0" dt="0"/>
  <p:txStyles>
    <p:titleStyle>
      <a:lvl1pPr algn="l" defTabSz="609559" rtl="0" eaLnBrk="1" fontAlgn="base" hangingPunct="1">
        <a:spcBef>
          <a:spcPct val="0"/>
        </a:spcBef>
        <a:spcAft>
          <a:spcPct val="0"/>
        </a:spcAft>
        <a:defRPr kumimoji="1" sz="2000" b="0" i="0" kern="1200" spc="0" baseline="0">
          <a:solidFill>
            <a:schemeClr val="tx1"/>
          </a:solidFill>
          <a:latin typeface="+mn-ea"/>
          <a:ea typeface="+mn-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09">
          <p15:clr>
            <a:srgbClr val="F26B43"/>
          </p15:clr>
        </p15:guide>
        <p15:guide id="2" pos="4730" userDrawn="1">
          <p15:clr>
            <a:srgbClr val="F26B43"/>
          </p15:clr>
        </p15:guide>
        <p15:guide id="3" orient="horz" pos="1706" userDrawn="1">
          <p15:clr>
            <a:srgbClr val="F26B43"/>
          </p15:clr>
        </p15:guide>
        <p15:guide id="4" pos="6031">
          <p15:clr>
            <a:srgbClr val="F26B43"/>
          </p15:clr>
        </p15:guide>
        <p15:guide id="5" orient="horz" pos="4269">
          <p15:clr>
            <a:srgbClr val="F26B43"/>
          </p15:clr>
        </p15:guide>
        <p15:guide id="6" orient="horz" pos="4201">
          <p15:clr>
            <a:srgbClr val="F26B43"/>
          </p15:clr>
        </p15:guide>
        <p15:guide id="7" orient="horz" pos="2047" userDrawn="1">
          <p15:clr>
            <a:srgbClr val="F26B43"/>
          </p15:clr>
        </p15:guide>
        <p15:guide id="8" orient="horz" pos="3702">
          <p15:clr>
            <a:srgbClr val="F26B43"/>
          </p15:clr>
        </p15:guide>
        <p15:guide id="9" orient="horz" pos="1911" userDrawn="1">
          <p15:clr>
            <a:srgbClr val="F26B43"/>
          </p15:clr>
        </p15:guide>
        <p15:guide id="10" orient="horz" pos="504">
          <p15:clr>
            <a:srgbClr val="F26B43"/>
          </p15:clr>
        </p15:guide>
        <p15:guide id="11" orient="horz" pos="21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31491" y="164693"/>
            <a:ext cx="7321847" cy="412538"/>
          </a:xfrm>
          <a:prstGeom prst="rect">
            <a:avLst/>
          </a:prstGeom>
        </p:spPr>
        <p:txBody>
          <a:bodyPr vert="horz" lIns="0" tIns="45720" rIns="0" bIns="45720" rtlCol="0" anchor="t" anchorCtr="0">
            <a:noAutofit/>
          </a:bodyPr>
          <a:lstStyle/>
          <a:p>
            <a:r>
              <a:rPr kumimoji="1" lang="ja-JP" altLang="en-US"/>
              <a:t>マスター タイトルの書式設定</a:t>
            </a:r>
          </a:p>
        </p:txBody>
      </p:sp>
      <p:sp>
        <p:nvSpPr>
          <p:cNvPr id="12" name="テキスト プレースホルダー 2">
            <a:extLst>
              <a:ext uri="{FF2B5EF4-FFF2-40B4-BE49-F238E27FC236}">
                <a16:creationId xmlns:a16="http://schemas.microsoft.com/office/drawing/2014/main" id="{1E7F193E-E725-A748-98D4-293E16F59813}"/>
              </a:ext>
            </a:extLst>
          </p:cNvPr>
          <p:cNvSpPr>
            <a:spLocks noGrp="1"/>
          </p:cNvSpPr>
          <p:nvPr>
            <p:ph type="body" idx="1"/>
          </p:nvPr>
        </p:nvSpPr>
        <p:spPr>
          <a:xfrm>
            <a:off x="331491" y="692150"/>
            <a:ext cx="7321847" cy="5797550"/>
          </a:xfrm>
          <a:prstGeom prst="rect">
            <a:avLst/>
          </a:prstGeom>
        </p:spPr>
        <p:txBody>
          <a:bodyPr vert="horz" lIns="0" tIns="45720" rIns="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テキスト ボックス 5">
            <a:extLst>
              <a:ext uri="{FF2B5EF4-FFF2-40B4-BE49-F238E27FC236}">
                <a16:creationId xmlns:a16="http://schemas.microsoft.com/office/drawing/2014/main" id="{0323A1CE-F105-904C-B58C-B516875892B3}"/>
              </a:ext>
            </a:extLst>
          </p:cNvPr>
          <p:cNvSpPr txBox="1"/>
          <p:nvPr userDrawn="1"/>
        </p:nvSpPr>
        <p:spPr>
          <a:xfrm>
            <a:off x="3810523" y="6623438"/>
            <a:ext cx="3834383" cy="215444"/>
          </a:xfrm>
          <a:prstGeom prst="rect">
            <a:avLst/>
          </a:prstGeom>
          <a:noFill/>
          <a:ln>
            <a:noFill/>
          </a:ln>
        </p:spPr>
        <p:txBody>
          <a:bodyPr wrap="none" lIns="0" rIns="0" rtlCol="0">
            <a:spAutoFit/>
          </a:bodyPr>
          <a:lstStyle/>
          <a:p>
            <a:pPr marL="0" marR="0" indent="0" algn="r" defTabSz="609555" rtl="0" eaLnBrk="1" fontAlgn="auto" latinLnBrk="0" hangingPunct="1">
              <a:lnSpc>
                <a:spcPct val="100000"/>
              </a:lnSpc>
              <a:spcBef>
                <a:spcPts val="0"/>
              </a:spcBef>
              <a:spcAft>
                <a:spcPts val="0"/>
              </a:spcAft>
              <a:buClrTx/>
              <a:buSzTx/>
              <a:buFontTx/>
              <a:buNone/>
              <a:tabLst/>
              <a:defRPr/>
            </a:pPr>
            <a:r>
              <a:rPr kumimoji="0" lang="en-US" altLang="ja-JP" sz="800" b="0" i="0" dirty="0" smtClean="0">
                <a:solidFill>
                  <a:schemeClr val="tx1"/>
                </a:solidFill>
                <a:latin typeface="BIZ UDPゴシック" panose="020B0400000000000000" pitchFamily="50" charset="-128"/>
                <a:ea typeface="BIZ UDPゴシック" panose="020B0400000000000000" pitchFamily="50" charset="-128"/>
                <a:cs typeface="Meiryo UI" pitchFamily="50" charset="-128"/>
              </a:rPr>
              <a:t>© 2023 NTT DATA INSTITUTE OF MANAGEMENT CONSULTING, Inc.</a:t>
            </a:r>
            <a:endParaRPr kumimoji="0" lang="en-US" altLang="ja-JP" sz="800" b="0" i="0" dirty="0">
              <a:solidFill>
                <a:schemeClr val="tx1"/>
              </a:solidFill>
              <a:latin typeface="BIZ UDPゴシック" panose="020B0400000000000000" pitchFamily="50" charset="-128"/>
              <a:ea typeface="BIZ UDPゴシック" panose="020B0400000000000000" pitchFamily="50" charset="-128"/>
              <a:cs typeface="Meiryo UI" pitchFamily="50" charset="-128"/>
            </a:endParaRPr>
          </a:p>
        </p:txBody>
      </p:sp>
    </p:spTree>
    <p:extLst>
      <p:ext uri="{BB962C8B-B14F-4D97-AF65-F5344CB8AC3E}">
        <p14:creationId xmlns:p14="http://schemas.microsoft.com/office/powerpoint/2010/main" val="3806586037"/>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791" r:id="rId3"/>
    <p:sldLayoutId id="2147483834" r:id="rId4"/>
    <p:sldLayoutId id="2147483833" r:id="rId5"/>
    <p:sldLayoutId id="2147483832" r:id="rId6"/>
    <p:sldLayoutId id="2147483971" r:id="rId7"/>
  </p:sldLayoutIdLst>
  <p:hf hdr="0" ftr="0" dt="0"/>
  <p:txStyles>
    <p:titleStyle>
      <a:lvl1pPr algn="l" defTabSz="609559" rtl="0" eaLnBrk="1" fontAlgn="base" hangingPunct="1">
        <a:spcBef>
          <a:spcPct val="0"/>
        </a:spcBef>
        <a:spcAft>
          <a:spcPct val="0"/>
        </a:spcAft>
        <a:defRPr kumimoji="1" sz="2400" b="1" i="0" kern="1200" spc="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09">
          <p15:clr>
            <a:srgbClr val="F26B43"/>
          </p15:clr>
        </p15:guide>
        <p15:guide id="2" pos="4926">
          <p15:clr>
            <a:srgbClr val="F26B43"/>
          </p15:clr>
        </p15:guide>
        <p15:guide id="3" pos="4821">
          <p15:clr>
            <a:srgbClr val="F26B43"/>
          </p15:clr>
        </p15:guide>
        <p15:guide id="4" orient="horz" pos="2160">
          <p15:clr>
            <a:srgbClr val="F26B43"/>
          </p15:clr>
        </p15:guide>
        <p15:guide id="5" orient="horz" pos="4088">
          <p15:clr>
            <a:srgbClr val="F26B43"/>
          </p15:clr>
        </p15:guide>
        <p15:guide id="6" orient="horz" pos="436">
          <p15:clr>
            <a:srgbClr val="F26B43"/>
          </p15:clr>
        </p15:guide>
        <p15:guide id="7" orient="horz" pos="4269">
          <p15:clr>
            <a:srgbClr val="F26B43"/>
          </p15:clr>
        </p15:guide>
        <p15:guide id="8" pos="6031">
          <p15:clr>
            <a:srgbClr val="F26B43"/>
          </p15:clr>
        </p15:guide>
        <p15:guide id="9" orient="horz" pos="415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40549" y="1801775"/>
            <a:ext cx="11783313" cy="1374815"/>
          </a:xfrm>
          <a:prstGeom prst="rect">
            <a:avLst/>
          </a:prstGeom>
        </p:spPr>
        <p:txBody>
          <a:bodyPr vert="horz" lIns="0" tIns="45720" rIns="0" bIns="45720" rtlCol="0" anchor="t" anchorCtr="0">
            <a:noAutofit/>
          </a:bodyPr>
          <a:lstStyle/>
          <a:p>
            <a:r>
              <a:rPr kumimoji="1" lang="ja-JP" altLang="en-US"/>
              <a:t>マスター タイトルの書式設定</a:t>
            </a:r>
          </a:p>
        </p:txBody>
      </p:sp>
      <p:sp>
        <p:nvSpPr>
          <p:cNvPr id="10" name="テキスト ボックス 9">
            <a:extLst>
              <a:ext uri="{FF2B5EF4-FFF2-40B4-BE49-F238E27FC236}">
                <a16:creationId xmlns:a16="http://schemas.microsoft.com/office/drawing/2014/main" id="{FABE1F5C-44E3-2745-A6E0-D87D45F262F1}"/>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dirty="0" smtClean="0">
                <a:solidFill>
                  <a:schemeClr val="tx1"/>
                </a:solidFill>
                <a:latin typeface="+mn-lt"/>
                <a:cs typeface="Meiryo UI" pitchFamily="50" charset="-128"/>
              </a:rPr>
              <a:t>© 2023 NTT DATA INSTITUTE OF MANAGEMENT CONSULTING, Inc.</a:t>
            </a:r>
            <a:endParaRPr kumimoji="0" lang="en-US" altLang="ja-JP" sz="800" dirty="0">
              <a:solidFill>
                <a:schemeClr val="tx1"/>
              </a:solidFill>
              <a:latin typeface="+mn-lt"/>
              <a:cs typeface="Meiryo UI" pitchFamily="50" charset="-128"/>
            </a:endParaRPr>
          </a:p>
        </p:txBody>
      </p:sp>
      <p:sp>
        <p:nvSpPr>
          <p:cNvPr id="4" name="テキスト プレースホルダー 3">
            <a:extLst>
              <a:ext uri="{FF2B5EF4-FFF2-40B4-BE49-F238E27FC236}">
                <a16:creationId xmlns:a16="http://schemas.microsoft.com/office/drawing/2014/main" id="{CCADAF22-691C-254C-B297-E5ACCA5FEA47}"/>
              </a:ext>
            </a:extLst>
          </p:cNvPr>
          <p:cNvSpPr>
            <a:spLocks noGrp="1"/>
          </p:cNvSpPr>
          <p:nvPr>
            <p:ph type="body" idx="1"/>
          </p:nvPr>
        </p:nvSpPr>
        <p:spPr>
          <a:xfrm>
            <a:off x="331489" y="3429002"/>
            <a:ext cx="8185449" cy="2358189"/>
          </a:xfrm>
          <a:prstGeom prst="rect">
            <a:avLst/>
          </a:prstGeom>
        </p:spPr>
        <p:txBody>
          <a:bodyPr vert="horz" lIns="0" tIns="45720" rIns="0" bIns="45720" rtlCol="0">
            <a:noAutofit/>
          </a:bodyPr>
          <a:lstStyle/>
          <a:p>
            <a:pPr lvl="0"/>
            <a:r>
              <a:rPr kumimoji="1" lang="ja-JP" altLang="en-US"/>
              <a:t>マスター テキストの書式設定</a:t>
            </a:r>
            <a:endParaRPr kumimoji="1" lang="en-US" altLang="ja-JP" dirty="0"/>
          </a:p>
          <a:p>
            <a:pPr lvl="1"/>
            <a:r>
              <a:rPr kumimoji="1" lang="ja-JP" altLang="en-US"/>
              <a:t>第</a:t>
            </a:r>
            <a:r>
              <a:rPr kumimoji="1" lang="en-US" altLang="ja-JP" dirty="0"/>
              <a:t>2</a:t>
            </a:r>
            <a:r>
              <a:rPr kumimoji="1" lang="ja-JP" altLang="en-US"/>
              <a:t>レベル</a:t>
            </a:r>
            <a:endParaRPr kumimoji="1" lang="en-US" altLang="ja-JP" dirty="0"/>
          </a:p>
          <a:p>
            <a:pPr lvl="2"/>
            <a:r>
              <a:rPr kumimoji="1" lang="ja-JP" altLang="en-US"/>
              <a:t>第</a:t>
            </a:r>
            <a:r>
              <a:rPr kumimoji="1" lang="en-US" altLang="ja-JP" dirty="0"/>
              <a:t>3</a:t>
            </a:r>
            <a:r>
              <a:rPr kumimoji="1" lang="ja-JP" altLang="en-US"/>
              <a:t>レベル</a:t>
            </a:r>
            <a:endParaRPr kumimoji="1" lang="en-US" altLang="ja-JP" dirty="0"/>
          </a:p>
          <a:p>
            <a:pPr lvl="3"/>
            <a:r>
              <a:rPr kumimoji="1" lang="ja-JP" altLang="en-US"/>
              <a:t>第</a:t>
            </a:r>
            <a:r>
              <a:rPr kumimoji="1" lang="en-US" altLang="ja-JP" dirty="0"/>
              <a:t>4</a:t>
            </a:r>
            <a:r>
              <a:rPr kumimoji="1" lang="ja-JP" altLang="en-US"/>
              <a:t>レベル</a:t>
            </a:r>
            <a:endParaRPr kumimoji="1" lang="en-US" altLang="ja-JP" dirty="0"/>
          </a:p>
          <a:p>
            <a:pPr lvl="4"/>
            <a:r>
              <a:rPr kumimoji="1" lang="ja-JP" altLang="en-US"/>
              <a:t>第</a:t>
            </a:r>
            <a:r>
              <a:rPr kumimoji="1" lang="en-US" altLang="ja-JP" dirty="0"/>
              <a:t>5</a:t>
            </a:r>
            <a:r>
              <a:rPr kumimoji="1" lang="ja-JP" altLang="en-US"/>
              <a:t>レベル</a:t>
            </a:r>
            <a:endParaRPr kumimoji="1" lang="en-US" altLang="ja-JP" dirty="0"/>
          </a:p>
          <a:p>
            <a:pPr lvl="0"/>
            <a:endParaRPr kumimoji="1" lang="ja-JP" altLang="en-US"/>
          </a:p>
        </p:txBody>
      </p:sp>
      <p:cxnSp>
        <p:nvCxnSpPr>
          <p:cNvPr id="11" name="直線コネクタ 10">
            <a:extLst>
              <a:ext uri="{FF2B5EF4-FFF2-40B4-BE49-F238E27FC236}">
                <a16:creationId xmlns:a16="http://schemas.microsoft.com/office/drawing/2014/main" id="{395DF888-D4B6-4949-862D-D304657D9910}"/>
              </a:ext>
            </a:extLst>
          </p:cNvPr>
          <p:cNvCxnSpPr>
            <a:cxnSpLocks/>
          </p:cNvCxnSpPr>
          <p:nvPr userDrawn="1"/>
        </p:nvCxnSpPr>
        <p:spPr>
          <a:xfrm>
            <a:off x="7820324"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9" name="図 8">
            <a:extLst>
              <a:ext uri="{FF2B5EF4-FFF2-40B4-BE49-F238E27FC236}">
                <a16:creationId xmlns:a16="http://schemas.microsoft.com/office/drawing/2014/main" id="{56E6DBED-05EC-ED4C-BA1C-98816793ED10}"/>
              </a:ext>
            </a:extLst>
          </p:cNvPr>
          <p:cNvPicPr>
            <a:picLocks noChangeAspect="1"/>
          </p:cNvPicPr>
          <p:nvPr userDrawn="1"/>
        </p:nvPicPr>
        <p:blipFill>
          <a:blip r:embed="rId12" cstate="email">
            <a:extLst>
              <a:ext uri="{28A0092B-C50C-407E-A947-70E740481C1C}">
                <a14:useLocalDpi xmlns:a14="http://schemas.microsoft.com/office/drawing/2010/main"/>
              </a:ext>
            </a:extLst>
          </a:blip>
          <a:srcRect/>
          <a:stretch/>
        </p:blipFill>
        <p:spPr>
          <a:xfrm>
            <a:off x="7991572" y="6600825"/>
            <a:ext cx="920819" cy="234560"/>
          </a:xfrm>
          <a:prstGeom prst="rect">
            <a:avLst/>
          </a:prstGeom>
        </p:spPr>
      </p:pic>
      <p:cxnSp>
        <p:nvCxnSpPr>
          <p:cNvPr id="12" name="直線コネクタ 11">
            <a:extLst>
              <a:ext uri="{FF2B5EF4-FFF2-40B4-BE49-F238E27FC236}">
                <a16:creationId xmlns:a16="http://schemas.microsoft.com/office/drawing/2014/main" id="{E441C67B-44D0-444E-A28E-6186DDF7ABC3}"/>
              </a:ext>
            </a:extLst>
          </p:cNvPr>
          <p:cNvCxnSpPr>
            <a:cxnSpLocks/>
          </p:cNvCxnSpPr>
          <p:nvPr userDrawn="1"/>
        </p:nvCxnSpPr>
        <p:spPr>
          <a:xfrm>
            <a:off x="9083638"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3" name="テキスト ボックス 12">
            <a:extLst>
              <a:ext uri="{FF2B5EF4-FFF2-40B4-BE49-F238E27FC236}">
                <a16:creationId xmlns:a16="http://schemas.microsoft.com/office/drawing/2014/main" id="{0E7DACEB-658B-9C4D-8B1A-4FF85BB060FC}"/>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2057136539"/>
      </p:ext>
    </p:extLst>
  </p:cSld>
  <p:clrMap bg1="lt1" tx1="dk1" bg2="lt2" tx2="dk2" accent1="accent1" accent2="accent2" accent3="accent3" accent4="accent4" accent5="accent5" accent6="accent6" hlink="hlink" folHlink="folHlink"/>
  <p:sldLayoutIdLst>
    <p:sldLayoutId id="2147483915" r:id="rId1"/>
    <p:sldLayoutId id="2147483914" r:id="rId2"/>
    <p:sldLayoutId id="2147483916" r:id="rId3"/>
    <p:sldLayoutId id="2147483917" r:id="rId4"/>
    <p:sldLayoutId id="2147483918" r:id="rId5"/>
    <p:sldLayoutId id="2147483919" r:id="rId6"/>
    <p:sldLayoutId id="2147483920" r:id="rId7"/>
    <p:sldLayoutId id="2147483921" r:id="rId8"/>
    <p:sldLayoutId id="2147483922" r:id="rId9"/>
    <p:sldLayoutId id="2147483923" r:id="rId10"/>
  </p:sldLayoutIdLst>
  <p:hf hdr="0" ftr="0" dt="0"/>
  <p:txStyles>
    <p:titleStyle>
      <a:lvl1pPr algn="l" defTabSz="609559" rtl="0" eaLnBrk="1" fontAlgn="base" hangingPunct="1">
        <a:spcBef>
          <a:spcPct val="0"/>
        </a:spcBef>
        <a:spcAft>
          <a:spcPct val="0"/>
        </a:spcAft>
        <a:defRPr kumimoji="1" sz="8000" b="0" i="0" kern="1200" spc="20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ts val="550"/>
        </a:spcBef>
        <a:spcAft>
          <a:spcPct val="0"/>
        </a:spcAft>
        <a:buFont typeface="Arial" panose="020B0604020202020204" pitchFamily="34" charset="0"/>
        <a:buNone/>
        <a:tabLst/>
        <a:defRPr kumimoji="1" sz="2400" b="1" i="0" kern="1200" spc="0">
          <a:solidFill>
            <a:schemeClr val="tx1"/>
          </a:solidFill>
          <a:latin typeface="+mn-ea"/>
          <a:ea typeface="+mn-ea"/>
          <a:cs typeface="Arial"/>
        </a:defRPr>
      </a:lvl1pPr>
      <a:lvl2pPr marL="360002"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2pPr>
      <a:lvl3pPr marL="540004"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3pPr>
      <a:lvl4pPr marL="720005"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4pPr>
      <a:lvl5pPr marL="900006"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09" userDrawn="1">
          <p15:clr>
            <a:srgbClr val="F26B43"/>
          </p15:clr>
        </p15:guide>
        <p15:guide id="4" orient="horz" pos="2160" userDrawn="1">
          <p15:clr>
            <a:srgbClr val="F26B43"/>
          </p15:clr>
        </p15:guide>
        <p15:guide id="7" pos="6031" userDrawn="1">
          <p15:clr>
            <a:srgbClr val="F26B43"/>
          </p15:clr>
        </p15:guide>
        <p15:guide id="8" orient="horz" pos="4269" userDrawn="1">
          <p15:clr>
            <a:srgbClr val="F26B43"/>
          </p15:clr>
        </p15:guide>
        <p15:guide id="9" orient="horz" pos="4156" userDrawn="1">
          <p15:clr>
            <a:srgbClr val="F26B43"/>
          </p15:clr>
        </p15:guide>
        <p15:guide id="10" orient="horz" pos="4088" userDrawn="1">
          <p15:clr>
            <a:srgbClr val="F26B43"/>
          </p15:clr>
        </p15:guide>
        <p15:guide id="11" orient="horz" pos="2001" userDrawn="1">
          <p15:clr>
            <a:srgbClr val="F26B43"/>
          </p15:clr>
        </p15:guide>
        <p15:guide id="12" pos="3028" userDrawn="1">
          <p15:clr>
            <a:srgbClr val="F26B43"/>
          </p15:clr>
        </p15:guide>
        <p15:guide id="13" pos="5365"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31490" y="164693"/>
            <a:ext cx="9243021" cy="412538"/>
          </a:xfrm>
          <a:prstGeom prst="rect">
            <a:avLst/>
          </a:prstGeom>
        </p:spPr>
        <p:txBody>
          <a:bodyPr vert="horz" lIns="0" tIns="45720" rIns="0" bIns="45720" rtlCol="0" anchor="t" anchorCtr="0">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6DD323A-9269-AE42-951E-F08FD291D3E6}"/>
              </a:ext>
            </a:extLst>
          </p:cNvPr>
          <p:cNvSpPr>
            <a:spLocks noGrp="1"/>
          </p:cNvSpPr>
          <p:nvPr>
            <p:ph type="body" idx="1"/>
          </p:nvPr>
        </p:nvSpPr>
        <p:spPr>
          <a:xfrm>
            <a:off x="331491" y="692150"/>
            <a:ext cx="9252068" cy="5797550"/>
          </a:xfrm>
          <a:prstGeom prst="rect">
            <a:avLst/>
          </a:prstGeom>
        </p:spPr>
        <p:txBody>
          <a:bodyPr vert="horz" lIns="0" tIns="45720" rIns="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2" name="テキスト ボックス 11">
            <a:extLst>
              <a:ext uri="{FF2B5EF4-FFF2-40B4-BE49-F238E27FC236}">
                <a16:creationId xmlns:a16="http://schemas.microsoft.com/office/drawing/2014/main" id="{2EC0FE39-FF8A-854D-B052-AD48F672F869}"/>
              </a:ext>
            </a:extLst>
          </p:cNvPr>
          <p:cNvSpPr txBox="1"/>
          <p:nvPr userDrawn="1"/>
        </p:nvSpPr>
        <p:spPr>
          <a:xfrm>
            <a:off x="4954155" y="6623438"/>
            <a:ext cx="2866169" cy="200055"/>
          </a:xfrm>
          <a:prstGeom prst="rect">
            <a:avLst/>
          </a:prstGeom>
          <a:noFill/>
          <a:ln>
            <a:noFill/>
          </a:ln>
        </p:spPr>
        <p:txBody>
          <a:bodyPr wrap="none" lIns="0" rIns="0" rtlCol="0">
            <a:spAutoFit/>
          </a:bodyPr>
          <a:lstStyle/>
          <a:p>
            <a:pPr algn="r"/>
            <a:r>
              <a:rPr kumimoji="0" lang="en-US" altLang="ja-JP" sz="700" dirty="0" smtClean="0">
                <a:solidFill>
                  <a:schemeClr val="tx1"/>
                </a:solidFill>
                <a:latin typeface="+mn-lt"/>
                <a:cs typeface="Meiryo UI" pitchFamily="50" charset="-128"/>
              </a:rPr>
              <a:t>© 2023 NTT DATA INSTITUTE OF MANAGEMENT CONSULTING, Inc.</a:t>
            </a:r>
            <a:endParaRPr kumimoji="0" lang="en-US" altLang="ja-JP" sz="700" dirty="0">
              <a:solidFill>
                <a:schemeClr val="tx1"/>
              </a:solidFill>
              <a:latin typeface="+mn-lt"/>
              <a:cs typeface="Meiryo UI" pitchFamily="50" charset="-128"/>
            </a:endParaRPr>
          </a:p>
        </p:txBody>
      </p:sp>
      <p:cxnSp>
        <p:nvCxnSpPr>
          <p:cNvPr id="14" name="直線コネクタ 13">
            <a:extLst>
              <a:ext uri="{FF2B5EF4-FFF2-40B4-BE49-F238E27FC236}">
                <a16:creationId xmlns:a16="http://schemas.microsoft.com/office/drawing/2014/main" id="{6E0AB67B-3BB7-D24C-B6E4-8AEC718F26B0}"/>
              </a:ext>
            </a:extLst>
          </p:cNvPr>
          <p:cNvCxnSpPr>
            <a:cxnSpLocks/>
          </p:cNvCxnSpPr>
          <p:nvPr userDrawn="1"/>
        </p:nvCxnSpPr>
        <p:spPr>
          <a:xfrm>
            <a:off x="7820324"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11" name="図 10">
            <a:extLst>
              <a:ext uri="{FF2B5EF4-FFF2-40B4-BE49-F238E27FC236}">
                <a16:creationId xmlns:a16="http://schemas.microsoft.com/office/drawing/2014/main" id="{419A274F-C600-0040-8334-12E71497BD00}"/>
              </a:ext>
            </a:extLst>
          </p:cNvPr>
          <p:cNvPicPr>
            <a:picLocks noChangeAspect="1"/>
          </p:cNvPicPr>
          <p:nvPr userDrawn="1"/>
        </p:nvPicPr>
        <p:blipFill>
          <a:blip r:embed="rId6" cstate="email">
            <a:extLst>
              <a:ext uri="{28A0092B-C50C-407E-A947-70E740481C1C}">
                <a14:useLocalDpi xmlns:a14="http://schemas.microsoft.com/office/drawing/2010/main"/>
              </a:ext>
            </a:extLst>
          </a:blip>
          <a:srcRect/>
          <a:stretch/>
        </p:blipFill>
        <p:spPr>
          <a:xfrm>
            <a:off x="7991572" y="6600825"/>
            <a:ext cx="920819" cy="234560"/>
          </a:xfrm>
          <a:prstGeom prst="rect">
            <a:avLst/>
          </a:prstGeom>
        </p:spPr>
      </p:pic>
      <p:cxnSp>
        <p:nvCxnSpPr>
          <p:cNvPr id="16" name="直線コネクタ 15">
            <a:extLst>
              <a:ext uri="{FF2B5EF4-FFF2-40B4-BE49-F238E27FC236}">
                <a16:creationId xmlns:a16="http://schemas.microsoft.com/office/drawing/2014/main" id="{0408FE47-3BFF-0A42-8F48-D66777FF6E91}"/>
              </a:ext>
            </a:extLst>
          </p:cNvPr>
          <p:cNvCxnSpPr>
            <a:cxnSpLocks/>
          </p:cNvCxnSpPr>
          <p:nvPr userDrawn="1"/>
        </p:nvCxnSpPr>
        <p:spPr>
          <a:xfrm>
            <a:off x="9083638"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F8FAFC4E-F3F0-D947-B10D-2319BEB244D1}"/>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3713879408"/>
      </p:ext>
    </p:extLst>
  </p:cSld>
  <p:clrMap bg1="lt1" tx1="dk1" bg2="lt2" tx2="dk2" accent1="accent1" accent2="accent2" accent3="accent3" accent4="accent4" accent5="accent5" accent6="accent6" hlink="hlink" folHlink="folHlink"/>
  <p:sldLayoutIdLst>
    <p:sldLayoutId id="2147483910" r:id="rId1"/>
    <p:sldLayoutId id="2147483909" r:id="rId2"/>
    <p:sldLayoutId id="2147483911" r:id="rId3"/>
    <p:sldLayoutId id="2147483912" r:id="rId4"/>
  </p:sldLayoutIdLst>
  <p:timing>
    <p:tnLst>
      <p:par>
        <p:cTn id="1" dur="indefinite" restart="never" nodeType="tmRoot"/>
      </p:par>
    </p:tnLst>
  </p:timing>
  <p:hf hdr="0" ftr="0" dt="0"/>
  <p:txStyles>
    <p:titleStyle>
      <a:lvl1pPr algn="l" defTabSz="609559" rtl="0" eaLnBrk="1" fontAlgn="base" hangingPunct="1">
        <a:spcBef>
          <a:spcPct val="0"/>
        </a:spcBef>
        <a:spcAft>
          <a:spcPct val="0"/>
        </a:spcAft>
        <a:defRPr kumimoji="1" sz="2400" b="1" i="0" kern="1200" spc="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09" userDrawn="1">
          <p15:clr>
            <a:srgbClr val="F26B43"/>
          </p15:clr>
        </p15:guide>
        <p15:guide id="4" orient="horz" pos="2160" userDrawn="1">
          <p15:clr>
            <a:srgbClr val="F26B43"/>
          </p15:clr>
        </p15:guide>
        <p15:guide id="6" orient="horz" pos="436" userDrawn="1">
          <p15:clr>
            <a:srgbClr val="F26B43"/>
          </p15:clr>
        </p15:guide>
        <p15:guide id="7" pos="3121" userDrawn="1">
          <p15:clr>
            <a:srgbClr val="F26B43"/>
          </p15:clr>
        </p15:guide>
        <p15:guide id="8" pos="6031" userDrawn="1">
          <p15:clr>
            <a:srgbClr val="F26B43"/>
          </p15:clr>
        </p15:guide>
        <p15:guide id="9" orient="horz" pos="4088" userDrawn="1">
          <p15:clr>
            <a:srgbClr val="F26B43"/>
          </p15:clr>
        </p15:guide>
        <p15:guide id="10" orient="horz" pos="368" userDrawn="1">
          <p15:clr>
            <a:srgbClr val="F26B43"/>
          </p15:clr>
        </p15:guide>
        <p15:guide id="11" orient="horz" pos="4269" userDrawn="1">
          <p15:clr>
            <a:srgbClr val="F26B43"/>
          </p15:clr>
        </p15:guide>
        <p15:guide id="12" orient="horz" pos="4156"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31490" y="164693"/>
            <a:ext cx="9243021" cy="412538"/>
          </a:xfrm>
          <a:prstGeom prst="rect">
            <a:avLst/>
          </a:prstGeom>
        </p:spPr>
        <p:txBody>
          <a:bodyPr vert="horz" lIns="0" tIns="45720" rIns="0" bIns="45720" rtlCol="0" anchor="t" anchorCtr="0">
            <a:normAutofit/>
          </a:bodyPr>
          <a:lstStyle/>
          <a:p>
            <a:r>
              <a:rPr kumimoji="1" lang="ja-JP" altLang="en-US"/>
              <a:t>マスター タイトルの書式設定</a:t>
            </a:r>
          </a:p>
        </p:txBody>
      </p:sp>
      <p:sp>
        <p:nvSpPr>
          <p:cNvPr id="10" name="テキスト プレースホルダー 2">
            <a:extLst>
              <a:ext uri="{FF2B5EF4-FFF2-40B4-BE49-F238E27FC236}">
                <a16:creationId xmlns:a16="http://schemas.microsoft.com/office/drawing/2014/main" id="{ACDA7E9A-9E6E-2942-AC20-74A5A8920A1C}"/>
              </a:ext>
            </a:extLst>
          </p:cNvPr>
          <p:cNvSpPr>
            <a:spLocks noGrp="1"/>
          </p:cNvSpPr>
          <p:nvPr>
            <p:ph type="body" idx="1"/>
          </p:nvPr>
        </p:nvSpPr>
        <p:spPr>
          <a:xfrm>
            <a:off x="331491" y="692150"/>
            <a:ext cx="9252068" cy="5797550"/>
          </a:xfrm>
          <a:prstGeom prst="rect">
            <a:avLst/>
          </a:prstGeom>
        </p:spPr>
        <p:txBody>
          <a:bodyPr vert="horz" lIns="0" tIns="45720" rIns="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3" name="テキスト ボックス 12">
            <a:extLst>
              <a:ext uri="{FF2B5EF4-FFF2-40B4-BE49-F238E27FC236}">
                <a16:creationId xmlns:a16="http://schemas.microsoft.com/office/drawing/2014/main" id="{04E21C77-E2F3-5744-B495-789192475120}"/>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dirty="0" smtClean="0">
                <a:solidFill>
                  <a:schemeClr val="bg1"/>
                </a:solidFill>
                <a:latin typeface="+mn-lt"/>
                <a:cs typeface="Meiryo UI" pitchFamily="50" charset="-128"/>
              </a:rPr>
              <a:t>© 2023 NTT DATA INSTITUTE OF MANAGEMENT CONSULTING, Inc.</a:t>
            </a:r>
            <a:endParaRPr kumimoji="0" lang="en-US" altLang="ja-JP" sz="800" dirty="0">
              <a:solidFill>
                <a:schemeClr val="bg1"/>
              </a:solidFill>
              <a:latin typeface="+mn-lt"/>
              <a:cs typeface="Meiryo UI" pitchFamily="50" charset="-128"/>
            </a:endParaRPr>
          </a:p>
        </p:txBody>
      </p:sp>
      <p:cxnSp>
        <p:nvCxnSpPr>
          <p:cNvPr id="14" name="直線コネクタ 13">
            <a:extLst>
              <a:ext uri="{FF2B5EF4-FFF2-40B4-BE49-F238E27FC236}">
                <a16:creationId xmlns:a16="http://schemas.microsoft.com/office/drawing/2014/main" id="{26ABC15C-563B-F04A-83C3-B0D991357E0E}"/>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1" name="図 10">
            <a:extLst>
              <a:ext uri="{FF2B5EF4-FFF2-40B4-BE49-F238E27FC236}">
                <a16:creationId xmlns:a16="http://schemas.microsoft.com/office/drawing/2014/main" id="{270EE0AC-2C8E-D84F-9AAB-1BAD29C74906}"/>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7" name="直線コネクタ 16">
            <a:extLst>
              <a:ext uri="{FF2B5EF4-FFF2-40B4-BE49-F238E27FC236}">
                <a16:creationId xmlns:a16="http://schemas.microsoft.com/office/drawing/2014/main" id="{1974EA4F-0DCA-734C-A634-22D6F1BD7FB1}"/>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テキスト ボックス 17">
            <a:extLst>
              <a:ext uri="{FF2B5EF4-FFF2-40B4-BE49-F238E27FC236}">
                <a16:creationId xmlns:a16="http://schemas.microsoft.com/office/drawing/2014/main" id="{868894EE-0BB6-C742-A4D7-3DB96B9B356E}"/>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3615148030"/>
      </p:ext>
    </p:extLst>
  </p:cSld>
  <p:clrMap bg1="lt1" tx1="dk1" bg2="lt2" tx2="dk2" accent1="accent1" accent2="accent2" accent3="accent3" accent4="accent4" accent5="accent5" accent6="accent6" hlink="hlink" folHlink="folHlink"/>
  <p:sldLayoutIdLst>
    <p:sldLayoutId id="2147483863" r:id="rId1"/>
    <p:sldLayoutId id="2147483854" r:id="rId2"/>
    <p:sldLayoutId id="2147483885" r:id="rId3"/>
    <p:sldLayoutId id="2147483886" r:id="rId4"/>
  </p:sldLayoutIdLst>
  <p:timing>
    <p:tnLst>
      <p:par>
        <p:cTn id="1" dur="indefinite" restart="never" nodeType="tmRoot"/>
      </p:par>
    </p:tnLst>
  </p:timing>
  <p:hf hdr="0" ftr="0" dt="0"/>
  <p:txStyles>
    <p:titleStyle>
      <a:lvl1pPr algn="l" defTabSz="609559" rtl="0" eaLnBrk="1" fontAlgn="base" hangingPunct="1">
        <a:spcBef>
          <a:spcPct val="0"/>
        </a:spcBef>
        <a:spcAft>
          <a:spcPct val="0"/>
        </a:spcAft>
        <a:defRPr kumimoji="1" sz="2400" b="1" i="0" kern="1200" spc="0" baseline="0">
          <a:solidFill>
            <a:schemeClr val="bg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bg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bg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bg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bg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bg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09" userDrawn="1">
          <p15:clr>
            <a:srgbClr val="F26B43"/>
          </p15:clr>
        </p15:guide>
        <p15:guide id="4" orient="horz" pos="2160" userDrawn="1">
          <p15:clr>
            <a:srgbClr val="F26B43"/>
          </p15:clr>
        </p15:guide>
        <p15:guide id="5" orient="horz" pos="4156" userDrawn="1">
          <p15:clr>
            <a:srgbClr val="F26B43"/>
          </p15:clr>
        </p15:guide>
        <p15:guide id="6" orient="horz" pos="436" userDrawn="1">
          <p15:clr>
            <a:srgbClr val="F26B43"/>
          </p15:clr>
        </p15:guide>
        <p15:guide id="7" pos="3121" userDrawn="1">
          <p15:clr>
            <a:srgbClr val="F26B43"/>
          </p15:clr>
        </p15:guide>
        <p15:guide id="8" pos="6031" userDrawn="1">
          <p15:clr>
            <a:srgbClr val="F26B43"/>
          </p15:clr>
        </p15:guide>
        <p15:guide id="9" orient="horz" pos="4088" userDrawn="1">
          <p15:clr>
            <a:srgbClr val="F26B43"/>
          </p15:clr>
        </p15:guide>
        <p15:guide id="10" orient="horz" pos="368" userDrawn="1">
          <p15:clr>
            <a:srgbClr val="F26B43"/>
          </p15:clr>
        </p15:guide>
        <p15:guide id="11" orient="horz" pos="4269"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8321CC23-A8DD-2841-8A35-D68DC2B10133}"/>
              </a:ext>
            </a:extLst>
          </p:cNvPr>
          <p:cNvSpPr txBox="1"/>
          <p:nvPr userDrawn="1"/>
        </p:nvSpPr>
        <p:spPr>
          <a:xfrm>
            <a:off x="6548008" y="6623438"/>
            <a:ext cx="3287760" cy="215444"/>
          </a:xfrm>
          <a:prstGeom prst="rect">
            <a:avLst/>
          </a:prstGeom>
          <a:noFill/>
          <a:ln>
            <a:noFill/>
          </a:ln>
        </p:spPr>
        <p:txBody>
          <a:bodyPr wrap="none" lIns="0" rIns="0" rtlCol="0">
            <a:spAutoFit/>
          </a:bodyPr>
          <a:lstStyle/>
          <a:p>
            <a:pPr algn="r"/>
            <a:r>
              <a:rPr kumimoji="0" lang="en-US" altLang="ja-JP" sz="800" dirty="0" smtClean="0">
                <a:solidFill>
                  <a:schemeClr val="tx1"/>
                </a:solidFill>
                <a:latin typeface="+mn-lt"/>
                <a:cs typeface="Meiryo UI" pitchFamily="50" charset="-128"/>
              </a:rPr>
              <a:t>© 2023 NTT DATA INSTITUTE OF MANAGEMENT CONSULTING, Inc.</a:t>
            </a:r>
            <a:endParaRPr kumimoji="0" lang="en-US" altLang="ja-JP" sz="800" dirty="0">
              <a:solidFill>
                <a:schemeClr val="tx1"/>
              </a:solidFill>
              <a:latin typeface="+mn-lt"/>
              <a:cs typeface="Meiryo UI" pitchFamily="50" charset="-128"/>
            </a:endParaRPr>
          </a:p>
        </p:txBody>
      </p:sp>
    </p:spTree>
    <p:extLst>
      <p:ext uri="{BB962C8B-B14F-4D97-AF65-F5344CB8AC3E}">
        <p14:creationId xmlns:p14="http://schemas.microsoft.com/office/powerpoint/2010/main" val="4268014743"/>
      </p:ext>
    </p:extLst>
  </p:cSld>
  <p:clrMap bg1="lt1" tx1="dk1" bg2="lt2" tx2="dk2" accent1="accent1" accent2="accent2" accent3="accent3" accent4="accent4" accent5="accent5" accent6="accent6" hlink="hlink" folHlink="folHlink"/>
  <p:sldLayoutIdLst>
    <p:sldLayoutId id="2147483851" r:id="rId1"/>
    <p:sldLayoutId id="2147483850" r:id="rId2"/>
    <p:sldLayoutId id="2147483773" r:id="rId3"/>
  </p:sldLayoutIdLst>
  <p:timing>
    <p:tnLst>
      <p:par>
        <p:cTn id="1" dur="indefinite" restart="never" nodeType="tmRoot"/>
      </p:par>
    </p:tnLst>
  </p:timing>
  <p:hf hdr="0" ftr="0" dt="0"/>
  <p:txStyles>
    <p:titleStyle>
      <a:lvl1pPr algn="l" defTabSz="609559" rtl="0" eaLnBrk="1" fontAlgn="base" hangingPunct="1">
        <a:spcBef>
          <a:spcPct val="0"/>
        </a:spcBef>
        <a:spcAft>
          <a:spcPct val="0"/>
        </a:spcAft>
        <a:defRPr kumimoji="1" sz="2400" b="1" i="0" kern="1200" spc="20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609559" rtl="0" eaLnBrk="1" fontAlgn="base" hangingPunct="1">
        <a:spcBef>
          <a:spcPct val="20000"/>
        </a:spcBef>
        <a:spcAft>
          <a:spcPct val="0"/>
        </a:spcAft>
        <a:buFont typeface="Arial" pitchFamily="34" charset="0"/>
        <a:buNone/>
        <a:defRPr kumimoji="1" sz="18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269" userDrawn="1">
          <p15:clr>
            <a:srgbClr val="F26B43"/>
          </p15:clr>
        </p15:guide>
        <p15:guide id="2" orient="horz" pos="4201"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40549" y="1801775"/>
            <a:ext cx="11783313" cy="1374815"/>
          </a:xfrm>
          <a:prstGeom prst="rect">
            <a:avLst/>
          </a:prstGeom>
        </p:spPr>
        <p:txBody>
          <a:bodyPr vert="horz" lIns="0" tIns="45720" rIns="0" bIns="45720" rtlCol="0" anchor="t" anchorCtr="0">
            <a:noAutofit/>
          </a:bodyPr>
          <a:lstStyle/>
          <a:p>
            <a:r>
              <a:rPr kumimoji="1" lang="ja-JP" altLang="en-US"/>
              <a:t>マスター タイトルの書式設定</a:t>
            </a:r>
          </a:p>
        </p:txBody>
      </p:sp>
      <p:sp>
        <p:nvSpPr>
          <p:cNvPr id="10" name="テキスト ボックス 9">
            <a:extLst>
              <a:ext uri="{FF2B5EF4-FFF2-40B4-BE49-F238E27FC236}">
                <a16:creationId xmlns:a16="http://schemas.microsoft.com/office/drawing/2014/main" id="{FABE1F5C-44E3-2745-A6E0-D87D45F262F1}"/>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dirty="0" smtClean="0">
                <a:solidFill>
                  <a:schemeClr val="tx1"/>
                </a:solidFill>
                <a:latin typeface="+mn-lt"/>
                <a:cs typeface="Meiryo UI" pitchFamily="50" charset="-128"/>
              </a:rPr>
              <a:t>© 2023 NTT DATA INSTITUTE OF MANAGEMENT CONSULTING, Inc.</a:t>
            </a:r>
            <a:endParaRPr kumimoji="0" lang="en-US" altLang="ja-JP" sz="800" dirty="0">
              <a:solidFill>
                <a:schemeClr val="tx1"/>
              </a:solidFill>
              <a:latin typeface="+mn-lt"/>
              <a:cs typeface="Meiryo UI" pitchFamily="50" charset="-128"/>
            </a:endParaRPr>
          </a:p>
        </p:txBody>
      </p:sp>
      <p:sp>
        <p:nvSpPr>
          <p:cNvPr id="4" name="テキスト プレースホルダー 3">
            <a:extLst>
              <a:ext uri="{FF2B5EF4-FFF2-40B4-BE49-F238E27FC236}">
                <a16:creationId xmlns:a16="http://schemas.microsoft.com/office/drawing/2014/main" id="{CCADAF22-691C-254C-B297-E5ACCA5FEA47}"/>
              </a:ext>
            </a:extLst>
          </p:cNvPr>
          <p:cNvSpPr>
            <a:spLocks noGrp="1"/>
          </p:cNvSpPr>
          <p:nvPr>
            <p:ph type="body" idx="1"/>
          </p:nvPr>
        </p:nvSpPr>
        <p:spPr>
          <a:xfrm>
            <a:off x="331489" y="3429002"/>
            <a:ext cx="8185449" cy="2358189"/>
          </a:xfrm>
          <a:prstGeom prst="rect">
            <a:avLst/>
          </a:prstGeom>
        </p:spPr>
        <p:txBody>
          <a:bodyPr vert="horz" lIns="0" tIns="45720" rIns="0" bIns="45720" rtlCol="0">
            <a:noAutofit/>
          </a:bodyPr>
          <a:lstStyle/>
          <a:p>
            <a:pPr lvl="0"/>
            <a:r>
              <a:rPr kumimoji="1" lang="ja-JP" altLang="en-US"/>
              <a:t>マスター テキストの書式設定</a:t>
            </a:r>
            <a:endParaRPr kumimoji="1" lang="en-US" altLang="ja-JP" dirty="0"/>
          </a:p>
          <a:p>
            <a:pPr lvl="1"/>
            <a:r>
              <a:rPr kumimoji="1" lang="ja-JP" altLang="en-US"/>
              <a:t>第</a:t>
            </a:r>
            <a:r>
              <a:rPr kumimoji="1" lang="en-US" altLang="ja-JP" dirty="0"/>
              <a:t>2</a:t>
            </a:r>
            <a:r>
              <a:rPr kumimoji="1" lang="ja-JP" altLang="en-US"/>
              <a:t>レベル</a:t>
            </a:r>
            <a:endParaRPr kumimoji="1" lang="en-US" altLang="ja-JP" dirty="0"/>
          </a:p>
          <a:p>
            <a:pPr lvl="2"/>
            <a:r>
              <a:rPr kumimoji="1" lang="ja-JP" altLang="en-US"/>
              <a:t>第</a:t>
            </a:r>
            <a:r>
              <a:rPr kumimoji="1" lang="en-US" altLang="ja-JP" dirty="0"/>
              <a:t>3</a:t>
            </a:r>
            <a:r>
              <a:rPr kumimoji="1" lang="ja-JP" altLang="en-US"/>
              <a:t>レベル</a:t>
            </a:r>
            <a:endParaRPr kumimoji="1" lang="en-US" altLang="ja-JP" dirty="0"/>
          </a:p>
          <a:p>
            <a:pPr lvl="3"/>
            <a:r>
              <a:rPr kumimoji="1" lang="ja-JP" altLang="en-US"/>
              <a:t>第</a:t>
            </a:r>
            <a:r>
              <a:rPr kumimoji="1" lang="en-US" altLang="ja-JP" dirty="0"/>
              <a:t>4</a:t>
            </a:r>
            <a:r>
              <a:rPr kumimoji="1" lang="ja-JP" altLang="en-US"/>
              <a:t>レベル</a:t>
            </a:r>
            <a:endParaRPr kumimoji="1" lang="en-US" altLang="ja-JP" dirty="0"/>
          </a:p>
          <a:p>
            <a:pPr lvl="4"/>
            <a:r>
              <a:rPr kumimoji="1" lang="ja-JP" altLang="en-US"/>
              <a:t>第</a:t>
            </a:r>
            <a:r>
              <a:rPr kumimoji="1" lang="en-US" altLang="ja-JP" dirty="0"/>
              <a:t>5</a:t>
            </a:r>
            <a:r>
              <a:rPr kumimoji="1" lang="ja-JP" altLang="en-US"/>
              <a:t>レベル</a:t>
            </a:r>
            <a:endParaRPr kumimoji="1" lang="en-US" altLang="ja-JP" dirty="0"/>
          </a:p>
          <a:p>
            <a:pPr lvl="0"/>
            <a:endParaRPr kumimoji="1" lang="ja-JP" altLang="en-US"/>
          </a:p>
        </p:txBody>
      </p:sp>
      <p:cxnSp>
        <p:nvCxnSpPr>
          <p:cNvPr id="11" name="直線コネクタ 10">
            <a:extLst>
              <a:ext uri="{FF2B5EF4-FFF2-40B4-BE49-F238E27FC236}">
                <a16:creationId xmlns:a16="http://schemas.microsoft.com/office/drawing/2014/main" id="{395DF888-D4B6-4949-862D-D304657D9910}"/>
              </a:ext>
            </a:extLst>
          </p:cNvPr>
          <p:cNvCxnSpPr>
            <a:cxnSpLocks/>
          </p:cNvCxnSpPr>
          <p:nvPr userDrawn="1"/>
        </p:nvCxnSpPr>
        <p:spPr>
          <a:xfrm>
            <a:off x="7820324"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9" name="図 8">
            <a:extLst>
              <a:ext uri="{FF2B5EF4-FFF2-40B4-BE49-F238E27FC236}">
                <a16:creationId xmlns:a16="http://schemas.microsoft.com/office/drawing/2014/main" id="{56E6DBED-05EC-ED4C-BA1C-98816793ED10}"/>
              </a:ext>
            </a:extLst>
          </p:cNvPr>
          <p:cNvPicPr>
            <a:picLocks noChangeAspect="1"/>
          </p:cNvPicPr>
          <p:nvPr userDrawn="1"/>
        </p:nvPicPr>
        <p:blipFill>
          <a:blip r:embed="rId13" cstate="email">
            <a:extLst>
              <a:ext uri="{28A0092B-C50C-407E-A947-70E740481C1C}">
                <a14:useLocalDpi xmlns:a14="http://schemas.microsoft.com/office/drawing/2010/main"/>
              </a:ext>
            </a:extLst>
          </a:blip>
          <a:srcRect/>
          <a:stretch/>
        </p:blipFill>
        <p:spPr>
          <a:xfrm>
            <a:off x="7991572" y="6600825"/>
            <a:ext cx="920819" cy="234560"/>
          </a:xfrm>
          <a:prstGeom prst="rect">
            <a:avLst/>
          </a:prstGeom>
        </p:spPr>
      </p:pic>
      <p:cxnSp>
        <p:nvCxnSpPr>
          <p:cNvPr id="12" name="直線コネクタ 11">
            <a:extLst>
              <a:ext uri="{FF2B5EF4-FFF2-40B4-BE49-F238E27FC236}">
                <a16:creationId xmlns:a16="http://schemas.microsoft.com/office/drawing/2014/main" id="{E441C67B-44D0-444E-A28E-6186DDF7ABC3}"/>
              </a:ext>
            </a:extLst>
          </p:cNvPr>
          <p:cNvCxnSpPr>
            <a:cxnSpLocks/>
          </p:cNvCxnSpPr>
          <p:nvPr userDrawn="1"/>
        </p:nvCxnSpPr>
        <p:spPr>
          <a:xfrm>
            <a:off x="9083638"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3" name="テキスト ボックス 12">
            <a:extLst>
              <a:ext uri="{FF2B5EF4-FFF2-40B4-BE49-F238E27FC236}">
                <a16:creationId xmlns:a16="http://schemas.microsoft.com/office/drawing/2014/main" id="{0E7DACEB-658B-9C4D-8B1A-4FF85BB060FC}"/>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3341382617"/>
      </p:ext>
    </p:extLst>
  </p:cSld>
  <p:clrMap bg1="lt1" tx1="dk1" bg2="lt2" tx2="dk2" accent1="accent1" accent2="accent2" accent3="accent3" accent4="accent4" accent5="accent5" accent6="accent6" hlink="hlink" folHlink="folHlink"/>
  <p:sldLayoutIdLst>
    <p:sldLayoutId id="2147483935" r:id="rId1"/>
    <p:sldLayoutId id="2147483936" r:id="rId2"/>
    <p:sldLayoutId id="2147483937" r:id="rId3"/>
    <p:sldLayoutId id="2147483938" r:id="rId4"/>
    <p:sldLayoutId id="2147483939" r:id="rId5"/>
    <p:sldLayoutId id="2147483940" r:id="rId6"/>
    <p:sldLayoutId id="2147483941" r:id="rId7"/>
    <p:sldLayoutId id="2147483942" r:id="rId8"/>
    <p:sldLayoutId id="2147483943" r:id="rId9"/>
    <p:sldLayoutId id="2147483944" r:id="rId10"/>
    <p:sldLayoutId id="2147483945" r:id="rId11"/>
  </p:sldLayoutIdLst>
  <p:hf hdr="0" ftr="0" dt="0"/>
  <p:txStyles>
    <p:titleStyle>
      <a:lvl1pPr algn="l" defTabSz="609559" rtl="0" eaLnBrk="1" fontAlgn="base" hangingPunct="1">
        <a:spcBef>
          <a:spcPct val="0"/>
        </a:spcBef>
        <a:spcAft>
          <a:spcPct val="0"/>
        </a:spcAft>
        <a:defRPr kumimoji="1" sz="8000" b="0" i="0" kern="1200" spc="20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ts val="550"/>
        </a:spcBef>
        <a:spcAft>
          <a:spcPct val="0"/>
        </a:spcAft>
        <a:buFont typeface="Arial" panose="020B0604020202020204" pitchFamily="34" charset="0"/>
        <a:buNone/>
        <a:tabLst/>
        <a:defRPr kumimoji="1" sz="2400" b="1" i="0" kern="1200" spc="0">
          <a:solidFill>
            <a:schemeClr val="tx1"/>
          </a:solidFill>
          <a:latin typeface="+mn-ea"/>
          <a:ea typeface="+mn-ea"/>
          <a:cs typeface="Arial"/>
        </a:defRPr>
      </a:lvl1pPr>
      <a:lvl2pPr marL="360002"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2pPr>
      <a:lvl3pPr marL="540004"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3pPr>
      <a:lvl4pPr marL="720005"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4pPr>
      <a:lvl5pPr marL="900006"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09">
          <p15:clr>
            <a:srgbClr val="F26B43"/>
          </p15:clr>
        </p15:guide>
        <p15:guide id="4" orient="horz" pos="2160">
          <p15:clr>
            <a:srgbClr val="F26B43"/>
          </p15:clr>
        </p15:guide>
        <p15:guide id="7" pos="6031">
          <p15:clr>
            <a:srgbClr val="F26B43"/>
          </p15:clr>
        </p15:guide>
        <p15:guide id="8" orient="horz" pos="4269">
          <p15:clr>
            <a:srgbClr val="F26B43"/>
          </p15:clr>
        </p15:guide>
        <p15:guide id="9" orient="horz" pos="4156">
          <p15:clr>
            <a:srgbClr val="F26B43"/>
          </p15:clr>
        </p15:guide>
        <p15:guide id="10" orient="horz" pos="4088">
          <p15:clr>
            <a:srgbClr val="F26B43"/>
          </p15:clr>
        </p15:guide>
        <p15:guide id="11" orient="horz" pos="2001">
          <p15:clr>
            <a:srgbClr val="F26B43"/>
          </p15:clr>
        </p15:guide>
        <p15:guide id="12" pos="3028">
          <p15:clr>
            <a:srgbClr val="F26B43"/>
          </p15:clr>
        </p15:guide>
        <p15:guide id="13" pos="5365">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40549" y="1801775"/>
            <a:ext cx="11783313" cy="1374815"/>
          </a:xfrm>
          <a:prstGeom prst="rect">
            <a:avLst/>
          </a:prstGeom>
        </p:spPr>
        <p:txBody>
          <a:bodyPr vert="horz" lIns="0" tIns="45720" rIns="0" bIns="45720" rtlCol="0" anchor="t" anchorCtr="0">
            <a:noAutofit/>
          </a:bodyPr>
          <a:lstStyle/>
          <a:p>
            <a:r>
              <a:rPr kumimoji="1" lang="ja-JP" altLang="en-US"/>
              <a:t>マスター タイトルの書式設定</a:t>
            </a:r>
          </a:p>
        </p:txBody>
      </p:sp>
      <p:sp>
        <p:nvSpPr>
          <p:cNvPr id="10" name="テキスト ボックス 9">
            <a:extLst>
              <a:ext uri="{FF2B5EF4-FFF2-40B4-BE49-F238E27FC236}">
                <a16:creationId xmlns:a16="http://schemas.microsoft.com/office/drawing/2014/main" id="{FABE1F5C-44E3-2745-A6E0-D87D45F262F1}"/>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dirty="0" smtClean="0">
                <a:solidFill>
                  <a:schemeClr val="tx1"/>
                </a:solidFill>
                <a:latin typeface="+mn-lt"/>
                <a:cs typeface="Meiryo UI" pitchFamily="50" charset="-128"/>
              </a:rPr>
              <a:t>© 2023 NTT DATA INSTITUTE OF MANAGEMENT CONSULTING, Inc.</a:t>
            </a:r>
            <a:endParaRPr kumimoji="0" lang="en-US" altLang="ja-JP" sz="800" dirty="0">
              <a:solidFill>
                <a:schemeClr val="tx1"/>
              </a:solidFill>
              <a:latin typeface="+mn-lt"/>
              <a:cs typeface="Meiryo UI" pitchFamily="50" charset="-128"/>
            </a:endParaRPr>
          </a:p>
        </p:txBody>
      </p:sp>
      <p:sp>
        <p:nvSpPr>
          <p:cNvPr id="4" name="テキスト プレースホルダー 3">
            <a:extLst>
              <a:ext uri="{FF2B5EF4-FFF2-40B4-BE49-F238E27FC236}">
                <a16:creationId xmlns:a16="http://schemas.microsoft.com/office/drawing/2014/main" id="{CCADAF22-691C-254C-B297-E5ACCA5FEA47}"/>
              </a:ext>
            </a:extLst>
          </p:cNvPr>
          <p:cNvSpPr>
            <a:spLocks noGrp="1"/>
          </p:cNvSpPr>
          <p:nvPr>
            <p:ph type="body" idx="1"/>
          </p:nvPr>
        </p:nvSpPr>
        <p:spPr>
          <a:xfrm>
            <a:off x="331489" y="3429002"/>
            <a:ext cx="8185449" cy="2358189"/>
          </a:xfrm>
          <a:prstGeom prst="rect">
            <a:avLst/>
          </a:prstGeom>
        </p:spPr>
        <p:txBody>
          <a:bodyPr vert="horz" lIns="0" tIns="45720" rIns="0" bIns="45720" rtlCol="0">
            <a:noAutofit/>
          </a:bodyPr>
          <a:lstStyle/>
          <a:p>
            <a:pPr lvl="0"/>
            <a:r>
              <a:rPr kumimoji="1" lang="ja-JP" altLang="en-US"/>
              <a:t>マスター テキストの書式設定</a:t>
            </a:r>
            <a:endParaRPr kumimoji="1" lang="en-US" altLang="ja-JP" dirty="0"/>
          </a:p>
          <a:p>
            <a:pPr lvl="1"/>
            <a:r>
              <a:rPr kumimoji="1" lang="ja-JP" altLang="en-US"/>
              <a:t>第</a:t>
            </a:r>
            <a:r>
              <a:rPr kumimoji="1" lang="en-US" altLang="ja-JP" dirty="0"/>
              <a:t>2</a:t>
            </a:r>
            <a:r>
              <a:rPr kumimoji="1" lang="ja-JP" altLang="en-US"/>
              <a:t>レベル</a:t>
            </a:r>
            <a:endParaRPr kumimoji="1" lang="en-US" altLang="ja-JP" dirty="0"/>
          </a:p>
          <a:p>
            <a:pPr lvl="2"/>
            <a:r>
              <a:rPr kumimoji="1" lang="ja-JP" altLang="en-US"/>
              <a:t>第</a:t>
            </a:r>
            <a:r>
              <a:rPr kumimoji="1" lang="en-US" altLang="ja-JP" dirty="0"/>
              <a:t>3</a:t>
            </a:r>
            <a:r>
              <a:rPr kumimoji="1" lang="ja-JP" altLang="en-US"/>
              <a:t>レベル</a:t>
            </a:r>
            <a:endParaRPr kumimoji="1" lang="en-US" altLang="ja-JP" dirty="0"/>
          </a:p>
          <a:p>
            <a:pPr lvl="3"/>
            <a:r>
              <a:rPr kumimoji="1" lang="ja-JP" altLang="en-US"/>
              <a:t>第</a:t>
            </a:r>
            <a:r>
              <a:rPr kumimoji="1" lang="en-US" altLang="ja-JP" dirty="0"/>
              <a:t>4</a:t>
            </a:r>
            <a:r>
              <a:rPr kumimoji="1" lang="ja-JP" altLang="en-US"/>
              <a:t>レベル</a:t>
            </a:r>
            <a:endParaRPr kumimoji="1" lang="en-US" altLang="ja-JP" dirty="0"/>
          </a:p>
          <a:p>
            <a:pPr lvl="4"/>
            <a:r>
              <a:rPr kumimoji="1" lang="ja-JP" altLang="en-US"/>
              <a:t>第</a:t>
            </a:r>
            <a:r>
              <a:rPr kumimoji="1" lang="en-US" altLang="ja-JP" dirty="0"/>
              <a:t>5</a:t>
            </a:r>
            <a:r>
              <a:rPr kumimoji="1" lang="ja-JP" altLang="en-US"/>
              <a:t>レベル</a:t>
            </a:r>
            <a:endParaRPr kumimoji="1" lang="en-US" altLang="ja-JP" dirty="0"/>
          </a:p>
          <a:p>
            <a:pPr lvl="0"/>
            <a:endParaRPr kumimoji="1" lang="ja-JP" altLang="en-US"/>
          </a:p>
        </p:txBody>
      </p:sp>
      <p:cxnSp>
        <p:nvCxnSpPr>
          <p:cNvPr id="11" name="直線コネクタ 10">
            <a:extLst>
              <a:ext uri="{FF2B5EF4-FFF2-40B4-BE49-F238E27FC236}">
                <a16:creationId xmlns:a16="http://schemas.microsoft.com/office/drawing/2014/main" id="{395DF888-D4B6-4949-862D-D304657D9910}"/>
              </a:ext>
            </a:extLst>
          </p:cNvPr>
          <p:cNvCxnSpPr>
            <a:cxnSpLocks/>
          </p:cNvCxnSpPr>
          <p:nvPr userDrawn="1"/>
        </p:nvCxnSpPr>
        <p:spPr>
          <a:xfrm>
            <a:off x="7820324"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9" name="図 8">
            <a:extLst>
              <a:ext uri="{FF2B5EF4-FFF2-40B4-BE49-F238E27FC236}">
                <a16:creationId xmlns:a16="http://schemas.microsoft.com/office/drawing/2014/main" id="{56E6DBED-05EC-ED4C-BA1C-98816793ED10}"/>
              </a:ext>
            </a:extLst>
          </p:cNvPr>
          <p:cNvPicPr>
            <a:picLocks noChangeAspect="1"/>
          </p:cNvPicPr>
          <p:nvPr userDrawn="1"/>
        </p:nvPicPr>
        <p:blipFill>
          <a:blip r:embed="rId13" cstate="email">
            <a:extLst>
              <a:ext uri="{28A0092B-C50C-407E-A947-70E740481C1C}">
                <a14:useLocalDpi xmlns:a14="http://schemas.microsoft.com/office/drawing/2010/main"/>
              </a:ext>
            </a:extLst>
          </a:blip>
          <a:srcRect/>
          <a:stretch/>
        </p:blipFill>
        <p:spPr>
          <a:xfrm>
            <a:off x="7991572" y="6600825"/>
            <a:ext cx="920819" cy="234560"/>
          </a:xfrm>
          <a:prstGeom prst="rect">
            <a:avLst/>
          </a:prstGeom>
        </p:spPr>
      </p:pic>
      <p:cxnSp>
        <p:nvCxnSpPr>
          <p:cNvPr id="12" name="直線コネクタ 11">
            <a:extLst>
              <a:ext uri="{FF2B5EF4-FFF2-40B4-BE49-F238E27FC236}">
                <a16:creationId xmlns:a16="http://schemas.microsoft.com/office/drawing/2014/main" id="{E441C67B-44D0-444E-A28E-6186DDF7ABC3}"/>
              </a:ext>
            </a:extLst>
          </p:cNvPr>
          <p:cNvCxnSpPr>
            <a:cxnSpLocks/>
          </p:cNvCxnSpPr>
          <p:nvPr userDrawn="1"/>
        </p:nvCxnSpPr>
        <p:spPr>
          <a:xfrm>
            <a:off x="9083638"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3" name="テキスト ボックス 12">
            <a:extLst>
              <a:ext uri="{FF2B5EF4-FFF2-40B4-BE49-F238E27FC236}">
                <a16:creationId xmlns:a16="http://schemas.microsoft.com/office/drawing/2014/main" id="{0E7DACEB-658B-9C4D-8B1A-4FF85BB060FC}"/>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2100765253"/>
      </p:ext>
    </p:extLst>
  </p:cSld>
  <p:clrMap bg1="lt1" tx1="dk1" bg2="lt2" tx2="dk2" accent1="accent1" accent2="accent2" accent3="accent3" accent4="accent4" accent5="accent5" accent6="accent6" hlink="hlink" folHlink="folHlink"/>
  <p:sldLayoutIdLst>
    <p:sldLayoutId id="2147483947" r:id="rId1"/>
    <p:sldLayoutId id="2147483948" r:id="rId2"/>
    <p:sldLayoutId id="2147483949" r:id="rId3"/>
    <p:sldLayoutId id="2147483950" r:id="rId4"/>
    <p:sldLayoutId id="2147483951" r:id="rId5"/>
    <p:sldLayoutId id="2147483952" r:id="rId6"/>
    <p:sldLayoutId id="2147483953" r:id="rId7"/>
    <p:sldLayoutId id="2147483954" r:id="rId8"/>
    <p:sldLayoutId id="2147483955" r:id="rId9"/>
    <p:sldLayoutId id="2147483956" r:id="rId10"/>
    <p:sldLayoutId id="2147483957" r:id="rId11"/>
  </p:sldLayoutIdLst>
  <p:hf hdr="0" ftr="0" dt="0"/>
  <p:txStyles>
    <p:titleStyle>
      <a:lvl1pPr algn="l" defTabSz="609559" rtl="0" eaLnBrk="1" fontAlgn="base" hangingPunct="1">
        <a:spcBef>
          <a:spcPct val="0"/>
        </a:spcBef>
        <a:spcAft>
          <a:spcPct val="0"/>
        </a:spcAft>
        <a:defRPr kumimoji="1" sz="8000" b="0" i="0" kern="1200" spc="20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ts val="550"/>
        </a:spcBef>
        <a:spcAft>
          <a:spcPct val="0"/>
        </a:spcAft>
        <a:buFont typeface="Arial" panose="020B0604020202020204" pitchFamily="34" charset="0"/>
        <a:buNone/>
        <a:tabLst/>
        <a:defRPr kumimoji="1" sz="2400" b="1" i="0" kern="1200" spc="0">
          <a:solidFill>
            <a:schemeClr val="tx1"/>
          </a:solidFill>
          <a:latin typeface="+mn-ea"/>
          <a:ea typeface="+mn-ea"/>
          <a:cs typeface="Arial"/>
        </a:defRPr>
      </a:lvl1pPr>
      <a:lvl2pPr marL="360002"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2pPr>
      <a:lvl3pPr marL="540004"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3pPr>
      <a:lvl4pPr marL="720005"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4pPr>
      <a:lvl5pPr marL="900006"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09">
          <p15:clr>
            <a:srgbClr val="F26B43"/>
          </p15:clr>
        </p15:guide>
        <p15:guide id="4" orient="horz" pos="2160">
          <p15:clr>
            <a:srgbClr val="F26B43"/>
          </p15:clr>
        </p15:guide>
        <p15:guide id="7" pos="6031">
          <p15:clr>
            <a:srgbClr val="F26B43"/>
          </p15:clr>
        </p15:guide>
        <p15:guide id="8" orient="horz" pos="4269">
          <p15:clr>
            <a:srgbClr val="F26B43"/>
          </p15:clr>
        </p15:guide>
        <p15:guide id="9" orient="horz" pos="4156">
          <p15:clr>
            <a:srgbClr val="F26B43"/>
          </p15:clr>
        </p15:guide>
        <p15:guide id="10" orient="horz" pos="4088">
          <p15:clr>
            <a:srgbClr val="F26B43"/>
          </p15:clr>
        </p15:guide>
        <p15:guide id="11" orient="horz" pos="2001">
          <p15:clr>
            <a:srgbClr val="F26B43"/>
          </p15:clr>
        </p15:guide>
        <p15:guide id="12" pos="3028">
          <p15:clr>
            <a:srgbClr val="F26B43"/>
          </p15:clr>
        </p15:guide>
        <p15:guide id="13" pos="5365">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31490" y="164693"/>
            <a:ext cx="9243021" cy="412538"/>
          </a:xfrm>
          <a:prstGeom prst="rect">
            <a:avLst/>
          </a:prstGeom>
        </p:spPr>
        <p:txBody>
          <a:bodyPr vert="horz" lIns="0" tIns="45720" rIns="0" bIns="45720" rtlCol="0" anchor="t" anchorCtr="0">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6DD323A-9269-AE42-951E-F08FD291D3E6}"/>
              </a:ext>
            </a:extLst>
          </p:cNvPr>
          <p:cNvSpPr>
            <a:spLocks noGrp="1"/>
          </p:cNvSpPr>
          <p:nvPr>
            <p:ph type="body" idx="1"/>
          </p:nvPr>
        </p:nvSpPr>
        <p:spPr>
          <a:xfrm>
            <a:off x="331491" y="692150"/>
            <a:ext cx="9252068" cy="5797550"/>
          </a:xfrm>
          <a:prstGeom prst="rect">
            <a:avLst/>
          </a:prstGeom>
        </p:spPr>
        <p:txBody>
          <a:bodyPr vert="horz" lIns="0" tIns="45720" rIns="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2" name="テキスト ボックス 11">
            <a:extLst>
              <a:ext uri="{FF2B5EF4-FFF2-40B4-BE49-F238E27FC236}">
                <a16:creationId xmlns:a16="http://schemas.microsoft.com/office/drawing/2014/main" id="{2EC0FE39-FF8A-854D-B052-AD48F672F869}"/>
              </a:ext>
            </a:extLst>
          </p:cNvPr>
          <p:cNvSpPr txBox="1"/>
          <p:nvPr userDrawn="1"/>
        </p:nvSpPr>
        <p:spPr>
          <a:xfrm>
            <a:off x="4954155" y="6623438"/>
            <a:ext cx="2866169" cy="200055"/>
          </a:xfrm>
          <a:prstGeom prst="rect">
            <a:avLst/>
          </a:prstGeom>
          <a:noFill/>
          <a:ln>
            <a:noFill/>
          </a:ln>
        </p:spPr>
        <p:txBody>
          <a:bodyPr wrap="none" lIns="0" rIns="0" rtlCol="0">
            <a:spAutoFit/>
          </a:bodyPr>
          <a:lstStyle/>
          <a:p>
            <a:pPr algn="r"/>
            <a:r>
              <a:rPr kumimoji="0" lang="en-US" altLang="ja-JP" sz="700" dirty="0" smtClean="0">
                <a:solidFill>
                  <a:schemeClr val="tx1"/>
                </a:solidFill>
                <a:latin typeface="+mn-lt"/>
                <a:cs typeface="Meiryo UI" pitchFamily="50" charset="-128"/>
              </a:rPr>
              <a:t>© 2022 NTT DATA INSTITUTE OF MANAGEMENT CONSULTING, Inc.</a:t>
            </a:r>
            <a:endParaRPr kumimoji="0" lang="en-US" altLang="ja-JP" sz="700" dirty="0">
              <a:solidFill>
                <a:schemeClr val="tx1"/>
              </a:solidFill>
              <a:latin typeface="+mn-lt"/>
              <a:cs typeface="Meiryo UI" pitchFamily="50" charset="-128"/>
            </a:endParaRPr>
          </a:p>
        </p:txBody>
      </p:sp>
      <p:cxnSp>
        <p:nvCxnSpPr>
          <p:cNvPr id="14" name="直線コネクタ 13">
            <a:extLst>
              <a:ext uri="{FF2B5EF4-FFF2-40B4-BE49-F238E27FC236}">
                <a16:creationId xmlns:a16="http://schemas.microsoft.com/office/drawing/2014/main" id="{6E0AB67B-3BB7-D24C-B6E4-8AEC718F26B0}"/>
              </a:ext>
            </a:extLst>
          </p:cNvPr>
          <p:cNvCxnSpPr>
            <a:cxnSpLocks/>
          </p:cNvCxnSpPr>
          <p:nvPr userDrawn="1"/>
        </p:nvCxnSpPr>
        <p:spPr>
          <a:xfrm>
            <a:off x="7820324"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11" name="図 10">
            <a:extLst>
              <a:ext uri="{FF2B5EF4-FFF2-40B4-BE49-F238E27FC236}">
                <a16:creationId xmlns:a16="http://schemas.microsoft.com/office/drawing/2014/main" id="{419A274F-C600-0040-8334-12E71497BD00}"/>
              </a:ext>
            </a:extLst>
          </p:cNvPr>
          <p:cNvPicPr>
            <a:picLocks noChangeAspect="1"/>
          </p:cNvPicPr>
          <p:nvPr userDrawn="1"/>
        </p:nvPicPr>
        <p:blipFill>
          <a:blip r:embed="rId7" cstate="email">
            <a:extLst>
              <a:ext uri="{28A0092B-C50C-407E-A947-70E740481C1C}">
                <a14:useLocalDpi xmlns:a14="http://schemas.microsoft.com/office/drawing/2010/main"/>
              </a:ext>
            </a:extLst>
          </a:blip>
          <a:srcRect/>
          <a:stretch/>
        </p:blipFill>
        <p:spPr>
          <a:xfrm>
            <a:off x="7991572" y="6600825"/>
            <a:ext cx="920819" cy="234560"/>
          </a:xfrm>
          <a:prstGeom prst="rect">
            <a:avLst/>
          </a:prstGeom>
        </p:spPr>
      </p:pic>
      <p:cxnSp>
        <p:nvCxnSpPr>
          <p:cNvPr id="16" name="直線コネクタ 15">
            <a:extLst>
              <a:ext uri="{FF2B5EF4-FFF2-40B4-BE49-F238E27FC236}">
                <a16:creationId xmlns:a16="http://schemas.microsoft.com/office/drawing/2014/main" id="{0408FE47-3BFF-0A42-8F48-D66777FF6E91}"/>
              </a:ext>
            </a:extLst>
          </p:cNvPr>
          <p:cNvCxnSpPr>
            <a:cxnSpLocks/>
          </p:cNvCxnSpPr>
          <p:nvPr userDrawn="1"/>
        </p:nvCxnSpPr>
        <p:spPr>
          <a:xfrm>
            <a:off x="9083638"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F8FAFC4E-F3F0-D947-B10D-2319BEB244D1}"/>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2921228103"/>
      </p:ext>
    </p:extLst>
  </p:cSld>
  <p:clrMap bg1="lt1" tx1="dk1" bg2="lt2" tx2="dk2" accent1="accent1" accent2="accent2" accent3="accent3" accent4="accent4" accent5="accent5" accent6="accent6" hlink="hlink" folHlink="folHlink"/>
  <p:sldLayoutIdLst>
    <p:sldLayoutId id="2147483966" r:id="rId1"/>
    <p:sldLayoutId id="2147483967" r:id="rId2"/>
    <p:sldLayoutId id="2147483968" r:id="rId3"/>
    <p:sldLayoutId id="2147483969" r:id="rId4"/>
    <p:sldLayoutId id="2147483970" r:id="rId5"/>
  </p:sldLayoutIdLst>
  <p:timing>
    <p:tnLst>
      <p:par>
        <p:cTn id="1" dur="indefinite" restart="never" nodeType="tmRoot"/>
      </p:par>
    </p:tnLst>
  </p:timing>
  <p:hf hdr="0" ftr="0" dt="0"/>
  <p:txStyles>
    <p:titleStyle>
      <a:lvl1pPr algn="l" defTabSz="609559" rtl="0" eaLnBrk="1" fontAlgn="base" hangingPunct="1">
        <a:spcBef>
          <a:spcPct val="0"/>
        </a:spcBef>
        <a:spcAft>
          <a:spcPct val="0"/>
        </a:spcAft>
        <a:defRPr kumimoji="1" sz="2400" b="1" i="0" kern="1200" spc="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09">
          <p15:clr>
            <a:srgbClr val="F26B43"/>
          </p15:clr>
        </p15:guide>
        <p15:guide id="4" orient="horz" pos="2160">
          <p15:clr>
            <a:srgbClr val="F26B43"/>
          </p15:clr>
        </p15:guide>
        <p15:guide id="6" orient="horz" pos="436">
          <p15:clr>
            <a:srgbClr val="F26B43"/>
          </p15:clr>
        </p15:guide>
        <p15:guide id="7" pos="3121">
          <p15:clr>
            <a:srgbClr val="F26B43"/>
          </p15:clr>
        </p15:guide>
        <p15:guide id="8" pos="6031">
          <p15:clr>
            <a:srgbClr val="F26B43"/>
          </p15:clr>
        </p15:guide>
        <p15:guide id="9" orient="horz" pos="4088">
          <p15:clr>
            <a:srgbClr val="F26B43"/>
          </p15:clr>
        </p15:guide>
        <p15:guide id="10" orient="horz" pos="368">
          <p15:clr>
            <a:srgbClr val="F26B43"/>
          </p15:clr>
        </p15:guide>
        <p15:guide id="11" orient="horz" pos="4269">
          <p15:clr>
            <a:srgbClr val="F26B43"/>
          </p15:clr>
        </p15:guide>
        <p15:guide id="12" orient="horz" pos="4156">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5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20.xml.rels><?xml version="1.0" encoding="UTF-8" standalone="yes"?>
<Relationships xmlns="http://schemas.openxmlformats.org/package/2006/relationships"><Relationship Id="rId2" Type="http://schemas.openxmlformats.org/officeDocument/2006/relationships/hyperlink" Target="https://docs.google.com/presentation/d/1lRxa49ZJjrSiWx-4ldLAwWvin5wukenEIXjK5Rj9l24/edit#slide=id.g16aa22048c1_0_234" TargetMode="External"/><Relationship Id="rId1" Type="http://schemas.openxmlformats.org/officeDocument/2006/relationships/slideLayout" Target="../slideLayouts/slideLayout59.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9.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5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6.xml"/></Relationships>
</file>

<file path=ppt/slides/_rels/slide3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6.xml"/></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6.xml"/></Relationships>
</file>

<file path=ppt/slides/_rels/slide3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6.xml"/></Relationships>
</file>

<file path=ppt/slides/_rels/slide36.xml.rels><?xml version="1.0" encoding="UTF-8" standalone="yes"?>
<Relationships xmlns="http://schemas.openxmlformats.org/package/2006/relationships"><Relationship Id="rId3" Type="http://schemas.openxmlformats.org/officeDocument/2006/relationships/hyperlink" Target="https://openid.net/specs/openid-4-verifiable-presentations-1_0.html" TargetMode="External"/><Relationship Id="rId2" Type="http://schemas.openxmlformats.org/officeDocument/2006/relationships/hyperlink" Target="https://openid.net/specs/openid-connect-self-issued-v2-1_0.html" TargetMode="External"/><Relationship Id="rId1" Type="http://schemas.openxmlformats.org/officeDocument/2006/relationships/slideLayout" Target="../slideLayouts/slideLayout26.xml"/><Relationship Id="rId4" Type="http://schemas.openxmlformats.org/officeDocument/2006/relationships/hyperlink" Target="https://openid.net/specs/openid-4-verifiable-credential-issuance-1_0.html" TargetMode="External"/></Relationships>
</file>

<file path=ppt/slides/_rels/slide3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6.xml"/></Relationships>
</file>

<file path=ppt/slides/_rels/slide4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6.xml"/></Relationships>
</file>

<file path=ppt/slides/_rels/slide4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6.xml"/></Relationships>
</file>

<file path=ppt/slides/_rels/slide4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5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6.xml"/></Relationships>
</file>

<file path=ppt/slides/_rels/slide5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6.xml"/></Relationships>
</file>

<file path=ppt/slides/_rels/slide53.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image" Target="../media/image43.png"/><Relationship Id="rId1" Type="http://schemas.openxmlformats.org/officeDocument/2006/relationships/slideLayout" Target="../slideLayouts/slideLayout26.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5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6.xml"/></Relationships>
</file>

<file path=ppt/slides/_rels/slide5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6.xml"/></Relationships>
</file>

<file path=ppt/slides/_rels/slide5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6.xml"/></Relationships>
</file>

<file path=ppt/slides/_rels/slide5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6.xml"/></Relationships>
</file>

<file path=ppt/slides/_rels/slide6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6.png"/><Relationship Id="rId1" Type="http://schemas.openxmlformats.org/officeDocument/2006/relationships/slideLayout" Target="../slideLayouts/slideLayout2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プレースホルダー 5"/>
          <p:cNvSpPr>
            <a:spLocks noGrp="1"/>
          </p:cNvSpPr>
          <p:nvPr>
            <p:ph type="body" sz="quarter" idx="12"/>
          </p:nvPr>
        </p:nvSpPr>
        <p:spPr>
          <a:xfrm>
            <a:off x="331490" y="3257650"/>
            <a:ext cx="8909946" cy="1699489"/>
          </a:xfrm>
        </p:spPr>
        <p:txBody>
          <a:bodyPr/>
          <a:lstStyle/>
          <a:p>
            <a:r>
              <a:rPr lang="en-US" altLang="ja-JP" dirty="0"/>
              <a:t>Trusted Web</a:t>
            </a:r>
            <a:r>
              <a:rPr lang="ja-JP" altLang="ja-JP" dirty="0"/>
              <a:t>共同開発支援事業に係る調査</a:t>
            </a:r>
            <a:r>
              <a:rPr lang="ja-JP" altLang="ja-JP" dirty="0" smtClean="0"/>
              <a:t>研究</a:t>
            </a:r>
            <a:endParaRPr lang="en-US" altLang="ja-JP" dirty="0" smtClean="0"/>
          </a:p>
          <a:p>
            <a:r>
              <a:rPr lang="ja-JP" altLang="en-US" sz="2000" dirty="0" smtClean="0"/>
              <a:t>報告書別紙　</a:t>
            </a:r>
            <a:r>
              <a:rPr lang="en-US" altLang="ja-JP" sz="2000" dirty="0"/>
              <a:t> Trusted Web</a:t>
            </a:r>
            <a:r>
              <a:rPr lang="ja-JP" altLang="en-US" sz="2000" dirty="0"/>
              <a:t>に係る国際標準化動向調査報告資料</a:t>
            </a:r>
            <a:endParaRPr kumimoji="1" lang="ja-JP" altLang="en-US" sz="2000" dirty="0"/>
          </a:p>
        </p:txBody>
      </p:sp>
      <p:sp>
        <p:nvSpPr>
          <p:cNvPr id="7" name="テキスト プレースホルダー 6"/>
          <p:cNvSpPr>
            <a:spLocks noGrp="1"/>
          </p:cNvSpPr>
          <p:nvPr>
            <p:ph type="body" sz="quarter" idx="13"/>
          </p:nvPr>
        </p:nvSpPr>
        <p:spPr/>
        <p:txBody>
          <a:bodyPr/>
          <a:lstStyle/>
          <a:p>
            <a:endParaRPr kumimoji="1" lang="en-US" altLang="ja-JP" dirty="0" smtClean="0"/>
          </a:p>
          <a:p>
            <a:r>
              <a:rPr kumimoji="1" lang="en-US" altLang="ja-JP" dirty="0" smtClean="0"/>
              <a:t>2023</a:t>
            </a:r>
            <a:r>
              <a:rPr kumimoji="1" lang="ja-JP" altLang="en-US" dirty="0" smtClean="0"/>
              <a:t>年</a:t>
            </a:r>
            <a:r>
              <a:rPr kumimoji="1" lang="en-US" altLang="ja-JP" dirty="0" smtClean="0"/>
              <a:t>3</a:t>
            </a:r>
            <a:r>
              <a:rPr kumimoji="1" lang="ja-JP" altLang="en-US" dirty="0" smtClean="0"/>
              <a:t>月</a:t>
            </a:r>
            <a:r>
              <a:rPr kumimoji="1" lang="en-US" altLang="ja-JP" dirty="0" smtClean="0"/>
              <a:t>31</a:t>
            </a:r>
            <a:r>
              <a:rPr kumimoji="1" lang="ja-JP" altLang="en-US" dirty="0" smtClean="0"/>
              <a:t>日</a:t>
            </a:r>
            <a:endParaRPr kumimoji="1" lang="en-US" altLang="ja-JP" dirty="0" smtClean="0"/>
          </a:p>
          <a:p>
            <a:r>
              <a:rPr lang="ja-JP" altLang="en-US" dirty="0"/>
              <a:t>株式</a:t>
            </a:r>
            <a:r>
              <a:rPr lang="ja-JP" altLang="en-US" dirty="0" smtClean="0"/>
              <a:t>会社</a:t>
            </a:r>
            <a:r>
              <a:rPr lang="en-US" altLang="ja-JP" dirty="0" smtClean="0"/>
              <a:t>NTT</a:t>
            </a:r>
            <a:r>
              <a:rPr lang="ja-JP" altLang="en-US" dirty="0" smtClean="0"/>
              <a:t>データ経営研究所</a:t>
            </a:r>
            <a:endParaRPr kumimoji="1" lang="ja-JP" altLang="en-US" dirty="0"/>
          </a:p>
        </p:txBody>
      </p:sp>
    </p:spTree>
    <p:extLst>
      <p:ext uri="{BB962C8B-B14F-4D97-AF65-F5344CB8AC3E}">
        <p14:creationId xmlns:p14="http://schemas.microsoft.com/office/powerpoint/2010/main" val="7197656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endParaRPr kumimoji="1" lang="ja-JP" altLang="en-US"/>
          </a:p>
        </p:txBody>
      </p:sp>
      <p:sp>
        <p:nvSpPr>
          <p:cNvPr id="6" name="テキスト プレースホルダー 5"/>
          <p:cNvSpPr>
            <a:spLocks noGrp="1"/>
          </p:cNvSpPr>
          <p:nvPr>
            <p:ph type="body" sz="quarter" idx="10"/>
          </p:nvPr>
        </p:nvSpPr>
        <p:spPr/>
        <p:txBody>
          <a:bodyPr/>
          <a:lstStyle/>
          <a:p>
            <a:r>
              <a:rPr kumimoji="1" lang="en-US" altLang="ja-JP" sz="1400" dirty="0" smtClean="0"/>
              <a:t>1. </a:t>
            </a:r>
            <a:r>
              <a:rPr kumimoji="1" lang="ja-JP" altLang="en-US" sz="1400" dirty="0" smtClean="0"/>
              <a:t>本書の位置づけ</a:t>
            </a:r>
            <a:endParaRPr kumimoji="1" lang="en-US" altLang="ja-JP" sz="1400" dirty="0" smtClean="0"/>
          </a:p>
          <a:p>
            <a:r>
              <a:rPr lang="en-US" altLang="ja-JP" sz="1400" dirty="0"/>
              <a:t>2</a:t>
            </a:r>
            <a:r>
              <a:rPr kumimoji="1" lang="en-US" altLang="ja-JP" sz="1400" dirty="0" smtClean="0"/>
              <a:t>. </a:t>
            </a:r>
            <a:r>
              <a:rPr kumimoji="1" lang="ja-JP" altLang="en-US" sz="1400" dirty="0" smtClean="0"/>
              <a:t>背景・目的</a:t>
            </a:r>
            <a:endParaRPr lang="en-US" altLang="ja-JP" sz="1400" dirty="0"/>
          </a:p>
          <a:p>
            <a:r>
              <a:rPr lang="en-US" altLang="ja-JP" sz="1400" dirty="0" smtClean="0"/>
              <a:t>	2.1. </a:t>
            </a:r>
            <a:r>
              <a:rPr lang="ja-JP" altLang="en-US" sz="1400" dirty="0" smtClean="0"/>
              <a:t>調査</a:t>
            </a:r>
            <a:r>
              <a:rPr lang="ja-JP" altLang="en-US" sz="1400" dirty="0"/>
              <a:t>対象とした国際標準化機関・</a:t>
            </a:r>
            <a:r>
              <a:rPr lang="ja-JP" altLang="en-US" sz="1400" dirty="0" smtClean="0"/>
              <a:t>団体</a:t>
            </a:r>
            <a:endParaRPr lang="en-US" altLang="ja-JP" sz="1400" dirty="0" smtClean="0"/>
          </a:p>
          <a:p>
            <a:r>
              <a:rPr kumimoji="1" lang="en-US" altLang="ja-JP" sz="1400" dirty="0" smtClean="0"/>
              <a:t>	2.2. </a:t>
            </a:r>
            <a:r>
              <a:rPr kumimoji="1" lang="ja-JP" altLang="en-US" sz="1400" dirty="0" smtClean="0"/>
              <a:t>情報収集方法</a:t>
            </a:r>
            <a:endParaRPr kumimoji="1" lang="en-US" altLang="ja-JP" sz="1400" dirty="0" smtClean="0"/>
          </a:p>
          <a:p>
            <a:r>
              <a:rPr kumimoji="1" lang="en-US" altLang="ja-JP" sz="1400" dirty="0" smtClean="0"/>
              <a:t>	2.3. </a:t>
            </a:r>
            <a:r>
              <a:rPr kumimoji="1" lang="ja-JP" altLang="en-US" sz="1400" dirty="0" smtClean="0"/>
              <a:t>調査項目および分析項目</a:t>
            </a:r>
            <a:endParaRPr kumimoji="1" lang="en-US" altLang="ja-JP" sz="1400" dirty="0" smtClean="0"/>
          </a:p>
          <a:p>
            <a:endParaRPr lang="en-US" altLang="ja-JP" sz="1400" dirty="0"/>
          </a:p>
          <a:p>
            <a:r>
              <a:rPr lang="en-US" altLang="ja-JP" sz="1400" dirty="0"/>
              <a:t>3</a:t>
            </a:r>
            <a:r>
              <a:rPr kumimoji="1" lang="en-US" altLang="ja-JP" sz="1400" dirty="0" smtClean="0"/>
              <a:t>. </a:t>
            </a:r>
            <a:r>
              <a:rPr kumimoji="1" lang="ja-JP" altLang="en-US" sz="1400" dirty="0" smtClean="0"/>
              <a:t>調査結果</a:t>
            </a:r>
            <a:endParaRPr kumimoji="1" lang="en-US" altLang="ja-JP" sz="1400" dirty="0" smtClean="0"/>
          </a:p>
          <a:p>
            <a:r>
              <a:rPr lang="en-US" altLang="ja-JP" sz="1400" dirty="0"/>
              <a:t>	3</a:t>
            </a:r>
            <a:r>
              <a:rPr lang="en-US" altLang="ja-JP" sz="1400" dirty="0" smtClean="0"/>
              <a:t>.1. </a:t>
            </a:r>
            <a:r>
              <a:rPr lang="ja-JP" altLang="en-US" sz="1400" dirty="0" smtClean="0"/>
              <a:t>各機関・団体における国際標準化動向</a:t>
            </a:r>
            <a:endParaRPr lang="en-US" altLang="ja-JP" sz="1400" dirty="0" smtClean="0"/>
          </a:p>
          <a:p>
            <a:pPr marL="882904" lvl="2" indent="-342900">
              <a:buFont typeface="+mj-ea"/>
              <a:buAutoNum type="circleNumDbPlain"/>
            </a:pPr>
            <a:r>
              <a:rPr lang="en-US" altLang="ja-JP" sz="1400" dirty="0" smtClean="0"/>
              <a:t>Decentralized </a:t>
            </a:r>
            <a:r>
              <a:rPr lang="en-US" altLang="ja-JP" sz="1400" dirty="0"/>
              <a:t>Identity Foundation (DIF</a:t>
            </a:r>
            <a:r>
              <a:rPr lang="en-US" altLang="ja-JP" sz="1400" dirty="0" smtClean="0"/>
              <a:t>)</a:t>
            </a:r>
          </a:p>
          <a:p>
            <a:pPr marL="882904" lvl="2" indent="-342900">
              <a:buFont typeface="+mj-ea"/>
              <a:buAutoNum type="circleNumDbPlain"/>
            </a:pPr>
            <a:r>
              <a:rPr lang="en-US" altLang="ja-JP" sz="1400" dirty="0" smtClean="0"/>
              <a:t>World </a:t>
            </a:r>
            <a:r>
              <a:rPr lang="en-US" altLang="ja-JP" sz="1400" dirty="0"/>
              <a:t>Wide Web Consortium (W3C</a:t>
            </a:r>
            <a:r>
              <a:rPr lang="en-US" altLang="ja-JP" sz="1400" dirty="0" smtClean="0"/>
              <a:t>)</a:t>
            </a:r>
          </a:p>
          <a:p>
            <a:pPr marL="882904" lvl="2" indent="-342900">
              <a:buFont typeface="+mj-ea"/>
              <a:buAutoNum type="circleNumDbPlain"/>
            </a:pPr>
            <a:r>
              <a:rPr lang="en-US" altLang="ja-JP" sz="1400" dirty="0" err="1" smtClean="0"/>
              <a:t>OpenID</a:t>
            </a:r>
            <a:r>
              <a:rPr lang="en-US" altLang="ja-JP" sz="1400" dirty="0" smtClean="0"/>
              <a:t> </a:t>
            </a:r>
            <a:r>
              <a:rPr lang="en-US" altLang="ja-JP" sz="1400" dirty="0"/>
              <a:t>Foundation (OIDF</a:t>
            </a:r>
            <a:r>
              <a:rPr lang="en-US" altLang="ja-JP" sz="1400" dirty="0" smtClean="0"/>
              <a:t>)</a:t>
            </a:r>
          </a:p>
          <a:p>
            <a:pPr marL="882904" lvl="2" indent="-342900">
              <a:buFont typeface="+mj-ea"/>
              <a:buAutoNum type="circleNumDbPlain"/>
            </a:pPr>
            <a:r>
              <a:rPr lang="en-US" altLang="ja-JP" sz="1400" dirty="0" smtClean="0"/>
              <a:t>Trust </a:t>
            </a:r>
            <a:r>
              <a:rPr lang="en-US" altLang="ja-JP" sz="1400" dirty="0"/>
              <a:t>Over IP </a:t>
            </a:r>
            <a:r>
              <a:rPr lang="en-US" altLang="ja-JP" sz="1400" dirty="0" smtClean="0"/>
              <a:t>Foundation </a:t>
            </a:r>
            <a:r>
              <a:rPr lang="en-US" altLang="ja-JP" sz="1400" dirty="0"/>
              <a:t>(TOIP</a:t>
            </a:r>
            <a:r>
              <a:rPr lang="en-US" altLang="ja-JP" sz="1400" dirty="0" smtClean="0"/>
              <a:t>)</a:t>
            </a:r>
          </a:p>
          <a:p>
            <a:pPr marL="882904" lvl="2" indent="-342900">
              <a:buFont typeface="+mj-ea"/>
              <a:buAutoNum type="circleNumDbPlain"/>
            </a:pPr>
            <a:r>
              <a:rPr lang="en-US" altLang="ja-JP" sz="1400" dirty="0" smtClean="0"/>
              <a:t>Internet </a:t>
            </a:r>
            <a:r>
              <a:rPr lang="en-US" altLang="ja-JP" sz="1400" dirty="0"/>
              <a:t>Engineering Task Force (IETF</a:t>
            </a:r>
            <a:r>
              <a:rPr lang="en-US" altLang="ja-JP" sz="1400" dirty="0" smtClean="0"/>
              <a:t>)</a:t>
            </a:r>
          </a:p>
          <a:p>
            <a:pPr marL="882904" lvl="2" indent="-342900">
              <a:buFont typeface="+mj-ea"/>
              <a:buAutoNum type="circleNumDbPlain"/>
            </a:pPr>
            <a:r>
              <a:rPr lang="en-US" altLang="ja-JP" sz="1400" dirty="0" smtClean="0"/>
              <a:t>International </a:t>
            </a:r>
            <a:r>
              <a:rPr lang="en-US" altLang="ja-JP" sz="1400" dirty="0"/>
              <a:t>Telecommunication Union (ITU-T) </a:t>
            </a:r>
            <a:r>
              <a:rPr lang="en-US" altLang="ja-JP" sz="1400" dirty="0" smtClean="0"/>
              <a:t>SG17</a:t>
            </a:r>
          </a:p>
          <a:p>
            <a:pPr marL="882904" lvl="2" indent="-342900">
              <a:buFont typeface="+mj-ea"/>
              <a:buAutoNum type="circleNumDbPlain"/>
            </a:pPr>
            <a:r>
              <a:rPr lang="en-US" altLang="ja-JP" sz="1400" dirty="0" smtClean="0"/>
              <a:t>ISO/TC 307</a:t>
            </a:r>
          </a:p>
          <a:p>
            <a:pPr marL="882904" lvl="2" indent="-342900">
              <a:buFont typeface="+mj-ea"/>
              <a:buAutoNum type="circleNumDbPlain"/>
            </a:pPr>
            <a:r>
              <a:rPr lang="it-IT" altLang="ja-JP" sz="1400" dirty="0" smtClean="0"/>
              <a:t>ISO-IEC </a:t>
            </a:r>
            <a:r>
              <a:rPr lang="it-IT" altLang="ja-JP" sz="1400" dirty="0"/>
              <a:t>JTC 1/SC </a:t>
            </a:r>
            <a:r>
              <a:rPr lang="it-IT" altLang="ja-JP" sz="1400" dirty="0" smtClean="0"/>
              <a:t>27</a:t>
            </a:r>
            <a:endParaRPr lang="en-US" altLang="ja-JP" sz="1400" dirty="0" smtClean="0"/>
          </a:p>
          <a:p>
            <a:pPr lvl="1" indent="0">
              <a:buNone/>
            </a:pPr>
            <a:r>
              <a:rPr lang="it-IT" altLang="ja-JP" sz="1400" dirty="0"/>
              <a:t>3</a:t>
            </a:r>
            <a:r>
              <a:rPr lang="it-IT" altLang="ja-JP" sz="1400" dirty="0" smtClean="0"/>
              <a:t>.2. </a:t>
            </a:r>
            <a:r>
              <a:rPr lang="ja-JP" altLang="en-US" sz="1400" dirty="0" smtClean="0"/>
              <a:t>その他</a:t>
            </a:r>
            <a:r>
              <a:rPr lang="en-US" altLang="ja-JP" sz="1400" dirty="0"/>
              <a:t>Trusted Web</a:t>
            </a:r>
            <a:r>
              <a:rPr lang="ja-JP" altLang="en-US" sz="1400" dirty="0"/>
              <a:t>と連携可能性がある標準化関連機関・団体の</a:t>
            </a:r>
            <a:r>
              <a:rPr lang="ja-JP" altLang="en-US" sz="1400" dirty="0" smtClean="0"/>
              <a:t>状況</a:t>
            </a:r>
            <a:endParaRPr lang="en-US" altLang="ja-JP" sz="1400" dirty="0" smtClean="0"/>
          </a:p>
          <a:p>
            <a:pPr lvl="1" indent="0">
              <a:buNone/>
            </a:pPr>
            <a:r>
              <a:rPr lang="it-IT" altLang="ja-JP" sz="1400" dirty="0"/>
              <a:t>3</a:t>
            </a:r>
            <a:r>
              <a:rPr lang="it-IT" altLang="ja-JP" sz="1400" dirty="0" smtClean="0"/>
              <a:t>.3. </a:t>
            </a:r>
            <a:r>
              <a:rPr lang="ja-JP" altLang="en-US" sz="1400" dirty="0" smtClean="0"/>
              <a:t>国際標準化機関・団体の比較整理</a:t>
            </a:r>
            <a:endParaRPr lang="en-US" altLang="ja-JP" sz="1400" dirty="0" smtClean="0"/>
          </a:p>
          <a:p>
            <a:pPr lvl="1" indent="0">
              <a:buNone/>
            </a:pPr>
            <a:r>
              <a:rPr lang="en-US" altLang="ja-JP" sz="1400" dirty="0"/>
              <a:t>3</a:t>
            </a:r>
            <a:r>
              <a:rPr lang="en-US" altLang="ja-JP" sz="1400" dirty="0" smtClean="0"/>
              <a:t>.4</a:t>
            </a:r>
            <a:r>
              <a:rPr lang="en-US" altLang="ja-JP" sz="1400" dirty="0"/>
              <a:t>. </a:t>
            </a:r>
            <a:r>
              <a:rPr lang="ja-JP" altLang="en-US" sz="1400" dirty="0" smtClean="0"/>
              <a:t>各国際</a:t>
            </a:r>
            <a:r>
              <a:rPr lang="ja-JP" altLang="en-US" sz="1400" dirty="0"/>
              <a:t>標準化機関・団体と</a:t>
            </a:r>
            <a:r>
              <a:rPr lang="en-US" altLang="ja-JP" sz="1400" dirty="0"/>
              <a:t>Trusted Web</a:t>
            </a:r>
            <a:r>
              <a:rPr lang="ja-JP" altLang="en-US" sz="1400" dirty="0"/>
              <a:t>の</a:t>
            </a:r>
            <a:r>
              <a:rPr lang="ja-JP" altLang="en-US" sz="1400" dirty="0" smtClean="0"/>
              <a:t>関連性</a:t>
            </a:r>
            <a:endParaRPr lang="en-US" altLang="ja-JP" sz="1400" dirty="0" smtClean="0"/>
          </a:p>
          <a:p>
            <a:pPr lvl="1" indent="0">
              <a:buNone/>
            </a:pPr>
            <a:endParaRPr lang="it-IT" altLang="ja-JP" sz="1400" dirty="0"/>
          </a:p>
          <a:p>
            <a:r>
              <a:rPr lang="it-IT" altLang="ja-JP" sz="1400" dirty="0"/>
              <a:t>4</a:t>
            </a:r>
            <a:r>
              <a:rPr lang="it-IT" altLang="ja-JP" sz="1400" dirty="0" smtClean="0"/>
              <a:t>. </a:t>
            </a:r>
            <a:r>
              <a:rPr lang="ja-JP" altLang="en-US" sz="1400" dirty="0" smtClean="0"/>
              <a:t>まとめ</a:t>
            </a:r>
            <a:endParaRPr lang="it-IT" altLang="ja-JP" sz="1400" dirty="0"/>
          </a:p>
        </p:txBody>
      </p:sp>
    </p:spTree>
    <p:extLst>
      <p:ext uri="{BB962C8B-B14F-4D97-AF65-F5344CB8AC3E}">
        <p14:creationId xmlns:p14="http://schemas.microsoft.com/office/powerpoint/2010/main" val="18724709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normAutofit fontScale="90000"/>
          </a:bodyPr>
          <a:lstStyle/>
          <a:p>
            <a:r>
              <a:rPr kumimoji="1" lang="en-US" altLang="ja-JP" dirty="0" smtClean="0"/>
              <a:t>1. </a:t>
            </a:r>
            <a:r>
              <a:rPr lang="ja-JP" altLang="en-US" dirty="0" smtClean="0"/>
              <a:t>本書の位置づけ</a:t>
            </a:r>
            <a:endParaRPr kumimoji="1" lang="ja-JP" altLang="en-US" dirty="0"/>
          </a:p>
        </p:txBody>
      </p:sp>
      <p:sp>
        <p:nvSpPr>
          <p:cNvPr id="5" name="テキスト プレースホルダー 4"/>
          <p:cNvSpPr>
            <a:spLocks noGrp="1"/>
          </p:cNvSpPr>
          <p:nvPr>
            <p:ph type="body" sz="quarter" idx="10"/>
          </p:nvPr>
        </p:nvSpPr>
        <p:spPr>
          <a:xfrm>
            <a:off x="331788" y="692150"/>
            <a:ext cx="9242425" cy="5276387"/>
          </a:xfrm>
        </p:spPr>
        <p:txBody>
          <a:bodyPr/>
          <a:lstStyle/>
          <a:p>
            <a:r>
              <a:rPr lang="ja-JP" altLang="en-US" sz="1600" dirty="0" smtClean="0"/>
              <a:t>　</a:t>
            </a:r>
            <a:r>
              <a:rPr lang="en-US" altLang="ja-JP" sz="1600" dirty="0"/>
              <a:t>Trusted Web</a:t>
            </a:r>
            <a:r>
              <a:rPr lang="ja-JP" altLang="en-US" sz="1600" dirty="0"/>
              <a:t>に係る国際標準化動向調査報告資料（以下、本書）は、</a:t>
            </a:r>
            <a:r>
              <a:rPr lang="en-US" altLang="ja-JP" sz="1600" dirty="0"/>
              <a:t>Trusted Web</a:t>
            </a:r>
            <a:r>
              <a:rPr lang="ja-JP" altLang="en-US" sz="1600" dirty="0"/>
              <a:t>共同開発支援事業に係る調査研究 報告書の別紙であり、</a:t>
            </a:r>
            <a:r>
              <a:rPr lang="en-US" altLang="ja-JP" sz="1600" dirty="0"/>
              <a:t>Trusted Web</a:t>
            </a:r>
            <a:r>
              <a:rPr lang="ja-JP" altLang="en-US" sz="1600" dirty="0"/>
              <a:t>に関連する国際標準化動向を調査・分析し、</a:t>
            </a:r>
            <a:r>
              <a:rPr lang="en-US" altLang="ja-JP" sz="1600" dirty="0"/>
              <a:t>Trusted Web</a:t>
            </a:r>
            <a:r>
              <a:rPr lang="ja-JP" altLang="en-US" sz="1600" dirty="0"/>
              <a:t>の国際展開に向けた示唆を取り纏めるものである。</a:t>
            </a:r>
          </a:p>
        </p:txBody>
      </p:sp>
    </p:spTree>
    <p:extLst>
      <p:ext uri="{BB962C8B-B14F-4D97-AF65-F5344CB8AC3E}">
        <p14:creationId xmlns:p14="http://schemas.microsoft.com/office/powerpoint/2010/main" val="23523520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normAutofit fontScale="90000"/>
          </a:bodyPr>
          <a:lstStyle/>
          <a:p>
            <a:r>
              <a:rPr lang="en-US" altLang="ja-JP" dirty="0"/>
              <a:t>2</a:t>
            </a:r>
            <a:r>
              <a:rPr kumimoji="1" lang="en-US" altLang="ja-JP" dirty="0" smtClean="0"/>
              <a:t>. </a:t>
            </a:r>
            <a:r>
              <a:rPr kumimoji="1" lang="ja-JP" altLang="en-US" dirty="0" smtClean="0"/>
              <a:t>背景・目的</a:t>
            </a:r>
            <a:endParaRPr kumimoji="1" lang="ja-JP" altLang="en-US" dirty="0"/>
          </a:p>
        </p:txBody>
      </p:sp>
      <p:sp>
        <p:nvSpPr>
          <p:cNvPr id="5" name="テキスト プレースホルダー 4"/>
          <p:cNvSpPr>
            <a:spLocks noGrp="1"/>
          </p:cNvSpPr>
          <p:nvPr>
            <p:ph type="body" sz="quarter" idx="10"/>
          </p:nvPr>
        </p:nvSpPr>
        <p:spPr>
          <a:xfrm>
            <a:off x="331788" y="692150"/>
            <a:ext cx="9242425" cy="5276387"/>
          </a:xfrm>
        </p:spPr>
        <p:txBody>
          <a:bodyPr/>
          <a:lstStyle/>
          <a:p>
            <a:r>
              <a:rPr lang="ja-JP" altLang="en-US" sz="1600" dirty="0" smtClean="0"/>
              <a:t>　サービスの利用に当たっては、利用者のアクセスコントロール</a:t>
            </a:r>
            <a:r>
              <a:rPr lang="ja-JP" altLang="en-US" sz="1600" dirty="0"/>
              <a:t>が行われる。アクセスコントロールには、サービスの享受を希望する</a:t>
            </a:r>
            <a:r>
              <a:rPr lang="ja-JP" altLang="en-US" sz="1600" dirty="0" smtClean="0"/>
              <a:t>者（利用者）の</a:t>
            </a:r>
            <a:r>
              <a:rPr lang="ja-JP" altLang="en-US" sz="1600" dirty="0"/>
              <a:t>アイデンティティ情報等が用いられる。サービスの提供場所がフィジカルからサイバーへ移行するのに伴い、アイデンティティもデジタルアイデンティティに移行している。それに伴い、</a:t>
            </a:r>
            <a:r>
              <a:rPr lang="ja-JP" altLang="en-US" sz="1600" b="1" u="sng" dirty="0">
                <a:solidFill>
                  <a:srgbClr val="002060"/>
                </a:solidFill>
              </a:rPr>
              <a:t>アクセスコントロールもデジタルアイデンティティを用いて行われるようになってきた</a:t>
            </a:r>
            <a:r>
              <a:rPr lang="ja-JP" altLang="en-US" sz="1600" dirty="0"/>
              <a:t>。主には、</a:t>
            </a:r>
            <a:r>
              <a:rPr lang="en-US" altLang="ja-JP" sz="1600" dirty="0"/>
              <a:t>GAFA</a:t>
            </a:r>
            <a:r>
              <a:rPr lang="ja-JP" altLang="en-US" sz="1600" dirty="0"/>
              <a:t>等のプラットフォーマーが管理するアイデンティティ情報を他のサービスにおいても利用することでデジタルアイデンティティの利用が広がった。デジタルアイデンティティによるアクセスコントロールが広く使われるようになるのと同時に、</a:t>
            </a:r>
            <a:r>
              <a:rPr lang="ja-JP" altLang="en-US" sz="1600" b="1" u="sng" dirty="0">
                <a:solidFill>
                  <a:srgbClr val="002060"/>
                </a:solidFill>
              </a:rPr>
              <a:t>プラットフォーマーがユーザーのアイデンティティ情報を管理することの</a:t>
            </a:r>
            <a:r>
              <a:rPr lang="ja-JP" altLang="en-US" sz="1600" b="1" u="sng" dirty="0" smtClean="0">
                <a:solidFill>
                  <a:srgbClr val="002060"/>
                </a:solidFill>
              </a:rPr>
              <a:t>問題性</a:t>
            </a:r>
            <a:r>
              <a:rPr lang="ja-JP" altLang="en-US" sz="1600" dirty="0" smtClean="0"/>
              <a:t>が</a:t>
            </a:r>
            <a:r>
              <a:rPr lang="ja-JP" altLang="en-US" sz="1600" dirty="0"/>
              <a:t>指摘されるようになった。</a:t>
            </a:r>
          </a:p>
          <a:p>
            <a:r>
              <a:rPr lang="ja-JP" altLang="en-US" sz="1600" dirty="0" smtClean="0"/>
              <a:t> 上記に伴い、</a:t>
            </a:r>
            <a:r>
              <a:rPr lang="ja-JP" altLang="en-US" sz="1600" dirty="0"/>
              <a:t>ユーザー自身がアイデンティティ情報を管理することを意味する「</a:t>
            </a:r>
            <a:r>
              <a:rPr lang="ja-JP" altLang="en-US" sz="1600" b="1" u="sng" dirty="0">
                <a:solidFill>
                  <a:srgbClr val="002060"/>
                </a:solidFill>
              </a:rPr>
              <a:t>自己主権型</a:t>
            </a:r>
            <a:r>
              <a:rPr lang="en-US" altLang="ja-JP" sz="1600" b="1" u="sng" dirty="0">
                <a:solidFill>
                  <a:srgbClr val="002060"/>
                </a:solidFill>
              </a:rPr>
              <a:t>ID</a:t>
            </a:r>
            <a:r>
              <a:rPr lang="ja-JP" altLang="en-US" sz="1600" b="1" u="sng" dirty="0">
                <a:solidFill>
                  <a:srgbClr val="002060"/>
                </a:solidFill>
              </a:rPr>
              <a:t>（</a:t>
            </a:r>
            <a:r>
              <a:rPr lang="en-US" altLang="ja-JP" sz="1600" b="1" u="sng" dirty="0" smtClean="0">
                <a:solidFill>
                  <a:srgbClr val="002060"/>
                </a:solidFill>
              </a:rPr>
              <a:t>Self-</a:t>
            </a:r>
            <a:r>
              <a:rPr lang="en-US" altLang="ja-JP" sz="1600" b="1" u="sng" dirty="0" err="1" smtClean="0">
                <a:solidFill>
                  <a:srgbClr val="002060"/>
                </a:solidFill>
              </a:rPr>
              <a:t>Sovreign</a:t>
            </a:r>
            <a:r>
              <a:rPr lang="ja-JP" altLang="en-US" sz="1600" b="1" u="sng" dirty="0" smtClean="0">
                <a:solidFill>
                  <a:srgbClr val="002060"/>
                </a:solidFill>
              </a:rPr>
              <a:t>　</a:t>
            </a:r>
            <a:r>
              <a:rPr lang="en-US" altLang="ja-JP" sz="1600" b="1" u="sng" dirty="0" smtClean="0">
                <a:solidFill>
                  <a:srgbClr val="002060"/>
                </a:solidFill>
              </a:rPr>
              <a:t>Identity</a:t>
            </a:r>
            <a:r>
              <a:rPr lang="en-US" altLang="ja-JP" sz="1600" b="1" u="sng" dirty="0">
                <a:solidFill>
                  <a:srgbClr val="002060"/>
                </a:solidFill>
              </a:rPr>
              <a:t>; SSI</a:t>
            </a:r>
            <a:r>
              <a:rPr lang="ja-JP" altLang="en-US" sz="1600" b="1" u="sng" dirty="0">
                <a:solidFill>
                  <a:srgbClr val="002060"/>
                </a:solidFill>
              </a:rPr>
              <a:t>）・分散型</a:t>
            </a:r>
            <a:r>
              <a:rPr lang="en-US" altLang="ja-JP" sz="1600" b="1" u="sng" dirty="0">
                <a:solidFill>
                  <a:srgbClr val="002060"/>
                </a:solidFill>
              </a:rPr>
              <a:t>ID</a:t>
            </a:r>
            <a:r>
              <a:rPr lang="ja-JP" altLang="en-US" sz="1600" dirty="0"/>
              <a:t>」という考え方が生まれ、実用化が進みつつある。</a:t>
            </a:r>
            <a:r>
              <a:rPr lang="ja-JP" altLang="en-US" sz="1600" b="1" u="sng" dirty="0">
                <a:solidFill>
                  <a:srgbClr val="002060"/>
                </a:solidFill>
              </a:rPr>
              <a:t>日本でも、同様の問題意識のもと、「</a:t>
            </a:r>
            <a:r>
              <a:rPr lang="en-US" altLang="ja-JP" sz="1600" b="1" u="sng" dirty="0">
                <a:solidFill>
                  <a:srgbClr val="002060"/>
                </a:solidFill>
              </a:rPr>
              <a:t>Trusted Web</a:t>
            </a:r>
            <a:r>
              <a:rPr lang="ja-JP" altLang="en-US" sz="1600" b="1" u="sng" dirty="0">
                <a:solidFill>
                  <a:srgbClr val="002060"/>
                </a:solidFill>
              </a:rPr>
              <a:t>」が推進</a:t>
            </a:r>
            <a:r>
              <a:rPr lang="ja-JP" altLang="en-US" sz="1600" dirty="0"/>
              <a:t>されている。</a:t>
            </a:r>
            <a:r>
              <a:rPr lang="en-US" altLang="ja-JP" sz="1600" dirty="0"/>
              <a:t>Trusted Web</a:t>
            </a:r>
            <a:r>
              <a:rPr lang="ja-JP" altLang="en-US" sz="1600" dirty="0"/>
              <a:t>とは、「デジタル社会における様々な社会活動に対応する</a:t>
            </a:r>
            <a:r>
              <a:rPr lang="en-US" altLang="ja-JP" sz="1600" dirty="0"/>
              <a:t>Trust</a:t>
            </a:r>
            <a:r>
              <a:rPr lang="ja-JP" altLang="en-US" sz="1600" dirty="0"/>
              <a:t>の仕組みをつくり、多様な主体による新しい価値の創出を実現」することを目的とした新しい</a:t>
            </a:r>
            <a:r>
              <a:rPr lang="en-US" altLang="ja-JP" sz="1600" dirty="0"/>
              <a:t>Web</a:t>
            </a:r>
            <a:r>
              <a:rPr lang="ja-JP" altLang="en-US" sz="1600" dirty="0"/>
              <a:t>の在り方である。</a:t>
            </a:r>
            <a:r>
              <a:rPr lang="en-US" altLang="ja-JP" sz="1600" dirty="0"/>
              <a:t>Trusted Web</a:t>
            </a:r>
            <a:r>
              <a:rPr lang="ja-JP" altLang="en-US" sz="1600" dirty="0"/>
              <a:t>は技術中立的なコンセプトであり、様々な技術規格を用いながら、同じペインポイントを持つ国内外の課題を解決することを目指すものである。</a:t>
            </a:r>
          </a:p>
          <a:p>
            <a:r>
              <a:rPr lang="en-US" altLang="ja-JP" sz="1600" dirty="0" smtClean="0"/>
              <a:t> SSI/DID</a:t>
            </a:r>
            <a:r>
              <a:rPr lang="ja-JP" altLang="en-US" sz="1600" dirty="0"/>
              <a:t>と</a:t>
            </a:r>
            <a:r>
              <a:rPr lang="en-US" altLang="ja-JP" sz="1600" dirty="0"/>
              <a:t>Trusted Web</a:t>
            </a:r>
            <a:r>
              <a:rPr lang="ja-JP" altLang="en-US" sz="1600" dirty="0"/>
              <a:t>はいずれも</a:t>
            </a:r>
            <a:r>
              <a:rPr lang="en-US" altLang="ja-JP" sz="1600" b="1" u="sng" dirty="0">
                <a:solidFill>
                  <a:srgbClr val="002060"/>
                </a:solidFill>
              </a:rPr>
              <a:t>DID</a:t>
            </a:r>
            <a:r>
              <a:rPr lang="ja-JP" altLang="en-US" sz="1600" b="1" u="sng" dirty="0">
                <a:solidFill>
                  <a:srgbClr val="002060"/>
                </a:solidFill>
              </a:rPr>
              <a:t>や</a:t>
            </a:r>
            <a:r>
              <a:rPr lang="en-US" altLang="ja-JP" sz="1600" b="1" u="sng" dirty="0">
                <a:solidFill>
                  <a:srgbClr val="002060"/>
                </a:solidFill>
              </a:rPr>
              <a:t>VC</a:t>
            </a:r>
            <a:r>
              <a:rPr lang="ja-JP" altLang="en-US" sz="1600" b="1" u="sng" dirty="0" err="1">
                <a:solidFill>
                  <a:srgbClr val="002060"/>
                </a:solidFill>
              </a:rPr>
              <a:t>、</a:t>
            </a:r>
            <a:r>
              <a:rPr lang="ja-JP" altLang="en-US" sz="1600" b="1" u="sng" dirty="0">
                <a:solidFill>
                  <a:srgbClr val="002060"/>
                </a:solidFill>
              </a:rPr>
              <a:t>ブロックチェーンをはじめとした技術</a:t>
            </a:r>
            <a:r>
              <a:rPr lang="ja-JP" altLang="en-US" sz="1600" dirty="0"/>
              <a:t>を、そのコンセプトの実現において有力視している。これらの技術は、それぞれ国際規格の策定や実用化が進んでいる。サイバー空間での国境を越えたサービス提供が行われる中、</a:t>
            </a:r>
            <a:r>
              <a:rPr lang="ja-JP" altLang="en-US" sz="1600" b="1" u="sng" dirty="0">
                <a:solidFill>
                  <a:srgbClr val="002060"/>
                </a:solidFill>
              </a:rPr>
              <a:t>様々な</a:t>
            </a:r>
            <a:r>
              <a:rPr lang="en-US" altLang="ja-JP" sz="1600" b="1" u="sng" dirty="0">
                <a:solidFill>
                  <a:srgbClr val="002060"/>
                </a:solidFill>
              </a:rPr>
              <a:t>SSI</a:t>
            </a:r>
            <a:r>
              <a:rPr lang="ja-JP" altLang="en-US" sz="1600" b="1" u="sng" dirty="0">
                <a:solidFill>
                  <a:srgbClr val="002060"/>
                </a:solidFill>
              </a:rPr>
              <a:t>・</a:t>
            </a:r>
            <a:r>
              <a:rPr lang="en-US" altLang="ja-JP" sz="1600" b="1" u="sng" dirty="0">
                <a:solidFill>
                  <a:srgbClr val="002060"/>
                </a:solidFill>
              </a:rPr>
              <a:t>DID</a:t>
            </a:r>
            <a:r>
              <a:rPr lang="ja-JP" altLang="en-US" sz="1600" b="1" u="sng" dirty="0">
                <a:solidFill>
                  <a:srgbClr val="002060"/>
                </a:solidFill>
              </a:rPr>
              <a:t>ソリューションとの相互運用性を確保することは不可欠</a:t>
            </a:r>
            <a:r>
              <a:rPr lang="ja-JP" altLang="en-US" sz="1600" dirty="0"/>
              <a:t>である。相互運用性を確保するためには、国際標準化活動のほかにも、</a:t>
            </a:r>
            <a:r>
              <a:rPr lang="ja-JP" altLang="en-US" sz="1600" b="1" u="sng" dirty="0">
                <a:solidFill>
                  <a:srgbClr val="002060"/>
                </a:solidFill>
              </a:rPr>
              <a:t>国際的な情報発信や仲間づくりが必要</a:t>
            </a:r>
            <a:r>
              <a:rPr lang="ja-JP" altLang="en-US" sz="1600" dirty="0"/>
              <a:t>である</a:t>
            </a:r>
            <a:r>
              <a:rPr lang="ja-JP" altLang="en-US" sz="1600" dirty="0" smtClean="0"/>
              <a:t>。</a:t>
            </a:r>
            <a:endParaRPr lang="en-US" altLang="ja-JP" sz="1600" dirty="0" smtClean="0"/>
          </a:p>
          <a:p>
            <a:endParaRPr lang="en-US" altLang="ja-JP" sz="1600" dirty="0"/>
          </a:p>
          <a:p>
            <a:r>
              <a:rPr lang="ja-JP" altLang="en-US" sz="1600" dirty="0" smtClean="0"/>
              <a:t>以上を踏まえ、</a:t>
            </a:r>
            <a:r>
              <a:rPr lang="ja-JP" altLang="en-US" sz="1600" dirty="0"/>
              <a:t>本調査では、</a:t>
            </a:r>
            <a:r>
              <a:rPr lang="en-US" altLang="ja-JP" sz="1600" b="1" u="sng" dirty="0">
                <a:solidFill>
                  <a:srgbClr val="002060"/>
                </a:solidFill>
              </a:rPr>
              <a:t>DID</a:t>
            </a:r>
            <a:r>
              <a:rPr lang="ja-JP" altLang="en-US" sz="1600" b="1" u="sng" dirty="0">
                <a:solidFill>
                  <a:srgbClr val="002060"/>
                </a:solidFill>
              </a:rPr>
              <a:t>や</a:t>
            </a:r>
            <a:r>
              <a:rPr lang="en-US" altLang="ja-JP" sz="1600" b="1" u="sng" dirty="0">
                <a:solidFill>
                  <a:srgbClr val="002060"/>
                </a:solidFill>
              </a:rPr>
              <a:t>VC</a:t>
            </a:r>
            <a:r>
              <a:rPr lang="ja-JP" altLang="en-US" sz="1600" b="1" u="sng" dirty="0">
                <a:solidFill>
                  <a:srgbClr val="002060"/>
                </a:solidFill>
              </a:rPr>
              <a:t>に関する国際標準化動向の調査し整理する</a:t>
            </a:r>
            <a:r>
              <a:rPr lang="ja-JP" altLang="en-US" sz="1600" dirty="0"/>
              <a:t>と共に、それらの活動と</a:t>
            </a:r>
            <a:r>
              <a:rPr lang="en-US" altLang="ja-JP" sz="1600" b="1" u="sng" dirty="0">
                <a:solidFill>
                  <a:srgbClr val="002060"/>
                </a:solidFill>
              </a:rPr>
              <a:t>Trusted Web</a:t>
            </a:r>
            <a:r>
              <a:rPr lang="ja-JP" altLang="en-US" sz="1600" b="1" u="sng" dirty="0">
                <a:solidFill>
                  <a:srgbClr val="002060"/>
                </a:solidFill>
              </a:rPr>
              <a:t>との関連性を</a:t>
            </a:r>
            <a:r>
              <a:rPr lang="ja-JP" altLang="en-US" sz="1600" b="1" u="sng" dirty="0" smtClean="0">
                <a:solidFill>
                  <a:srgbClr val="002060"/>
                </a:solidFill>
              </a:rPr>
              <a:t>分析</a:t>
            </a:r>
            <a:r>
              <a:rPr lang="ja-JP" altLang="en-US" sz="1600" dirty="0"/>
              <a:t>した</a:t>
            </a:r>
            <a:r>
              <a:rPr lang="ja-JP" altLang="en-US" sz="1600" dirty="0" smtClean="0"/>
              <a:t>。</a:t>
            </a:r>
            <a:r>
              <a:rPr lang="ja-JP" altLang="en-US" sz="1600" dirty="0"/>
              <a:t>また、分析結果を踏まえ、</a:t>
            </a:r>
            <a:r>
              <a:rPr lang="en-US" altLang="ja-JP" sz="1600" dirty="0"/>
              <a:t>Trusted Web</a:t>
            </a:r>
            <a:r>
              <a:rPr lang="ja-JP" altLang="en-US" sz="1600" dirty="0"/>
              <a:t>推進協議会の</a:t>
            </a:r>
            <a:r>
              <a:rPr lang="ja-JP" altLang="en-US" sz="1600" b="1" u="sng" dirty="0">
                <a:solidFill>
                  <a:srgbClr val="002060"/>
                </a:solidFill>
              </a:rPr>
              <a:t>連携先および連携方法の検討に資する情報整理</a:t>
            </a:r>
            <a:r>
              <a:rPr lang="ja-JP" altLang="en-US" sz="1600" dirty="0" smtClean="0"/>
              <a:t>を</a:t>
            </a:r>
            <a:r>
              <a:rPr lang="ja-JP" altLang="en-US" sz="1600" dirty="0"/>
              <a:t>行った</a:t>
            </a:r>
            <a:r>
              <a:rPr lang="ja-JP" altLang="en-US" sz="1600" dirty="0" smtClean="0"/>
              <a:t>。</a:t>
            </a:r>
            <a:endParaRPr lang="ja-JP" altLang="en-US" sz="1600" dirty="0"/>
          </a:p>
        </p:txBody>
      </p:sp>
    </p:spTree>
    <p:extLst>
      <p:ext uri="{BB962C8B-B14F-4D97-AF65-F5344CB8AC3E}">
        <p14:creationId xmlns:p14="http://schemas.microsoft.com/office/powerpoint/2010/main" val="39722972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en-US" altLang="ja-JP" dirty="0" smtClean="0"/>
              <a:t>2.1</a:t>
            </a:r>
            <a:r>
              <a:rPr lang="en-US" altLang="ja-JP" dirty="0"/>
              <a:t>. </a:t>
            </a:r>
            <a:r>
              <a:rPr lang="ja-JP" altLang="en-US" dirty="0"/>
              <a:t>調査対象とした国際標準化機関・団体</a:t>
            </a:r>
            <a:endParaRPr kumimoji="1" lang="ja-JP" altLang="en-US" dirty="0"/>
          </a:p>
        </p:txBody>
      </p:sp>
      <p:sp>
        <p:nvSpPr>
          <p:cNvPr id="3" name="テキスト プレースホルダー 2"/>
          <p:cNvSpPr>
            <a:spLocks noGrp="1"/>
          </p:cNvSpPr>
          <p:nvPr>
            <p:ph type="body" sz="quarter" idx="10"/>
          </p:nvPr>
        </p:nvSpPr>
        <p:spPr>
          <a:xfrm>
            <a:off x="331788" y="692151"/>
            <a:ext cx="9242425" cy="4666658"/>
          </a:xfrm>
        </p:spPr>
        <p:txBody>
          <a:bodyPr/>
          <a:lstStyle/>
          <a:p>
            <a:r>
              <a:rPr lang="ja-JP" altLang="en-US" sz="1600" dirty="0" smtClean="0"/>
              <a:t>　調査</a:t>
            </a:r>
            <a:r>
              <a:rPr lang="ja-JP" altLang="en-US" sz="1600" dirty="0"/>
              <a:t>着手時点において、様々な枠組みにおいてアイデンティティ管理に関わる活動が行われて</a:t>
            </a:r>
            <a:r>
              <a:rPr lang="ja-JP" altLang="en-US" sz="1600" dirty="0" smtClean="0"/>
              <a:t>いた。</a:t>
            </a:r>
            <a:r>
              <a:rPr lang="ja-JP" altLang="en-US" sz="1600" dirty="0"/>
              <a:t>その活動の中には、実際に標準化に取り組むものだけでなく、標準化の手前の議論を行う活動や特定のコンセプトの認知度を高める活動も</a:t>
            </a:r>
            <a:r>
              <a:rPr lang="ja-JP" altLang="en-US" sz="1600" dirty="0" smtClean="0"/>
              <a:t>見受けられた。</a:t>
            </a:r>
            <a:r>
              <a:rPr lang="ja-JP" altLang="en-US" sz="1600" dirty="0"/>
              <a:t>それらの活動においては、最新の技術やユースケースを踏まえ幅広く議論が行われている一方、標準化活動と比較すると明確な</a:t>
            </a:r>
            <a:r>
              <a:rPr lang="ja-JP" altLang="en-US" sz="1600" dirty="0" smtClean="0"/>
              <a:t>成果物に</a:t>
            </a:r>
            <a:r>
              <a:rPr lang="ja-JP" altLang="en-US" sz="1600" dirty="0"/>
              <a:t>限りがあるため、機関・団体のポジションを汲み取ることが困難な</a:t>
            </a:r>
            <a:r>
              <a:rPr lang="ja-JP" altLang="en-US" sz="1600" dirty="0" smtClean="0"/>
              <a:t>ケースが多々見受けられた。</a:t>
            </a:r>
            <a:r>
              <a:rPr lang="ja-JP" altLang="en-US" sz="1600" dirty="0"/>
              <a:t>そのため、本調査においては、標準化活動を実施している機関・組織のみを調査の対象</a:t>
            </a:r>
            <a:r>
              <a:rPr lang="ja-JP" altLang="en-US" sz="1600" dirty="0" smtClean="0"/>
              <a:t>と</a:t>
            </a:r>
            <a:r>
              <a:rPr lang="ja-JP" altLang="en-US" sz="1600" dirty="0"/>
              <a:t>した</a:t>
            </a:r>
            <a:r>
              <a:rPr lang="ja-JP" altLang="en-US" sz="1600" dirty="0" smtClean="0"/>
              <a:t>。</a:t>
            </a:r>
            <a:endParaRPr lang="en-US" altLang="ja-JP" sz="1600" dirty="0" smtClean="0"/>
          </a:p>
          <a:p>
            <a:r>
              <a:rPr lang="ja-JP" altLang="en-US" sz="1600" dirty="0" smtClean="0"/>
              <a:t>　一般的</a:t>
            </a:r>
            <a:r>
              <a:rPr lang="ja-JP" altLang="en-US" sz="1600" dirty="0"/>
              <a:t>に、国際標準はデジュール標準、フォーラム標準、デファクト標準のいずれかに分類</a:t>
            </a:r>
            <a:r>
              <a:rPr lang="ja-JP" altLang="en-US" sz="1600" dirty="0" smtClean="0"/>
              <a:t>される</a:t>
            </a:r>
            <a:r>
              <a:rPr lang="en-US" altLang="ja-JP" sz="1600" baseline="30000" dirty="0" smtClean="0"/>
              <a:t>1)</a:t>
            </a:r>
            <a:r>
              <a:rPr lang="ja-JP" altLang="en-US" sz="1600" dirty="0" err="1" smtClean="0"/>
              <a:t>。</a:t>
            </a:r>
            <a:r>
              <a:rPr lang="ja-JP" altLang="en-US" sz="1600" dirty="0"/>
              <a:t>デジュール標準とは</a:t>
            </a:r>
            <a:r>
              <a:rPr lang="ja-JP" altLang="en-US" sz="1600" dirty="0" smtClean="0"/>
              <a:t>、標準化</a:t>
            </a:r>
            <a:r>
              <a:rPr lang="ja-JP" altLang="en-US" sz="1600" dirty="0"/>
              <a:t>機関における合意を経て制定される公的な</a:t>
            </a:r>
            <a:r>
              <a:rPr lang="ja-JP" altLang="en-US" sz="1600" dirty="0" smtClean="0"/>
              <a:t>標準、フォーラム</a:t>
            </a:r>
            <a:r>
              <a:rPr lang="ja-JP" altLang="en-US" sz="1600" dirty="0"/>
              <a:t>標準とは</a:t>
            </a:r>
            <a:r>
              <a:rPr lang="ja-JP" altLang="en-US" sz="1600" dirty="0" smtClean="0"/>
              <a:t>、特定</a:t>
            </a:r>
            <a:r>
              <a:rPr lang="ja-JP" altLang="en-US" sz="1600" dirty="0"/>
              <a:t>分野の標準化に関心がある企業・専門家群の合意で制定される</a:t>
            </a:r>
            <a:r>
              <a:rPr lang="ja-JP" altLang="en-US" sz="1600" dirty="0" smtClean="0"/>
              <a:t>標準を指す。他方デファクト</a:t>
            </a:r>
            <a:r>
              <a:rPr lang="ja-JP" altLang="en-US" sz="1600" dirty="0"/>
              <a:t>標準とは、特定企業の製品・サービスが世界中に普及することで生まれる事実上の標準を指すため、標準化機関においては策定されない。本資料は標準化機関で策定された国際標準を対象としているため、本調査においては、デファクト標準は対象外とし、アイデンティティおよびデータの分散管理に関連するデジュール標準、フォーラム標準の策定を行う機関・団体からそれぞれピックアップした</a:t>
            </a:r>
            <a:r>
              <a:rPr lang="ja-JP" altLang="en-US" sz="1600" dirty="0" smtClean="0"/>
              <a:t>。</a:t>
            </a:r>
            <a:endParaRPr lang="en-US" altLang="ja-JP" sz="1600" dirty="0" smtClean="0"/>
          </a:p>
          <a:p>
            <a:r>
              <a:rPr lang="ja-JP" altLang="en-US" sz="1600" dirty="0" smtClean="0"/>
              <a:t>　さらに、抽出した各機関</a:t>
            </a:r>
            <a:r>
              <a:rPr lang="ja-JP" altLang="en-US" sz="1600" dirty="0"/>
              <a:t>・団体においてアイデンティティに関連する標準化活動または</a:t>
            </a:r>
            <a:r>
              <a:rPr lang="en-US" altLang="ja-JP" sz="1600" dirty="0"/>
              <a:t>Trusted Web</a:t>
            </a:r>
            <a:r>
              <a:rPr lang="ja-JP" altLang="en-US" sz="1600" dirty="0"/>
              <a:t>の実現に主に貢献する技術（ブロックチェーン等）の標準化活動を行う作業部会（</a:t>
            </a:r>
            <a:r>
              <a:rPr lang="en-US" altLang="ja-JP" sz="1600" dirty="0"/>
              <a:t>Working Group</a:t>
            </a:r>
            <a:r>
              <a:rPr lang="ja-JP" altLang="en-US" sz="1600" dirty="0" err="1"/>
              <a:t>、</a:t>
            </a:r>
            <a:r>
              <a:rPr lang="en-US" altLang="ja-JP" sz="1600" dirty="0"/>
              <a:t>Study Group</a:t>
            </a:r>
            <a:r>
              <a:rPr lang="ja-JP" altLang="en-US" sz="1600" dirty="0"/>
              <a:t>など）をピックアップし、それらを調査対象</a:t>
            </a:r>
            <a:r>
              <a:rPr lang="ja-JP" altLang="en-US" sz="1600" dirty="0" smtClean="0"/>
              <a:t>と</a:t>
            </a:r>
            <a:r>
              <a:rPr lang="ja-JP" altLang="en-US" sz="1600" dirty="0"/>
              <a:t>した</a:t>
            </a:r>
            <a:r>
              <a:rPr lang="ja-JP" altLang="en-US" sz="1600" dirty="0" smtClean="0"/>
              <a:t>。</a:t>
            </a:r>
            <a:endParaRPr lang="en-US" altLang="ja-JP" sz="1600" dirty="0" smtClean="0"/>
          </a:p>
        </p:txBody>
      </p:sp>
      <p:sp>
        <p:nvSpPr>
          <p:cNvPr id="6" name="正方形/長方形 5"/>
          <p:cNvSpPr/>
          <p:nvPr/>
        </p:nvSpPr>
        <p:spPr>
          <a:xfrm>
            <a:off x="331490" y="6553600"/>
            <a:ext cx="4536819" cy="215444"/>
          </a:xfrm>
          <a:prstGeom prst="rect">
            <a:avLst/>
          </a:prstGeom>
        </p:spPr>
        <p:txBody>
          <a:bodyPr wrap="none">
            <a:spAutoFit/>
          </a:bodyPr>
          <a:lstStyle/>
          <a:p>
            <a:pPr lvl="0">
              <a:defRPr/>
            </a:pPr>
            <a:r>
              <a:rPr lang="ja-JP" altLang="en-US" sz="800" dirty="0">
                <a:solidFill>
                  <a:srgbClr val="000000">
                    <a:lumMod val="85000"/>
                    <a:lumOff val="15000"/>
                  </a:srgbClr>
                </a:solidFill>
                <a:latin typeface="Arial"/>
                <a:ea typeface="Meiryo UI"/>
              </a:rPr>
              <a:t>１</a:t>
            </a:r>
            <a:r>
              <a:rPr lang="ja-JP" altLang="en-US" sz="800" dirty="0" smtClean="0">
                <a:solidFill>
                  <a:srgbClr val="000000">
                    <a:lumMod val="85000"/>
                    <a:lumOff val="15000"/>
                  </a:srgbClr>
                </a:solidFill>
                <a:latin typeface="Arial"/>
                <a:ea typeface="Meiryo UI"/>
              </a:rPr>
              <a:t>）</a:t>
            </a:r>
            <a:r>
              <a:rPr lang="en-US" altLang="ja-JP" sz="800" dirty="0">
                <a:solidFill>
                  <a:srgbClr val="000000">
                    <a:lumMod val="85000"/>
                    <a:lumOff val="15000"/>
                  </a:srgbClr>
                </a:solidFill>
              </a:rPr>
              <a:t>https://www.meti.go.jp/policy/economy/hyojun-kijun/katsuyo/business-senryaku/pdf/001.pdf</a:t>
            </a:r>
            <a:endParaRPr kumimoji="1" lang="en-US" altLang="ja-JP" sz="800" b="0" i="0" u="none" strike="noStrike" kern="1200" cap="none" spc="0" normalizeH="0" baseline="0" noProof="0" dirty="0">
              <a:ln>
                <a:noFill/>
              </a:ln>
              <a:solidFill>
                <a:srgbClr val="000000">
                  <a:lumMod val="85000"/>
                  <a:lumOff val="15000"/>
                </a:srgbClr>
              </a:solidFill>
              <a:effectLst/>
              <a:uLnTx/>
              <a:uFillTx/>
              <a:latin typeface="Arial"/>
              <a:ea typeface="Meiryo UI"/>
              <a:cs typeface="+mn-cs"/>
            </a:endParaRPr>
          </a:p>
        </p:txBody>
      </p:sp>
      <p:graphicFrame>
        <p:nvGraphicFramePr>
          <p:cNvPr id="5" name="表 4"/>
          <p:cNvGraphicFramePr>
            <a:graphicFrameLocks noGrp="1"/>
          </p:cNvGraphicFramePr>
          <p:nvPr>
            <p:extLst>
              <p:ext uri="{D42A27DB-BD31-4B8C-83A1-F6EECF244321}">
                <p14:modId xmlns:p14="http://schemas.microsoft.com/office/powerpoint/2010/main" val="2105296578"/>
              </p:ext>
            </p:extLst>
          </p:nvPr>
        </p:nvGraphicFramePr>
        <p:xfrm>
          <a:off x="331789" y="4312514"/>
          <a:ext cx="9101772" cy="2187280"/>
        </p:xfrm>
        <a:graphic>
          <a:graphicData uri="http://schemas.openxmlformats.org/drawingml/2006/table">
            <a:tbl>
              <a:tblPr firstRow="1" firstCol="1" bandRow="1">
                <a:tableStyleId>{5C22544A-7EE6-4342-B048-85BDC9FD1C3A}</a:tableStyleId>
              </a:tblPr>
              <a:tblGrid>
                <a:gridCol w="557753">
                  <a:extLst>
                    <a:ext uri="{9D8B030D-6E8A-4147-A177-3AD203B41FA5}">
                      <a16:colId xmlns:a16="http://schemas.microsoft.com/office/drawing/2014/main" val="2962276874"/>
                    </a:ext>
                  </a:extLst>
                </a:gridCol>
                <a:gridCol w="5333630">
                  <a:extLst>
                    <a:ext uri="{9D8B030D-6E8A-4147-A177-3AD203B41FA5}">
                      <a16:colId xmlns:a16="http://schemas.microsoft.com/office/drawing/2014/main" val="2917280165"/>
                    </a:ext>
                  </a:extLst>
                </a:gridCol>
                <a:gridCol w="3210389">
                  <a:extLst>
                    <a:ext uri="{9D8B030D-6E8A-4147-A177-3AD203B41FA5}">
                      <a16:colId xmlns:a16="http://schemas.microsoft.com/office/drawing/2014/main" val="2332000760"/>
                    </a:ext>
                  </a:extLst>
                </a:gridCol>
              </a:tblGrid>
              <a:tr h="252000">
                <a:tc>
                  <a:txBody>
                    <a:bodyPr/>
                    <a:lstStyle/>
                    <a:p>
                      <a:pPr algn="ctr" hangingPunct="0">
                        <a:spcAft>
                          <a:spcPts val="0"/>
                        </a:spcAft>
                      </a:pPr>
                      <a:r>
                        <a:rPr lang="en-US" sz="1400" spc="30" dirty="0" smtClean="0">
                          <a:effectLst/>
                          <a:latin typeface="+mn-ea"/>
                          <a:ea typeface="+mn-ea"/>
                        </a:rPr>
                        <a:t>No</a:t>
                      </a:r>
                      <a:r>
                        <a:rPr lang="en-US" sz="1400" spc="30" dirty="0">
                          <a:effectLst/>
                          <a:latin typeface="+mn-ea"/>
                          <a:ea typeface="+mn-ea"/>
                        </a:rPr>
                        <a:t>.</a:t>
                      </a:r>
                      <a:endParaRPr lang="ja-JP" sz="1600" dirty="0">
                        <a:solidFill>
                          <a:srgbClr val="000000"/>
                        </a:solidFill>
                        <a:effectLst/>
                        <a:latin typeface="+mn-ea"/>
                        <a:ea typeface="+mn-ea"/>
                        <a:cs typeface="Times New Roman" panose="02020603050405020304" pitchFamily="18" charset="0"/>
                      </a:endParaRPr>
                    </a:p>
                  </a:txBody>
                  <a:tcPr marL="68580" marR="68580" marT="0" marB="0" anchor="ctr"/>
                </a:tc>
                <a:tc>
                  <a:txBody>
                    <a:bodyPr/>
                    <a:lstStyle/>
                    <a:p>
                      <a:pPr algn="ctr" hangingPunct="0">
                        <a:spcAft>
                          <a:spcPts val="0"/>
                        </a:spcAft>
                      </a:pPr>
                      <a:r>
                        <a:rPr lang="ja-JP" altLang="en-US" sz="1400" spc="30" dirty="0" smtClean="0">
                          <a:effectLst/>
                          <a:latin typeface="+mn-ea"/>
                          <a:ea typeface="+mn-ea"/>
                        </a:rPr>
                        <a:t>標準化動向の</a:t>
                      </a:r>
                      <a:r>
                        <a:rPr lang="ja-JP" sz="1400" spc="30" dirty="0" smtClean="0">
                          <a:effectLst/>
                          <a:latin typeface="+mn-ea"/>
                          <a:ea typeface="+mn-ea"/>
                        </a:rPr>
                        <a:t>調査</a:t>
                      </a:r>
                      <a:r>
                        <a:rPr lang="ja-JP" sz="1400" spc="30" dirty="0">
                          <a:effectLst/>
                          <a:latin typeface="+mn-ea"/>
                          <a:ea typeface="+mn-ea"/>
                        </a:rPr>
                        <a:t>対象機関・</a:t>
                      </a:r>
                      <a:r>
                        <a:rPr lang="ja-JP" sz="1400" spc="30" dirty="0" smtClean="0">
                          <a:effectLst/>
                          <a:latin typeface="+mn-ea"/>
                          <a:ea typeface="+mn-ea"/>
                        </a:rPr>
                        <a:t>団体</a:t>
                      </a:r>
                      <a:endParaRPr lang="ja-JP" sz="1600" dirty="0">
                        <a:solidFill>
                          <a:srgbClr val="000000"/>
                        </a:solidFill>
                        <a:effectLst/>
                        <a:latin typeface="+mn-ea"/>
                        <a:ea typeface="+mn-ea"/>
                        <a:cs typeface="Times New Roman" panose="02020603050405020304" pitchFamily="18" charset="0"/>
                      </a:endParaRPr>
                    </a:p>
                  </a:txBody>
                  <a:tcPr marL="68580" marR="68580" marT="0" marB="0" anchor="ctr"/>
                </a:tc>
                <a:tc>
                  <a:txBody>
                    <a:bodyPr/>
                    <a:lstStyle/>
                    <a:p>
                      <a:pPr algn="ctr" hangingPunct="0">
                        <a:spcAft>
                          <a:spcPts val="0"/>
                        </a:spcAft>
                      </a:pPr>
                      <a:r>
                        <a:rPr lang="ja-JP" sz="1400" spc="30" dirty="0">
                          <a:effectLst/>
                          <a:latin typeface="+mn-ea"/>
                          <a:ea typeface="+mn-ea"/>
                        </a:rPr>
                        <a:t>分類</a:t>
                      </a:r>
                      <a:endParaRPr lang="ja-JP" sz="1600" dirty="0">
                        <a:solidFill>
                          <a:srgbClr val="000000"/>
                        </a:solidFill>
                        <a:effectLst/>
                        <a:latin typeface="+mn-ea"/>
                        <a:ea typeface="+mn-ea"/>
                        <a:cs typeface="Times New Roman" panose="02020603050405020304" pitchFamily="18" charset="0"/>
                      </a:endParaRPr>
                    </a:p>
                  </a:txBody>
                  <a:tcPr marL="68580" marR="68580" marT="0" marB="0" anchor="ctr"/>
                </a:tc>
                <a:extLst>
                  <a:ext uri="{0D108BD9-81ED-4DB2-BD59-A6C34878D82A}">
                    <a16:rowId xmlns:a16="http://schemas.microsoft.com/office/drawing/2014/main" val="1239363269"/>
                  </a:ext>
                </a:extLst>
              </a:tr>
              <a:tr h="241910">
                <a:tc>
                  <a:txBody>
                    <a:bodyPr/>
                    <a:lstStyle/>
                    <a:p>
                      <a:pPr algn="ctr" hangingPunct="0">
                        <a:spcAft>
                          <a:spcPts val="0"/>
                        </a:spcAft>
                      </a:pPr>
                      <a:r>
                        <a:rPr lang="ja-JP" altLang="en-US" sz="1400" spc="30" dirty="0">
                          <a:solidFill>
                            <a:schemeClr val="lt1"/>
                          </a:solidFill>
                          <a:effectLst/>
                          <a:latin typeface="+mn-ea"/>
                          <a:ea typeface="+mn-ea"/>
                          <a:cs typeface="+mn-cs"/>
                        </a:rPr>
                        <a:t>①</a:t>
                      </a:r>
                      <a:endParaRPr lang="ja-JP" sz="1600" dirty="0">
                        <a:solidFill>
                          <a:srgbClr val="000000"/>
                        </a:solidFill>
                        <a:effectLst/>
                        <a:latin typeface="+mn-ea"/>
                        <a:ea typeface="+mn-ea"/>
                        <a:cs typeface="Times New Roman" panose="02020603050405020304" pitchFamily="18" charset="0"/>
                      </a:endParaRPr>
                    </a:p>
                  </a:txBody>
                  <a:tcPr marL="68580" marR="68580" marT="0" marB="0"/>
                </a:tc>
                <a:tc>
                  <a:txBody>
                    <a:bodyPr/>
                    <a:lstStyle/>
                    <a:p>
                      <a:pPr algn="just" hangingPunct="0">
                        <a:spcAft>
                          <a:spcPts val="0"/>
                        </a:spcAft>
                      </a:pPr>
                      <a:r>
                        <a:rPr lang="en-US" sz="1400" spc="30" dirty="0">
                          <a:effectLst/>
                          <a:latin typeface="+mn-ea"/>
                          <a:ea typeface="+mn-ea"/>
                        </a:rPr>
                        <a:t>Decentralized Identity Foundation (DIF)</a:t>
                      </a:r>
                      <a:endParaRPr lang="ja-JP" sz="1600" dirty="0">
                        <a:solidFill>
                          <a:srgbClr val="000000"/>
                        </a:solidFill>
                        <a:effectLst/>
                        <a:latin typeface="+mn-ea"/>
                        <a:ea typeface="+mn-ea"/>
                        <a:cs typeface="Times New Roman" panose="02020603050405020304" pitchFamily="18" charset="0"/>
                      </a:endParaRPr>
                    </a:p>
                  </a:txBody>
                  <a:tcPr marL="68580" marR="68580" marT="0" marB="0"/>
                </a:tc>
                <a:tc>
                  <a:txBody>
                    <a:bodyPr/>
                    <a:lstStyle/>
                    <a:p>
                      <a:pPr algn="ctr" hangingPunct="0">
                        <a:spcAft>
                          <a:spcPts val="0"/>
                        </a:spcAft>
                      </a:pPr>
                      <a:r>
                        <a:rPr lang="ja-JP" sz="1400" spc="30">
                          <a:effectLst/>
                          <a:latin typeface="+mn-ea"/>
                          <a:ea typeface="+mn-ea"/>
                        </a:rPr>
                        <a:t>フォーラム標準化団体</a:t>
                      </a:r>
                      <a:endParaRPr lang="ja-JP" sz="1600">
                        <a:solidFill>
                          <a:srgbClr val="000000"/>
                        </a:solidFill>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2791319008"/>
                  </a:ext>
                </a:extLst>
              </a:tr>
              <a:tr h="241910">
                <a:tc>
                  <a:txBody>
                    <a:bodyPr/>
                    <a:lstStyle/>
                    <a:p>
                      <a:pPr algn="ctr" hangingPunct="0">
                        <a:spcAft>
                          <a:spcPts val="0"/>
                        </a:spcAft>
                      </a:pPr>
                      <a:r>
                        <a:rPr lang="ja-JP" altLang="en-US" sz="1400" spc="30" dirty="0">
                          <a:solidFill>
                            <a:schemeClr val="lt1"/>
                          </a:solidFill>
                          <a:effectLst/>
                          <a:latin typeface="+mn-ea"/>
                          <a:ea typeface="+mn-ea"/>
                          <a:cs typeface="+mn-cs"/>
                        </a:rPr>
                        <a:t>②</a:t>
                      </a:r>
                      <a:endParaRPr lang="ja-JP" sz="1600" dirty="0">
                        <a:solidFill>
                          <a:srgbClr val="000000"/>
                        </a:solidFill>
                        <a:effectLst/>
                        <a:latin typeface="+mn-ea"/>
                        <a:ea typeface="+mn-ea"/>
                        <a:cs typeface="Times New Roman" panose="02020603050405020304" pitchFamily="18" charset="0"/>
                      </a:endParaRPr>
                    </a:p>
                  </a:txBody>
                  <a:tcPr marL="68580" marR="68580" marT="0" marB="0"/>
                </a:tc>
                <a:tc>
                  <a:txBody>
                    <a:bodyPr/>
                    <a:lstStyle/>
                    <a:p>
                      <a:pPr algn="just" hangingPunct="0">
                        <a:spcAft>
                          <a:spcPts val="0"/>
                        </a:spcAft>
                      </a:pPr>
                      <a:r>
                        <a:rPr lang="en-US" sz="1400" spc="30" dirty="0">
                          <a:effectLst/>
                          <a:latin typeface="+mn-ea"/>
                          <a:ea typeface="+mn-ea"/>
                        </a:rPr>
                        <a:t>World Wide Web Consortium (W3C)</a:t>
                      </a:r>
                      <a:endParaRPr lang="ja-JP" sz="1600" dirty="0">
                        <a:solidFill>
                          <a:srgbClr val="000000"/>
                        </a:solidFill>
                        <a:effectLst/>
                        <a:latin typeface="+mn-ea"/>
                        <a:ea typeface="+mn-ea"/>
                        <a:cs typeface="Times New Roman" panose="02020603050405020304" pitchFamily="18" charset="0"/>
                      </a:endParaRPr>
                    </a:p>
                  </a:txBody>
                  <a:tcPr marL="68580" marR="68580" marT="0" marB="0"/>
                </a:tc>
                <a:tc>
                  <a:txBody>
                    <a:bodyPr/>
                    <a:lstStyle/>
                    <a:p>
                      <a:pPr algn="ctr" hangingPunct="0">
                        <a:spcAft>
                          <a:spcPts val="0"/>
                        </a:spcAft>
                      </a:pPr>
                      <a:r>
                        <a:rPr lang="ja-JP" sz="1400" spc="30">
                          <a:effectLst/>
                          <a:latin typeface="+mn-ea"/>
                          <a:ea typeface="+mn-ea"/>
                        </a:rPr>
                        <a:t>フォーラム標準化団体</a:t>
                      </a:r>
                      <a:endParaRPr lang="ja-JP" sz="1600">
                        <a:solidFill>
                          <a:srgbClr val="000000"/>
                        </a:solidFill>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838540962"/>
                  </a:ext>
                </a:extLst>
              </a:tr>
              <a:tr h="241910">
                <a:tc>
                  <a:txBody>
                    <a:bodyPr/>
                    <a:lstStyle/>
                    <a:p>
                      <a:pPr algn="ctr" hangingPunct="0">
                        <a:spcAft>
                          <a:spcPts val="0"/>
                        </a:spcAft>
                      </a:pPr>
                      <a:r>
                        <a:rPr lang="ja-JP" altLang="en-US" sz="1400" spc="30" dirty="0">
                          <a:solidFill>
                            <a:schemeClr val="lt1"/>
                          </a:solidFill>
                          <a:effectLst/>
                          <a:latin typeface="+mn-ea"/>
                          <a:ea typeface="+mn-ea"/>
                          <a:cs typeface="+mn-cs"/>
                        </a:rPr>
                        <a:t>③</a:t>
                      </a:r>
                      <a:endParaRPr lang="ja-JP" sz="1600" dirty="0">
                        <a:solidFill>
                          <a:srgbClr val="000000"/>
                        </a:solidFill>
                        <a:effectLst/>
                        <a:latin typeface="+mn-ea"/>
                        <a:ea typeface="+mn-ea"/>
                        <a:cs typeface="Times New Roman" panose="02020603050405020304" pitchFamily="18" charset="0"/>
                      </a:endParaRPr>
                    </a:p>
                  </a:txBody>
                  <a:tcPr marL="68580" marR="68580" marT="0" marB="0"/>
                </a:tc>
                <a:tc>
                  <a:txBody>
                    <a:bodyPr/>
                    <a:lstStyle/>
                    <a:p>
                      <a:pPr algn="just" hangingPunct="0">
                        <a:spcAft>
                          <a:spcPts val="0"/>
                        </a:spcAft>
                      </a:pPr>
                      <a:r>
                        <a:rPr lang="en-US" sz="1400" spc="30" dirty="0" err="1">
                          <a:effectLst/>
                          <a:latin typeface="+mn-ea"/>
                          <a:ea typeface="+mn-ea"/>
                        </a:rPr>
                        <a:t>OpenID</a:t>
                      </a:r>
                      <a:r>
                        <a:rPr lang="en-US" sz="1400" spc="30" dirty="0">
                          <a:effectLst/>
                          <a:latin typeface="+mn-ea"/>
                          <a:ea typeface="+mn-ea"/>
                        </a:rPr>
                        <a:t> Foundation (OIDF)</a:t>
                      </a:r>
                      <a:endParaRPr lang="ja-JP" sz="1600" dirty="0">
                        <a:solidFill>
                          <a:srgbClr val="000000"/>
                        </a:solidFill>
                        <a:effectLst/>
                        <a:latin typeface="+mn-ea"/>
                        <a:ea typeface="+mn-ea"/>
                        <a:cs typeface="Times New Roman" panose="02020603050405020304" pitchFamily="18" charset="0"/>
                      </a:endParaRPr>
                    </a:p>
                  </a:txBody>
                  <a:tcPr marL="68580" marR="68580" marT="0" marB="0"/>
                </a:tc>
                <a:tc>
                  <a:txBody>
                    <a:bodyPr/>
                    <a:lstStyle/>
                    <a:p>
                      <a:pPr algn="ctr" hangingPunct="0">
                        <a:spcAft>
                          <a:spcPts val="0"/>
                        </a:spcAft>
                      </a:pPr>
                      <a:r>
                        <a:rPr lang="ja-JP" sz="1400" spc="30">
                          <a:effectLst/>
                          <a:latin typeface="+mn-ea"/>
                          <a:ea typeface="+mn-ea"/>
                        </a:rPr>
                        <a:t>フォーラム標準化団体</a:t>
                      </a:r>
                      <a:endParaRPr lang="ja-JP" sz="1600">
                        <a:solidFill>
                          <a:srgbClr val="000000"/>
                        </a:solidFill>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2987723438"/>
                  </a:ext>
                </a:extLst>
              </a:tr>
              <a:tr h="241910">
                <a:tc>
                  <a:txBody>
                    <a:bodyPr/>
                    <a:lstStyle/>
                    <a:p>
                      <a:pPr algn="ctr" hangingPunct="0">
                        <a:spcAft>
                          <a:spcPts val="0"/>
                        </a:spcAft>
                      </a:pPr>
                      <a:r>
                        <a:rPr lang="ja-JP" altLang="en-US" sz="1400" spc="30" dirty="0">
                          <a:solidFill>
                            <a:schemeClr val="lt1"/>
                          </a:solidFill>
                          <a:effectLst/>
                          <a:latin typeface="+mn-ea"/>
                          <a:ea typeface="+mn-ea"/>
                          <a:cs typeface="+mn-cs"/>
                        </a:rPr>
                        <a:t>④</a:t>
                      </a:r>
                      <a:endParaRPr lang="ja-JP" sz="1600" dirty="0">
                        <a:solidFill>
                          <a:srgbClr val="000000"/>
                        </a:solidFill>
                        <a:effectLst/>
                        <a:latin typeface="+mn-ea"/>
                        <a:ea typeface="+mn-ea"/>
                        <a:cs typeface="Times New Roman" panose="02020603050405020304" pitchFamily="18" charset="0"/>
                      </a:endParaRPr>
                    </a:p>
                  </a:txBody>
                  <a:tcPr marL="68580" marR="68580" marT="0" marB="0"/>
                </a:tc>
                <a:tc>
                  <a:txBody>
                    <a:bodyPr/>
                    <a:lstStyle/>
                    <a:p>
                      <a:pPr algn="just" hangingPunct="0">
                        <a:spcAft>
                          <a:spcPts val="0"/>
                        </a:spcAft>
                      </a:pPr>
                      <a:r>
                        <a:rPr lang="en-US" sz="1400" spc="30" dirty="0">
                          <a:effectLst/>
                          <a:latin typeface="+mn-ea"/>
                          <a:ea typeface="+mn-ea"/>
                        </a:rPr>
                        <a:t>Trust Over IP Foundation (TOIP)</a:t>
                      </a:r>
                      <a:endParaRPr lang="ja-JP" sz="1600" dirty="0">
                        <a:solidFill>
                          <a:srgbClr val="000000"/>
                        </a:solidFill>
                        <a:effectLst/>
                        <a:latin typeface="+mn-ea"/>
                        <a:ea typeface="+mn-ea"/>
                        <a:cs typeface="Times New Roman" panose="02020603050405020304" pitchFamily="18" charset="0"/>
                      </a:endParaRPr>
                    </a:p>
                  </a:txBody>
                  <a:tcPr marL="68580" marR="68580" marT="0" marB="0"/>
                </a:tc>
                <a:tc>
                  <a:txBody>
                    <a:bodyPr/>
                    <a:lstStyle/>
                    <a:p>
                      <a:pPr algn="ctr" hangingPunct="0">
                        <a:spcAft>
                          <a:spcPts val="0"/>
                        </a:spcAft>
                      </a:pPr>
                      <a:r>
                        <a:rPr lang="ja-JP" sz="1400" spc="30">
                          <a:effectLst/>
                          <a:latin typeface="+mn-ea"/>
                          <a:ea typeface="+mn-ea"/>
                        </a:rPr>
                        <a:t>フォーラム標準化団体</a:t>
                      </a:r>
                      <a:endParaRPr lang="ja-JP" sz="1600">
                        <a:solidFill>
                          <a:srgbClr val="000000"/>
                        </a:solidFill>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2801287986"/>
                  </a:ext>
                </a:extLst>
              </a:tr>
              <a:tr h="241910">
                <a:tc>
                  <a:txBody>
                    <a:bodyPr/>
                    <a:lstStyle/>
                    <a:p>
                      <a:pPr algn="ctr" hangingPunct="0">
                        <a:spcAft>
                          <a:spcPts val="0"/>
                        </a:spcAft>
                      </a:pPr>
                      <a:r>
                        <a:rPr lang="ja-JP" altLang="en-US" sz="1400" spc="30" dirty="0">
                          <a:solidFill>
                            <a:schemeClr val="lt1"/>
                          </a:solidFill>
                          <a:effectLst/>
                          <a:latin typeface="+mn-ea"/>
                          <a:ea typeface="+mn-ea"/>
                          <a:cs typeface="+mn-cs"/>
                        </a:rPr>
                        <a:t>⑤</a:t>
                      </a:r>
                      <a:endParaRPr lang="ja-JP" sz="1600" dirty="0">
                        <a:solidFill>
                          <a:srgbClr val="000000"/>
                        </a:solidFill>
                        <a:effectLst/>
                        <a:latin typeface="+mn-ea"/>
                        <a:ea typeface="+mn-ea"/>
                        <a:cs typeface="Times New Roman" panose="02020603050405020304" pitchFamily="18" charset="0"/>
                      </a:endParaRPr>
                    </a:p>
                  </a:txBody>
                  <a:tcPr marL="68580" marR="68580" marT="0" marB="0"/>
                </a:tc>
                <a:tc>
                  <a:txBody>
                    <a:bodyPr/>
                    <a:lstStyle/>
                    <a:p>
                      <a:pPr algn="just" hangingPunct="0">
                        <a:spcAft>
                          <a:spcPts val="0"/>
                        </a:spcAft>
                      </a:pPr>
                      <a:r>
                        <a:rPr lang="en-US" sz="1400" spc="30" dirty="0">
                          <a:effectLst/>
                          <a:latin typeface="+mn-ea"/>
                          <a:ea typeface="+mn-ea"/>
                        </a:rPr>
                        <a:t>Internet Engineering Task Force (IETF)</a:t>
                      </a:r>
                      <a:endParaRPr lang="ja-JP" sz="1600" dirty="0">
                        <a:solidFill>
                          <a:srgbClr val="000000"/>
                        </a:solidFill>
                        <a:effectLst/>
                        <a:latin typeface="+mn-ea"/>
                        <a:ea typeface="+mn-ea"/>
                        <a:cs typeface="Times New Roman" panose="02020603050405020304" pitchFamily="18" charset="0"/>
                      </a:endParaRPr>
                    </a:p>
                  </a:txBody>
                  <a:tcPr marL="68580" marR="68580" marT="0" marB="0"/>
                </a:tc>
                <a:tc>
                  <a:txBody>
                    <a:bodyPr/>
                    <a:lstStyle/>
                    <a:p>
                      <a:pPr algn="ctr" hangingPunct="0">
                        <a:spcAft>
                          <a:spcPts val="0"/>
                        </a:spcAft>
                      </a:pPr>
                      <a:r>
                        <a:rPr lang="ja-JP" sz="1400" spc="30" dirty="0">
                          <a:effectLst/>
                          <a:latin typeface="+mn-ea"/>
                          <a:ea typeface="+mn-ea"/>
                        </a:rPr>
                        <a:t>フォーラム標準化団体</a:t>
                      </a:r>
                      <a:endParaRPr lang="ja-JP" sz="1600" dirty="0">
                        <a:solidFill>
                          <a:srgbClr val="000000"/>
                        </a:solidFill>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2133597613"/>
                  </a:ext>
                </a:extLst>
              </a:tr>
              <a:tr h="241910">
                <a:tc>
                  <a:txBody>
                    <a:bodyPr/>
                    <a:lstStyle/>
                    <a:p>
                      <a:pPr algn="ctr" hangingPunct="0">
                        <a:spcAft>
                          <a:spcPts val="0"/>
                        </a:spcAft>
                      </a:pPr>
                      <a:r>
                        <a:rPr lang="ja-JP" altLang="en-US" sz="1400" spc="30" dirty="0">
                          <a:solidFill>
                            <a:schemeClr val="lt1"/>
                          </a:solidFill>
                          <a:effectLst/>
                          <a:latin typeface="+mn-ea"/>
                          <a:ea typeface="+mn-ea"/>
                          <a:cs typeface="+mn-cs"/>
                        </a:rPr>
                        <a:t>⑥</a:t>
                      </a:r>
                      <a:endParaRPr lang="ja-JP" sz="1600" dirty="0">
                        <a:solidFill>
                          <a:srgbClr val="000000"/>
                        </a:solidFill>
                        <a:effectLst/>
                        <a:latin typeface="+mn-ea"/>
                        <a:ea typeface="+mn-ea"/>
                        <a:cs typeface="Times New Roman" panose="02020603050405020304" pitchFamily="18" charset="0"/>
                      </a:endParaRPr>
                    </a:p>
                  </a:txBody>
                  <a:tcPr marL="68580" marR="68580" marT="0" marB="0"/>
                </a:tc>
                <a:tc>
                  <a:txBody>
                    <a:bodyPr/>
                    <a:lstStyle/>
                    <a:p>
                      <a:pPr algn="just" hangingPunct="0">
                        <a:spcAft>
                          <a:spcPts val="0"/>
                        </a:spcAft>
                      </a:pPr>
                      <a:r>
                        <a:rPr lang="en-US" sz="1400" spc="30" dirty="0">
                          <a:effectLst/>
                          <a:latin typeface="+mn-ea"/>
                          <a:ea typeface="+mn-ea"/>
                        </a:rPr>
                        <a:t>International Telecommunication Union (ITU)</a:t>
                      </a:r>
                      <a:endParaRPr lang="ja-JP" sz="1600" dirty="0">
                        <a:solidFill>
                          <a:srgbClr val="000000"/>
                        </a:solidFill>
                        <a:effectLst/>
                        <a:latin typeface="+mn-ea"/>
                        <a:ea typeface="+mn-ea"/>
                        <a:cs typeface="Times New Roman" panose="02020603050405020304" pitchFamily="18" charset="0"/>
                      </a:endParaRPr>
                    </a:p>
                  </a:txBody>
                  <a:tcPr marL="68580" marR="68580" marT="0" marB="0"/>
                </a:tc>
                <a:tc>
                  <a:txBody>
                    <a:bodyPr/>
                    <a:lstStyle/>
                    <a:p>
                      <a:pPr algn="ctr" hangingPunct="0">
                        <a:spcAft>
                          <a:spcPts val="0"/>
                        </a:spcAft>
                      </a:pPr>
                      <a:r>
                        <a:rPr lang="ja-JP" sz="1400" spc="30" dirty="0">
                          <a:effectLst/>
                          <a:latin typeface="+mn-ea"/>
                          <a:ea typeface="+mn-ea"/>
                        </a:rPr>
                        <a:t>デジュール標準化機関</a:t>
                      </a:r>
                      <a:endParaRPr lang="ja-JP" sz="1600" dirty="0">
                        <a:solidFill>
                          <a:srgbClr val="000000"/>
                        </a:solidFill>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1681857111"/>
                  </a:ext>
                </a:extLst>
              </a:tr>
              <a:tr h="241910">
                <a:tc>
                  <a:txBody>
                    <a:bodyPr/>
                    <a:lstStyle/>
                    <a:p>
                      <a:pPr algn="ctr" hangingPunct="0">
                        <a:spcAft>
                          <a:spcPts val="0"/>
                        </a:spcAft>
                      </a:pPr>
                      <a:r>
                        <a:rPr lang="ja-JP" altLang="en-US" sz="1400" spc="30" dirty="0">
                          <a:solidFill>
                            <a:schemeClr val="lt1"/>
                          </a:solidFill>
                          <a:effectLst/>
                          <a:latin typeface="+mn-ea"/>
                          <a:ea typeface="+mn-ea"/>
                          <a:cs typeface="+mn-cs"/>
                        </a:rPr>
                        <a:t>⑦</a:t>
                      </a:r>
                      <a:endParaRPr lang="ja-JP" sz="1600" dirty="0">
                        <a:solidFill>
                          <a:srgbClr val="000000"/>
                        </a:solidFill>
                        <a:effectLst/>
                        <a:latin typeface="+mn-ea"/>
                        <a:ea typeface="+mn-ea"/>
                        <a:cs typeface="Times New Roman" panose="02020603050405020304" pitchFamily="18" charset="0"/>
                      </a:endParaRPr>
                    </a:p>
                  </a:txBody>
                  <a:tcPr marL="68580" marR="68580" marT="0" marB="0"/>
                </a:tc>
                <a:tc>
                  <a:txBody>
                    <a:bodyPr/>
                    <a:lstStyle/>
                    <a:p>
                      <a:pPr algn="just" hangingPunct="0">
                        <a:spcAft>
                          <a:spcPts val="0"/>
                        </a:spcAft>
                      </a:pPr>
                      <a:r>
                        <a:rPr lang="en-US" sz="1400" spc="30" dirty="0">
                          <a:effectLst/>
                          <a:latin typeface="+mn-ea"/>
                          <a:ea typeface="+mn-ea"/>
                        </a:rPr>
                        <a:t>ISO/TC 307</a:t>
                      </a:r>
                      <a:endParaRPr lang="ja-JP" sz="1600" dirty="0">
                        <a:solidFill>
                          <a:srgbClr val="000000"/>
                        </a:solidFill>
                        <a:effectLst/>
                        <a:latin typeface="+mn-ea"/>
                        <a:ea typeface="+mn-ea"/>
                        <a:cs typeface="Times New Roman" panose="02020603050405020304" pitchFamily="18" charset="0"/>
                      </a:endParaRPr>
                    </a:p>
                  </a:txBody>
                  <a:tcPr marL="68580" marR="68580" marT="0" marB="0"/>
                </a:tc>
                <a:tc>
                  <a:txBody>
                    <a:bodyPr/>
                    <a:lstStyle/>
                    <a:p>
                      <a:pPr algn="ctr" hangingPunct="0">
                        <a:spcAft>
                          <a:spcPts val="0"/>
                        </a:spcAft>
                      </a:pPr>
                      <a:r>
                        <a:rPr lang="ja-JP" sz="1400" spc="30" dirty="0">
                          <a:effectLst/>
                          <a:latin typeface="+mn-ea"/>
                          <a:ea typeface="+mn-ea"/>
                        </a:rPr>
                        <a:t>デジュール標準化機関</a:t>
                      </a:r>
                      <a:endParaRPr lang="ja-JP" sz="1600" dirty="0">
                        <a:solidFill>
                          <a:srgbClr val="000000"/>
                        </a:solidFill>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437592156"/>
                  </a:ext>
                </a:extLst>
              </a:tr>
              <a:tr h="241910">
                <a:tc>
                  <a:txBody>
                    <a:bodyPr/>
                    <a:lstStyle/>
                    <a:p>
                      <a:pPr algn="ctr" hangingPunct="0">
                        <a:spcAft>
                          <a:spcPts val="0"/>
                        </a:spcAft>
                      </a:pPr>
                      <a:r>
                        <a:rPr lang="ja-JP" altLang="en-US" sz="1400" spc="30" dirty="0">
                          <a:solidFill>
                            <a:schemeClr val="lt1"/>
                          </a:solidFill>
                          <a:effectLst/>
                          <a:latin typeface="+mn-ea"/>
                          <a:ea typeface="+mn-ea"/>
                          <a:cs typeface="+mn-cs"/>
                        </a:rPr>
                        <a:t>⑧</a:t>
                      </a:r>
                      <a:endParaRPr lang="ja-JP" sz="1600" dirty="0">
                        <a:solidFill>
                          <a:srgbClr val="000000"/>
                        </a:solidFill>
                        <a:effectLst/>
                        <a:latin typeface="+mn-ea"/>
                        <a:ea typeface="+mn-ea"/>
                        <a:cs typeface="Times New Roman" panose="02020603050405020304" pitchFamily="18" charset="0"/>
                      </a:endParaRPr>
                    </a:p>
                  </a:txBody>
                  <a:tcPr marL="68580" marR="68580" marT="0" marB="0"/>
                </a:tc>
                <a:tc>
                  <a:txBody>
                    <a:bodyPr/>
                    <a:lstStyle/>
                    <a:p>
                      <a:pPr algn="just" hangingPunct="0">
                        <a:spcAft>
                          <a:spcPts val="0"/>
                        </a:spcAft>
                      </a:pPr>
                      <a:r>
                        <a:rPr lang="en-US" sz="1400" spc="30" dirty="0">
                          <a:effectLst/>
                          <a:latin typeface="+mn-ea"/>
                          <a:ea typeface="+mn-ea"/>
                        </a:rPr>
                        <a:t>ISO/IEC JTC 1/SC 27</a:t>
                      </a:r>
                      <a:endParaRPr lang="ja-JP" sz="1600" dirty="0">
                        <a:solidFill>
                          <a:srgbClr val="000000"/>
                        </a:solidFill>
                        <a:effectLst/>
                        <a:latin typeface="+mn-ea"/>
                        <a:ea typeface="+mn-ea"/>
                        <a:cs typeface="Times New Roman" panose="02020603050405020304" pitchFamily="18" charset="0"/>
                      </a:endParaRPr>
                    </a:p>
                  </a:txBody>
                  <a:tcPr marL="68580" marR="68580" marT="0" marB="0"/>
                </a:tc>
                <a:tc>
                  <a:txBody>
                    <a:bodyPr/>
                    <a:lstStyle/>
                    <a:p>
                      <a:pPr algn="ctr" hangingPunct="0">
                        <a:spcAft>
                          <a:spcPts val="0"/>
                        </a:spcAft>
                      </a:pPr>
                      <a:r>
                        <a:rPr lang="ja-JP" sz="1400" spc="30" dirty="0">
                          <a:effectLst/>
                          <a:latin typeface="+mn-ea"/>
                          <a:ea typeface="+mn-ea"/>
                        </a:rPr>
                        <a:t>デジュール標準化機関</a:t>
                      </a:r>
                      <a:endParaRPr lang="ja-JP" sz="1600" dirty="0">
                        <a:solidFill>
                          <a:srgbClr val="000000"/>
                        </a:solidFill>
                        <a:effectLst/>
                        <a:latin typeface="+mn-ea"/>
                        <a:ea typeface="+mn-ea"/>
                        <a:cs typeface="Times New Roman" panose="02020603050405020304" pitchFamily="18" charset="0"/>
                      </a:endParaRPr>
                    </a:p>
                  </a:txBody>
                  <a:tcPr marL="68580" marR="68580" marT="0" marB="0"/>
                </a:tc>
                <a:extLst>
                  <a:ext uri="{0D108BD9-81ED-4DB2-BD59-A6C34878D82A}">
                    <a16:rowId xmlns:a16="http://schemas.microsoft.com/office/drawing/2014/main" val="1549765669"/>
                  </a:ext>
                </a:extLst>
              </a:tr>
            </a:tbl>
          </a:graphicData>
        </a:graphic>
      </p:graphicFrame>
    </p:spTree>
    <p:extLst>
      <p:ext uri="{BB962C8B-B14F-4D97-AF65-F5344CB8AC3E}">
        <p14:creationId xmlns:p14="http://schemas.microsoft.com/office/powerpoint/2010/main" val="35028287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en-US" altLang="ja-JP" dirty="0"/>
              <a:t>2</a:t>
            </a:r>
            <a:r>
              <a:rPr lang="en-US" altLang="ja-JP" dirty="0" smtClean="0"/>
              <a:t>.1</a:t>
            </a:r>
            <a:r>
              <a:rPr lang="en-US" altLang="ja-JP" dirty="0"/>
              <a:t>. </a:t>
            </a:r>
            <a:r>
              <a:rPr lang="ja-JP" altLang="en-US" dirty="0"/>
              <a:t>調査対象とした国際標準化機関・団体</a:t>
            </a:r>
            <a:endParaRPr kumimoji="1" lang="ja-JP" altLang="en-US" dirty="0"/>
          </a:p>
        </p:txBody>
      </p:sp>
      <p:sp>
        <p:nvSpPr>
          <p:cNvPr id="3" name="テキスト プレースホルダー 2"/>
          <p:cNvSpPr>
            <a:spLocks noGrp="1"/>
          </p:cNvSpPr>
          <p:nvPr>
            <p:ph type="body" sz="quarter" idx="10"/>
          </p:nvPr>
        </p:nvSpPr>
        <p:spPr>
          <a:xfrm>
            <a:off x="331788" y="692151"/>
            <a:ext cx="9242425" cy="1028584"/>
          </a:xfrm>
        </p:spPr>
        <p:txBody>
          <a:bodyPr/>
          <a:lstStyle/>
          <a:p>
            <a:r>
              <a:rPr lang="ja-JP" altLang="en-US" sz="1600" dirty="0" smtClean="0"/>
              <a:t>また、標準</a:t>
            </a:r>
            <a:r>
              <a:rPr lang="ja-JP" altLang="en-US" sz="1600" dirty="0"/>
              <a:t>策定は積極的に行っていないものの、今後</a:t>
            </a:r>
            <a:r>
              <a:rPr lang="en-US" altLang="ja-JP" sz="1600" dirty="0"/>
              <a:t>Trusted Web</a:t>
            </a:r>
            <a:r>
              <a:rPr lang="ja-JP" altLang="en-US" sz="1600" dirty="0"/>
              <a:t>との連携可能性がある国際的な団体を</a:t>
            </a:r>
            <a:r>
              <a:rPr lang="en-US" altLang="ja-JP" sz="1600" dirty="0"/>
              <a:t>Trusted Web</a:t>
            </a:r>
            <a:r>
              <a:rPr lang="ja-JP" altLang="en-US" sz="1600" dirty="0"/>
              <a:t>推進協</a:t>
            </a:r>
            <a:r>
              <a:rPr lang="ja-JP" altLang="en-US" sz="1600" dirty="0" smtClean="0"/>
              <a:t>議会及びタスクフォース構成員</a:t>
            </a:r>
            <a:r>
              <a:rPr lang="ja-JP" altLang="en-US" sz="1600" dirty="0"/>
              <a:t>からのヒアリングに基づいて抽出し、基礎情報を調査・整理した。</a:t>
            </a:r>
            <a:endParaRPr kumimoji="1" lang="ja-JP" altLang="en-US" sz="1600" dirty="0"/>
          </a:p>
        </p:txBody>
      </p:sp>
      <p:graphicFrame>
        <p:nvGraphicFramePr>
          <p:cNvPr id="4" name="表 3"/>
          <p:cNvGraphicFramePr>
            <a:graphicFrameLocks noGrp="1"/>
          </p:cNvGraphicFramePr>
          <p:nvPr>
            <p:extLst>
              <p:ext uri="{D42A27DB-BD31-4B8C-83A1-F6EECF244321}">
                <p14:modId xmlns:p14="http://schemas.microsoft.com/office/powerpoint/2010/main" val="757699302"/>
              </p:ext>
            </p:extLst>
          </p:nvPr>
        </p:nvGraphicFramePr>
        <p:xfrm>
          <a:off x="331490" y="1430920"/>
          <a:ext cx="9242425" cy="4949433"/>
        </p:xfrm>
        <a:graphic>
          <a:graphicData uri="http://schemas.openxmlformats.org/drawingml/2006/table">
            <a:tbl>
              <a:tblPr firstRow="1" firstCol="1" bandRow="1">
                <a:tableStyleId>{5C22544A-7EE6-4342-B048-85BDC9FD1C3A}</a:tableStyleId>
              </a:tblPr>
              <a:tblGrid>
                <a:gridCol w="566019">
                  <a:extLst>
                    <a:ext uri="{9D8B030D-6E8A-4147-A177-3AD203B41FA5}">
                      <a16:colId xmlns:a16="http://schemas.microsoft.com/office/drawing/2014/main" val="841760720"/>
                    </a:ext>
                  </a:extLst>
                </a:gridCol>
                <a:gridCol w="8676406">
                  <a:extLst>
                    <a:ext uri="{9D8B030D-6E8A-4147-A177-3AD203B41FA5}">
                      <a16:colId xmlns:a16="http://schemas.microsoft.com/office/drawing/2014/main" val="2045889118"/>
                    </a:ext>
                  </a:extLst>
                </a:gridCol>
              </a:tblGrid>
              <a:tr h="252000">
                <a:tc>
                  <a:txBody>
                    <a:bodyPr/>
                    <a:lstStyle/>
                    <a:p>
                      <a:pPr algn="ctr" hangingPunct="0">
                        <a:spcAft>
                          <a:spcPts val="0"/>
                        </a:spcAft>
                      </a:pPr>
                      <a:r>
                        <a:rPr lang="en-US" sz="1400" spc="30" dirty="0">
                          <a:effectLst/>
                        </a:rPr>
                        <a:t>No.</a:t>
                      </a:r>
                      <a:endParaRPr lang="ja-JP" sz="1400" dirty="0">
                        <a:solidFill>
                          <a:srgbClr val="000000"/>
                        </a:solidFill>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68580" marR="68580" marT="0" marB="0" anchor="ctr"/>
                </a:tc>
                <a:tc>
                  <a:txBody>
                    <a:bodyPr/>
                    <a:lstStyle/>
                    <a:p>
                      <a:pPr algn="ctr" hangingPunct="0">
                        <a:spcAft>
                          <a:spcPts val="0"/>
                        </a:spcAft>
                      </a:pPr>
                      <a:r>
                        <a:rPr lang="ja-JP" altLang="en-US" sz="1400" spc="30" dirty="0" smtClean="0">
                          <a:effectLst/>
                        </a:rPr>
                        <a:t>基礎情報の</a:t>
                      </a:r>
                      <a:r>
                        <a:rPr lang="ja-JP" sz="1400" spc="30" dirty="0" smtClean="0">
                          <a:effectLst/>
                        </a:rPr>
                        <a:t>調査</a:t>
                      </a:r>
                      <a:r>
                        <a:rPr lang="ja-JP" sz="1400" spc="30" dirty="0">
                          <a:effectLst/>
                        </a:rPr>
                        <a:t>対象機関・</a:t>
                      </a:r>
                      <a:r>
                        <a:rPr lang="ja-JP" sz="1400" spc="30" dirty="0" smtClean="0">
                          <a:effectLst/>
                        </a:rPr>
                        <a:t>団体</a:t>
                      </a:r>
                      <a:endParaRPr lang="ja-JP" sz="1400" dirty="0">
                        <a:solidFill>
                          <a:srgbClr val="000000"/>
                        </a:solidFill>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68580" marR="68580" marT="0" marB="0" anchor="ctr"/>
                </a:tc>
                <a:extLst>
                  <a:ext uri="{0D108BD9-81ED-4DB2-BD59-A6C34878D82A}">
                    <a16:rowId xmlns:a16="http://schemas.microsoft.com/office/drawing/2014/main" val="1215744864"/>
                  </a:ext>
                </a:extLst>
              </a:tr>
              <a:tr h="361341">
                <a:tc>
                  <a:txBody>
                    <a:bodyPr/>
                    <a:lstStyle/>
                    <a:p>
                      <a:pPr algn="ctr" hangingPunct="0">
                        <a:spcAft>
                          <a:spcPts val="0"/>
                        </a:spcAft>
                      </a:pPr>
                      <a:r>
                        <a:rPr lang="ja-JP" altLang="en-US" sz="1400" spc="30" dirty="0">
                          <a:solidFill>
                            <a:schemeClr val="lt1"/>
                          </a:solidFill>
                          <a:effectLst/>
                          <a:latin typeface="+mn-ea"/>
                          <a:ea typeface="+mn-ea"/>
                          <a:cs typeface="+mn-cs"/>
                        </a:rPr>
                        <a:t>①</a:t>
                      </a:r>
                      <a:endParaRPr lang="ja-JP" sz="1600" dirty="0">
                        <a:solidFill>
                          <a:srgbClr val="000000"/>
                        </a:solidFill>
                        <a:effectLst/>
                        <a:latin typeface="+mn-ea"/>
                        <a:ea typeface="+mn-ea"/>
                        <a:cs typeface="Times New Roman" panose="02020603050405020304" pitchFamily="18" charset="0"/>
                      </a:endParaRPr>
                    </a:p>
                  </a:txBody>
                  <a:tcPr marL="68580" marR="68580" marT="0" marB="0" anchor="ctr"/>
                </a:tc>
                <a:tc>
                  <a:txBody>
                    <a:bodyPr/>
                    <a:lstStyle/>
                    <a:p>
                      <a:pPr algn="just" hangingPunct="0">
                        <a:spcAft>
                          <a:spcPts val="0"/>
                        </a:spcAft>
                      </a:pPr>
                      <a:r>
                        <a:rPr lang="en-US" sz="1400" spc="30">
                          <a:effectLst/>
                        </a:rPr>
                        <a:t>Linux Foundation</a:t>
                      </a:r>
                      <a:endParaRPr lang="ja-JP" sz="1400">
                        <a:solidFill>
                          <a:srgbClr val="000000"/>
                        </a:solidFill>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68580" marR="68580" marT="0" marB="0" anchor="ctr"/>
                </a:tc>
                <a:extLst>
                  <a:ext uri="{0D108BD9-81ED-4DB2-BD59-A6C34878D82A}">
                    <a16:rowId xmlns:a16="http://schemas.microsoft.com/office/drawing/2014/main" val="640986516"/>
                  </a:ext>
                </a:extLst>
              </a:tr>
              <a:tr h="361341">
                <a:tc>
                  <a:txBody>
                    <a:bodyPr/>
                    <a:lstStyle/>
                    <a:p>
                      <a:pPr algn="ctr" hangingPunct="0">
                        <a:spcAft>
                          <a:spcPts val="0"/>
                        </a:spcAft>
                      </a:pPr>
                      <a:r>
                        <a:rPr lang="ja-JP" altLang="en-US" sz="1400" spc="30" dirty="0">
                          <a:solidFill>
                            <a:schemeClr val="lt1"/>
                          </a:solidFill>
                          <a:effectLst/>
                          <a:latin typeface="+mn-ea"/>
                          <a:ea typeface="+mn-ea"/>
                          <a:cs typeface="+mn-cs"/>
                        </a:rPr>
                        <a:t>②</a:t>
                      </a:r>
                      <a:endParaRPr lang="ja-JP" sz="1600" dirty="0">
                        <a:solidFill>
                          <a:srgbClr val="000000"/>
                        </a:solidFill>
                        <a:effectLst/>
                        <a:latin typeface="+mn-ea"/>
                        <a:ea typeface="+mn-ea"/>
                        <a:cs typeface="Times New Roman" panose="02020603050405020304" pitchFamily="18" charset="0"/>
                      </a:endParaRPr>
                    </a:p>
                  </a:txBody>
                  <a:tcPr marL="68580" marR="68580" marT="0" marB="0" anchor="ctr"/>
                </a:tc>
                <a:tc>
                  <a:txBody>
                    <a:bodyPr/>
                    <a:lstStyle/>
                    <a:p>
                      <a:pPr algn="just" hangingPunct="0">
                        <a:spcAft>
                          <a:spcPts val="0"/>
                        </a:spcAft>
                      </a:pPr>
                      <a:r>
                        <a:rPr lang="en-US" sz="1400" spc="30" dirty="0">
                          <a:effectLst/>
                        </a:rPr>
                        <a:t>Internet Identity Workshop (IIW)</a:t>
                      </a:r>
                      <a:endParaRPr lang="ja-JP" sz="1400" dirty="0">
                        <a:solidFill>
                          <a:srgbClr val="000000"/>
                        </a:solidFill>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68580" marR="68580" marT="0" marB="0" anchor="ctr"/>
                </a:tc>
                <a:extLst>
                  <a:ext uri="{0D108BD9-81ED-4DB2-BD59-A6C34878D82A}">
                    <a16:rowId xmlns:a16="http://schemas.microsoft.com/office/drawing/2014/main" val="1019877890"/>
                  </a:ext>
                </a:extLst>
              </a:tr>
              <a:tr h="361341">
                <a:tc>
                  <a:txBody>
                    <a:bodyPr/>
                    <a:lstStyle/>
                    <a:p>
                      <a:pPr algn="ctr" hangingPunct="0">
                        <a:spcAft>
                          <a:spcPts val="0"/>
                        </a:spcAft>
                      </a:pPr>
                      <a:r>
                        <a:rPr lang="ja-JP" altLang="en-US" sz="1400" spc="30" dirty="0">
                          <a:solidFill>
                            <a:schemeClr val="lt1"/>
                          </a:solidFill>
                          <a:effectLst/>
                          <a:latin typeface="+mn-ea"/>
                          <a:ea typeface="+mn-ea"/>
                          <a:cs typeface="+mn-cs"/>
                        </a:rPr>
                        <a:t>③</a:t>
                      </a:r>
                      <a:endParaRPr lang="ja-JP" sz="1600" dirty="0">
                        <a:solidFill>
                          <a:srgbClr val="000000"/>
                        </a:solidFill>
                        <a:effectLst/>
                        <a:latin typeface="+mn-ea"/>
                        <a:ea typeface="+mn-ea"/>
                        <a:cs typeface="Times New Roman" panose="02020603050405020304" pitchFamily="18" charset="0"/>
                      </a:endParaRPr>
                    </a:p>
                  </a:txBody>
                  <a:tcPr marL="68580" marR="68580" marT="0" marB="0" anchor="ctr"/>
                </a:tc>
                <a:tc>
                  <a:txBody>
                    <a:bodyPr/>
                    <a:lstStyle/>
                    <a:p>
                      <a:pPr algn="just" hangingPunct="0">
                        <a:spcAft>
                          <a:spcPts val="0"/>
                        </a:spcAft>
                      </a:pPr>
                      <a:r>
                        <a:rPr lang="en-US" sz="1400" spc="30" dirty="0">
                          <a:effectLst/>
                        </a:rPr>
                        <a:t>Rebooting Web of Trust</a:t>
                      </a:r>
                      <a:endParaRPr lang="ja-JP" sz="1400" dirty="0">
                        <a:solidFill>
                          <a:srgbClr val="000000"/>
                        </a:solidFill>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68580" marR="68580" marT="0" marB="0" anchor="ctr"/>
                </a:tc>
                <a:extLst>
                  <a:ext uri="{0D108BD9-81ED-4DB2-BD59-A6C34878D82A}">
                    <a16:rowId xmlns:a16="http://schemas.microsoft.com/office/drawing/2014/main" val="850921565"/>
                  </a:ext>
                </a:extLst>
              </a:tr>
              <a:tr h="361341">
                <a:tc>
                  <a:txBody>
                    <a:bodyPr/>
                    <a:lstStyle/>
                    <a:p>
                      <a:pPr algn="ctr" hangingPunct="0">
                        <a:spcAft>
                          <a:spcPts val="0"/>
                        </a:spcAft>
                      </a:pPr>
                      <a:r>
                        <a:rPr lang="ja-JP" altLang="en-US" sz="1400" spc="30" dirty="0">
                          <a:solidFill>
                            <a:schemeClr val="lt1"/>
                          </a:solidFill>
                          <a:effectLst/>
                          <a:latin typeface="+mn-ea"/>
                          <a:ea typeface="+mn-ea"/>
                          <a:cs typeface="+mn-cs"/>
                        </a:rPr>
                        <a:t>④</a:t>
                      </a:r>
                      <a:endParaRPr lang="ja-JP" sz="1600" dirty="0">
                        <a:solidFill>
                          <a:srgbClr val="000000"/>
                        </a:solidFill>
                        <a:effectLst/>
                        <a:latin typeface="+mn-ea"/>
                        <a:ea typeface="+mn-ea"/>
                        <a:cs typeface="Times New Roman" panose="02020603050405020304" pitchFamily="18" charset="0"/>
                      </a:endParaRPr>
                    </a:p>
                  </a:txBody>
                  <a:tcPr marL="68580" marR="68580" marT="0" marB="0" anchor="ctr"/>
                </a:tc>
                <a:tc>
                  <a:txBody>
                    <a:bodyPr/>
                    <a:lstStyle/>
                    <a:p>
                      <a:pPr algn="just" hangingPunct="0">
                        <a:spcAft>
                          <a:spcPts val="0"/>
                        </a:spcAft>
                      </a:pPr>
                      <a:r>
                        <a:rPr lang="en-US" sz="1400" spc="30" dirty="0">
                          <a:effectLst/>
                        </a:rPr>
                        <a:t>Blockchain Governance Initiative Network (BGIN)</a:t>
                      </a:r>
                      <a:endParaRPr lang="ja-JP" sz="1400" dirty="0">
                        <a:solidFill>
                          <a:srgbClr val="000000"/>
                        </a:solidFill>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68580" marR="68580" marT="0" marB="0" anchor="ctr"/>
                </a:tc>
                <a:extLst>
                  <a:ext uri="{0D108BD9-81ED-4DB2-BD59-A6C34878D82A}">
                    <a16:rowId xmlns:a16="http://schemas.microsoft.com/office/drawing/2014/main" val="308661061"/>
                  </a:ext>
                </a:extLst>
              </a:tr>
              <a:tr h="361341">
                <a:tc>
                  <a:txBody>
                    <a:bodyPr/>
                    <a:lstStyle/>
                    <a:p>
                      <a:pPr algn="ctr" hangingPunct="0">
                        <a:spcAft>
                          <a:spcPts val="0"/>
                        </a:spcAft>
                      </a:pPr>
                      <a:r>
                        <a:rPr lang="ja-JP" altLang="en-US" sz="1400" spc="30" dirty="0">
                          <a:solidFill>
                            <a:schemeClr val="lt1"/>
                          </a:solidFill>
                          <a:effectLst/>
                          <a:latin typeface="+mn-ea"/>
                          <a:ea typeface="+mn-ea"/>
                          <a:cs typeface="+mn-cs"/>
                        </a:rPr>
                        <a:t>⑤</a:t>
                      </a:r>
                      <a:endParaRPr lang="ja-JP" sz="1600" dirty="0">
                        <a:solidFill>
                          <a:srgbClr val="000000"/>
                        </a:solidFill>
                        <a:effectLst/>
                        <a:latin typeface="+mn-ea"/>
                        <a:ea typeface="+mn-ea"/>
                        <a:cs typeface="Times New Roman" panose="02020603050405020304" pitchFamily="18" charset="0"/>
                      </a:endParaRPr>
                    </a:p>
                  </a:txBody>
                  <a:tcPr marL="68580" marR="68580" marT="0" marB="0" anchor="ctr"/>
                </a:tc>
                <a:tc>
                  <a:txBody>
                    <a:bodyPr/>
                    <a:lstStyle/>
                    <a:p>
                      <a:pPr algn="just" hangingPunct="0">
                        <a:spcAft>
                          <a:spcPts val="0"/>
                        </a:spcAft>
                      </a:pPr>
                      <a:r>
                        <a:rPr lang="en-US" sz="1400" spc="30" dirty="0">
                          <a:effectLst/>
                        </a:rPr>
                        <a:t>Open Identity Exchange</a:t>
                      </a:r>
                      <a:endParaRPr lang="ja-JP" sz="1400" dirty="0">
                        <a:solidFill>
                          <a:srgbClr val="000000"/>
                        </a:solidFill>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68580" marR="68580" marT="0" marB="0" anchor="ctr"/>
                </a:tc>
                <a:extLst>
                  <a:ext uri="{0D108BD9-81ED-4DB2-BD59-A6C34878D82A}">
                    <a16:rowId xmlns:a16="http://schemas.microsoft.com/office/drawing/2014/main" val="151666426"/>
                  </a:ext>
                </a:extLst>
              </a:tr>
              <a:tr h="361341">
                <a:tc>
                  <a:txBody>
                    <a:bodyPr/>
                    <a:lstStyle/>
                    <a:p>
                      <a:pPr algn="ctr" hangingPunct="0">
                        <a:spcAft>
                          <a:spcPts val="0"/>
                        </a:spcAft>
                      </a:pPr>
                      <a:r>
                        <a:rPr lang="ja-JP" altLang="en-US" sz="1400" spc="30" dirty="0">
                          <a:solidFill>
                            <a:schemeClr val="lt1"/>
                          </a:solidFill>
                          <a:effectLst/>
                          <a:latin typeface="+mn-ea"/>
                          <a:ea typeface="+mn-ea"/>
                          <a:cs typeface="+mn-cs"/>
                        </a:rPr>
                        <a:t>⑥</a:t>
                      </a:r>
                      <a:endParaRPr lang="ja-JP" sz="1600" dirty="0">
                        <a:solidFill>
                          <a:srgbClr val="000000"/>
                        </a:solidFill>
                        <a:effectLst/>
                        <a:latin typeface="+mn-ea"/>
                        <a:ea typeface="+mn-ea"/>
                        <a:cs typeface="Times New Roman" panose="02020603050405020304" pitchFamily="18" charset="0"/>
                      </a:endParaRPr>
                    </a:p>
                  </a:txBody>
                  <a:tcPr marL="68580" marR="68580" marT="0" marB="0" anchor="ctr"/>
                </a:tc>
                <a:tc>
                  <a:txBody>
                    <a:bodyPr/>
                    <a:lstStyle/>
                    <a:p>
                      <a:pPr algn="just" hangingPunct="0">
                        <a:spcAft>
                          <a:spcPts val="0"/>
                        </a:spcAft>
                      </a:pPr>
                      <a:r>
                        <a:rPr lang="en-US" sz="1400" spc="30" dirty="0">
                          <a:effectLst/>
                        </a:rPr>
                        <a:t>OAuth Security Workshop</a:t>
                      </a:r>
                      <a:endParaRPr lang="ja-JP" sz="1400" dirty="0">
                        <a:solidFill>
                          <a:srgbClr val="000000"/>
                        </a:solidFill>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68580" marR="68580" marT="0" marB="0" anchor="ctr"/>
                </a:tc>
                <a:extLst>
                  <a:ext uri="{0D108BD9-81ED-4DB2-BD59-A6C34878D82A}">
                    <a16:rowId xmlns:a16="http://schemas.microsoft.com/office/drawing/2014/main" val="1303198224"/>
                  </a:ext>
                </a:extLst>
              </a:tr>
              <a:tr h="361341">
                <a:tc>
                  <a:txBody>
                    <a:bodyPr/>
                    <a:lstStyle/>
                    <a:p>
                      <a:pPr algn="ctr" hangingPunct="0">
                        <a:spcAft>
                          <a:spcPts val="0"/>
                        </a:spcAft>
                      </a:pPr>
                      <a:r>
                        <a:rPr lang="ja-JP" altLang="en-US" sz="1400" spc="30" dirty="0">
                          <a:solidFill>
                            <a:schemeClr val="lt1"/>
                          </a:solidFill>
                          <a:effectLst/>
                          <a:latin typeface="+mn-ea"/>
                          <a:ea typeface="+mn-ea"/>
                          <a:cs typeface="+mn-cs"/>
                        </a:rPr>
                        <a:t>⑦</a:t>
                      </a:r>
                      <a:endParaRPr lang="ja-JP" sz="1600" dirty="0">
                        <a:solidFill>
                          <a:srgbClr val="000000"/>
                        </a:solidFill>
                        <a:effectLst/>
                        <a:latin typeface="+mn-ea"/>
                        <a:ea typeface="+mn-ea"/>
                        <a:cs typeface="Times New Roman" panose="02020603050405020304" pitchFamily="18" charset="0"/>
                      </a:endParaRPr>
                    </a:p>
                  </a:txBody>
                  <a:tcPr marL="68580" marR="68580" marT="0" marB="0" anchor="ctr"/>
                </a:tc>
                <a:tc>
                  <a:txBody>
                    <a:bodyPr/>
                    <a:lstStyle/>
                    <a:p>
                      <a:pPr algn="just" hangingPunct="0">
                        <a:spcAft>
                          <a:spcPts val="0"/>
                        </a:spcAft>
                      </a:pPr>
                      <a:r>
                        <a:rPr lang="en-US" sz="1400" spc="30" dirty="0">
                          <a:effectLst/>
                        </a:rPr>
                        <a:t>National Institute of Standards and Technology (NIST)</a:t>
                      </a:r>
                      <a:endParaRPr lang="ja-JP" sz="1400" dirty="0">
                        <a:solidFill>
                          <a:srgbClr val="000000"/>
                        </a:solidFill>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68580" marR="68580" marT="0" marB="0" anchor="ctr"/>
                </a:tc>
                <a:extLst>
                  <a:ext uri="{0D108BD9-81ED-4DB2-BD59-A6C34878D82A}">
                    <a16:rowId xmlns:a16="http://schemas.microsoft.com/office/drawing/2014/main" val="3312368495"/>
                  </a:ext>
                </a:extLst>
              </a:tr>
              <a:tr h="361341">
                <a:tc>
                  <a:txBody>
                    <a:bodyPr/>
                    <a:lstStyle/>
                    <a:p>
                      <a:pPr algn="ctr" hangingPunct="0">
                        <a:spcAft>
                          <a:spcPts val="0"/>
                        </a:spcAft>
                      </a:pPr>
                      <a:r>
                        <a:rPr lang="ja-JP" altLang="en-US" sz="1400" spc="30" dirty="0">
                          <a:solidFill>
                            <a:schemeClr val="lt1"/>
                          </a:solidFill>
                          <a:effectLst/>
                          <a:latin typeface="+mn-ea"/>
                          <a:ea typeface="+mn-ea"/>
                          <a:cs typeface="+mn-cs"/>
                        </a:rPr>
                        <a:t>⑧</a:t>
                      </a:r>
                      <a:endParaRPr lang="ja-JP" sz="1600" dirty="0">
                        <a:solidFill>
                          <a:srgbClr val="000000"/>
                        </a:solidFill>
                        <a:effectLst/>
                        <a:latin typeface="+mn-ea"/>
                        <a:ea typeface="+mn-ea"/>
                        <a:cs typeface="Times New Roman" panose="02020603050405020304" pitchFamily="18" charset="0"/>
                      </a:endParaRPr>
                    </a:p>
                  </a:txBody>
                  <a:tcPr marL="68580" marR="68580" marT="0" marB="0" anchor="ctr"/>
                </a:tc>
                <a:tc>
                  <a:txBody>
                    <a:bodyPr/>
                    <a:lstStyle/>
                    <a:p>
                      <a:pPr algn="just" hangingPunct="0">
                        <a:spcAft>
                          <a:spcPts val="0"/>
                        </a:spcAft>
                      </a:pPr>
                      <a:r>
                        <a:rPr lang="en-US" sz="1400" spc="30" dirty="0">
                          <a:effectLst/>
                        </a:rPr>
                        <a:t>MITRE</a:t>
                      </a:r>
                      <a:endParaRPr lang="ja-JP" sz="1400" dirty="0">
                        <a:solidFill>
                          <a:srgbClr val="000000"/>
                        </a:solidFill>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68580" marR="68580" marT="0" marB="0" anchor="ctr"/>
                </a:tc>
                <a:extLst>
                  <a:ext uri="{0D108BD9-81ED-4DB2-BD59-A6C34878D82A}">
                    <a16:rowId xmlns:a16="http://schemas.microsoft.com/office/drawing/2014/main" val="3934878848"/>
                  </a:ext>
                </a:extLst>
              </a:tr>
              <a:tr h="361341">
                <a:tc>
                  <a:txBody>
                    <a:bodyPr/>
                    <a:lstStyle/>
                    <a:p>
                      <a:pPr algn="ctr" hangingPunct="0">
                        <a:spcAft>
                          <a:spcPts val="0"/>
                        </a:spcAft>
                      </a:pPr>
                      <a:r>
                        <a:rPr lang="ja-JP" altLang="en-US" sz="1400" spc="30" dirty="0">
                          <a:solidFill>
                            <a:schemeClr val="lt1"/>
                          </a:solidFill>
                          <a:effectLst/>
                          <a:latin typeface="+mn-lt"/>
                          <a:ea typeface="+mn-ea"/>
                          <a:cs typeface="+mn-cs"/>
                        </a:rPr>
                        <a:t>⑨</a:t>
                      </a:r>
                      <a:endParaRPr lang="ja-JP" sz="1400" dirty="0">
                        <a:solidFill>
                          <a:srgbClr val="000000"/>
                        </a:solidFill>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68580" marR="68580" marT="0" marB="0" anchor="ctr"/>
                </a:tc>
                <a:tc>
                  <a:txBody>
                    <a:bodyPr/>
                    <a:lstStyle/>
                    <a:p>
                      <a:pPr algn="just" hangingPunct="0">
                        <a:spcAft>
                          <a:spcPts val="0"/>
                        </a:spcAft>
                      </a:pPr>
                      <a:r>
                        <a:rPr lang="en-US" sz="1400" spc="30" dirty="0">
                          <a:effectLst/>
                        </a:rPr>
                        <a:t>Next G Alliance</a:t>
                      </a:r>
                      <a:endParaRPr lang="ja-JP" sz="1400" dirty="0">
                        <a:solidFill>
                          <a:srgbClr val="000000"/>
                        </a:solidFill>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68580" marR="68580" marT="0" marB="0" anchor="ctr"/>
                </a:tc>
                <a:extLst>
                  <a:ext uri="{0D108BD9-81ED-4DB2-BD59-A6C34878D82A}">
                    <a16:rowId xmlns:a16="http://schemas.microsoft.com/office/drawing/2014/main" val="3494168297"/>
                  </a:ext>
                </a:extLst>
              </a:tr>
              <a:tr h="361341">
                <a:tc>
                  <a:txBody>
                    <a:bodyPr/>
                    <a:lstStyle/>
                    <a:p>
                      <a:pPr algn="ctr" hangingPunct="0">
                        <a:spcAft>
                          <a:spcPts val="0"/>
                        </a:spcAft>
                      </a:pPr>
                      <a:r>
                        <a:rPr lang="ja-JP" altLang="en-US" sz="1400" spc="30" dirty="0" smtClean="0">
                          <a:solidFill>
                            <a:schemeClr val="lt1"/>
                          </a:solidFill>
                          <a:effectLst/>
                          <a:latin typeface="+mn-lt"/>
                          <a:ea typeface="+mn-ea"/>
                          <a:cs typeface="+mn-cs"/>
                        </a:rPr>
                        <a:t>⑩</a:t>
                      </a:r>
                      <a:endParaRPr lang="ja-JP" sz="1400" dirty="0">
                        <a:solidFill>
                          <a:srgbClr val="000000"/>
                        </a:solidFill>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68580" marR="68580" marT="0" marB="0" anchor="ctr"/>
                </a:tc>
                <a:tc>
                  <a:txBody>
                    <a:bodyPr/>
                    <a:lstStyle/>
                    <a:p>
                      <a:pPr algn="just" hangingPunct="0">
                        <a:spcAft>
                          <a:spcPts val="0"/>
                        </a:spcAft>
                      </a:pPr>
                      <a:r>
                        <a:rPr lang="en-US" sz="1400" spc="30" dirty="0" err="1">
                          <a:effectLst/>
                        </a:rPr>
                        <a:t>MyData</a:t>
                      </a:r>
                      <a:r>
                        <a:rPr lang="en-US" sz="1400" spc="30" dirty="0">
                          <a:effectLst/>
                        </a:rPr>
                        <a:t> Global</a:t>
                      </a:r>
                      <a:endParaRPr lang="ja-JP" sz="1400" dirty="0">
                        <a:solidFill>
                          <a:srgbClr val="000000"/>
                        </a:solidFill>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68580" marR="68580" marT="0" marB="0" anchor="ctr"/>
                </a:tc>
                <a:extLst>
                  <a:ext uri="{0D108BD9-81ED-4DB2-BD59-A6C34878D82A}">
                    <a16:rowId xmlns:a16="http://schemas.microsoft.com/office/drawing/2014/main" val="3680737801"/>
                  </a:ext>
                </a:extLst>
              </a:tr>
              <a:tr h="361341">
                <a:tc>
                  <a:txBody>
                    <a:bodyPr/>
                    <a:lstStyle/>
                    <a:p>
                      <a:pPr algn="ctr" hangingPunct="0">
                        <a:spcAft>
                          <a:spcPts val="0"/>
                        </a:spcAft>
                      </a:pPr>
                      <a:r>
                        <a:rPr lang="ja-JP" altLang="en-US" sz="1400" spc="30" dirty="0" smtClean="0">
                          <a:solidFill>
                            <a:schemeClr val="lt1"/>
                          </a:solidFill>
                          <a:effectLst/>
                          <a:latin typeface="+mn-lt"/>
                          <a:ea typeface="+mn-ea"/>
                          <a:cs typeface="+mn-cs"/>
                        </a:rPr>
                        <a:t>⑪</a:t>
                      </a:r>
                      <a:endParaRPr lang="ja-JP" sz="1400" dirty="0">
                        <a:solidFill>
                          <a:srgbClr val="000000"/>
                        </a:solidFill>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68580" marR="68580" marT="0" marB="0" anchor="ctr"/>
                </a:tc>
                <a:tc>
                  <a:txBody>
                    <a:bodyPr/>
                    <a:lstStyle/>
                    <a:p>
                      <a:pPr algn="just" hangingPunct="0">
                        <a:spcAft>
                          <a:spcPts val="0"/>
                        </a:spcAft>
                      </a:pPr>
                      <a:r>
                        <a:rPr lang="en-US" sz="1400" spc="30" dirty="0">
                          <a:effectLst/>
                        </a:rPr>
                        <a:t>Privacy Enhancing Technologies</a:t>
                      </a:r>
                      <a:endParaRPr lang="ja-JP" sz="1400" dirty="0">
                        <a:solidFill>
                          <a:srgbClr val="000000"/>
                        </a:solidFill>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68580" marR="68580" marT="0" marB="0" anchor="ctr"/>
                </a:tc>
                <a:extLst>
                  <a:ext uri="{0D108BD9-81ED-4DB2-BD59-A6C34878D82A}">
                    <a16:rowId xmlns:a16="http://schemas.microsoft.com/office/drawing/2014/main" val="845933201"/>
                  </a:ext>
                </a:extLst>
              </a:tr>
              <a:tr h="361341">
                <a:tc>
                  <a:txBody>
                    <a:bodyPr/>
                    <a:lstStyle/>
                    <a:p>
                      <a:pPr algn="ctr" hangingPunct="0">
                        <a:spcAft>
                          <a:spcPts val="0"/>
                        </a:spcAft>
                      </a:pPr>
                      <a:r>
                        <a:rPr lang="ja-JP" altLang="en-US" sz="1400" spc="30" dirty="0" smtClean="0">
                          <a:solidFill>
                            <a:schemeClr val="lt1"/>
                          </a:solidFill>
                          <a:effectLst/>
                          <a:latin typeface="+mn-lt"/>
                          <a:ea typeface="+mn-ea"/>
                          <a:cs typeface="+mn-cs"/>
                        </a:rPr>
                        <a:t>⑫</a:t>
                      </a:r>
                      <a:endParaRPr lang="ja-JP" sz="1400" dirty="0">
                        <a:solidFill>
                          <a:srgbClr val="000000"/>
                        </a:solidFill>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68580" marR="68580" marT="0" marB="0" anchor="ctr"/>
                </a:tc>
                <a:tc>
                  <a:txBody>
                    <a:bodyPr/>
                    <a:lstStyle/>
                    <a:p>
                      <a:pPr algn="just" hangingPunct="0">
                        <a:spcAft>
                          <a:spcPts val="0"/>
                        </a:spcAft>
                      </a:pPr>
                      <a:r>
                        <a:rPr lang="en-US" sz="1400" spc="30" dirty="0" smtClean="0">
                          <a:effectLst/>
                        </a:rPr>
                        <a:t>iSpirt</a:t>
                      </a:r>
                      <a:endParaRPr lang="ja-JP" sz="1400" dirty="0">
                        <a:solidFill>
                          <a:srgbClr val="000000"/>
                        </a:solidFill>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68580" marR="68580" marT="0" marB="0" anchor="ctr"/>
                </a:tc>
                <a:extLst>
                  <a:ext uri="{0D108BD9-81ED-4DB2-BD59-A6C34878D82A}">
                    <a16:rowId xmlns:a16="http://schemas.microsoft.com/office/drawing/2014/main" val="586129224"/>
                  </a:ext>
                </a:extLst>
              </a:tr>
              <a:tr h="361341">
                <a:tc>
                  <a:txBody>
                    <a:bodyPr/>
                    <a:lstStyle/>
                    <a:p>
                      <a:pPr algn="ctr" hangingPunct="0">
                        <a:spcAft>
                          <a:spcPts val="0"/>
                        </a:spcAft>
                      </a:pPr>
                      <a:r>
                        <a:rPr lang="ja-JP" altLang="en-US" sz="1400" spc="30" dirty="0" smtClean="0">
                          <a:solidFill>
                            <a:schemeClr val="lt1"/>
                          </a:solidFill>
                          <a:effectLst/>
                          <a:latin typeface="+mn-lt"/>
                          <a:ea typeface="+mn-ea"/>
                          <a:cs typeface="+mn-cs"/>
                        </a:rPr>
                        <a:t>⑬</a:t>
                      </a:r>
                      <a:endParaRPr lang="ja-JP" sz="1400" dirty="0">
                        <a:solidFill>
                          <a:srgbClr val="000000"/>
                        </a:solidFill>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68580" marR="68580" marT="0" marB="0" anchor="ctr"/>
                </a:tc>
                <a:tc>
                  <a:txBody>
                    <a:bodyPr/>
                    <a:lstStyle/>
                    <a:p>
                      <a:pPr algn="just" hangingPunct="0">
                        <a:spcAft>
                          <a:spcPts val="0"/>
                        </a:spcAft>
                      </a:pPr>
                      <a:r>
                        <a:rPr lang="en-US" sz="1400" spc="30" dirty="0">
                          <a:effectLst/>
                        </a:rPr>
                        <a:t>Global Assured Identity Network (GAIN)</a:t>
                      </a:r>
                      <a:endParaRPr lang="ja-JP" sz="1400" dirty="0">
                        <a:solidFill>
                          <a:srgbClr val="000000"/>
                        </a:solidFill>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68580" marR="68580" marT="0" marB="0" anchor="ctr"/>
                </a:tc>
                <a:extLst>
                  <a:ext uri="{0D108BD9-81ED-4DB2-BD59-A6C34878D82A}">
                    <a16:rowId xmlns:a16="http://schemas.microsoft.com/office/drawing/2014/main" val="1380374749"/>
                  </a:ext>
                </a:extLst>
              </a:tr>
            </a:tbl>
          </a:graphicData>
        </a:graphic>
      </p:graphicFrame>
    </p:spTree>
    <p:extLst>
      <p:ext uri="{BB962C8B-B14F-4D97-AF65-F5344CB8AC3E}">
        <p14:creationId xmlns:p14="http://schemas.microsoft.com/office/powerpoint/2010/main" val="37442324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en-US" altLang="ja-JP" dirty="0"/>
              <a:t>2</a:t>
            </a:r>
            <a:r>
              <a:rPr lang="en-US" altLang="ja-JP" dirty="0" smtClean="0"/>
              <a:t>.2</a:t>
            </a:r>
            <a:r>
              <a:rPr lang="en-US" altLang="ja-JP" dirty="0"/>
              <a:t>. </a:t>
            </a:r>
            <a:r>
              <a:rPr lang="ja-JP" altLang="en-US" dirty="0"/>
              <a:t>情報収集</a:t>
            </a:r>
            <a:r>
              <a:rPr lang="ja-JP" altLang="en-US" dirty="0" smtClean="0"/>
              <a:t>方法</a:t>
            </a:r>
            <a:endParaRPr kumimoji="1" lang="ja-JP" altLang="en-US" dirty="0"/>
          </a:p>
        </p:txBody>
      </p:sp>
      <p:sp>
        <p:nvSpPr>
          <p:cNvPr id="3" name="テキスト プレースホルダー 2"/>
          <p:cNvSpPr>
            <a:spLocks noGrp="1"/>
          </p:cNvSpPr>
          <p:nvPr>
            <p:ph type="body" sz="quarter" idx="10"/>
          </p:nvPr>
        </p:nvSpPr>
        <p:spPr>
          <a:xfrm>
            <a:off x="331788" y="692150"/>
            <a:ext cx="9242425" cy="5581059"/>
          </a:xfrm>
        </p:spPr>
        <p:txBody>
          <a:bodyPr/>
          <a:lstStyle/>
          <a:p>
            <a:r>
              <a:rPr lang="ja-JP" altLang="ja-JP" sz="1600" dirty="0"/>
              <a:t>前述した通り、国際標準化活動はデジュール標準化機関もしくはフォーラム標準化機関・団体のいずれかにおいて実施される。デジュール標準化機関は公的機関であり、メンバーに閉じた議論が行われているため、公開されている情報が限定されているケースが多い。一方、フォーラム標準化機関はオープンに議論が実施されているケースが多く、また策定した標準をはじめとする文書は、基本的には公開されている。したがって、標準化機関の分類に応じて以下の方法で情報収集を実施した</a:t>
            </a:r>
            <a:r>
              <a:rPr lang="ja-JP" altLang="ja-JP" sz="1600" dirty="0" smtClean="0"/>
              <a:t>。</a:t>
            </a:r>
            <a:endParaRPr lang="en-US" altLang="ja-JP" sz="1600" dirty="0" smtClean="0"/>
          </a:p>
          <a:p>
            <a:endParaRPr kumimoji="1" lang="en-US" altLang="ja-JP" sz="1600" dirty="0"/>
          </a:p>
          <a:p>
            <a:pPr marL="285750" indent="-285750">
              <a:buFont typeface="Arial" panose="020B0604020202020204" pitchFamily="34" charset="0"/>
              <a:buChar char="•"/>
            </a:pPr>
            <a:r>
              <a:rPr lang="ja-JP" altLang="en-US" sz="1600" b="1" u="sng" dirty="0" smtClean="0">
                <a:solidFill>
                  <a:srgbClr val="002060"/>
                </a:solidFill>
              </a:rPr>
              <a:t>デジュール標準化機関</a:t>
            </a:r>
            <a:r>
              <a:rPr lang="ja-JP" altLang="en-US" sz="1600" dirty="0" smtClean="0"/>
              <a:t>：各機関</a:t>
            </a:r>
            <a:r>
              <a:rPr lang="ja-JP" altLang="en-US" sz="1600" dirty="0"/>
              <a:t>の公式ホームページにおいて公開されている情報や各種政府機関の資料を基に、</a:t>
            </a:r>
            <a:r>
              <a:rPr lang="en-US" altLang="ja-JP" sz="1600" dirty="0"/>
              <a:t>Trusted Web</a:t>
            </a:r>
            <a:r>
              <a:rPr lang="ja-JP" altLang="en-US" sz="1600" dirty="0"/>
              <a:t>と関連する標準化活動が実施されている作業部会を特定した。更に、特定した作業部会の資料が公開されている場合はそれを参照した。公開されている資料から入手できる情報が不十分である場合は、該当する作業部会の活動に参加している専門家へのヒアリング調査を実施した。実施したヒアリングは以下の</a:t>
            </a:r>
            <a:r>
              <a:rPr lang="ja-JP" altLang="en-US" sz="1600" dirty="0" smtClean="0"/>
              <a:t>通り。</a:t>
            </a:r>
            <a:endParaRPr lang="en-US" altLang="ja-JP" sz="1600" dirty="0" smtClean="0"/>
          </a:p>
          <a:p>
            <a:pPr marL="285750" indent="-285750">
              <a:buFont typeface="Arial" panose="020B0604020202020204" pitchFamily="34" charset="0"/>
              <a:buChar char="•"/>
            </a:pPr>
            <a:endParaRPr lang="en-US" altLang="ja-JP" sz="1600" dirty="0"/>
          </a:p>
          <a:p>
            <a:pPr marL="285750" indent="-285750">
              <a:buFont typeface="Arial" panose="020B0604020202020204" pitchFamily="34" charset="0"/>
              <a:buChar char="•"/>
            </a:pPr>
            <a:endParaRPr lang="en-US" altLang="ja-JP" sz="1600" dirty="0" smtClean="0"/>
          </a:p>
          <a:p>
            <a:pPr marL="285750" indent="-285750">
              <a:buFont typeface="Arial" panose="020B0604020202020204" pitchFamily="34" charset="0"/>
              <a:buChar char="•"/>
            </a:pPr>
            <a:endParaRPr lang="en-US" altLang="ja-JP" sz="1600" dirty="0"/>
          </a:p>
          <a:p>
            <a:pPr marL="285750" indent="-285750">
              <a:buFont typeface="Arial" panose="020B0604020202020204" pitchFamily="34" charset="0"/>
              <a:buChar char="•"/>
            </a:pPr>
            <a:endParaRPr lang="en-US" altLang="ja-JP" sz="1600" dirty="0" smtClean="0"/>
          </a:p>
          <a:p>
            <a:pPr marL="285750" indent="-285750">
              <a:buFont typeface="Arial" panose="020B0604020202020204" pitchFamily="34" charset="0"/>
              <a:buChar char="•"/>
            </a:pPr>
            <a:endParaRPr lang="en-US" altLang="ja-JP" sz="1600" dirty="0" smtClean="0"/>
          </a:p>
          <a:p>
            <a:endParaRPr lang="en-US" altLang="ja-JP" sz="1600" b="1" u="sng" dirty="0" smtClean="0">
              <a:solidFill>
                <a:srgbClr val="002060"/>
              </a:solidFill>
            </a:endParaRPr>
          </a:p>
          <a:p>
            <a:endParaRPr lang="en-US" altLang="ja-JP" sz="900" b="1" u="sng" dirty="0" smtClean="0">
              <a:solidFill>
                <a:srgbClr val="002060"/>
              </a:solidFill>
            </a:endParaRPr>
          </a:p>
          <a:p>
            <a:pPr marL="285750" indent="-285750">
              <a:buFont typeface="Arial" panose="020B0604020202020204" pitchFamily="34" charset="0"/>
              <a:buChar char="•"/>
            </a:pPr>
            <a:r>
              <a:rPr lang="ja-JP" altLang="en-US" sz="1600" b="1" u="sng" dirty="0" smtClean="0">
                <a:solidFill>
                  <a:srgbClr val="002060"/>
                </a:solidFill>
              </a:rPr>
              <a:t>フォーラム</a:t>
            </a:r>
            <a:r>
              <a:rPr lang="ja-JP" altLang="en-US" sz="1600" b="1" u="sng" dirty="0">
                <a:solidFill>
                  <a:srgbClr val="002060"/>
                </a:solidFill>
              </a:rPr>
              <a:t>標準化</a:t>
            </a:r>
            <a:r>
              <a:rPr lang="ja-JP" altLang="en-US" sz="1600" b="1" u="sng" dirty="0" smtClean="0">
                <a:solidFill>
                  <a:srgbClr val="002060"/>
                </a:solidFill>
              </a:rPr>
              <a:t>機関</a:t>
            </a:r>
            <a:r>
              <a:rPr lang="ja-JP" altLang="en-US" sz="1600" dirty="0" smtClean="0"/>
              <a:t>：各団体</a:t>
            </a:r>
            <a:r>
              <a:rPr lang="ja-JP" altLang="en-US" sz="1600" dirty="0"/>
              <a:t>の公式ホームページにおいて公開されている各作業部会の会議要旨や会議の録画、策定中・策定済の標準文書から情報を収集した</a:t>
            </a:r>
          </a:p>
          <a:p>
            <a:endParaRPr kumimoji="1" lang="ja-JP" altLang="en-US" sz="1600" dirty="0"/>
          </a:p>
        </p:txBody>
      </p:sp>
      <p:graphicFrame>
        <p:nvGraphicFramePr>
          <p:cNvPr id="6" name="表 5"/>
          <p:cNvGraphicFramePr>
            <a:graphicFrameLocks noGrp="1"/>
          </p:cNvGraphicFramePr>
          <p:nvPr>
            <p:extLst>
              <p:ext uri="{D42A27DB-BD31-4B8C-83A1-F6EECF244321}">
                <p14:modId xmlns:p14="http://schemas.microsoft.com/office/powerpoint/2010/main" val="440523904"/>
              </p:ext>
            </p:extLst>
          </p:nvPr>
        </p:nvGraphicFramePr>
        <p:xfrm>
          <a:off x="331490" y="3766211"/>
          <a:ext cx="9242723" cy="1169968"/>
        </p:xfrm>
        <a:graphic>
          <a:graphicData uri="http://schemas.openxmlformats.org/drawingml/2006/table">
            <a:tbl>
              <a:tblPr firstRow="1" firstCol="1" bandRow="1">
                <a:tableStyleId>{5C22544A-7EE6-4342-B048-85BDC9FD1C3A}</a:tableStyleId>
              </a:tblPr>
              <a:tblGrid>
                <a:gridCol w="2583235">
                  <a:extLst>
                    <a:ext uri="{9D8B030D-6E8A-4147-A177-3AD203B41FA5}">
                      <a16:colId xmlns:a16="http://schemas.microsoft.com/office/drawing/2014/main" val="46657744"/>
                    </a:ext>
                  </a:extLst>
                </a:gridCol>
                <a:gridCol w="4382373">
                  <a:extLst>
                    <a:ext uri="{9D8B030D-6E8A-4147-A177-3AD203B41FA5}">
                      <a16:colId xmlns:a16="http://schemas.microsoft.com/office/drawing/2014/main" val="2547011943"/>
                    </a:ext>
                  </a:extLst>
                </a:gridCol>
                <a:gridCol w="2277115">
                  <a:extLst>
                    <a:ext uri="{9D8B030D-6E8A-4147-A177-3AD203B41FA5}">
                      <a16:colId xmlns:a16="http://schemas.microsoft.com/office/drawing/2014/main" val="1203466379"/>
                    </a:ext>
                  </a:extLst>
                </a:gridCol>
              </a:tblGrid>
              <a:tr h="292492">
                <a:tc>
                  <a:txBody>
                    <a:bodyPr/>
                    <a:lstStyle/>
                    <a:p>
                      <a:pPr algn="ctr" hangingPunct="0">
                        <a:spcAft>
                          <a:spcPts val="0"/>
                        </a:spcAft>
                      </a:pPr>
                      <a:r>
                        <a:rPr lang="ja-JP" sz="1200" spc="30" dirty="0">
                          <a:effectLst/>
                        </a:rPr>
                        <a:t>調査対象機関・団体</a:t>
                      </a:r>
                      <a:endParaRPr lang="ja-JP" sz="1200" dirty="0">
                        <a:solidFill>
                          <a:srgbClr val="000000"/>
                        </a:solidFill>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68580" marR="68580" marT="0" marB="0" anchor="ctr"/>
                </a:tc>
                <a:tc>
                  <a:txBody>
                    <a:bodyPr/>
                    <a:lstStyle/>
                    <a:p>
                      <a:pPr algn="ctr" hangingPunct="0">
                        <a:spcAft>
                          <a:spcPts val="0"/>
                        </a:spcAft>
                      </a:pPr>
                      <a:r>
                        <a:rPr lang="ja-JP" sz="1200" spc="30" dirty="0">
                          <a:effectLst/>
                        </a:rPr>
                        <a:t>ヒアリングした有識者</a:t>
                      </a:r>
                      <a:endParaRPr lang="ja-JP" sz="1200" dirty="0">
                        <a:solidFill>
                          <a:srgbClr val="000000"/>
                        </a:solidFill>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68580" marR="68580" marT="0" marB="0" anchor="ctr"/>
                </a:tc>
                <a:tc>
                  <a:txBody>
                    <a:bodyPr/>
                    <a:lstStyle/>
                    <a:p>
                      <a:pPr algn="ctr" hangingPunct="0">
                        <a:spcAft>
                          <a:spcPts val="0"/>
                        </a:spcAft>
                      </a:pPr>
                      <a:r>
                        <a:rPr lang="ja-JP" sz="1200" spc="30">
                          <a:effectLst/>
                        </a:rPr>
                        <a:t>実施日</a:t>
                      </a:r>
                      <a:endParaRPr lang="ja-JP" sz="1200">
                        <a:solidFill>
                          <a:srgbClr val="000000"/>
                        </a:solidFill>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68580" marR="68580" marT="0" marB="0" anchor="ctr"/>
                </a:tc>
                <a:extLst>
                  <a:ext uri="{0D108BD9-81ED-4DB2-BD59-A6C34878D82A}">
                    <a16:rowId xmlns:a16="http://schemas.microsoft.com/office/drawing/2014/main" val="1148482266"/>
                  </a:ext>
                </a:extLst>
              </a:tr>
              <a:tr h="292492">
                <a:tc>
                  <a:txBody>
                    <a:bodyPr/>
                    <a:lstStyle/>
                    <a:p>
                      <a:pPr algn="ctr" hangingPunct="0">
                        <a:spcAft>
                          <a:spcPts val="0"/>
                        </a:spcAft>
                      </a:pPr>
                      <a:r>
                        <a:rPr lang="en-US" sz="1200" spc="30" dirty="0">
                          <a:effectLst/>
                        </a:rPr>
                        <a:t>ISO/TC307</a:t>
                      </a:r>
                      <a:endParaRPr lang="ja-JP" sz="1200" dirty="0">
                        <a:solidFill>
                          <a:srgbClr val="000000"/>
                        </a:solidFill>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68580" marR="68580" marT="0" marB="0" anchor="ctr"/>
                </a:tc>
                <a:tc>
                  <a:txBody>
                    <a:bodyPr/>
                    <a:lstStyle/>
                    <a:p>
                      <a:pPr algn="just" hangingPunct="0">
                        <a:spcAft>
                          <a:spcPts val="0"/>
                        </a:spcAft>
                      </a:pPr>
                      <a:r>
                        <a:rPr lang="ja-JP" sz="1200" spc="30" dirty="0">
                          <a:effectLst/>
                        </a:rPr>
                        <a:t>松尾真一郎氏（ジョージタウン大学研究教授）</a:t>
                      </a:r>
                      <a:endParaRPr lang="ja-JP" sz="1200" dirty="0">
                        <a:solidFill>
                          <a:srgbClr val="000000"/>
                        </a:solidFill>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68580" marR="68580" marT="0" marB="0" anchor="ctr"/>
                </a:tc>
                <a:tc>
                  <a:txBody>
                    <a:bodyPr/>
                    <a:lstStyle/>
                    <a:p>
                      <a:pPr algn="just" hangingPunct="0">
                        <a:spcAft>
                          <a:spcPts val="0"/>
                        </a:spcAft>
                      </a:pPr>
                      <a:r>
                        <a:rPr lang="en-US" sz="1200" spc="30">
                          <a:effectLst/>
                        </a:rPr>
                        <a:t>2023</a:t>
                      </a:r>
                      <a:r>
                        <a:rPr lang="ja-JP" sz="1200" spc="30">
                          <a:effectLst/>
                        </a:rPr>
                        <a:t>年</a:t>
                      </a:r>
                      <a:r>
                        <a:rPr lang="en-US" sz="1200" spc="30">
                          <a:effectLst/>
                        </a:rPr>
                        <a:t>1</a:t>
                      </a:r>
                      <a:r>
                        <a:rPr lang="ja-JP" sz="1200" spc="30">
                          <a:effectLst/>
                        </a:rPr>
                        <a:t>月</a:t>
                      </a:r>
                      <a:r>
                        <a:rPr lang="en-US" sz="1200" spc="30">
                          <a:effectLst/>
                        </a:rPr>
                        <a:t>9</a:t>
                      </a:r>
                      <a:r>
                        <a:rPr lang="ja-JP" sz="1200" spc="30">
                          <a:effectLst/>
                        </a:rPr>
                        <a:t>日</a:t>
                      </a:r>
                      <a:endParaRPr lang="ja-JP" sz="1200">
                        <a:solidFill>
                          <a:srgbClr val="000000"/>
                        </a:solidFill>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68580" marR="68580" marT="0" marB="0" anchor="ctr"/>
                </a:tc>
                <a:extLst>
                  <a:ext uri="{0D108BD9-81ED-4DB2-BD59-A6C34878D82A}">
                    <a16:rowId xmlns:a16="http://schemas.microsoft.com/office/drawing/2014/main" val="270834994"/>
                  </a:ext>
                </a:extLst>
              </a:tr>
              <a:tr h="292492">
                <a:tc>
                  <a:txBody>
                    <a:bodyPr/>
                    <a:lstStyle/>
                    <a:p>
                      <a:pPr algn="ctr" hangingPunct="0">
                        <a:spcAft>
                          <a:spcPts val="0"/>
                        </a:spcAft>
                      </a:pPr>
                      <a:r>
                        <a:rPr lang="en-US" sz="1200" spc="30" dirty="0">
                          <a:effectLst/>
                        </a:rPr>
                        <a:t>ISO-IEC JTC 1/SC 27</a:t>
                      </a:r>
                      <a:endParaRPr lang="ja-JP" sz="1200" dirty="0">
                        <a:solidFill>
                          <a:srgbClr val="000000"/>
                        </a:solidFill>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68580" marR="68580" marT="0" marB="0" anchor="ctr"/>
                </a:tc>
                <a:tc>
                  <a:txBody>
                    <a:bodyPr/>
                    <a:lstStyle/>
                    <a:p>
                      <a:pPr algn="just" hangingPunct="0">
                        <a:spcAft>
                          <a:spcPts val="0"/>
                        </a:spcAft>
                      </a:pPr>
                      <a:r>
                        <a:rPr lang="ja-JP" sz="1200" spc="30" dirty="0">
                          <a:effectLst/>
                        </a:rPr>
                        <a:t>佐古和恵氏（早稲田大学教授）</a:t>
                      </a:r>
                      <a:endParaRPr lang="ja-JP" sz="1200" dirty="0">
                        <a:solidFill>
                          <a:srgbClr val="000000"/>
                        </a:solidFill>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68580" marR="68580" marT="0" marB="0" anchor="ctr"/>
                </a:tc>
                <a:tc>
                  <a:txBody>
                    <a:bodyPr/>
                    <a:lstStyle/>
                    <a:p>
                      <a:pPr algn="just" hangingPunct="0">
                        <a:spcAft>
                          <a:spcPts val="0"/>
                        </a:spcAft>
                      </a:pPr>
                      <a:r>
                        <a:rPr lang="en-US" sz="1200" spc="30">
                          <a:effectLst/>
                        </a:rPr>
                        <a:t>2023</a:t>
                      </a:r>
                      <a:r>
                        <a:rPr lang="ja-JP" sz="1200" spc="30">
                          <a:effectLst/>
                        </a:rPr>
                        <a:t>年</a:t>
                      </a:r>
                      <a:r>
                        <a:rPr lang="en-US" sz="1200" spc="30">
                          <a:effectLst/>
                        </a:rPr>
                        <a:t>1</a:t>
                      </a:r>
                      <a:r>
                        <a:rPr lang="ja-JP" sz="1200" spc="30">
                          <a:effectLst/>
                        </a:rPr>
                        <a:t>月</a:t>
                      </a:r>
                      <a:r>
                        <a:rPr lang="en-US" sz="1200" spc="30">
                          <a:effectLst/>
                        </a:rPr>
                        <a:t>11</a:t>
                      </a:r>
                      <a:r>
                        <a:rPr lang="ja-JP" sz="1200" spc="30">
                          <a:effectLst/>
                        </a:rPr>
                        <a:t>日</a:t>
                      </a:r>
                      <a:endParaRPr lang="ja-JP" sz="1200">
                        <a:solidFill>
                          <a:srgbClr val="000000"/>
                        </a:solidFill>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68580" marR="68580" marT="0" marB="0" anchor="ctr"/>
                </a:tc>
                <a:extLst>
                  <a:ext uri="{0D108BD9-81ED-4DB2-BD59-A6C34878D82A}">
                    <a16:rowId xmlns:a16="http://schemas.microsoft.com/office/drawing/2014/main" val="1034912368"/>
                  </a:ext>
                </a:extLst>
              </a:tr>
              <a:tr h="292492">
                <a:tc>
                  <a:txBody>
                    <a:bodyPr/>
                    <a:lstStyle/>
                    <a:p>
                      <a:pPr algn="ctr" hangingPunct="0">
                        <a:spcAft>
                          <a:spcPts val="0"/>
                        </a:spcAft>
                      </a:pPr>
                      <a:r>
                        <a:rPr lang="en-US" sz="1200" spc="30" dirty="0">
                          <a:effectLst/>
                        </a:rPr>
                        <a:t>ISO-IEC JTC 1/SC 27</a:t>
                      </a:r>
                      <a:endParaRPr lang="ja-JP" sz="1200" dirty="0">
                        <a:solidFill>
                          <a:srgbClr val="000000"/>
                        </a:solidFill>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68580" marR="68580" marT="0" marB="0" anchor="ctr"/>
                </a:tc>
                <a:tc>
                  <a:txBody>
                    <a:bodyPr/>
                    <a:lstStyle/>
                    <a:p>
                      <a:pPr algn="just" hangingPunct="0">
                        <a:spcAft>
                          <a:spcPts val="0"/>
                        </a:spcAft>
                      </a:pPr>
                      <a:r>
                        <a:rPr lang="ja-JP" sz="1200" spc="30" dirty="0">
                          <a:effectLst/>
                        </a:rPr>
                        <a:t>﨑村夏彦氏（</a:t>
                      </a:r>
                      <a:r>
                        <a:rPr lang="en-US" sz="1200" spc="30" dirty="0" err="1">
                          <a:effectLst/>
                        </a:rPr>
                        <a:t>OpenID</a:t>
                      </a:r>
                      <a:r>
                        <a:rPr lang="en-US" sz="1200" spc="30" dirty="0">
                          <a:effectLst/>
                        </a:rPr>
                        <a:t> Foundation</a:t>
                      </a:r>
                      <a:r>
                        <a:rPr lang="ja-JP" sz="1200" spc="30" dirty="0">
                          <a:effectLst/>
                        </a:rPr>
                        <a:t>理事長）</a:t>
                      </a:r>
                      <a:endParaRPr lang="ja-JP" sz="1200" dirty="0">
                        <a:solidFill>
                          <a:srgbClr val="000000"/>
                        </a:solidFill>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68580" marR="68580" marT="0" marB="0" anchor="ctr"/>
                </a:tc>
                <a:tc>
                  <a:txBody>
                    <a:bodyPr/>
                    <a:lstStyle/>
                    <a:p>
                      <a:pPr algn="just" hangingPunct="0">
                        <a:spcAft>
                          <a:spcPts val="0"/>
                        </a:spcAft>
                      </a:pPr>
                      <a:r>
                        <a:rPr lang="en-US" sz="1200" spc="30" dirty="0">
                          <a:effectLst/>
                        </a:rPr>
                        <a:t>2023</a:t>
                      </a:r>
                      <a:r>
                        <a:rPr lang="ja-JP" sz="1200" spc="30" dirty="0">
                          <a:effectLst/>
                        </a:rPr>
                        <a:t>年</a:t>
                      </a:r>
                      <a:r>
                        <a:rPr lang="en-US" sz="1200" spc="30" dirty="0">
                          <a:effectLst/>
                        </a:rPr>
                        <a:t>1</a:t>
                      </a:r>
                      <a:r>
                        <a:rPr lang="ja-JP" sz="1200" spc="30" dirty="0">
                          <a:effectLst/>
                        </a:rPr>
                        <a:t>月</a:t>
                      </a:r>
                      <a:r>
                        <a:rPr lang="en-US" sz="1200" spc="30" dirty="0">
                          <a:effectLst/>
                        </a:rPr>
                        <a:t>12</a:t>
                      </a:r>
                      <a:r>
                        <a:rPr lang="ja-JP" sz="1200" spc="30" dirty="0">
                          <a:effectLst/>
                        </a:rPr>
                        <a:t>日</a:t>
                      </a:r>
                      <a:endParaRPr lang="ja-JP" sz="1200" dirty="0">
                        <a:solidFill>
                          <a:srgbClr val="000000"/>
                        </a:solidFill>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68580" marR="68580" marT="0" marB="0" anchor="ctr"/>
                </a:tc>
                <a:extLst>
                  <a:ext uri="{0D108BD9-81ED-4DB2-BD59-A6C34878D82A}">
                    <a16:rowId xmlns:a16="http://schemas.microsoft.com/office/drawing/2014/main" val="404136798"/>
                  </a:ext>
                </a:extLst>
              </a:tr>
            </a:tbl>
          </a:graphicData>
        </a:graphic>
      </p:graphicFrame>
      <p:sp>
        <p:nvSpPr>
          <p:cNvPr id="7" name="テキスト プレースホルダー 2"/>
          <p:cNvSpPr txBox="1">
            <a:spLocks/>
          </p:cNvSpPr>
          <p:nvPr/>
        </p:nvSpPr>
        <p:spPr>
          <a:xfrm>
            <a:off x="1965814" y="3438729"/>
            <a:ext cx="5974073" cy="288000"/>
          </a:xfrm>
          <a:prstGeom prst="rect">
            <a:avLst/>
          </a:prstGeom>
          <a:no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ja-JP" altLang="en-US" sz="1400" b="1" i="0" u="sng" strike="noStrike" kern="1200" cap="none" spc="0" normalizeH="0" baseline="0" noProof="0" dirty="0" smtClean="0">
                <a:ln>
                  <a:noFill/>
                </a:ln>
                <a:solidFill>
                  <a:srgbClr val="000000"/>
                </a:solidFill>
                <a:effectLst/>
                <a:uLnTx/>
                <a:uFillTx/>
                <a:latin typeface="Meiryo UI"/>
                <a:ea typeface="Meiryo UI"/>
                <a:cs typeface="Arial"/>
              </a:rPr>
              <a:t>デジュール標準化機関に関するヒアリング実施概要</a:t>
            </a:r>
            <a:endParaRPr kumimoji="1" lang="en-US" altLang="ja-JP" sz="1400" b="1" i="0" u="sng" strike="noStrike" kern="1200" cap="none" spc="0" normalizeH="0" baseline="0" noProof="0" dirty="0" smtClean="0">
              <a:ln>
                <a:noFill/>
              </a:ln>
              <a:solidFill>
                <a:srgbClr val="000000"/>
              </a:solidFill>
              <a:effectLst/>
              <a:uLnTx/>
              <a:uFillTx/>
              <a:latin typeface="Meiryo UI"/>
              <a:ea typeface="Meiryo UI"/>
              <a:cs typeface="Arial"/>
            </a:endParaRPr>
          </a:p>
        </p:txBody>
      </p:sp>
    </p:spTree>
    <p:extLst>
      <p:ext uri="{BB962C8B-B14F-4D97-AF65-F5344CB8AC3E}">
        <p14:creationId xmlns:p14="http://schemas.microsoft.com/office/powerpoint/2010/main" val="10373285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en-US" altLang="ja-JP" dirty="0"/>
              <a:t>2</a:t>
            </a:r>
            <a:r>
              <a:rPr lang="en-US" altLang="ja-JP" dirty="0" smtClean="0"/>
              <a:t>.3</a:t>
            </a:r>
            <a:r>
              <a:rPr lang="en-US" altLang="ja-JP" dirty="0"/>
              <a:t>. </a:t>
            </a:r>
            <a:r>
              <a:rPr lang="ja-JP" altLang="en-US" dirty="0"/>
              <a:t>調査項目および分析</a:t>
            </a:r>
            <a:r>
              <a:rPr lang="ja-JP" altLang="en-US" dirty="0" smtClean="0"/>
              <a:t>項目</a:t>
            </a:r>
            <a:endParaRPr kumimoji="1" lang="ja-JP" altLang="en-US" dirty="0"/>
          </a:p>
        </p:txBody>
      </p:sp>
      <p:sp>
        <p:nvSpPr>
          <p:cNvPr id="4" name="テキスト ボックス 3"/>
          <p:cNvSpPr txBox="1"/>
          <p:nvPr/>
        </p:nvSpPr>
        <p:spPr>
          <a:xfrm>
            <a:off x="331489" y="673611"/>
            <a:ext cx="9243021" cy="372019"/>
          </a:xfrm>
          <a:prstGeom prst="rect">
            <a:avLst/>
          </a:prstGeom>
          <a:solidFill>
            <a:srgbClr val="002060"/>
          </a:solidFill>
        </p:spPr>
        <p:txBody>
          <a:bodyPr wrap="square" lIns="36000" rIns="36000" rtlCol="0" anchor="ctr">
            <a:noAutofit/>
          </a:bodyPr>
          <a:lstStyle/>
          <a:p>
            <a:pPr lvl="0" algn="ctr" defTabSz="288000">
              <a:defRPr/>
            </a:pPr>
            <a:r>
              <a:rPr lang="ja-JP" altLang="en-US" sz="1400" b="1" dirty="0" smtClean="0">
                <a:solidFill>
                  <a:srgbClr val="FFFFFF"/>
                </a:solidFill>
                <a:latin typeface="Meiryo UI"/>
              </a:rPr>
              <a:t>国際</a:t>
            </a:r>
            <a:r>
              <a:rPr lang="ja-JP" altLang="en-US" sz="1400" b="1" dirty="0">
                <a:solidFill>
                  <a:srgbClr val="FFFFFF"/>
                </a:solidFill>
                <a:latin typeface="Meiryo UI"/>
              </a:rPr>
              <a:t>標準化機関・</a:t>
            </a:r>
            <a:r>
              <a:rPr lang="ja-JP" altLang="en-US" sz="1400" b="1" dirty="0" smtClean="0">
                <a:solidFill>
                  <a:srgbClr val="FFFFFF"/>
                </a:solidFill>
                <a:latin typeface="Meiryo UI"/>
              </a:rPr>
              <a:t>団体の調査項目</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5" name="テキスト ボックス 4"/>
          <p:cNvSpPr txBox="1"/>
          <p:nvPr/>
        </p:nvSpPr>
        <p:spPr>
          <a:xfrm>
            <a:off x="331490" y="1080937"/>
            <a:ext cx="1247282" cy="418242"/>
          </a:xfrm>
          <a:prstGeom prst="rect">
            <a:avLst/>
          </a:prstGeom>
          <a:solidFill>
            <a:schemeClr val="accent2">
              <a:lumMod val="10000"/>
              <a:lumOff val="90000"/>
            </a:schemeClr>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smtClean="0">
                <a:ln>
                  <a:noFill/>
                </a:ln>
                <a:solidFill>
                  <a:srgbClr val="000000"/>
                </a:solidFill>
                <a:effectLst/>
                <a:uLnTx/>
                <a:uFillTx/>
                <a:latin typeface="Meiryo UI"/>
                <a:ea typeface="Meiryo UI"/>
                <a:cs typeface="+mn-cs"/>
              </a:rPr>
              <a:t>機関・団体概要</a:t>
            </a:r>
            <a:endParaRPr kumimoji="1" lang="en-US" altLang="ja-JP" sz="12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6" name="テキスト ボックス 5"/>
          <p:cNvSpPr txBox="1"/>
          <p:nvPr/>
        </p:nvSpPr>
        <p:spPr>
          <a:xfrm>
            <a:off x="1642841" y="1080936"/>
            <a:ext cx="7931669" cy="418243"/>
          </a:xfrm>
          <a:prstGeom prst="rect">
            <a:avLst/>
          </a:prstGeom>
          <a:noFill/>
          <a:ln>
            <a:solidFill>
              <a:srgbClr val="002060"/>
            </a:solidFill>
          </a:ln>
        </p:spPr>
        <p:txBody>
          <a:bodyPr wrap="square" lIns="36000" rIns="36000" rtlCol="0" anchor="ctr">
            <a:noAutofit/>
          </a:bodyPr>
          <a:lstStyle/>
          <a:p>
            <a:pPr lvl="0" defTabSz="288000">
              <a:defRPr/>
            </a:pPr>
            <a:r>
              <a:rPr lang="ja-JP" altLang="en-US" sz="1200" dirty="0">
                <a:solidFill>
                  <a:srgbClr val="000000"/>
                </a:solidFill>
                <a:latin typeface="Meiryo UI"/>
              </a:rPr>
              <a:t>ビジョン</a:t>
            </a:r>
            <a:r>
              <a:rPr lang="en-US" altLang="ja-JP" sz="1200" dirty="0">
                <a:solidFill>
                  <a:srgbClr val="000000"/>
                </a:solidFill>
                <a:latin typeface="Meiryo UI"/>
              </a:rPr>
              <a:t>/</a:t>
            </a:r>
            <a:r>
              <a:rPr lang="ja-JP" altLang="en-US" sz="1200" dirty="0">
                <a:solidFill>
                  <a:srgbClr val="000000"/>
                </a:solidFill>
                <a:latin typeface="Meiryo UI"/>
              </a:rPr>
              <a:t>ミッション、標準化の対象とするコンセプト</a:t>
            </a:r>
            <a:r>
              <a:rPr lang="en-US" altLang="ja-JP" sz="1200" dirty="0">
                <a:solidFill>
                  <a:srgbClr val="000000"/>
                </a:solidFill>
                <a:latin typeface="Meiryo UI"/>
              </a:rPr>
              <a:t>/</a:t>
            </a:r>
            <a:r>
              <a:rPr lang="ja-JP" altLang="en-US" sz="1200" dirty="0">
                <a:solidFill>
                  <a:srgbClr val="000000"/>
                </a:solidFill>
                <a:latin typeface="Meiryo UI"/>
              </a:rPr>
              <a:t>技術分野など。調査対象機関・団体の全体像を把握するために調査した。</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8" name="テキスト ボックス 7"/>
          <p:cNvSpPr txBox="1"/>
          <p:nvPr/>
        </p:nvSpPr>
        <p:spPr>
          <a:xfrm>
            <a:off x="331489" y="1557533"/>
            <a:ext cx="1247282" cy="418242"/>
          </a:xfrm>
          <a:prstGeom prst="rect">
            <a:avLst/>
          </a:prstGeom>
          <a:solidFill>
            <a:schemeClr val="accent2">
              <a:lumMod val="10000"/>
              <a:lumOff val="90000"/>
            </a:schemeClr>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smtClean="0">
                <a:ln>
                  <a:noFill/>
                </a:ln>
                <a:solidFill>
                  <a:srgbClr val="000000"/>
                </a:solidFill>
                <a:effectLst/>
                <a:uLnTx/>
                <a:uFillTx/>
                <a:latin typeface="Meiryo UI"/>
                <a:ea typeface="Meiryo UI"/>
                <a:cs typeface="+mn-cs"/>
              </a:rPr>
              <a:t>組織構成</a:t>
            </a:r>
            <a:endParaRPr kumimoji="1" lang="en-US" altLang="ja-JP" sz="12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9" name="テキスト ボックス 8"/>
          <p:cNvSpPr txBox="1"/>
          <p:nvPr/>
        </p:nvSpPr>
        <p:spPr>
          <a:xfrm>
            <a:off x="1642840" y="1557532"/>
            <a:ext cx="7931669" cy="418243"/>
          </a:xfrm>
          <a:prstGeom prst="rect">
            <a:avLst/>
          </a:prstGeom>
          <a:noFill/>
          <a:ln>
            <a:solidFill>
              <a:srgbClr val="002060"/>
            </a:solidFill>
          </a:ln>
        </p:spPr>
        <p:txBody>
          <a:bodyPr wrap="square" lIns="36000" rIns="36000" rtlCol="0" anchor="ctr">
            <a:noAutofit/>
          </a:bodyPr>
          <a:lstStyle/>
          <a:p>
            <a:pPr lvl="0" defTabSz="288000">
              <a:defRPr/>
            </a:pPr>
            <a:r>
              <a:rPr lang="ja-JP" altLang="en-US" sz="1200">
                <a:solidFill>
                  <a:srgbClr val="000000"/>
                </a:solidFill>
                <a:latin typeface="Meiryo UI"/>
              </a:rPr>
              <a:t>機関・団体を構成する作業部会の標準化対象、主従関係など。調査対象とする作業部会の全体における位置づけを把握するために調査した。</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0" name="テキスト ボックス 9"/>
          <p:cNvSpPr txBox="1"/>
          <p:nvPr/>
        </p:nvSpPr>
        <p:spPr>
          <a:xfrm>
            <a:off x="331489" y="2034129"/>
            <a:ext cx="1247282" cy="418242"/>
          </a:xfrm>
          <a:prstGeom prst="rect">
            <a:avLst/>
          </a:prstGeom>
          <a:solidFill>
            <a:schemeClr val="accent2">
              <a:lumMod val="10000"/>
              <a:lumOff val="90000"/>
            </a:schemeClr>
          </a:solidFill>
        </p:spPr>
        <p:txBody>
          <a:bodyPr wrap="square" lIns="36000" rIns="36000" rtlCol="0" anchor="ctr">
            <a:noAutofit/>
          </a:bodyPr>
          <a:lstStyle/>
          <a:p>
            <a:pPr lvl="0" algn="ctr" defTabSz="288000">
              <a:defRPr/>
            </a:pPr>
            <a:r>
              <a:rPr lang="ja-JP" altLang="en-US" sz="1200" b="1" dirty="0" smtClean="0">
                <a:solidFill>
                  <a:srgbClr val="000000"/>
                </a:solidFill>
                <a:latin typeface="Meiryo UI"/>
              </a:rPr>
              <a:t>作業</a:t>
            </a:r>
            <a:r>
              <a:rPr lang="ja-JP" altLang="en-US" sz="1200" b="1" dirty="0">
                <a:solidFill>
                  <a:srgbClr val="000000"/>
                </a:solidFill>
                <a:latin typeface="Meiryo UI"/>
              </a:rPr>
              <a:t>部会ごと</a:t>
            </a:r>
            <a:r>
              <a:rPr lang="ja-JP" altLang="en-US" sz="1200" b="1" dirty="0" smtClean="0">
                <a:solidFill>
                  <a:srgbClr val="000000"/>
                </a:solidFill>
                <a:latin typeface="Meiryo UI"/>
              </a:rPr>
              <a:t>の</a:t>
            </a:r>
            <a:r>
              <a:rPr lang="en-US" altLang="ja-JP" sz="1200" b="1" dirty="0" smtClean="0">
                <a:solidFill>
                  <a:srgbClr val="000000"/>
                </a:solidFill>
                <a:latin typeface="Meiryo UI"/>
              </a:rPr>
              <a:t/>
            </a:r>
            <a:br>
              <a:rPr lang="en-US" altLang="ja-JP" sz="1200" b="1" dirty="0" smtClean="0">
                <a:solidFill>
                  <a:srgbClr val="000000"/>
                </a:solidFill>
                <a:latin typeface="Meiryo UI"/>
              </a:rPr>
            </a:br>
            <a:r>
              <a:rPr lang="ja-JP" altLang="en-US" sz="1200" b="1" dirty="0" smtClean="0">
                <a:solidFill>
                  <a:srgbClr val="000000"/>
                </a:solidFill>
                <a:latin typeface="Meiryo UI"/>
              </a:rPr>
              <a:t>詳細</a:t>
            </a:r>
            <a:r>
              <a:rPr lang="ja-JP" altLang="en-US" sz="1200" b="1" dirty="0">
                <a:solidFill>
                  <a:srgbClr val="000000"/>
                </a:solidFill>
                <a:latin typeface="Meiryo UI"/>
              </a:rPr>
              <a:t>動向</a:t>
            </a:r>
            <a:endParaRPr kumimoji="1" lang="en-US" altLang="ja-JP" sz="12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1" name="テキスト ボックス 10"/>
          <p:cNvSpPr txBox="1"/>
          <p:nvPr/>
        </p:nvSpPr>
        <p:spPr>
          <a:xfrm>
            <a:off x="1642840" y="2034128"/>
            <a:ext cx="7931669" cy="418243"/>
          </a:xfrm>
          <a:prstGeom prst="rect">
            <a:avLst/>
          </a:prstGeom>
          <a:noFill/>
          <a:ln>
            <a:solidFill>
              <a:srgbClr val="002060"/>
            </a:solidFill>
          </a:ln>
        </p:spPr>
        <p:txBody>
          <a:bodyPr wrap="square" lIns="36000" rIns="36000" rtlCol="0" anchor="ctr">
            <a:noAutofit/>
          </a:bodyPr>
          <a:lstStyle/>
          <a:p>
            <a:pPr lvl="0" defTabSz="288000">
              <a:defRPr/>
            </a:pPr>
            <a:r>
              <a:rPr lang="ja-JP" altLang="en-US" sz="1200">
                <a:solidFill>
                  <a:srgbClr val="000000"/>
                </a:solidFill>
                <a:latin typeface="Meiryo UI"/>
              </a:rPr>
              <a:t>調査対象とした作業部会の活動状況（参加者・会議開催頻度・最近の議論動向</a:t>
            </a:r>
            <a:r>
              <a:rPr lang="en-US" altLang="ja-JP" sz="1200">
                <a:solidFill>
                  <a:srgbClr val="000000"/>
                </a:solidFill>
                <a:latin typeface="Meiryo UI"/>
              </a:rPr>
              <a:t>etc.</a:t>
            </a:r>
            <a:r>
              <a:rPr lang="ja-JP" altLang="en-US" sz="1200">
                <a:solidFill>
                  <a:srgbClr val="000000"/>
                </a:solidFill>
                <a:latin typeface="Meiryo UI"/>
              </a:rPr>
              <a:t>）と、その作業部会の主要標準および概要を調査した。</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2" name="テキスト ボックス 11"/>
          <p:cNvSpPr txBox="1"/>
          <p:nvPr/>
        </p:nvSpPr>
        <p:spPr>
          <a:xfrm>
            <a:off x="331491" y="2510724"/>
            <a:ext cx="1247282" cy="418242"/>
          </a:xfrm>
          <a:prstGeom prst="rect">
            <a:avLst/>
          </a:prstGeom>
          <a:solidFill>
            <a:schemeClr val="accent2">
              <a:lumMod val="10000"/>
              <a:lumOff val="90000"/>
            </a:schemeClr>
          </a:solidFill>
        </p:spPr>
        <p:txBody>
          <a:bodyPr wrap="square" lIns="36000" rIns="36000" rtlCol="0" anchor="ctr">
            <a:noAutofit/>
          </a:bodyPr>
          <a:lstStyle/>
          <a:p>
            <a:pPr lvl="0" algn="ctr" defTabSz="288000">
              <a:defRPr/>
            </a:pPr>
            <a:r>
              <a:rPr lang="ja-JP" altLang="en-US" sz="1200" b="1" dirty="0" smtClean="0">
                <a:solidFill>
                  <a:srgbClr val="000000"/>
                </a:solidFill>
                <a:latin typeface="Meiryo UI"/>
              </a:rPr>
              <a:t>規格</a:t>
            </a:r>
            <a:r>
              <a:rPr lang="ja-JP" altLang="en-US" sz="1200" b="1" dirty="0">
                <a:solidFill>
                  <a:srgbClr val="000000"/>
                </a:solidFill>
                <a:latin typeface="Meiryo UI"/>
              </a:rPr>
              <a:t>策定以外の活動</a:t>
            </a:r>
            <a:endParaRPr kumimoji="1" lang="en-US" altLang="ja-JP" sz="12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3" name="テキスト ボックス 12"/>
          <p:cNvSpPr txBox="1"/>
          <p:nvPr/>
        </p:nvSpPr>
        <p:spPr>
          <a:xfrm>
            <a:off x="1642842" y="2510723"/>
            <a:ext cx="7931669" cy="418243"/>
          </a:xfrm>
          <a:prstGeom prst="rect">
            <a:avLst/>
          </a:prstGeom>
          <a:noFill/>
          <a:ln>
            <a:solidFill>
              <a:srgbClr val="002060"/>
            </a:solidFill>
          </a:ln>
        </p:spPr>
        <p:txBody>
          <a:bodyPr wrap="square" lIns="36000" rIns="36000" rtlCol="0" anchor="ctr">
            <a:noAutofit/>
          </a:bodyPr>
          <a:lstStyle/>
          <a:p>
            <a:pPr lvl="0" defTabSz="288000">
              <a:defRPr/>
            </a:pPr>
            <a:r>
              <a:rPr lang="ja-JP" altLang="en-US" sz="1200" dirty="0">
                <a:solidFill>
                  <a:srgbClr val="000000"/>
                </a:solidFill>
                <a:latin typeface="Meiryo UI"/>
              </a:rPr>
              <a:t>調査対象機関・団体が行っている情報発信やネットワーキング等の状況を把握する</a:t>
            </a:r>
            <a:r>
              <a:rPr lang="ja-JP" altLang="en-US" sz="1200" dirty="0" smtClean="0">
                <a:solidFill>
                  <a:srgbClr val="000000"/>
                </a:solidFill>
                <a:latin typeface="Meiryo UI"/>
              </a:rPr>
              <a:t>ために</a:t>
            </a:r>
            <a:r>
              <a:rPr lang="ja-JP" altLang="en-US" sz="1200" dirty="0">
                <a:solidFill>
                  <a:srgbClr val="000000"/>
                </a:solidFill>
                <a:latin typeface="Meiryo UI"/>
              </a:rPr>
              <a:t>調査した。</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4" name="テキスト ボックス 13"/>
          <p:cNvSpPr txBox="1"/>
          <p:nvPr/>
        </p:nvSpPr>
        <p:spPr>
          <a:xfrm>
            <a:off x="331491" y="3054102"/>
            <a:ext cx="9243021" cy="342149"/>
          </a:xfrm>
          <a:prstGeom prst="rect">
            <a:avLst/>
          </a:prstGeom>
          <a:solidFill>
            <a:srgbClr val="002060"/>
          </a:solidFill>
        </p:spPr>
        <p:txBody>
          <a:bodyPr wrap="square" lIns="36000" rIns="36000" rtlCol="0" anchor="ctr">
            <a:noAutofit/>
          </a:bodyPr>
          <a:lstStyle/>
          <a:p>
            <a:pPr lvl="0" algn="ctr" defTabSz="288000">
              <a:defRPr/>
            </a:pPr>
            <a:r>
              <a:rPr lang="ja-JP" altLang="en-US" sz="1400" b="1" dirty="0" smtClean="0">
                <a:solidFill>
                  <a:srgbClr val="FFFFFF"/>
                </a:solidFill>
                <a:latin typeface="Meiryo UI"/>
              </a:rPr>
              <a:t>その他</a:t>
            </a:r>
            <a:r>
              <a:rPr lang="en-US" altLang="ja-JP" sz="1400" b="1" dirty="0">
                <a:solidFill>
                  <a:srgbClr val="FFFFFF"/>
                </a:solidFill>
                <a:latin typeface="Meiryo UI"/>
              </a:rPr>
              <a:t>Trusted Web</a:t>
            </a:r>
            <a:r>
              <a:rPr lang="ja-JP" altLang="en-US" sz="1400" b="1" dirty="0">
                <a:solidFill>
                  <a:srgbClr val="FFFFFF"/>
                </a:solidFill>
                <a:latin typeface="Meiryo UI"/>
              </a:rPr>
              <a:t>と連携可能性がある標準化関連機関・団体の調査項目</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5" name="テキスト ボックス 14"/>
          <p:cNvSpPr txBox="1"/>
          <p:nvPr/>
        </p:nvSpPr>
        <p:spPr>
          <a:xfrm>
            <a:off x="331489" y="3466687"/>
            <a:ext cx="1247282" cy="438927"/>
          </a:xfrm>
          <a:prstGeom prst="rect">
            <a:avLst/>
          </a:prstGeom>
          <a:solidFill>
            <a:schemeClr val="accent2">
              <a:lumMod val="10000"/>
              <a:lumOff val="90000"/>
            </a:schemeClr>
          </a:solidFill>
        </p:spPr>
        <p:txBody>
          <a:bodyPr wrap="square" lIns="36000" rIns="36000" rtlCol="0" anchor="ctr">
            <a:noAutofit/>
          </a:bodyPr>
          <a:lstStyle/>
          <a:p>
            <a:pPr lvl="0" algn="ctr" defTabSz="288000">
              <a:defRPr/>
            </a:pPr>
            <a:r>
              <a:rPr lang="ja-JP" altLang="en-US" sz="1200" b="1" dirty="0" smtClean="0">
                <a:solidFill>
                  <a:srgbClr val="000000"/>
                </a:solidFill>
                <a:latin typeface="Meiryo UI"/>
              </a:rPr>
              <a:t>機関</a:t>
            </a:r>
            <a:r>
              <a:rPr lang="ja-JP" altLang="en-US" sz="1200" b="1" dirty="0">
                <a:solidFill>
                  <a:srgbClr val="000000"/>
                </a:solidFill>
                <a:latin typeface="Meiryo UI"/>
              </a:rPr>
              <a:t>・団体概要</a:t>
            </a:r>
            <a:endParaRPr kumimoji="1" lang="en-US" altLang="ja-JP" sz="12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6" name="テキスト ボックス 15"/>
          <p:cNvSpPr txBox="1"/>
          <p:nvPr/>
        </p:nvSpPr>
        <p:spPr>
          <a:xfrm>
            <a:off x="1642840" y="3466687"/>
            <a:ext cx="7931669" cy="438928"/>
          </a:xfrm>
          <a:prstGeom prst="rect">
            <a:avLst/>
          </a:prstGeom>
          <a:noFill/>
          <a:ln>
            <a:solidFill>
              <a:srgbClr val="002060"/>
            </a:solidFill>
          </a:ln>
        </p:spPr>
        <p:txBody>
          <a:bodyPr wrap="square" lIns="36000" rIns="36000" rtlCol="0" anchor="ctr">
            <a:noAutofit/>
          </a:bodyPr>
          <a:lstStyle/>
          <a:p>
            <a:pPr lvl="0" defTabSz="288000">
              <a:defRPr/>
            </a:pPr>
            <a:r>
              <a:rPr lang="ja-JP" altLang="en-US" sz="1200">
                <a:solidFill>
                  <a:srgbClr val="000000"/>
                </a:solidFill>
                <a:latin typeface="Meiryo UI"/>
              </a:rPr>
              <a:t>各機関・団体の活動内容や主眼に置いているテーマを把握するために調査した。</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7" name="テキスト ボックス 16"/>
          <p:cNvSpPr txBox="1"/>
          <p:nvPr/>
        </p:nvSpPr>
        <p:spPr>
          <a:xfrm>
            <a:off x="331492" y="3976050"/>
            <a:ext cx="1247282" cy="438927"/>
          </a:xfrm>
          <a:prstGeom prst="rect">
            <a:avLst/>
          </a:prstGeom>
          <a:solidFill>
            <a:schemeClr val="accent2">
              <a:lumMod val="10000"/>
              <a:lumOff val="90000"/>
            </a:schemeClr>
          </a:solidFill>
        </p:spPr>
        <p:txBody>
          <a:bodyPr wrap="square" lIns="36000" rIns="36000" rtlCol="0" anchor="ctr">
            <a:noAutofit/>
          </a:bodyPr>
          <a:lstStyle/>
          <a:p>
            <a:pPr lvl="0" algn="ctr" defTabSz="288000">
              <a:defRPr/>
            </a:pPr>
            <a:r>
              <a:rPr lang="ja-JP" altLang="en-US" sz="1200" b="1" dirty="0" smtClean="0">
                <a:solidFill>
                  <a:srgbClr val="000000"/>
                </a:solidFill>
                <a:latin typeface="Meiryo UI"/>
              </a:rPr>
              <a:t>会議</a:t>
            </a:r>
            <a:r>
              <a:rPr lang="ja-JP" altLang="en-US" sz="1200" b="1" dirty="0">
                <a:solidFill>
                  <a:srgbClr val="000000"/>
                </a:solidFill>
                <a:latin typeface="Meiryo UI"/>
              </a:rPr>
              <a:t>・イベント</a:t>
            </a:r>
            <a:r>
              <a:rPr lang="ja-JP" altLang="en-US" sz="1200" b="1" dirty="0" smtClean="0">
                <a:solidFill>
                  <a:srgbClr val="000000"/>
                </a:solidFill>
                <a:latin typeface="Meiryo UI"/>
              </a:rPr>
              <a:t>等</a:t>
            </a:r>
            <a:r>
              <a:rPr lang="en-US" altLang="ja-JP" sz="1200" b="1" dirty="0" smtClean="0">
                <a:solidFill>
                  <a:srgbClr val="000000"/>
                </a:solidFill>
                <a:latin typeface="Meiryo UI"/>
              </a:rPr>
              <a:t/>
            </a:r>
            <a:br>
              <a:rPr lang="en-US" altLang="ja-JP" sz="1200" b="1" dirty="0" smtClean="0">
                <a:solidFill>
                  <a:srgbClr val="000000"/>
                </a:solidFill>
                <a:latin typeface="Meiryo UI"/>
              </a:rPr>
            </a:br>
            <a:r>
              <a:rPr lang="ja-JP" altLang="en-US" sz="1200" b="1" dirty="0" smtClean="0">
                <a:solidFill>
                  <a:srgbClr val="000000"/>
                </a:solidFill>
                <a:latin typeface="Meiryo UI"/>
              </a:rPr>
              <a:t>開催</a:t>
            </a:r>
            <a:r>
              <a:rPr lang="ja-JP" altLang="en-US" sz="1200" b="1" dirty="0">
                <a:solidFill>
                  <a:srgbClr val="000000"/>
                </a:solidFill>
                <a:latin typeface="Meiryo UI"/>
              </a:rPr>
              <a:t>状況</a:t>
            </a:r>
            <a:endParaRPr kumimoji="1" lang="en-US" altLang="ja-JP" sz="12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8" name="テキスト ボックス 17"/>
          <p:cNvSpPr txBox="1"/>
          <p:nvPr/>
        </p:nvSpPr>
        <p:spPr>
          <a:xfrm>
            <a:off x="1642843" y="3976050"/>
            <a:ext cx="7931669" cy="438928"/>
          </a:xfrm>
          <a:prstGeom prst="rect">
            <a:avLst/>
          </a:prstGeom>
          <a:noFill/>
          <a:ln>
            <a:solidFill>
              <a:srgbClr val="002060"/>
            </a:solidFill>
          </a:ln>
        </p:spPr>
        <p:txBody>
          <a:bodyPr wrap="square" lIns="36000" rIns="36000" rtlCol="0" anchor="ctr">
            <a:noAutofit/>
          </a:bodyPr>
          <a:lstStyle/>
          <a:p>
            <a:pPr lvl="0" defTabSz="288000">
              <a:defRPr/>
            </a:pPr>
            <a:r>
              <a:rPr lang="ja-JP" altLang="en-US" sz="1200" dirty="0">
                <a:solidFill>
                  <a:srgbClr val="000000"/>
                </a:solidFill>
                <a:latin typeface="Meiryo UI"/>
              </a:rPr>
              <a:t>各機関・団体と接点を持つことができる会議やイベントの有無、開催形式・頻度・参加資格等を把握するために調査した。</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9" name="テキスト ボックス 18"/>
          <p:cNvSpPr txBox="1"/>
          <p:nvPr/>
        </p:nvSpPr>
        <p:spPr>
          <a:xfrm>
            <a:off x="331492" y="4522324"/>
            <a:ext cx="9243021" cy="376284"/>
          </a:xfrm>
          <a:prstGeom prst="rect">
            <a:avLst/>
          </a:prstGeom>
          <a:solidFill>
            <a:srgbClr val="002060"/>
          </a:solidFill>
        </p:spPr>
        <p:txBody>
          <a:bodyPr wrap="square" lIns="36000" rIns="36000" rtlCol="0" anchor="ctr">
            <a:noAutofit/>
          </a:bodyPr>
          <a:lstStyle/>
          <a:p>
            <a:pPr lvl="0" algn="ctr" defTabSz="288000">
              <a:defRPr/>
            </a:pP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mn-cs"/>
              </a:rPr>
              <a:t>分析項目</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21" name="テキスト ボックス 20"/>
          <p:cNvSpPr txBox="1"/>
          <p:nvPr/>
        </p:nvSpPr>
        <p:spPr>
          <a:xfrm>
            <a:off x="331489" y="4967676"/>
            <a:ext cx="1655254" cy="418242"/>
          </a:xfrm>
          <a:prstGeom prst="rect">
            <a:avLst/>
          </a:prstGeom>
          <a:solidFill>
            <a:schemeClr val="accent2">
              <a:lumMod val="10000"/>
              <a:lumOff val="90000"/>
            </a:schemeClr>
          </a:solidFill>
        </p:spPr>
        <p:txBody>
          <a:bodyPr wrap="square" lIns="36000" rIns="36000" rtlCol="0" anchor="ctr">
            <a:noAutofit/>
          </a:bodyPr>
          <a:lstStyle/>
          <a:p>
            <a:pPr lvl="0" algn="ctr" defTabSz="288000">
              <a:defRPr/>
            </a:pPr>
            <a:r>
              <a:rPr lang="ja-JP" altLang="en-US" sz="1200" b="1" dirty="0" smtClean="0">
                <a:solidFill>
                  <a:srgbClr val="000000"/>
                </a:solidFill>
                <a:latin typeface="Meiryo UI"/>
              </a:rPr>
              <a:t>国際</a:t>
            </a:r>
            <a:r>
              <a:rPr lang="ja-JP" altLang="en-US" sz="1200" b="1" dirty="0">
                <a:solidFill>
                  <a:srgbClr val="000000"/>
                </a:solidFill>
                <a:latin typeface="Meiryo UI"/>
              </a:rPr>
              <a:t>標準化機関・団体の比較整理</a:t>
            </a:r>
            <a:endParaRPr kumimoji="1" lang="en-US" altLang="ja-JP" sz="12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2" name="テキスト ボックス 21"/>
          <p:cNvSpPr txBox="1"/>
          <p:nvPr/>
        </p:nvSpPr>
        <p:spPr>
          <a:xfrm>
            <a:off x="2069870" y="4967675"/>
            <a:ext cx="7504639" cy="418243"/>
          </a:xfrm>
          <a:prstGeom prst="rect">
            <a:avLst/>
          </a:prstGeom>
          <a:noFill/>
          <a:ln>
            <a:solidFill>
              <a:srgbClr val="002060"/>
            </a:solidFill>
          </a:ln>
        </p:spPr>
        <p:txBody>
          <a:bodyPr wrap="square" lIns="36000" rIns="36000" rtlCol="0" anchor="ctr">
            <a:noAutofit/>
          </a:bodyPr>
          <a:lstStyle/>
          <a:p>
            <a:pPr lvl="0" defTabSz="288000">
              <a:defRPr/>
            </a:pPr>
            <a:r>
              <a:rPr lang="ja-JP" altLang="en-US" sz="1200">
                <a:solidFill>
                  <a:srgbClr val="000000"/>
                </a:solidFill>
                <a:latin typeface="Meiryo UI"/>
              </a:rPr>
              <a:t>調査対象とした国際標準化機関・団体について、主催者のタイプ、参加主体、会議開催頻度、策定文書（規格含む）の方向性、規格策定以外の活動を軸に比較整理を行った。</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3" name="テキスト ボックス 22"/>
          <p:cNvSpPr txBox="1"/>
          <p:nvPr/>
        </p:nvSpPr>
        <p:spPr>
          <a:xfrm>
            <a:off x="331488" y="5444271"/>
            <a:ext cx="1655254" cy="580409"/>
          </a:xfrm>
          <a:prstGeom prst="rect">
            <a:avLst/>
          </a:prstGeom>
          <a:solidFill>
            <a:schemeClr val="accent2">
              <a:lumMod val="10000"/>
              <a:lumOff val="90000"/>
            </a:schemeClr>
          </a:solidFill>
        </p:spPr>
        <p:txBody>
          <a:bodyPr wrap="square" lIns="36000" rIns="36000" rtlCol="0" anchor="ctr">
            <a:noAutofit/>
          </a:bodyPr>
          <a:lstStyle/>
          <a:p>
            <a:pPr lvl="0" algn="ctr" defTabSz="288000">
              <a:defRPr/>
            </a:pPr>
            <a:r>
              <a:rPr lang="ja-JP" altLang="en-US" sz="1200" b="1" dirty="0" smtClean="0">
                <a:solidFill>
                  <a:srgbClr val="000000"/>
                </a:solidFill>
                <a:latin typeface="Meiryo UI"/>
              </a:rPr>
              <a:t>各国際</a:t>
            </a:r>
            <a:r>
              <a:rPr lang="ja-JP" altLang="en-US" sz="1200" b="1" dirty="0">
                <a:solidFill>
                  <a:srgbClr val="000000"/>
                </a:solidFill>
                <a:latin typeface="Meiryo UI"/>
              </a:rPr>
              <a:t>標準化機関・団体と</a:t>
            </a:r>
            <a:r>
              <a:rPr lang="en-US" altLang="ja-JP" sz="1200" b="1" dirty="0">
                <a:solidFill>
                  <a:srgbClr val="000000"/>
                </a:solidFill>
                <a:latin typeface="Meiryo UI"/>
              </a:rPr>
              <a:t>Trusted Web</a:t>
            </a:r>
            <a:r>
              <a:rPr lang="ja-JP" altLang="en-US" sz="1200" b="1" dirty="0" smtClean="0">
                <a:solidFill>
                  <a:srgbClr val="000000"/>
                </a:solidFill>
                <a:latin typeface="Meiryo UI"/>
              </a:rPr>
              <a:t>の</a:t>
            </a:r>
            <a:r>
              <a:rPr lang="en-US" altLang="ja-JP" sz="1200" b="1" dirty="0" smtClean="0">
                <a:solidFill>
                  <a:srgbClr val="000000"/>
                </a:solidFill>
                <a:latin typeface="Meiryo UI"/>
              </a:rPr>
              <a:t/>
            </a:r>
            <a:br>
              <a:rPr lang="en-US" altLang="ja-JP" sz="1200" b="1" dirty="0" smtClean="0">
                <a:solidFill>
                  <a:srgbClr val="000000"/>
                </a:solidFill>
                <a:latin typeface="Meiryo UI"/>
              </a:rPr>
            </a:br>
            <a:r>
              <a:rPr lang="ja-JP" altLang="en-US" sz="1200" b="1" dirty="0" smtClean="0">
                <a:solidFill>
                  <a:srgbClr val="000000"/>
                </a:solidFill>
                <a:latin typeface="Meiryo UI"/>
              </a:rPr>
              <a:t>関連性</a:t>
            </a:r>
            <a:endParaRPr kumimoji="1" lang="en-US" altLang="ja-JP" sz="12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4" name="テキスト ボックス 23"/>
          <p:cNvSpPr txBox="1"/>
          <p:nvPr/>
        </p:nvSpPr>
        <p:spPr>
          <a:xfrm>
            <a:off x="2069869" y="5444271"/>
            <a:ext cx="7504639" cy="580410"/>
          </a:xfrm>
          <a:prstGeom prst="rect">
            <a:avLst/>
          </a:prstGeom>
          <a:noFill/>
          <a:ln>
            <a:solidFill>
              <a:srgbClr val="002060"/>
            </a:solidFill>
          </a:ln>
        </p:spPr>
        <p:txBody>
          <a:bodyPr wrap="square" lIns="36000" rIns="36000" rtlCol="0" anchor="ctr">
            <a:noAutofit/>
          </a:bodyPr>
          <a:lstStyle/>
          <a:p>
            <a:pPr lvl="0" defTabSz="288000">
              <a:defRPr/>
            </a:pPr>
            <a:r>
              <a:rPr lang="ja-JP" altLang="en-US" sz="1200">
                <a:solidFill>
                  <a:srgbClr val="000000"/>
                </a:solidFill>
                <a:latin typeface="Meiryo UI"/>
              </a:rPr>
              <a:t>調査対象とした国際標準化機関・団体について、</a:t>
            </a:r>
            <a:r>
              <a:rPr lang="en-US" altLang="ja-JP" sz="1200">
                <a:solidFill>
                  <a:srgbClr val="000000"/>
                </a:solidFill>
                <a:latin typeface="Meiryo UI"/>
              </a:rPr>
              <a:t>『Trusted Web </a:t>
            </a:r>
            <a:r>
              <a:rPr lang="ja-JP" altLang="en-US" sz="1200">
                <a:solidFill>
                  <a:srgbClr val="000000"/>
                </a:solidFill>
                <a:latin typeface="Meiryo UI"/>
              </a:rPr>
              <a:t>ホワイトペーパー</a:t>
            </a:r>
            <a:r>
              <a:rPr lang="en-US" altLang="ja-JP" sz="1200">
                <a:solidFill>
                  <a:srgbClr val="000000"/>
                </a:solidFill>
                <a:latin typeface="Meiryo UI"/>
              </a:rPr>
              <a:t>ver2.0』</a:t>
            </a:r>
            <a:r>
              <a:rPr lang="ja-JP" altLang="en-US" sz="1200">
                <a:solidFill>
                  <a:srgbClr val="000000"/>
                </a:solidFill>
                <a:latin typeface="Meiryo UI"/>
              </a:rPr>
              <a:t>において示された</a:t>
            </a:r>
            <a:r>
              <a:rPr lang="en-US" altLang="ja-JP" sz="1200">
                <a:solidFill>
                  <a:srgbClr val="000000"/>
                </a:solidFill>
                <a:latin typeface="Meiryo UI"/>
              </a:rPr>
              <a:t>Trusted Web</a:t>
            </a:r>
            <a:r>
              <a:rPr lang="ja-JP" altLang="en-US" sz="1200">
                <a:solidFill>
                  <a:srgbClr val="000000"/>
                </a:solidFill>
                <a:latin typeface="Meiryo UI"/>
              </a:rPr>
              <a:t>のコンセプト、推進体制とどのような類似性があるか、また規格の内容にどのような</a:t>
            </a:r>
            <a:r>
              <a:rPr lang="en-US" altLang="ja-JP" sz="1200">
                <a:solidFill>
                  <a:srgbClr val="000000"/>
                </a:solidFill>
                <a:latin typeface="Meiryo UI"/>
              </a:rPr>
              <a:t>Trusted Web</a:t>
            </a:r>
            <a:r>
              <a:rPr lang="ja-JP" altLang="en-US" sz="1200">
                <a:solidFill>
                  <a:srgbClr val="000000"/>
                </a:solidFill>
                <a:latin typeface="Meiryo UI"/>
              </a:rPr>
              <a:t>と関連する特徴があるか考察した。</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5" name="テキスト ボックス 24"/>
          <p:cNvSpPr txBox="1"/>
          <p:nvPr/>
        </p:nvSpPr>
        <p:spPr>
          <a:xfrm>
            <a:off x="331488" y="6112060"/>
            <a:ext cx="1655254" cy="418242"/>
          </a:xfrm>
          <a:prstGeom prst="rect">
            <a:avLst/>
          </a:prstGeom>
          <a:solidFill>
            <a:schemeClr val="accent2">
              <a:lumMod val="10000"/>
              <a:lumOff val="90000"/>
            </a:schemeClr>
          </a:solidFill>
        </p:spPr>
        <p:txBody>
          <a:bodyPr wrap="square" lIns="36000" rIns="36000" rtlCol="0" anchor="ctr">
            <a:noAutofit/>
          </a:bodyPr>
          <a:lstStyle/>
          <a:p>
            <a:pPr lvl="0" algn="ctr" defTabSz="288000">
              <a:defRPr/>
            </a:pPr>
            <a:r>
              <a:rPr lang="ja-JP" altLang="en-US" sz="1200" b="1" dirty="0" smtClean="0">
                <a:solidFill>
                  <a:srgbClr val="000000"/>
                </a:solidFill>
                <a:latin typeface="Meiryo UI"/>
              </a:rPr>
              <a:t>各国際</a:t>
            </a:r>
            <a:r>
              <a:rPr lang="ja-JP" altLang="en-US" sz="1200" b="1" dirty="0">
                <a:solidFill>
                  <a:srgbClr val="000000"/>
                </a:solidFill>
                <a:latin typeface="Meiryo UI"/>
              </a:rPr>
              <a:t>標準化機関・団体との今後の連携方針</a:t>
            </a:r>
            <a:endParaRPr kumimoji="1" lang="en-US" altLang="ja-JP" sz="12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6" name="テキスト ボックス 25"/>
          <p:cNvSpPr txBox="1"/>
          <p:nvPr/>
        </p:nvSpPr>
        <p:spPr>
          <a:xfrm>
            <a:off x="2069869" y="6112059"/>
            <a:ext cx="7504639" cy="418243"/>
          </a:xfrm>
          <a:prstGeom prst="rect">
            <a:avLst/>
          </a:prstGeom>
          <a:noFill/>
          <a:ln>
            <a:solidFill>
              <a:srgbClr val="002060"/>
            </a:solidFill>
          </a:ln>
        </p:spPr>
        <p:txBody>
          <a:bodyPr wrap="square" lIns="36000" rIns="36000" rtlCol="0" anchor="ctr">
            <a:noAutofit/>
          </a:bodyPr>
          <a:lstStyle/>
          <a:p>
            <a:pPr lvl="0" defTabSz="288000">
              <a:defRPr/>
            </a:pPr>
            <a:r>
              <a:rPr lang="ja-JP" altLang="en-US" sz="1200">
                <a:solidFill>
                  <a:srgbClr val="000000"/>
                </a:solidFill>
                <a:latin typeface="Meiryo UI"/>
              </a:rPr>
              <a:t>上記を踏まえ、</a:t>
            </a:r>
            <a:r>
              <a:rPr lang="en-US" altLang="ja-JP" sz="1200">
                <a:solidFill>
                  <a:srgbClr val="000000"/>
                </a:solidFill>
                <a:latin typeface="Meiryo UI"/>
              </a:rPr>
              <a:t>Trusted Web</a:t>
            </a:r>
            <a:r>
              <a:rPr lang="ja-JP" altLang="en-US" sz="1200">
                <a:solidFill>
                  <a:srgbClr val="000000"/>
                </a:solidFill>
                <a:latin typeface="Meiryo UI"/>
              </a:rPr>
              <a:t>推進協議会が各国際標準化機関・団体と連携する際の方向性を検討した。</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38816911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プレースホルダー 6"/>
          <p:cNvSpPr>
            <a:spLocks noGrp="1"/>
          </p:cNvSpPr>
          <p:nvPr>
            <p:ph type="body" sz="quarter" idx="11"/>
          </p:nvPr>
        </p:nvSpPr>
        <p:spPr/>
        <p:txBody>
          <a:bodyPr/>
          <a:lstStyle/>
          <a:p>
            <a:r>
              <a:rPr lang="en-US" altLang="ja-JP" dirty="0"/>
              <a:t>3</a:t>
            </a:r>
            <a:r>
              <a:rPr kumimoji="1" lang="en-US" altLang="ja-JP" dirty="0" smtClean="0"/>
              <a:t>. </a:t>
            </a:r>
            <a:r>
              <a:rPr kumimoji="1" lang="ja-JP" altLang="en-US" dirty="0" smtClean="0"/>
              <a:t>調査結果</a:t>
            </a:r>
            <a:endParaRPr kumimoji="1" lang="en-US" altLang="ja-JP" dirty="0" smtClean="0"/>
          </a:p>
          <a:p>
            <a:r>
              <a:rPr lang="en-US" altLang="ja-JP" dirty="0" smtClean="0"/>
              <a:t>	3.1. </a:t>
            </a:r>
            <a:r>
              <a:rPr lang="ja-JP" altLang="en-US" dirty="0" smtClean="0"/>
              <a:t>各機関</a:t>
            </a:r>
            <a:r>
              <a:rPr lang="ja-JP" altLang="en-US" dirty="0"/>
              <a:t>・団体における国際標準化動向</a:t>
            </a:r>
            <a:endParaRPr kumimoji="1" lang="ja-JP" altLang="en-US" dirty="0"/>
          </a:p>
        </p:txBody>
      </p:sp>
    </p:spTree>
    <p:extLst>
      <p:ext uri="{BB962C8B-B14F-4D97-AF65-F5344CB8AC3E}">
        <p14:creationId xmlns:p14="http://schemas.microsoft.com/office/powerpoint/2010/main" val="40284212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プレースホルダー 5"/>
          <p:cNvSpPr>
            <a:spLocks noGrp="1"/>
          </p:cNvSpPr>
          <p:nvPr>
            <p:ph type="body" sz="quarter" idx="11"/>
          </p:nvPr>
        </p:nvSpPr>
        <p:spPr/>
        <p:txBody>
          <a:bodyPr/>
          <a:lstStyle/>
          <a:p>
            <a:r>
              <a:rPr lang="ja-JP" altLang="en-US" dirty="0" smtClean="0"/>
              <a:t>①　</a:t>
            </a:r>
            <a:r>
              <a:rPr lang="en-US" altLang="ja-JP" dirty="0" smtClean="0"/>
              <a:t>Decentralized Identity Foundation (DIF)</a:t>
            </a:r>
            <a:endParaRPr kumimoji="1" lang="en-US" altLang="ja-JP" dirty="0" smtClean="0"/>
          </a:p>
        </p:txBody>
      </p:sp>
    </p:spTree>
    <p:extLst>
      <p:ext uri="{BB962C8B-B14F-4D97-AF65-F5344CB8AC3E}">
        <p14:creationId xmlns:p14="http://schemas.microsoft.com/office/powerpoint/2010/main" val="7375473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normAutofit/>
          </a:bodyPr>
          <a:lstStyle/>
          <a:p>
            <a:r>
              <a:rPr kumimoji="1" lang="en-US" altLang="ja-JP" sz="2000" dirty="0" smtClean="0"/>
              <a:t>Decentralized Identity Foundation</a:t>
            </a:r>
            <a:r>
              <a:rPr lang="en-US" altLang="ja-JP" sz="2000" dirty="0"/>
              <a:t> –</a:t>
            </a:r>
            <a:r>
              <a:rPr lang="ja-JP" altLang="en-US" sz="2000" dirty="0"/>
              <a:t> </a:t>
            </a:r>
            <a:r>
              <a:rPr lang="ja-JP" altLang="en-US" sz="2000" dirty="0" smtClean="0"/>
              <a:t>サマリー</a:t>
            </a:r>
            <a:endParaRPr kumimoji="1" lang="ja-JP" altLang="en-US" sz="2000" dirty="0"/>
          </a:p>
        </p:txBody>
      </p:sp>
      <p:sp>
        <p:nvSpPr>
          <p:cNvPr id="9" name="テキスト ボックス 8"/>
          <p:cNvSpPr txBox="1"/>
          <p:nvPr/>
        </p:nvSpPr>
        <p:spPr>
          <a:xfrm>
            <a:off x="331788" y="681923"/>
            <a:ext cx="1054102" cy="853976"/>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mn-cs"/>
              </a:rPr>
              <a:t>団体概要</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0" name="テキスト ボックス 9"/>
          <p:cNvSpPr txBox="1"/>
          <p:nvPr/>
        </p:nvSpPr>
        <p:spPr>
          <a:xfrm>
            <a:off x="1443336" y="681923"/>
            <a:ext cx="8131175" cy="853976"/>
          </a:xfrm>
          <a:prstGeom prst="rect">
            <a:avLst/>
          </a:prstGeom>
          <a:noFill/>
          <a:ln>
            <a:solidFill>
              <a:srgbClr val="002060"/>
            </a:solidFill>
          </a:ln>
        </p:spPr>
        <p:txBody>
          <a:bodyPr wrap="square" lIns="36000" rIns="36000" rtlCol="0" anchor="ctr">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smtClean="0">
                <a:ln>
                  <a:noFill/>
                </a:ln>
                <a:solidFill>
                  <a:srgbClr val="000000"/>
                </a:solidFill>
                <a:effectLst/>
                <a:uLnTx/>
                <a:uFillTx/>
                <a:latin typeface="Meiryo UI"/>
                <a:ea typeface="Meiryo UI"/>
                <a:cs typeface="+mn-cs"/>
              </a:rPr>
              <a:t>2017</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年に設立された。分散型アイデンティティ・ソリューションにより、エンティティが自分のアイデンティティをコントロールし、信頼できる相互作用を可能にする世界を実現するために、相互運用可能なグローバルスタンダードの確立に向けた「事前競争的」技術基盤を促進するための研究開発を行うことをミッションとしている。</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1" name="テキスト ボックス 10"/>
          <p:cNvSpPr txBox="1"/>
          <p:nvPr/>
        </p:nvSpPr>
        <p:spPr>
          <a:xfrm>
            <a:off x="331787" y="1648233"/>
            <a:ext cx="1054102" cy="863978"/>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mn-cs"/>
              </a:rPr>
              <a:t>組織構成</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2" name="テキスト ボックス 11"/>
          <p:cNvSpPr txBox="1"/>
          <p:nvPr/>
        </p:nvSpPr>
        <p:spPr>
          <a:xfrm>
            <a:off x="1443038" y="1658235"/>
            <a:ext cx="8131175" cy="853976"/>
          </a:xfrm>
          <a:prstGeom prst="rect">
            <a:avLst/>
          </a:prstGeom>
          <a:noFill/>
          <a:ln>
            <a:solidFill>
              <a:srgbClr val="002060"/>
            </a:solidFill>
          </a:ln>
        </p:spPr>
        <p:txBody>
          <a:bodyPr wrap="square" lIns="36000" rIns="36000" rtlCol="0" anchor="ctr">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smtClean="0">
                <a:ln>
                  <a:noFill/>
                </a:ln>
                <a:solidFill>
                  <a:srgbClr val="000000"/>
                </a:solidFill>
                <a:effectLst/>
                <a:uLnTx/>
                <a:uFillTx/>
                <a:latin typeface="Meiryo UI"/>
                <a:ea typeface="Meiryo UI"/>
                <a:cs typeface="+mn-cs"/>
              </a:rPr>
              <a:t>DIF</a:t>
            </a:r>
            <a:r>
              <a:rPr kumimoji="1" lang="ja-JP" altLang="en-US" sz="1200" b="0" i="0" u="none" strike="noStrike" kern="1200" cap="none" spc="0" normalizeH="0" baseline="0" noProof="0" dirty="0" smtClean="0">
                <a:ln>
                  <a:noFill/>
                </a:ln>
                <a:solidFill>
                  <a:srgbClr val="000000"/>
                </a:solidFill>
                <a:effectLst/>
                <a:uLnTx/>
                <a:uFillTx/>
                <a:latin typeface="Meiryo UI"/>
                <a:ea typeface="Meiryo UI"/>
                <a:cs typeface="+mn-cs"/>
              </a:rPr>
              <a:t>に</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は、規格策定を実施する</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9</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の</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Working Group</a:t>
            </a:r>
            <a:r>
              <a:rPr kumimoji="1" lang="ja-JP" altLang="en-US" sz="1200" b="0" i="0" u="none" strike="noStrike" kern="1200" cap="none" spc="0" normalizeH="0" baseline="0" noProof="0" dirty="0" err="1">
                <a:ln>
                  <a:noFill/>
                </a:ln>
                <a:solidFill>
                  <a:srgbClr val="000000"/>
                </a:solidFill>
                <a:effectLst/>
                <a:uLnTx/>
                <a:uFillTx/>
                <a:latin typeface="Meiryo UI"/>
                <a:ea typeface="Meiryo UI"/>
                <a:cs typeface="+mn-cs"/>
              </a:rPr>
              <a:t>、</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他組織・団体の規格との相互運用性向上を目的とした活動を実施する</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Interoperability Group</a:t>
            </a:r>
            <a:r>
              <a:rPr kumimoji="1" lang="ja-JP" altLang="en-US" sz="1200" b="0" i="0" u="none" strike="noStrike" kern="1200" cap="none" spc="0" normalizeH="0" baseline="0" noProof="0" dirty="0" err="1">
                <a:ln>
                  <a:noFill/>
                </a:ln>
                <a:solidFill>
                  <a:srgbClr val="000000"/>
                </a:solidFill>
                <a:effectLst/>
                <a:uLnTx/>
                <a:uFillTx/>
                <a:latin typeface="Meiryo UI"/>
                <a:ea typeface="Meiryo UI"/>
                <a:cs typeface="+mn-cs"/>
              </a:rPr>
              <a:t>、</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業界に特化した</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4</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の</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Special Interest Group</a:t>
            </a:r>
            <a:r>
              <a:rPr kumimoji="1" lang="ja-JP" altLang="en-US" sz="1200" b="0" i="0" u="none" strike="noStrike" kern="1200" cap="none" spc="0" normalizeH="0" baseline="0" noProof="0" dirty="0" err="1">
                <a:ln>
                  <a:noFill/>
                </a:ln>
                <a:solidFill>
                  <a:srgbClr val="000000"/>
                </a:solidFill>
                <a:effectLst/>
                <a:uLnTx/>
                <a:uFillTx/>
                <a:latin typeface="Meiryo UI"/>
                <a:ea typeface="Meiryo UI"/>
                <a:cs typeface="+mn-cs"/>
              </a:rPr>
              <a:t>、</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地域や職種に特化した</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4</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の</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Open </a:t>
            </a:r>
            <a:r>
              <a:rPr kumimoji="1" lang="en-US" altLang="ja-JP" sz="1200" b="0" i="0" u="none" strike="noStrike" kern="1200" cap="none" spc="0" normalizeH="0" baseline="0" noProof="0" dirty="0" smtClean="0">
                <a:ln>
                  <a:noFill/>
                </a:ln>
                <a:solidFill>
                  <a:srgbClr val="000000"/>
                </a:solidFill>
                <a:effectLst/>
                <a:uLnTx/>
                <a:uFillTx/>
                <a:latin typeface="Meiryo UI"/>
                <a:ea typeface="Meiryo UI"/>
                <a:cs typeface="+mn-cs"/>
              </a:rPr>
              <a:t>Group</a:t>
            </a:r>
            <a:r>
              <a:rPr kumimoji="1" lang="ja-JP" altLang="en-US" sz="1200" b="0" i="0" u="none" strike="noStrike" kern="1200" cap="none" spc="0" normalizeH="0" baseline="0" noProof="0" dirty="0" smtClean="0">
                <a:ln>
                  <a:noFill/>
                </a:ln>
                <a:solidFill>
                  <a:srgbClr val="000000"/>
                </a:solidFill>
                <a:effectLst/>
                <a:uLnTx/>
                <a:uFillTx/>
                <a:latin typeface="Meiryo UI"/>
                <a:ea typeface="Meiryo UI"/>
                <a:cs typeface="+mn-cs"/>
              </a:rPr>
              <a:t>が</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設置されている。</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3" name="テキスト ボックス 12"/>
          <p:cNvSpPr txBox="1"/>
          <p:nvPr/>
        </p:nvSpPr>
        <p:spPr>
          <a:xfrm>
            <a:off x="331490" y="2614542"/>
            <a:ext cx="1054698" cy="3792663"/>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mn-cs"/>
              </a:rPr>
              <a:t>作業部会の詳細</a:t>
            </a:r>
            <a:r>
              <a:rPr kumimoji="1" lang="ja-JP" altLang="en-US" sz="1400" b="1" i="0" u="none" strike="noStrike" kern="1200" cap="none" spc="0" normalizeH="0" baseline="0" noProof="0" dirty="0">
                <a:ln>
                  <a:noFill/>
                </a:ln>
                <a:solidFill>
                  <a:srgbClr val="FFFFFF"/>
                </a:solidFill>
                <a:effectLst/>
                <a:uLnTx/>
                <a:uFillTx/>
                <a:latin typeface="Meiryo UI"/>
                <a:ea typeface="Meiryo UI"/>
                <a:cs typeface="+mn-cs"/>
              </a:rPr>
              <a:t>動向</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4" name="テキスト ボックス 13"/>
          <p:cNvSpPr txBox="1"/>
          <p:nvPr/>
        </p:nvSpPr>
        <p:spPr>
          <a:xfrm>
            <a:off x="1442739" y="2614542"/>
            <a:ext cx="1378446" cy="720000"/>
          </a:xfrm>
          <a:prstGeom prst="rect">
            <a:avLst/>
          </a:prstGeom>
          <a:solidFill>
            <a:schemeClr val="accent2">
              <a:lumMod val="10000"/>
              <a:lumOff val="90000"/>
            </a:schemeClr>
          </a:solidFill>
          <a:ln>
            <a:noFill/>
          </a:ln>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smtClean="0">
                <a:ln>
                  <a:noFill/>
                </a:ln>
                <a:solidFill>
                  <a:srgbClr val="000000"/>
                </a:solidFill>
                <a:effectLst/>
                <a:uLnTx/>
                <a:uFillTx/>
                <a:latin typeface="Meiryo UI"/>
                <a:ea typeface="Meiryo UI"/>
                <a:cs typeface="+mn-cs"/>
              </a:rPr>
              <a:t>Identifiers </a:t>
            </a:r>
            <a:r>
              <a:rPr kumimoji="1" lang="en-US" altLang="ja-JP" sz="1100" b="1" i="0" u="none" strike="noStrike" kern="1200" cap="none" spc="0" normalizeH="0" baseline="0" noProof="0" dirty="0">
                <a:ln>
                  <a:noFill/>
                </a:ln>
                <a:solidFill>
                  <a:srgbClr val="000000"/>
                </a:solidFill>
                <a:effectLst/>
                <a:uLnTx/>
                <a:uFillTx/>
                <a:latin typeface="Meiryo UI"/>
                <a:ea typeface="Meiryo UI"/>
                <a:cs typeface="+mn-cs"/>
              </a:rPr>
              <a:t>&amp; Discovery WG</a:t>
            </a:r>
          </a:p>
        </p:txBody>
      </p:sp>
      <p:sp>
        <p:nvSpPr>
          <p:cNvPr id="17" name="テキスト ボックス 16"/>
          <p:cNvSpPr txBox="1"/>
          <p:nvPr/>
        </p:nvSpPr>
        <p:spPr>
          <a:xfrm>
            <a:off x="2878035" y="2618018"/>
            <a:ext cx="6696177" cy="720000"/>
          </a:xfrm>
          <a:prstGeom prst="rect">
            <a:avLst/>
          </a:prstGeom>
          <a:noFill/>
          <a:ln>
            <a:solidFill>
              <a:srgbClr val="002060"/>
            </a:solidFill>
          </a:ln>
        </p:spPr>
        <p:txBody>
          <a:bodyPr wrap="square" lIns="36000" rIns="36000" rtlCol="0" anchor="ctr">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ブロックチェーンや分散型台帳のような分散型システムにおける</a:t>
            </a: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Decentralized Identifier (DIDs)</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の</a:t>
            </a: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Creation</a:t>
            </a:r>
            <a:r>
              <a:rPr kumimoji="1" lang="ja-JP" altLang="en-US" sz="1100" b="0" i="0" u="none" strike="noStrike" kern="1200" cap="none" spc="0" normalizeH="0" baseline="0" noProof="0" dirty="0" err="1">
                <a:ln>
                  <a:noFill/>
                </a:ln>
                <a:solidFill>
                  <a:srgbClr val="000000"/>
                </a:solidFill>
                <a:effectLst/>
                <a:uLnTx/>
                <a:uFillTx/>
                <a:latin typeface="Meiryo UI"/>
                <a:ea typeface="Meiryo UI"/>
                <a:cs typeface="+mn-cs"/>
              </a:rPr>
              <a:t>、</a:t>
            </a: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Resolution</a:t>
            </a:r>
            <a:r>
              <a:rPr kumimoji="1" lang="ja-JP" altLang="en-US" sz="1100" b="0" i="0" u="none" strike="noStrike" kern="1200" cap="none" spc="0" normalizeH="0" baseline="0" noProof="0" dirty="0" err="1">
                <a:ln>
                  <a:noFill/>
                </a:ln>
                <a:solidFill>
                  <a:srgbClr val="000000"/>
                </a:solidFill>
                <a:effectLst/>
                <a:uLnTx/>
                <a:uFillTx/>
                <a:latin typeface="Meiryo UI"/>
                <a:ea typeface="Meiryo UI"/>
                <a:cs typeface="+mn-cs"/>
              </a:rPr>
              <a:t>、</a:t>
            </a: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Discovery</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を可能にするプロトコルやシステムの規格開発を行う</a:t>
            </a:r>
            <a:r>
              <a:rPr kumimoji="1" lang="ja-JP" altLang="en-US" sz="1100" b="0" i="0" u="none" strike="noStrike" kern="1200" cap="none" spc="0" normalizeH="0" baseline="0" noProof="0" dirty="0" smtClean="0">
                <a:ln>
                  <a:noFill/>
                </a:ln>
                <a:solidFill>
                  <a:srgbClr val="000000"/>
                </a:solidFill>
                <a:effectLst/>
                <a:uLnTx/>
                <a:uFillTx/>
                <a:latin typeface="Meiryo UI"/>
                <a:ea typeface="Meiryo UI"/>
                <a:cs typeface="+mn-cs"/>
              </a:rPr>
              <a:t>。</a:t>
            </a:r>
            <a:endParaRPr kumimoji="1" lang="en-US" altLang="ja-JP" sz="1100" b="0" i="0" u="none" strike="noStrike" kern="1200" cap="none" spc="0" normalizeH="0" baseline="0" noProof="0" dirty="0" smtClean="0">
              <a:ln>
                <a:noFill/>
              </a:ln>
              <a:solidFill>
                <a:srgbClr val="000000"/>
              </a:solidFill>
              <a:effectLst/>
              <a:uLnTx/>
              <a:uFillTx/>
              <a:latin typeface="Meiryo UI"/>
              <a:ea typeface="Meiryo UI"/>
              <a:cs typeface="+mn-cs"/>
            </a:endParaRPr>
          </a:p>
          <a:p>
            <a:pPr marL="0" marR="0" lvl="0" indent="0" algn="l" defTabSz="2880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smtClean="0">
                <a:ln>
                  <a:noFill/>
                </a:ln>
                <a:solidFill>
                  <a:srgbClr val="000000"/>
                </a:solidFill>
                <a:effectLst/>
                <a:uLnTx/>
                <a:uFillTx/>
                <a:latin typeface="Meiryo UI"/>
                <a:ea typeface="Meiryo UI"/>
                <a:cs typeface="+mn-cs"/>
              </a:rPr>
              <a:t>【</a:t>
            </a:r>
            <a:r>
              <a:rPr kumimoji="1" lang="ja-JP" altLang="en-US" sz="1100" b="0" i="0" u="none" strike="noStrike" kern="1200" cap="none" spc="0" normalizeH="0" baseline="0" noProof="0" dirty="0" smtClean="0">
                <a:ln>
                  <a:noFill/>
                </a:ln>
                <a:solidFill>
                  <a:srgbClr val="000000"/>
                </a:solidFill>
                <a:effectLst/>
                <a:uLnTx/>
                <a:uFillTx/>
                <a:latin typeface="Meiryo UI"/>
                <a:ea typeface="Meiryo UI"/>
                <a:cs typeface="+mn-cs"/>
              </a:rPr>
              <a:t>主</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な</a:t>
            </a:r>
            <a:r>
              <a:rPr kumimoji="1" lang="ja-JP" altLang="en-US" sz="1100" b="0" i="0" u="none" strike="noStrike" kern="1200" cap="none" spc="0" normalizeH="0" baseline="0" noProof="0" dirty="0" smtClean="0">
                <a:ln>
                  <a:noFill/>
                </a:ln>
                <a:solidFill>
                  <a:srgbClr val="000000"/>
                </a:solidFill>
                <a:effectLst/>
                <a:uLnTx/>
                <a:uFillTx/>
                <a:latin typeface="Meiryo UI"/>
                <a:ea typeface="Meiryo UI"/>
                <a:cs typeface="+mn-cs"/>
              </a:rPr>
              <a:t>規格</a:t>
            </a: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】.well-known DID configuration</a:t>
            </a:r>
            <a:r>
              <a:rPr kumimoji="1" lang="ja-JP" altLang="en-US" sz="1100" b="0" i="0" u="none" strike="noStrike" kern="1200" cap="none" spc="0" normalizeH="0" baseline="0" noProof="0" dirty="0" err="1">
                <a:ln>
                  <a:noFill/>
                </a:ln>
                <a:solidFill>
                  <a:srgbClr val="000000"/>
                </a:solidFill>
                <a:effectLst/>
                <a:uLnTx/>
                <a:uFillTx/>
                <a:latin typeface="Meiryo UI"/>
                <a:ea typeface="Meiryo UI"/>
                <a:cs typeface="+mn-cs"/>
              </a:rPr>
              <a:t>、</a:t>
            </a: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Peer DID method Specification</a:t>
            </a:r>
            <a:r>
              <a:rPr kumimoji="1" lang="ja-JP" altLang="en-US" sz="1100" b="0" i="0" u="none" strike="noStrike" kern="1200" cap="none" spc="0" normalizeH="0" baseline="0" noProof="0" dirty="0" err="1">
                <a:ln>
                  <a:noFill/>
                </a:ln>
                <a:solidFill>
                  <a:srgbClr val="000000"/>
                </a:solidFill>
                <a:effectLst/>
                <a:uLnTx/>
                <a:uFillTx/>
                <a:latin typeface="Meiryo UI"/>
                <a:ea typeface="Meiryo UI"/>
                <a:cs typeface="+mn-cs"/>
              </a:rPr>
              <a:t>、</a:t>
            </a: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DID Spec Extensions</a:t>
            </a:r>
          </a:p>
        </p:txBody>
      </p:sp>
      <p:sp>
        <p:nvSpPr>
          <p:cNvPr id="18" name="テキスト ボックス 17"/>
          <p:cNvSpPr txBox="1"/>
          <p:nvPr/>
        </p:nvSpPr>
        <p:spPr>
          <a:xfrm>
            <a:off x="1443038" y="3382708"/>
            <a:ext cx="1378446" cy="720000"/>
          </a:xfrm>
          <a:prstGeom prst="rect">
            <a:avLst/>
          </a:prstGeom>
          <a:solidFill>
            <a:schemeClr val="accent2">
              <a:lumMod val="10000"/>
              <a:lumOff val="90000"/>
            </a:schemeClr>
          </a:solidFill>
          <a:ln>
            <a:noFill/>
          </a:ln>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smtClean="0">
                <a:ln>
                  <a:noFill/>
                </a:ln>
                <a:solidFill>
                  <a:srgbClr val="000000"/>
                </a:solidFill>
                <a:effectLst/>
                <a:uLnTx/>
                <a:uFillTx/>
                <a:latin typeface="Meiryo UI"/>
                <a:ea typeface="Meiryo UI"/>
                <a:cs typeface="+mn-cs"/>
              </a:rPr>
              <a:t>Claims </a:t>
            </a:r>
            <a:r>
              <a:rPr kumimoji="1" lang="en-US" altLang="ja-JP" sz="1100" b="1" i="0" u="none" strike="noStrike" kern="1200" cap="none" spc="0" normalizeH="0" baseline="0" noProof="0" dirty="0">
                <a:ln>
                  <a:noFill/>
                </a:ln>
                <a:solidFill>
                  <a:srgbClr val="000000"/>
                </a:solidFill>
                <a:effectLst/>
                <a:uLnTx/>
                <a:uFillTx/>
                <a:latin typeface="Meiryo UI"/>
                <a:ea typeface="Meiryo UI"/>
                <a:cs typeface="+mn-cs"/>
              </a:rPr>
              <a:t>&amp; </a:t>
            </a:r>
            <a:r>
              <a:rPr kumimoji="1" lang="en-US" altLang="ja-JP" sz="1100" b="1" i="0" u="none" strike="noStrike" kern="1200" cap="none" spc="0" normalizeH="0" baseline="0" noProof="0" dirty="0" smtClean="0">
                <a:ln>
                  <a:noFill/>
                </a:ln>
                <a:solidFill>
                  <a:srgbClr val="000000"/>
                </a:solidFill>
                <a:effectLst/>
                <a:uLnTx/>
                <a:uFillTx/>
                <a:latin typeface="Meiryo UI"/>
                <a:ea typeface="Meiryo UI"/>
                <a:cs typeface="+mn-cs"/>
              </a:rPr>
              <a:t>Credentials WG</a:t>
            </a:r>
            <a:endParaRPr kumimoji="1" lang="en-US" altLang="ja-JP" sz="11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9" name="テキスト ボックス 18"/>
          <p:cNvSpPr txBox="1"/>
          <p:nvPr/>
        </p:nvSpPr>
        <p:spPr>
          <a:xfrm>
            <a:off x="2878334" y="3385315"/>
            <a:ext cx="6696177" cy="720000"/>
          </a:xfrm>
          <a:prstGeom prst="rect">
            <a:avLst/>
          </a:prstGeom>
          <a:noFill/>
          <a:ln>
            <a:solidFill>
              <a:srgbClr val="002060"/>
            </a:solidFill>
          </a:ln>
        </p:spPr>
        <p:txBody>
          <a:bodyPr wrap="square" lIns="36000" rIns="36000" rtlCol="0" anchor="ctr">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分散型アイデンティティ・エコシステムにおいて、</a:t>
            </a: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Claim</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や</a:t>
            </a: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Credential</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を作成、交換、検証するための規格策定を行う</a:t>
            </a:r>
            <a:r>
              <a:rPr kumimoji="1" lang="ja-JP" altLang="en-US" sz="1100" b="0" i="0" u="none" strike="noStrike" kern="1200" cap="none" spc="0" normalizeH="0" baseline="0" noProof="0" dirty="0" smtClean="0">
                <a:ln>
                  <a:noFill/>
                </a:ln>
                <a:solidFill>
                  <a:srgbClr val="000000"/>
                </a:solidFill>
                <a:effectLst/>
                <a:uLnTx/>
                <a:uFillTx/>
                <a:latin typeface="Meiryo UI"/>
                <a:ea typeface="Meiryo UI"/>
                <a:cs typeface="+mn-cs"/>
              </a:rPr>
              <a:t>。</a:t>
            </a:r>
            <a:endParaRPr kumimoji="1" lang="en-US" altLang="ja-JP" sz="1100" b="0" i="0" u="none" strike="noStrike" kern="1200" cap="none" spc="0" normalizeH="0" baseline="0" noProof="0" dirty="0" smtClean="0">
              <a:ln>
                <a:noFill/>
              </a:ln>
              <a:solidFill>
                <a:srgbClr val="000000"/>
              </a:solidFill>
              <a:effectLst/>
              <a:uLnTx/>
              <a:uFillTx/>
              <a:latin typeface="Meiryo UI"/>
              <a:ea typeface="Meiryo UI"/>
              <a:cs typeface="+mn-cs"/>
            </a:endParaRPr>
          </a:p>
          <a:p>
            <a:pPr marL="0" marR="0" lvl="0" indent="0" algn="l" defTabSz="2880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smtClean="0">
                <a:ln>
                  <a:noFill/>
                </a:ln>
                <a:solidFill>
                  <a:srgbClr val="000000"/>
                </a:solidFill>
                <a:effectLst/>
                <a:uLnTx/>
                <a:uFillTx/>
                <a:latin typeface="Meiryo UI"/>
                <a:ea typeface="Meiryo UI"/>
                <a:cs typeface="+mn-cs"/>
              </a:rPr>
              <a:t>【</a:t>
            </a:r>
            <a:r>
              <a:rPr kumimoji="1" lang="ja-JP" altLang="en-US" sz="1100" b="0" i="0" u="none" strike="noStrike" kern="1200" cap="none" spc="0" normalizeH="0" baseline="0" noProof="0" dirty="0" smtClean="0">
                <a:ln>
                  <a:noFill/>
                </a:ln>
                <a:solidFill>
                  <a:srgbClr val="000000"/>
                </a:solidFill>
                <a:effectLst/>
                <a:uLnTx/>
                <a:uFillTx/>
                <a:latin typeface="Meiryo UI"/>
                <a:ea typeface="Meiryo UI"/>
                <a:cs typeface="+mn-cs"/>
              </a:rPr>
              <a:t>主な規格</a:t>
            </a: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】Presentation Exchange v2.0</a:t>
            </a:r>
          </a:p>
        </p:txBody>
      </p:sp>
      <p:sp>
        <p:nvSpPr>
          <p:cNvPr id="20" name="テキスト ボックス 19"/>
          <p:cNvSpPr txBox="1"/>
          <p:nvPr/>
        </p:nvSpPr>
        <p:spPr>
          <a:xfrm>
            <a:off x="1443038" y="4150874"/>
            <a:ext cx="1378446" cy="720000"/>
          </a:xfrm>
          <a:prstGeom prst="rect">
            <a:avLst/>
          </a:prstGeom>
          <a:solidFill>
            <a:schemeClr val="accent2">
              <a:lumMod val="10000"/>
              <a:lumOff val="90000"/>
            </a:schemeClr>
          </a:solidFill>
          <a:ln>
            <a:noFill/>
          </a:ln>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smtClean="0">
                <a:ln>
                  <a:noFill/>
                </a:ln>
                <a:solidFill>
                  <a:srgbClr val="000000"/>
                </a:solidFill>
                <a:effectLst/>
                <a:uLnTx/>
                <a:uFillTx/>
                <a:latin typeface="Meiryo UI"/>
                <a:ea typeface="Meiryo UI"/>
                <a:cs typeface="+mn-cs"/>
              </a:rPr>
              <a:t>DID </a:t>
            </a:r>
            <a:r>
              <a:rPr kumimoji="1" lang="en-US" altLang="ja-JP" sz="1100" b="1" i="0" u="none" strike="noStrike" kern="1200" cap="none" spc="0" normalizeH="0" baseline="0" noProof="0" dirty="0">
                <a:ln>
                  <a:noFill/>
                </a:ln>
                <a:solidFill>
                  <a:srgbClr val="000000"/>
                </a:solidFill>
                <a:effectLst/>
                <a:uLnTx/>
                <a:uFillTx/>
                <a:latin typeface="Meiryo UI"/>
                <a:ea typeface="Meiryo UI"/>
                <a:cs typeface="+mn-cs"/>
              </a:rPr>
              <a:t>Communication </a:t>
            </a:r>
            <a:r>
              <a:rPr kumimoji="1" lang="en-US" altLang="ja-JP" sz="1100" b="1" i="0" u="none" strike="noStrike" kern="1200" cap="none" spc="0" normalizeH="0" baseline="0" noProof="0" dirty="0" smtClean="0">
                <a:ln>
                  <a:noFill/>
                </a:ln>
                <a:solidFill>
                  <a:srgbClr val="000000"/>
                </a:solidFill>
                <a:effectLst/>
                <a:uLnTx/>
                <a:uFillTx/>
                <a:latin typeface="Meiryo UI"/>
                <a:ea typeface="Meiryo UI"/>
                <a:cs typeface="+mn-cs"/>
              </a:rPr>
              <a:t>WG</a:t>
            </a:r>
            <a:endParaRPr kumimoji="1" lang="en-US" altLang="ja-JP" sz="11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1" name="テキスト ボックス 20"/>
          <p:cNvSpPr txBox="1"/>
          <p:nvPr/>
        </p:nvSpPr>
        <p:spPr>
          <a:xfrm>
            <a:off x="2878334" y="4152612"/>
            <a:ext cx="6696177" cy="720000"/>
          </a:xfrm>
          <a:prstGeom prst="rect">
            <a:avLst/>
          </a:prstGeom>
          <a:noFill/>
          <a:ln>
            <a:solidFill>
              <a:srgbClr val="002060"/>
            </a:solidFill>
          </a:ln>
        </p:spPr>
        <p:txBody>
          <a:bodyPr wrap="square" lIns="36000" rIns="36000" rtlCol="0" anchor="ctr">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DIDs</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に基づくトラストがあり、さまざまなトランスポートで使用される、セキュア</a:t>
            </a:r>
            <a:r>
              <a:rPr kumimoji="1" lang="ja-JP" altLang="en-US" sz="1100" b="0" i="0" u="none" strike="noStrike" kern="1200" cap="none" spc="0" normalizeH="0" baseline="0" noProof="0" dirty="0" smtClean="0">
                <a:ln>
                  <a:noFill/>
                </a:ln>
                <a:solidFill>
                  <a:srgbClr val="000000"/>
                </a:solidFill>
                <a:effectLst/>
                <a:uLnTx/>
                <a:uFillTx/>
                <a:latin typeface="Meiryo UI"/>
                <a:ea typeface="Meiryo UI"/>
                <a:cs typeface="+mn-cs"/>
              </a:rPr>
              <a:t>、プライベート</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かつ認証を伴うメッセージベースのコミュニケーションのための規格策定を行う</a:t>
            </a:r>
            <a:r>
              <a:rPr kumimoji="1" lang="ja-JP" altLang="en-US" sz="1100" b="0" i="0" u="none" strike="noStrike" kern="1200" cap="none" spc="0" normalizeH="0" baseline="0" noProof="0" dirty="0" smtClean="0">
                <a:ln>
                  <a:noFill/>
                </a:ln>
                <a:solidFill>
                  <a:srgbClr val="000000"/>
                </a:solidFill>
                <a:effectLst/>
                <a:uLnTx/>
                <a:uFillTx/>
                <a:latin typeface="Meiryo UI"/>
                <a:ea typeface="Meiryo UI"/>
                <a:cs typeface="+mn-cs"/>
              </a:rPr>
              <a:t>。</a:t>
            </a:r>
            <a:endParaRPr kumimoji="1" lang="en-US" altLang="ja-JP" sz="11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2880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smtClean="0">
                <a:ln>
                  <a:noFill/>
                </a:ln>
                <a:solidFill>
                  <a:srgbClr val="000000"/>
                </a:solidFill>
                <a:effectLst/>
                <a:uLnTx/>
                <a:uFillTx/>
                <a:latin typeface="Meiryo UI"/>
                <a:ea typeface="Meiryo UI"/>
                <a:cs typeface="+mn-cs"/>
              </a:rPr>
              <a:t>【</a:t>
            </a:r>
            <a:r>
              <a:rPr kumimoji="1" lang="ja-JP" altLang="en-US" sz="1100" b="0" i="0" u="none" strike="noStrike" kern="1200" cap="none" spc="0" normalizeH="0" baseline="0" noProof="0" dirty="0" smtClean="0">
                <a:ln>
                  <a:noFill/>
                </a:ln>
                <a:solidFill>
                  <a:srgbClr val="000000"/>
                </a:solidFill>
                <a:effectLst/>
                <a:uLnTx/>
                <a:uFillTx/>
                <a:latin typeface="Meiryo UI"/>
                <a:ea typeface="Meiryo UI"/>
                <a:cs typeface="+mn-cs"/>
              </a:rPr>
              <a:t>主</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な</a:t>
            </a:r>
            <a:r>
              <a:rPr kumimoji="1" lang="ja-JP" altLang="en-US" sz="1100" b="0" i="0" u="none" strike="noStrike" kern="1200" cap="none" spc="0" normalizeH="0" baseline="0" noProof="0" dirty="0" smtClean="0">
                <a:ln>
                  <a:noFill/>
                </a:ln>
                <a:solidFill>
                  <a:srgbClr val="000000"/>
                </a:solidFill>
                <a:effectLst/>
                <a:uLnTx/>
                <a:uFillTx/>
                <a:latin typeface="Meiryo UI"/>
                <a:ea typeface="Meiryo UI"/>
                <a:cs typeface="+mn-cs"/>
              </a:rPr>
              <a:t>規格</a:t>
            </a: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a:t>
            </a:r>
            <a:r>
              <a:rPr kumimoji="1" lang="en-US" altLang="ja-JP" sz="1100" b="0" i="0" u="none" strike="noStrike" kern="1200" cap="none" spc="0" normalizeH="0" baseline="0" noProof="0" dirty="0" err="1" smtClean="0">
                <a:ln>
                  <a:noFill/>
                </a:ln>
                <a:solidFill>
                  <a:srgbClr val="000000"/>
                </a:solidFill>
                <a:effectLst/>
                <a:uLnTx/>
                <a:uFillTx/>
                <a:latin typeface="Meiryo UI"/>
                <a:ea typeface="Meiryo UI"/>
                <a:cs typeface="+mn-cs"/>
              </a:rPr>
              <a:t>DIDComm</a:t>
            </a:r>
            <a:r>
              <a:rPr kumimoji="1" lang="en-US" altLang="ja-JP" sz="1100" b="0" i="0" u="none" strike="noStrike" kern="1200" cap="none" spc="0" normalizeH="0" baseline="0" noProof="0" dirty="0" smtClean="0">
                <a:ln>
                  <a:noFill/>
                </a:ln>
                <a:solidFill>
                  <a:srgbClr val="000000"/>
                </a:solidFill>
                <a:effectLst/>
                <a:uLnTx/>
                <a:uFillTx/>
                <a:latin typeface="Meiryo UI"/>
                <a:ea typeface="Meiryo UI"/>
                <a:cs typeface="+mn-cs"/>
              </a:rPr>
              <a:t> </a:t>
            </a: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Messaging </a:t>
            </a:r>
            <a:r>
              <a:rPr kumimoji="1" lang="en-US" altLang="ja-JP" sz="1100" b="0" i="0" u="none" strike="noStrike" kern="1200" cap="none" spc="0" normalizeH="0" baseline="0" noProof="0" dirty="0" smtClean="0">
                <a:ln>
                  <a:noFill/>
                </a:ln>
                <a:solidFill>
                  <a:srgbClr val="000000"/>
                </a:solidFill>
                <a:effectLst/>
                <a:uLnTx/>
                <a:uFillTx/>
                <a:latin typeface="Meiryo UI"/>
                <a:ea typeface="Meiryo UI"/>
                <a:cs typeface="+mn-cs"/>
              </a:rPr>
              <a:t>v2.0</a:t>
            </a:r>
            <a:endParaRPr kumimoji="1" lang="ja-JP" altLang="en-US" sz="11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2" name="テキスト ボックス 21"/>
          <p:cNvSpPr txBox="1"/>
          <p:nvPr/>
        </p:nvSpPr>
        <p:spPr>
          <a:xfrm>
            <a:off x="1442739" y="4919040"/>
            <a:ext cx="1378446" cy="720000"/>
          </a:xfrm>
          <a:prstGeom prst="rect">
            <a:avLst/>
          </a:prstGeom>
          <a:solidFill>
            <a:schemeClr val="accent2">
              <a:lumMod val="10000"/>
              <a:lumOff val="90000"/>
            </a:schemeClr>
          </a:solidFill>
          <a:ln>
            <a:noFill/>
          </a:ln>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smtClean="0">
                <a:ln>
                  <a:noFill/>
                </a:ln>
                <a:solidFill>
                  <a:srgbClr val="000000"/>
                </a:solidFill>
                <a:effectLst/>
                <a:uLnTx/>
                <a:uFillTx/>
                <a:latin typeface="Meiryo UI"/>
                <a:ea typeface="Meiryo UI"/>
                <a:cs typeface="+mn-cs"/>
              </a:rPr>
              <a:t>Sidetree WG</a:t>
            </a:r>
            <a:endParaRPr kumimoji="1" lang="en-US" altLang="ja-JP" sz="11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3" name="テキスト ボックス 22"/>
          <p:cNvSpPr txBox="1"/>
          <p:nvPr/>
        </p:nvSpPr>
        <p:spPr>
          <a:xfrm>
            <a:off x="2878632" y="4919909"/>
            <a:ext cx="6696177" cy="720000"/>
          </a:xfrm>
          <a:prstGeom prst="rect">
            <a:avLst/>
          </a:prstGeom>
          <a:noFill/>
          <a:ln>
            <a:solidFill>
              <a:srgbClr val="002060"/>
            </a:solidFill>
          </a:ln>
        </p:spPr>
        <p:txBody>
          <a:bodyPr wrap="square" lIns="36000" rIns="36000" rtlCol="0" anchor="ctr">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スケーラブル</a:t>
            </a:r>
            <a:r>
              <a:rPr kumimoji="1" lang="ja-JP" altLang="en-US" sz="1100" b="0" i="0" u="none" strike="noStrike" kern="1200" cap="none" spc="0" normalizeH="0" baseline="0" noProof="0" dirty="0" smtClean="0">
                <a:ln>
                  <a:noFill/>
                </a:ln>
                <a:solidFill>
                  <a:srgbClr val="000000"/>
                </a:solidFill>
                <a:effectLst/>
                <a:uLnTx/>
                <a:uFillTx/>
                <a:latin typeface="Meiryo UI"/>
                <a:ea typeface="Meiryo UI"/>
                <a:cs typeface="+mn-cs"/>
              </a:rPr>
              <a:t>な</a:t>
            </a:r>
            <a:r>
              <a:rPr kumimoji="1" lang="en-US" altLang="ja-JP" sz="1100" b="0" i="0" u="none" strike="noStrike" kern="1200" cap="none" spc="0" normalizeH="0" baseline="0" noProof="0" dirty="0" smtClean="0">
                <a:ln>
                  <a:noFill/>
                </a:ln>
                <a:solidFill>
                  <a:srgbClr val="000000"/>
                </a:solidFill>
                <a:effectLst/>
                <a:uLnTx/>
                <a:uFillTx/>
                <a:latin typeface="Meiryo UI"/>
                <a:ea typeface="Meiryo UI"/>
                <a:cs typeface="+mn-cs"/>
              </a:rPr>
              <a:t>DIDs</a:t>
            </a:r>
            <a:r>
              <a:rPr kumimoji="1" lang="ja-JP" altLang="en-US" sz="1100" b="0" i="0" u="none" strike="noStrike" kern="1200" cap="none" spc="0" normalizeH="0" baseline="0" noProof="0" dirty="0" smtClean="0">
                <a:ln>
                  <a:noFill/>
                </a:ln>
                <a:solidFill>
                  <a:srgbClr val="000000"/>
                </a:solidFill>
                <a:effectLst/>
                <a:uLnTx/>
                <a:uFillTx/>
                <a:latin typeface="Meiryo UI"/>
                <a:ea typeface="Meiryo UI"/>
                <a:cs typeface="+mn-cs"/>
              </a:rPr>
              <a:t>ネットワーク</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を構築するためのプロトコルであり、既存の分散型アンカーシステム（例：</a:t>
            </a: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Bitcoin</a:t>
            </a:r>
            <a:r>
              <a:rPr kumimoji="1" lang="ja-JP" altLang="en-US" sz="1100" b="0" i="0" u="none" strike="noStrike" kern="1200" cap="none" spc="0" normalizeH="0" baseline="0" noProof="0" dirty="0" err="1">
                <a:ln>
                  <a:noFill/>
                </a:ln>
                <a:solidFill>
                  <a:srgbClr val="000000"/>
                </a:solidFill>
                <a:effectLst/>
                <a:uLnTx/>
                <a:uFillTx/>
                <a:latin typeface="Meiryo UI"/>
                <a:ea typeface="Meiryo UI"/>
                <a:cs typeface="+mn-cs"/>
              </a:rPr>
              <a:t>、</a:t>
            </a:r>
            <a:r>
              <a:rPr kumimoji="1" lang="en-US" altLang="ja-JP" sz="1100" b="0" i="0" u="none" strike="noStrike" kern="1200" cap="none" spc="0" normalizeH="0" baseline="0" noProof="0" dirty="0" err="1" smtClean="0">
                <a:ln>
                  <a:noFill/>
                </a:ln>
                <a:solidFill>
                  <a:srgbClr val="000000"/>
                </a:solidFill>
                <a:effectLst/>
                <a:uLnTx/>
                <a:uFillTx/>
                <a:latin typeface="Meiryo UI"/>
                <a:ea typeface="Meiryo UI"/>
                <a:cs typeface="+mn-cs"/>
              </a:rPr>
              <a:t>Ethereum</a:t>
            </a:r>
            <a:r>
              <a:rPr kumimoji="1" lang="ja-JP" altLang="en-US" sz="1100" b="0" i="0" u="none" strike="noStrike" kern="1200" cap="none" spc="0" normalizeH="0" baseline="0" noProof="0" dirty="0" smtClean="0">
                <a:ln>
                  <a:noFill/>
                </a:ln>
                <a:solidFill>
                  <a:srgbClr val="000000"/>
                </a:solidFill>
                <a:effectLst/>
                <a:uLnTx/>
                <a:uFillTx/>
                <a:latin typeface="Meiryo UI"/>
                <a:ea typeface="Meiryo UI"/>
                <a:cs typeface="+mn-cs"/>
              </a:rPr>
              <a:t>等）</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の上で</a:t>
            </a:r>
            <a:r>
              <a:rPr kumimoji="1" lang="ja-JP" altLang="en-US" sz="1100" b="0" i="0" u="none" strike="noStrike" kern="1200" cap="none" spc="0" normalizeH="0" baseline="0" noProof="0" dirty="0" smtClean="0">
                <a:ln>
                  <a:noFill/>
                </a:ln>
                <a:solidFill>
                  <a:srgbClr val="000000"/>
                </a:solidFill>
                <a:effectLst/>
                <a:uLnTx/>
                <a:uFillTx/>
                <a:latin typeface="Meiryo UI"/>
                <a:ea typeface="Meiryo UI"/>
                <a:cs typeface="+mn-cs"/>
              </a:rPr>
              <a:t>動作する</a:t>
            </a:r>
            <a:r>
              <a:rPr kumimoji="1" lang="en-US" altLang="ja-JP" sz="1100" b="0" i="0" u="none" strike="noStrike" kern="1200" cap="none" spc="0" normalizeH="0" baseline="0" noProof="0" dirty="0" smtClean="0">
                <a:ln>
                  <a:noFill/>
                </a:ln>
                <a:solidFill>
                  <a:srgbClr val="000000"/>
                </a:solidFill>
                <a:effectLst/>
                <a:uLnTx/>
                <a:uFillTx/>
                <a:latin typeface="Meiryo UI"/>
                <a:ea typeface="Meiryo UI"/>
                <a:cs typeface="+mn-cs"/>
              </a:rPr>
              <a:t>Sidetree Protocol</a:t>
            </a:r>
            <a:r>
              <a:rPr kumimoji="1" lang="ja-JP" altLang="en-US" sz="1100" b="0" i="0" u="none" strike="noStrike" kern="1200" cap="none" spc="0" normalizeH="0" baseline="0" noProof="0" dirty="0" smtClean="0">
                <a:ln>
                  <a:noFill/>
                </a:ln>
                <a:solidFill>
                  <a:srgbClr val="000000"/>
                </a:solidFill>
                <a:effectLst/>
                <a:uLnTx/>
                <a:uFillTx/>
                <a:latin typeface="Meiryo UI"/>
                <a:ea typeface="Meiryo UI"/>
                <a:cs typeface="+mn-cs"/>
              </a:rPr>
              <a:t>の</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規格</a:t>
            </a:r>
            <a:r>
              <a:rPr kumimoji="1" lang="ja-JP" altLang="en-US" sz="1100" b="0" i="0" u="none" strike="noStrike" kern="1200" cap="none" spc="0" normalizeH="0" baseline="0" noProof="0" dirty="0" smtClean="0">
                <a:ln>
                  <a:noFill/>
                </a:ln>
                <a:solidFill>
                  <a:srgbClr val="000000"/>
                </a:solidFill>
                <a:effectLst/>
                <a:uLnTx/>
                <a:uFillTx/>
                <a:latin typeface="Meiryo UI"/>
                <a:ea typeface="Meiryo UI"/>
                <a:cs typeface="+mn-cs"/>
              </a:rPr>
              <a:t>開発およびメンテナンスを行う</a:t>
            </a:r>
            <a:endParaRPr kumimoji="1" lang="en-US" altLang="ja-JP" sz="1100" b="0" i="0" u="none" strike="noStrike" kern="1200" cap="none" spc="0" normalizeH="0" baseline="0" noProof="0" dirty="0" smtClean="0">
              <a:ln>
                <a:noFill/>
              </a:ln>
              <a:solidFill>
                <a:srgbClr val="000000"/>
              </a:solidFill>
              <a:effectLst/>
              <a:uLnTx/>
              <a:uFillTx/>
              <a:latin typeface="Meiryo UI"/>
              <a:ea typeface="Meiryo UI"/>
              <a:cs typeface="+mn-cs"/>
            </a:endParaRPr>
          </a:p>
          <a:p>
            <a:pPr marL="0" marR="0" lvl="0" indent="0" algn="l" defTabSz="2880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smtClean="0">
                <a:ln>
                  <a:noFill/>
                </a:ln>
                <a:solidFill>
                  <a:srgbClr val="000000"/>
                </a:solidFill>
                <a:effectLst/>
                <a:uLnTx/>
                <a:uFillTx/>
                <a:latin typeface="Meiryo UI"/>
                <a:ea typeface="Meiryo UI"/>
                <a:cs typeface="+mn-cs"/>
              </a:rPr>
              <a:t>【</a:t>
            </a:r>
            <a:r>
              <a:rPr kumimoji="1" lang="ja-JP" altLang="en-US" sz="1100" b="0" i="0" u="none" strike="noStrike" kern="1200" cap="none" spc="0" normalizeH="0" baseline="0" noProof="0" dirty="0" smtClean="0">
                <a:ln>
                  <a:noFill/>
                </a:ln>
                <a:solidFill>
                  <a:srgbClr val="000000"/>
                </a:solidFill>
                <a:effectLst/>
                <a:uLnTx/>
                <a:uFillTx/>
                <a:latin typeface="Meiryo UI"/>
                <a:ea typeface="Meiryo UI"/>
                <a:cs typeface="+mn-cs"/>
              </a:rPr>
              <a:t>主</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な</a:t>
            </a:r>
            <a:r>
              <a:rPr kumimoji="1" lang="ja-JP" altLang="en-US" sz="1100" b="0" i="0" u="none" strike="noStrike" kern="1200" cap="none" spc="0" normalizeH="0" baseline="0" noProof="0" dirty="0" smtClean="0">
                <a:ln>
                  <a:noFill/>
                </a:ln>
                <a:solidFill>
                  <a:srgbClr val="000000"/>
                </a:solidFill>
                <a:effectLst/>
                <a:uLnTx/>
                <a:uFillTx/>
                <a:latin typeface="Meiryo UI"/>
                <a:ea typeface="Meiryo UI"/>
                <a:cs typeface="+mn-cs"/>
              </a:rPr>
              <a:t>規格</a:t>
            </a:r>
            <a:r>
              <a:rPr kumimoji="1" lang="en-US" altLang="ja-JP" sz="1100" b="0" i="0" u="none" strike="noStrike" kern="1200" cap="none" spc="0" normalizeH="0" baseline="0" noProof="0" dirty="0" smtClean="0">
                <a:ln>
                  <a:noFill/>
                </a:ln>
                <a:solidFill>
                  <a:srgbClr val="000000"/>
                </a:solidFill>
                <a:effectLst/>
                <a:uLnTx/>
                <a:uFillTx/>
                <a:latin typeface="Meiryo UI"/>
                <a:ea typeface="Meiryo UI"/>
                <a:cs typeface="+mn-cs"/>
              </a:rPr>
              <a:t>】Sidetree Protocol</a:t>
            </a:r>
            <a:endParaRPr kumimoji="1" lang="ja-JP" altLang="en-US" sz="11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6" name="テキスト ボックス 25"/>
          <p:cNvSpPr txBox="1"/>
          <p:nvPr/>
        </p:nvSpPr>
        <p:spPr>
          <a:xfrm>
            <a:off x="1443336" y="5687206"/>
            <a:ext cx="1378446" cy="720000"/>
          </a:xfrm>
          <a:prstGeom prst="rect">
            <a:avLst/>
          </a:prstGeom>
          <a:solidFill>
            <a:schemeClr val="accent2">
              <a:lumMod val="10000"/>
              <a:lumOff val="90000"/>
            </a:schemeClr>
          </a:solidFill>
          <a:ln>
            <a:noFill/>
          </a:ln>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smtClean="0">
                <a:ln>
                  <a:noFill/>
                </a:ln>
                <a:solidFill>
                  <a:srgbClr val="000000"/>
                </a:solidFill>
                <a:effectLst/>
                <a:uLnTx/>
                <a:uFillTx/>
                <a:latin typeface="Meiryo UI"/>
                <a:ea typeface="Meiryo UI"/>
                <a:cs typeface="+mn-cs"/>
              </a:rPr>
              <a:t>Wallet </a:t>
            </a:r>
            <a:r>
              <a:rPr kumimoji="1" lang="en-US" altLang="ja-JP" sz="1100" b="1" i="0" u="none" strike="noStrike" kern="1200" cap="none" spc="0" normalizeH="0" baseline="0" noProof="0" dirty="0">
                <a:ln>
                  <a:noFill/>
                </a:ln>
                <a:solidFill>
                  <a:srgbClr val="000000"/>
                </a:solidFill>
                <a:effectLst/>
                <a:uLnTx/>
                <a:uFillTx/>
                <a:latin typeface="Meiryo UI"/>
                <a:ea typeface="Meiryo UI"/>
                <a:cs typeface="+mn-cs"/>
              </a:rPr>
              <a:t>Security </a:t>
            </a:r>
            <a:r>
              <a:rPr kumimoji="1" lang="en-US" altLang="ja-JP" sz="1100" b="1" i="0" u="none" strike="noStrike" kern="1200" cap="none" spc="0" normalizeH="0" baseline="0" noProof="0" dirty="0" smtClean="0">
                <a:ln>
                  <a:noFill/>
                </a:ln>
                <a:solidFill>
                  <a:srgbClr val="000000"/>
                </a:solidFill>
                <a:effectLst/>
                <a:uLnTx/>
                <a:uFillTx/>
                <a:latin typeface="Meiryo UI"/>
                <a:ea typeface="Meiryo UI"/>
                <a:cs typeface="+mn-cs"/>
              </a:rPr>
              <a:t>WG</a:t>
            </a:r>
            <a:endParaRPr kumimoji="1" lang="en-US" altLang="ja-JP" sz="11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7" name="テキスト ボックス 26"/>
          <p:cNvSpPr txBox="1"/>
          <p:nvPr/>
        </p:nvSpPr>
        <p:spPr>
          <a:xfrm>
            <a:off x="2879229" y="5687206"/>
            <a:ext cx="6696177" cy="720000"/>
          </a:xfrm>
          <a:prstGeom prst="rect">
            <a:avLst/>
          </a:prstGeom>
          <a:noFill/>
          <a:ln>
            <a:solidFill>
              <a:srgbClr val="002060"/>
            </a:solidFill>
          </a:ln>
        </p:spPr>
        <p:txBody>
          <a:bodyPr wrap="square" lIns="36000" rIns="36000" rtlCol="0" anchor="ctr">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Wallet</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アーキテクチャ、</a:t>
            </a: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Wallet</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間及び</a:t>
            </a: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Wallet</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から</a:t>
            </a: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Issuer/Verifier</a:t>
            </a:r>
            <a:r>
              <a:rPr kumimoji="1" lang="ja-JP" altLang="en-US" sz="1100" b="0" i="0" u="none" strike="noStrike" kern="1200" cap="none" spc="0" normalizeH="0" baseline="0" noProof="0" dirty="0" err="1">
                <a:ln>
                  <a:noFill/>
                </a:ln>
                <a:solidFill>
                  <a:srgbClr val="000000"/>
                </a:solidFill>
                <a:effectLst/>
                <a:uLnTx/>
                <a:uFillTx/>
                <a:latin typeface="Meiryo UI"/>
                <a:ea typeface="Meiryo UI"/>
                <a:cs typeface="+mn-cs"/>
              </a:rPr>
              <a:t>までの</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プロトコルに適用されるセキュリティ要件を理解するための共通用語を定義する。また</a:t>
            </a: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Wallet</a:t>
            </a:r>
            <a:r>
              <a:rPr kumimoji="1" lang="ja-JP" altLang="en-US" sz="1100" b="0" i="0" u="none" strike="noStrike" kern="1200" cap="none" spc="0" normalizeH="0" baseline="0" noProof="0" dirty="0" err="1">
                <a:ln>
                  <a:noFill/>
                </a:ln>
                <a:solidFill>
                  <a:srgbClr val="000000"/>
                </a:solidFill>
                <a:effectLst/>
                <a:uLnTx/>
                <a:uFillTx/>
                <a:latin typeface="Meiryo UI"/>
                <a:ea typeface="Meiryo UI"/>
                <a:cs typeface="+mn-cs"/>
              </a:rPr>
              <a:t>に共</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通する</a:t>
            </a:r>
            <a:r>
              <a:rPr kumimoji="1" lang="ja-JP" altLang="en-US" sz="1100" b="0" i="0" u="none" strike="noStrike" kern="1200" cap="none" spc="0" normalizeH="0" baseline="0" noProof="0" dirty="0" smtClean="0">
                <a:ln>
                  <a:noFill/>
                </a:ln>
                <a:solidFill>
                  <a:srgbClr val="000000"/>
                </a:solidFill>
                <a:effectLst/>
                <a:uLnTx/>
                <a:uFillTx/>
                <a:latin typeface="Meiryo UI"/>
                <a:ea typeface="Meiryo UI"/>
                <a:cs typeface="+mn-cs"/>
              </a:rPr>
              <a:t>セキュリティアーキテクチャを文書化</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する</a:t>
            </a:r>
            <a:r>
              <a:rPr kumimoji="1" lang="ja-JP" altLang="en-US" sz="1100" b="0" i="0" u="none" strike="noStrike" kern="1200" cap="none" spc="0" normalizeH="0" baseline="0" noProof="0" dirty="0" smtClean="0">
                <a:ln>
                  <a:noFill/>
                </a:ln>
                <a:solidFill>
                  <a:srgbClr val="000000"/>
                </a:solidFill>
                <a:effectLst/>
                <a:uLnTx/>
                <a:uFillTx/>
                <a:latin typeface="Meiryo UI"/>
                <a:ea typeface="Meiryo UI"/>
                <a:cs typeface="+mn-cs"/>
              </a:rPr>
              <a:t>。</a:t>
            </a:r>
            <a:endParaRPr kumimoji="1" lang="en-US" altLang="ja-JP" sz="1100" b="0" i="0" u="none" strike="noStrike" kern="1200" cap="none" spc="0" normalizeH="0" baseline="0" noProof="0" dirty="0" smtClean="0">
              <a:ln>
                <a:noFill/>
              </a:ln>
              <a:solidFill>
                <a:srgbClr val="000000"/>
              </a:solidFill>
              <a:effectLst/>
              <a:uLnTx/>
              <a:uFillTx/>
              <a:latin typeface="Meiryo UI"/>
              <a:ea typeface="Meiryo UI"/>
              <a:cs typeface="+mn-cs"/>
            </a:endParaRPr>
          </a:p>
          <a:p>
            <a:pPr marL="0" marR="0" lvl="0" indent="0" algn="l" defTabSz="2880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smtClean="0">
                <a:ln>
                  <a:noFill/>
                </a:ln>
                <a:solidFill>
                  <a:srgbClr val="000000"/>
                </a:solidFill>
                <a:effectLst/>
                <a:uLnTx/>
                <a:uFillTx/>
                <a:latin typeface="Meiryo UI"/>
                <a:ea typeface="Meiryo UI"/>
                <a:cs typeface="+mn-cs"/>
              </a:rPr>
              <a:t>【</a:t>
            </a:r>
            <a:r>
              <a:rPr kumimoji="1" lang="ja-JP" altLang="en-US" sz="1100" b="0" i="0" u="none" strike="noStrike" kern="1200" cap="none" spc="0" normalizeH="0" baseline="0" noProof="0" dirty="0" smtClean="0">
                <a:ln>
                  <a:noFill/>
                </a:ln>
                <a:solidFill>
                  <a:srgbClr val="000000"/>
                </a:solidFill>
                <a:effectLst/>
                <a:uLnTx/>
                <a:uFillTx/>
                <a:latin typeface="Meiryo UI"/>
                <a:ea typeface="Meiryo UI"/>
                <a:cs typeface="+mn-cs"/>
              </a:rPr>
              <a:t>主</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な</a:t>
            </a:r>
            <a:r>
              <a:rPr kumimoji="1" lang="ja-JP" altLang="en-US" sz="1100" b="0" i="0" u="none" strike="noStrike" kern="1200" cap="none" spc="0" normalizeH="0" baseline="0" noProof="0" dirty="0" smtClean="0">
                <a:ln>
                  <a:noFill/>
                </a:ln>
                <a:solidFill>
                  <a:srgbClr val="000000"/>
                </a:solidFill>
                <a:effectLst/>
                <a:uLnTx/>
                <a:uFillTx/>
                <a:latin typeface="Meiryo UI"/>
                <a:ea typeface="Meiryo UI"/>
                <a:cs typeface="+mn-cs"/>
              </a:rPr>
              <a:t>規格</a:t>
            </a: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】Wallet Security</a:t>
            </a:r>
            <a:endParaRPr kumimoji="1" lang="ja-JP" altLang="en-US" sz="1100" b="0" i="0" u="none" strike="noStrike" kern="1200" cap="none" spc="0" normalizeH="0" baseline="0" noProof="0" dirty="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7037298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normAutofit/>
          </a:bodyPr>
          <a:lstStyle/>
          <a:p>
            <a:r>
              <a:rPr kumimoji="1" lang="en-US" altLang="ja-JP" sz="2000" dirty="0" smtClean="0"/>
              <a:t>Decentralized Identity Foundation</a:t>
            </a:r>
            <a:r>
              <a:rPr lang="en-US" altLang="ja-JP" sz="2000" dirty="0"/>
              <a:t> –</a:t>
            </a:r>
            <a:r>
              <a:rPr lang="ja-JP" altLang="en-US" sz="2000" dirty="0"/>
              <a:t> サマリー</a:t>
            </a:r>
            <a:endParaRPr kumimoji="1" lang="ja-JP" altLang="en-US" sz="2000" dirty="0"/>
          </a:p>
        </p:txBody>
      </p:sp>
      <p:sp>
        <p:nvSpPr>
          <p:cNvPr id="9" name="テキスト ボックス 8"/>
          <p:cNvSpPr txBox="1"/>
          <p:nvPr/>
        </p:nvSpPr>
        <p:spPr>
          <a:xfrm>
            <a:off x="331490" y="681922"/>
            <a:ext cx="1054400" cy="1769797"/>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a:ea typeface="Meiryo UI"/>
                <a:cs typeface="+mn-cs"/>
              </a:rPr>
              <a:t>規格</a:t>
            </a: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mn-cs"/>
              </a:rPr>
              <a:t>策定以外の活動</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0" name="テキスト ボックス 9"/>
          <p:cNvSpPr txBox="1"/>
          <p:nvPr/>
        </p:nvSpPr>
        <p:spPr>
          <a:xfrm>
            <a:off x="2743696" y="681922"/>
            <a:ext cx="6830815" cy="846841"/>
          </a:xfrm>
          <a:prstGeom prst="rect">
            <a:avLst/>
          </a:prstGeom>
          <a:noFill/>
          <a:ln>
            <a:solidFill>
              <a:srgbClr val="002060"/>
            </a:solidFill>
          </a:ln>
        </p:spPr>
        <p:txBody>
          <a:bodyPr wrap="square" lIns="36000" rIns="36000" rtlCol="0" anchor="ctr">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smtClean="0">
                <a:ln>
                  <a:noFill/>
                </a:ln>
                <a:solidFill>
                  <a:srgbClr val="000000"/>
                </a:solidFill>
                <a:effectLst/>
                <a:uLnTx/>
                <a:uFillTx/>
                <a:latin typeface="Meiryo UI"/>
                <a:ea typeface="Meiryo UI"/>
                <a:cs typeface="+mn-cs"/>
              </a:rPr>
              <a:t>他組織の規格との相互運用性の向上を目的として、文書や規格の関係性を整理したマップの作成等を行っている。主に、</a:t>
            </a:r>
            <a:r>
              <a:rPr kumimoji="1" lang="en-US" altLang="ja-JP" sz="1200" b="0" i="0" u="none" strike="noStrike" kern="1200" cap="none" spc="0" normalizeH="0" baseline="0" noProof="0" dirty="0" smtClean="0">
                <a:ln>
                  <a:noFill/>
                </a:ln>
                <a:solidFill>
                  <a:srgbClr val="000000"/>
                </a:solidFill>
                <a:effectLst/>
                <a:uLnTx/>
                <a:uFillTx/>
                <a:latin typeface="Meiryo UI"/>
                <a:ea typeface="Meiryo UI"/>
                <a:cs typeface="+mn-cs"/>
              </a:rPr>
              <a:t>IETF</a:t>
            </a:r>
            <a:r>
              <a:rPr kumimoji="1" lang="ja-JP" altLang="en-US" sz="1200" b="0" i="0" u="none" strike="noStrike" kern="1200" cap="none" spc="0" normalizeH="0" baseline="0" noProof="0" dirty="0" err="1">
                <a:ln>
                  <a:noFill/>
                </a:ln>
                <a:solidFill>
                  <a:srgbClr val="000000"/>
                </a:solidFill>
                <a:effectLst/>
                <a:uLnTx/>
                <a:uFillTx/>
                <a:latin typeface="Meiryo UI"/>
                <a:ea typeface="Meiryo UI"/>
                <a:cs typeface="+mn-cs"/>
              </a:rPr>
              <a:t>、</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W3C</a:t>
            </a:r>
            <a:r>
              <a:rPr kumimoji="1" lang="ja-JP" altLang="en-US" sz="1200" b="0" i="0" u="none" strike="noStrike" kern="1200" cap="none" spc="0" normalizeH="0" baseline="0" noProof="0" dirty="0" err="1">
                <a:ln>
                  <a:noFill/>
                </a:ln>
                <a:solidFill>
                  <a:srgbClr val="000000"/>
                </a:solidFill>
                <a:effectLst/>
                <a:uLnTx/>
                <a:uFillTx/>
                <a:latin typeface="Meiryo UI"/>
                <a:ea typeface="Meiryo UI"/>
                <a:cs typeface="+mn-cs"/>
              </a:rPr>
              <a:t>、</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W3C CCG</a:t>
            </a:r>
            <a:r>
              <a:rPr kumimoji="1" lang="ja-JP" altLang="en-US" sz="1200" b="0" i="0" u="none" strike="noStrike" kern="1200" cap="none" spc="0" normalizeH="0" baseline="0" noProof="0" dirty="0" err="1">
                <a:ln>
                  <a:noFill/>
                </a:ln>
                <a:solidFill>
                  <a:srgbClr val="000000"/>
                </a:solidFill>
                <a:effectLst/>
                <a:uLnTx/>
                <a:uFillTx/>
                <a:latin typeface="Meiryo UI"/>
                <a:ea typeface="Meiryo UI"/>
                <a:cs typeface="+mn-cs"/>
              </a:rPr>
              <a:t>、</a:t>
            </a:r>
            <a:r>
              <a:rPr kumimoji="1" lang="en-US" altLang="ja-JP" sz="1200" b="0" i="0" u="none" strike="noStrike" kern="1200" cap="none" spc="0" normalizeH="0" baseline="0" noProof="0" dirty="0" err="1">
                <a:ln>
                  <a:noFill/>
                </a:ln>
                <a:solidFill>
                  <a:srgbClr val="000000"/>
                </a:solidFill>
                <a:effectLst/>
                <a:uLnTx/>
                <a:uFillTx/>
                <a:latin typeface="Meiryo UI"/>
                <a:ea typeface="Meiryo UI"/>
                <a:cs typeface="+mn-cs"/>
              </a:rPr>
              <a:t>Hyperledger</a:t>
            </a:r>
            <a:r>
              <a:rPr kumimoji="1" lang="ja-JP" altLang="en-US" sz="1200" b="0" i="0" u="none" strike="noStrike" kern="1200" cap="none" spc="0" normalizeH="0" baseline="0" noProof="0" dirty="0" err="1">
                <a:ln>
                  <a:noFill/>
                </a:ln>
                <a:solidFill>
                  <a:srgbClr val="000000"/>
                </a:solidFill>
                <a:effectLst/>
                <a:uLnTx/>
                <a:uFillTx/>
                <a:latin typeface="Meiryo UI"/>
                <a:ea typeface="Meiryo UI"/>
                <a:cs typeface="+mn-cs"/>
              </a:rPr>
              <a:t>、</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Trust over </a:t>
            </a:r>
            <a:r>
              <a:rPr kumimoji="1" lang="en-US" altLang="ja-JP" sz="1200" b="0" i="0" u="none" strike="noStrike" kern="1200" cap="none" spc="0" normalizeH="0" baseline="0" noProof="0" dirty="0" smtClean="0">
                <a:ln>
                  <a:noFill/>
                </a:ln>
                <a:solidFill>
                  <a:srgbClr val="000000"/>
                </a:solidFill>
                <a:effectLst/>
                <a:uLnTx/>
                <a:uFillTx/>
                <a:latin typeface="Meiryo UI"/>
                <a:ea typeface="Meiryo UI"/>
                <a:cs typeface="+mn-cs"/>
              </a:rPr>
              <a:t>IP</a:t>
            </a:r>
            <a:r>
              <a:rPr kumimoji="1" lang="ja-JP" altLang="en-US" sz="1200" b="0" i="0" u="none" strike="noStrike" kern="1200" cap="none" spc="0" normalizeH="0" baseline="0" noProof="0" dirty="0" smtClean="0">
                <a:ln>
                  <a:noFill/>
                </a:ln>
                <a:solidFill>
                  <a:srgbClr val="000000"/>
                </a:solidFill>
                <a:effectLst/>
                <a:uLnTx/>
                <a:uFillTx/>
                <a:latin typeface="Meiryo UI"/>
                <a:ea typeface="Meiryo UI"/>
                <a:cs typeface="+mn-cs"/>
              </a:rPr>
              <a:t>などの組織の規格との相互運用性を意識している。本グループには、</a:t>
            </a:r>
            <a:r>
              <a:rPr kumimoji="1" lang="en-US" altLang="ja-JP" sz="1200" b="0" i="0" u="none" strike="noStrike" kern="1200" cap="none" spc="0" normalizeH="0" baseline="0" noProof="0" dirty="0" smtClean="0">
                <a:ln>
                  <a:noFill/>
                </a:ln>
                <a:solidFill>
                  <a:srgbClr val="000000"/>
                </a:solidFill>
                <a:effectLst/>
                <a:uLnTx/>
                <a:uFillTx/>
                <a:latin typeface="Meiryo UI"/>
                <a:ea typeface="Meiryo UI"/>
                <a:cs typeface="+mn-cs"/>
              </a:rPr>
              <a:t>DIF</a:t>
            </a:r>
            <a:r>
              <a:rPr kumimoji="1" lang="ja-JP" altLang="en-US" sz="1200" b="0" i="0" u="none" strike="noStrike" kern="1200" cap="none" spc="0" normalizeH="0" baseline="0" noProof="0" dirty="0" smtClean="0">
                <a:ln>
                  <a:noFill/>
                </a:ln>
                <a:solidFill>
                  <a:srgbClr val="000000"/>
                </a:solidFill>
                <a:effectLst/>
                <a:uLnTx/>
                <a:uFillTx/>
                <a:latin typeface="Meiryo UI"/>
                <a:ea typeface="Meiryo UI"/>
                <a:cs typeface="+mn-cs"/>
              </a:rPr>
              <a:t>のメンバーでなくとも参加することができる。</a:t>
            </a:r>
            <a:endParaRPr kumimoji="1" lang="ja-JP" altLang="en-US"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8" name="テキスト ボックス 27"/>
          <p:cNvSpPr txBox="1"/>
          <p:nvPr/>
        </p:nvSpPr>
        <p:spPr>
          <a:xfrm>
            <a:off x="1441152" y="681922"/>
            <a:ext cx="1247282" cy="846841"/>
          </a:xfrm>
          <a:prstGeom prst="rect">
            <a:avLst/>
          </a:prstGeom>
          <a:solidFill>
            <a:schemeClr val="accent2">
              <a:lumMod val="10000"/>
              <a:lumOff val="90000"/>
            </a:schemeClr>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a:ln>
                  <a:noFill/>
                </a:ln>
                <a:solidFill>
                  <a:srgbClr val="000000"/>
                </a:solidFill>
                <a:effectLst/>
                <a:uLnTx/>
                <a:uFillTx/>
                <a:latin typeface="Meiryo UI"/>
                <a:ea typeface="Meiryo UI"/>
                <a:cs typeface="+mn-cs"/>
              </a:rPr>
              <a:t>Interoperability Group</a:t>
            </a:r>
          </a:p>
        </p:txBody>
      </p:sp>
      <p:sp>
        <p:nvSpPr>
          <p:cNvPr id="29" name="テキスト ボックス 28"/>
          <p:cNvSpPr txBox="1"/>
          <p:nvPr/>
        </p:nvSpPr>
        <p:spPr>
          <a:xfrm>
            <a:off x="2743696" y="1604878"/>
            <a:ext cx="6830815" cy="846841"/>
          </a:xfrm>
          <a:prstGeom prst="rect">
            <a:avLst/>
          </a:prstGeom>
          <a:noFill/>
          <a:ln>
            <a:solidFill>
              <a:srgbClr val="002060"/>
            </a:solidFill>
          </a:ln>
        </p:spPr>
        <p:txBody>
          <a:bodyPr wrap="square" lIns="36000" rIns="36000" rtlCol="0" anchor="ctr">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smtClean="0">
                <a:ln>
                  <a:noFill/>
                </a:ln>
                <a:solidFill>
                  <a:srgbClr val="000000"/>
                </a:solidFill>
                <a:effectLst/>
                <a:uLnTx/>
                <a:uFillTx/>
                <a:latin typeface="Meiryo UI"/>
                <a:ea typeface="Meiryo UI"/>
                <a:cs typeface="+mn-cs"/>
              </a:rPr>
              <a:t>公式ブログにおいて、頻繁に記事が更新されている。月次でアップされる「</a:t>
            </a:r>
            <a:r>
              <a:rPr kumimoji="1" lang="en-US" altLang="ja-JP" sz="1200" b="0" i="0" u="none" strike="noStrike" kern="1200" cap="none" spc="0" normalizeH="0" baseline="0" noProof="0" dirty="0" smtClean="0">
                <a:ln>
                  <a:noFill/>
                </a:ln>
                <a:solidFill>
                  <a:srgbClr val="000000"/>
                </a:solidFill>
                <a:effectLst/>
                <a:uLnTx/>
                <a:uFillTx/>
                <a:latin typeface="Meiryo UI"/>
                <a:ea typeface="Meiryo UI"/>
                <a:cs typeface="+mn-cs"/>
              </a:rPr>
              <a:t>DIF Monthly</a:t>
            </a:r>
            <a:r>
              <a:rPr kumimoji="1" lang="ja-JP" altLang="en-US" sz="1200" b="0" i="0" u="none" strike="noStrike" kern="1200" cap="none" spc="0" normalizeH="0" baseline="0" noProof="0" dirty="0" smtClean="0">
                <a:ln>
                  <a:noFill/>
                </a:ln>
                <a:solidFill>
                  <a:srgbClr val="000000"/>
                </a:solidFill>
                <a:effectLst/>
                <a:uLnTx/>
                <a:uFillTx/>
                <a:latin typeface="Meiryo UI"/>
                <a:ea typeface="Meiryo UI"/>
                <a:cs typeface="+mn-cs"/>
              </a:rPr>
              <a:t>」は、</a:t>
            </a:r>
            <a:r>
              <a:rPr kumimoji="1" lang="en-US" altLang="ja-JP" sz="1200" b="0" i="0" u="none" strike="noStrike" kern="1200" cap="none" spc="0" normalizeH="0" baseline="0" noProof="0" dirty="0" smtClean="0">
                <a:ln>
                  <a:noFill/>
                </a:ln>
                <a:solidFill>
                  <a:srgbClr val="000000"/>
                </a:solidFill>
                <a:effectLst/>
                <a:uLnTx/>
                <a:uFillTx/>
                <a:latin typeface="Meiryo UI"/>
                <a:ea typeface="Meiryo UI"/>
                <a:cs typeface="+mn-cs"/>
              </a:rPr>
              <a:t>DIF</a:t>
            </a:r>
            <a:r>
              <a:rPr kumimoji="1" lang="ja-JP" altLang="en-US" sz="1200" b="0" i="0" u="none" strike="noStrike" kern="1200" cap="none" spc="0" normalizeH="0" baseline="0" noProof="0" dirty="0" smtClean="0">
                <a:ln>
                  <a:noFill/>
                </a:ln>
                <a:solidFill>
                  <a:srgbClr val="000000"/>
                </a:solidFill>
                <a:effectLst/>
                <a:uLnTx/>
                <a:uFillTx/>
                <a:latin typeface="Meiryo UI"/>
                <a:ea typeface="Meiryo UI"/>
                <a:cs typeface="+mn-cs"/>
              </a:rPr>
              <a:t>の団体全体および各</a:t>
            </a:r>
            <a:r>
              <a:rPr kumimoji="1" lang="en-US" altLang="ja-JP" sz="1200" b="0" i="0" u="none" strike="noStrike" kern="1200" cap="none" spc="0" normalizeH="0" baseline="0" noProof="0" dirty="0" smtClean="0">
                <a:ln>
                  <a:noFill/>
                </a:ln>
                <a:solidFill>
                  <a:srgbClr val="000000"/>
                </a:solidFill>
                <a:effectLst/>
                <a:uLnTx/>
                <a:uFillTx/>
                <a:latin typeface="Meiryo UI"/>
                <a:ea typeface="Meiryo UI"/>
                <a:cs typeface="+mn-cs"/>
              </a:rPr>
              <a:t>WG</a:t>
            </a:r>
            <a:r>
              <a:rPr kumimoji="1" lang="ja-JP" altLang="en-US" sz="1200" b="0" i="0" u="none" strike="noStrike" kern="1200" cap="none" spc="0" normalizeH="0" baseline="0" noProof="0" dirty="0" smtClean="0">
                <a:ln>
                  <a:noFill/>
                </a:ln>
                <a:solidFill>
                  <a:srgbClr val="000000"/>
                </a:solidFill>
                <a:effectLst/>
                <a:uLnTx/>
                <a:uFillTx/>
                <a:latin typeface="Meiryo UI"/>
                <a:ea typeface="Meiryo UI"/>
                <a:cs typeface="+mn-cs"/>
              </a:rPr>
              <a:t>における直近の活動動向をまとめている。そのほか、</a:t>
            </a:r>
            <a:r>
              <a:rPr kumimoji="1" lang="en-US" altLang="ja-JP" sz="1200" b="0" i="0" u="none" strike="noStrike" kern="1200" cap="none" spc="0" normalizeH="0" baseline="0" noProof="0" dirty="0" smtClean="0">
                <a:ln>
                  <a:noFill/>
                </a:ln>
                <a:solidFill>
                  <a:srgbClr val="000000"/>
                </a:solidFill>
                <a:effectLst/>
                <a:uLnTx/>
                <a:uFillTx/>
                <a:latin typeface="Meiryo UI"/>
                <a:ea typeface="Meiryo UI"/>
                <a:cs typeface="+mn-cs"/>
              </a:rPr>
              <a:t>DIF</a:t>
            </a:r>
            <a:r>
              <a:rPr kumimoji="1" lang="ja-JP" altLang="en-US" sz="1200" b="0" i="0" u="none" strike="noStrike" kern="1200" cap="none" spc="0" normalizeH="0" baseline="0" noProof="0" dirty="0" smtClean="0">
                <a:ln>
                  <a:noFill/>
                </a:ln>
                <a:solidFill>
                  <a:srgbClr val="000000"/>
                </a:solidFill>
                <a:effectLst/>
                <a:uLnTx/>
                <a:uFillTx/>
                <a:latin typeface="Meiryo UI"/>
                <a:ea typeface="Meiryo UI"/>
                <a:cs typeface="+mn-cs"/>
              </a:rPr>
              <a:t>が策定した規格や他組織との連携に関する情報を示した記事もアップされている。</a:t>
            </a:r>
            <a:endParaRPr kumimoji="1" lang="ja-JP" altLang="en-US"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0" name="テキスト ボックス 29"/>
          <p:cNvSpPr txBox="1"/>
          <p:nvPr/>
        </p:nvSpPr>
        <p:spPr>
          <a:xfrm>
            <a:off x="1441152" y="1604878"/>
            <a:ext cx="1247282" cy="846841"/>
          </a:xfrm>
          <a:prstGeom prst="rect">
            <a:avLst/>
          </a:prstGeom>
          <a:solidFill>
            <a:schemeClr val="accent2">
              <a:lumMod val="10000"/>
              <a:lumOff val="90000"/>
            </a:schemeClr>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000000"/>
                </a:solidFill>
                <a:effectLst/>
                <a:uLnTx/>
                <a:uFillTx/>
                <a:latin typeface="Meiryo UI"/>
                <a:ea typeface="Meiryo UI"/>
                <a:cs typeface="+mn-cs"/>
              </a:rPr>
              <a:t>ブログ</a:t>
            </a:r>
            <a:endParaRPr kumimoji="1" lang="en-US" altLang="ja-JP" sz="11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1" name="テキスト ボックス 30"/>
          <p:cNvSpPr txBox="1"/>
          <p:nvPr/>
        </p:nvSpPr>
        <p:spPr>
          <a:xfrm>
            <a:off x="331490" y="2556410"/>
            <a:ext cx="1054400" cy="844015"/>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mn-cs"/>
              </a:rPr>
              <a:t>Trusted Web</a:t>
            </a: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mn-cs"/>
              </a:rPr>
              <a:t>との関連性</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32" name="テキスト ボックス 31"/>
          <p:cNvSpPr txBox="1"/>
          <p:nvPr/>
        </p:nvSpPr>
        <p:spPr>
          <a:xfrm>
            <a:off x="1441152" y="2556410"/>
            <a:ext cx="8133359" cy="844015"/>
          </a:xfrm>
          <a:prstGeom prst="rect">
            <a:avLst/>
          </a:prstGeom>
          <a:noFill/>
          <a:ln>
            <a:solidFill>
              <a:srgbClr val="002060"/>
            </a:solidFill>
          </a:ln>
        </p:spPr>
        <p:txBody>
          <a:bodyPr wrap="square" lIns="36000" rIns="36000" rtlCol="0" anchor="ctr">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smtClean="0">
                <a:ln>
                  <a:noFill/>
                </a:ln>
                <a:solidFill>
                  <a:srgbClr val="000000"/>
                </a:solidFill>
                <a:effectLst/>
                <a:uLnTx/>
                <a:uFillTx/>
                <a:latin typeface="Meiryo UI"/>
                <a:ea typeface="Meiryo UI"/>
                <a:cs typeface="+mn-cs"/>
              </a:rPr>
              <a:t>「エンティティ</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が自分のアイデンティティをコントロールし、信頼できる相互作用を可能にする世界を実現</a:t>
            </a:r>
            <a:r>
              <a:rPr kumimoji="1" lang="ja-JP" altLang="en-US" sz="1200" b="0" i="0" u="none" strike="noStrike" kern="1200" cap="none" spc="0" normalizeH="0" baseline="0" noProof="0" dirty="0" smtClean="0">
                <a:ln>
                  <a:noFill/>
                </a:ln>
                <a:solidFill>
                  <a:srgbClr val="000000"/>
                </a:solidFill>
                <a:effectLst/>
                <a:uLnTx/>
                <a:uFillTx/>
                <a:latin typeface="Meiryo UI"/>
                <a:ea typeface="Meiryo UI"/>
                <a:cs typeface="+mn-cs"/>
              </a:rPr>
              <a:t>する」ことをミッションとしている点において、</a:t>
            </a:r>
            <a:r>
              <a:rPr kumimoji="1" lang="en-US" altLang="ja-JP" sz="1200" b="0" i="0" u="none" strike="noStrike" kern="1200" cap="none" spc="0" normalizeH="0" baseline="0" noProof="0" dirty="0" smtClean="0">
                <a:ln>
                  <a:noFill/>
                </a:ln>
                <a:solidFill>
                  <a:srgbClr val="000000"/>
                </a:solidFill>
                <a:effectLst/>
                <a:uLnTx/>
                <a:uFillTx/>
                <a:latin typeface="Meiryo UI"/>
                <a:ea typeface="Meiryo UI"/>
                <a:cs typeface="+mn-cs"/>
              </a:rPr>
              <a:t>Trusted Web</a:t>
            </a:r>
            <a:r>
              <a:rPr kumimoji="1" lang="ja-JP" altLang="en-US" sz="1200" b="0" i="0" u="none" strike="noStrike" kern="1200" cap="none" spc="0" normalizeH="0" baseline="0" noProof="0" dirty="0" smtClean="0">
                <a:ln>
                  <a:noFill/>
                </a:ln>
                <a:solidFill>
                  <a:srgbClr val="000000"/>
                </a:solidFill>
                <a:effectLst/>
                <a:uLnTx/>
                <a:uFillTx/>
                <a:latin typeface="Meiryo UI"/>
                <a:ea typeface="Meiryo UI"/>
                <a:cs typeface="+mn-cs"/>
              </a:rPr>
              <a:t>のコンセプトとの一致が見られる。</a:t>
            </a:r>
            <a:endParaRPr kumimoji="1" lang="en-US" altLang="ja-JP" sz="1200" b="0" i="0" u="none" strike="noStrike" kern="1200" cap="none" spc="0" normalizeH="0" baseline="0" noProof="0" dirty="0" smtClean="0">
              <a:ln>
                <a:noFill/>
              </a:ln>
              <a:solidFill>
                <a:srgbClr val="000000"/>
              </a:solidFill>
              <a:effectLst/>
              <a:uLnTx/>
              <a:uFillTx/>
              <a:latin typeface="Meiryo UI"/>
              <a:ea typeface="Meiryo UI"/>
              <a:cs typeface="+mn-cs"/>
            </a:endParaRPr>
          </a:p>
          <a:p>
            <a:pPr marL="0" marR="0" lvl="0" indent="0" algn="l" defTabSz="2880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構成</a:t>
            </a:r>
            <a:r>
              <a:rPr kumimoji="1" lang="ja-JP" altLang="en-US" sz="1200" b="0" i="0" u="none" strike="noStrike" kern="1200" cap="none" spc="0" normalizeH="0" baseline="0" noProof="0" dirty="0" smtClean="0">
                <a:ln>
                  <a:noFill/>
                </a:ln>
                <a:solidFill>
                  <a:srgbClr val="000000"/>
                </a:solidFill>
                <a:effectLst/>
                <a:uLnTx/>
                <a:uFillTx/>
                <a:latin typeface="Meiryo UI"/>
                <a:ea typeface="Meiryo UI"/>
                <a:cs typeface="+mn-cs"/>
              </a:rPr>
              <a:t>要素の観点からは、「ノード」と</a:t>
            </a:r>
            <a:r>
              <a:rPr kumimoji="1" lang="en-US" altLang="ja-JP" sz="1200" b="0" i="0" u="none" strike="noStrike" kern="1200" cap="none" spc="0" normalizeH="0" baseline="0" noProof="0" dirty="0" smtClean="0">
                <a:ln>
                  <a:noFill/>
                </a:ln>
                <a:solidFill>
                  <a:srgbClr val="000000"/>
                </a:solidFill>
                <a:effectLst/>
                <a:uLnTx/>
                <a:uFillTx/>
                <a:latin typeface="Meiryo UI"/>
                <a:ea typeface="Meiryo UI"/>
                <a:cs typeface="+mn-cs"/>
              </a:rPr>
              <a:t>Wallet Security</a:t>
            </a:r>
            <a:r>
              <a:rPr kumimoji="1" lang="ja-JP" altLang="en-US" sz="1200" b="0" i="0" u="none" strike="noStrike" kern="1200" cap="none" spc="0" normalizeH="0" baseline="0" noProof="0" dirty="0" smtClean="0">
                <a:ln>
                  <a:noFill/>
                </a:ln>
                <a:solidFill>
                  <a:srgbClr val="000000"/>
                </a:solidFill>
                <a:effectLst/>
                <a:uLnTx/>
                <a:uFillTx/>
                <a:latin typeface="Meiryo UI"/>
                <a:ea typeface="Meiryo UI"/>
                <a:cs typeface="+mn-cs"/>
              </a:rPr>
              <a:t>規格、「メッセージ」と</a:t>
            </a:r>
            <a:r>
              <a:rPr kumimoji="1" lang="en-US" altLang="ja-JP" sz="1200" b="0" i="0" u="none" strike="noStrike" kern="1200" cap="none" spc="0" normalizeH="0" baseline="0" noProof="0" dirty="0" err="1" smtClean="0">
                <a:ln>
                  <a:noFill/>
                </a:ln>
                <a:solidFill>
                  <a:srgbClr val="000000"/>
                </a:solidFill>
                <a:effectLst/>
                <a:uLnTx/>
                <a:uFillTx/>
                <a:latin typeface="Meiryo UI"/>
                <a:ea typeface="Meiryo UI"/>
                <a:cs typeface="+mn-cs"/>
              </a:rPr>
              <a:t>DIDComm</a:t>
            </a:r>
            <a:r>
              <a:rPr kumimoji="1" lang="en-US" altLang="ja-JP" sz="1200" b="0" i="0" u="none" strike="noStrike" kern="1200" cap="none" spc="0" normalizeH="0" baseline="0" noProof="0" dirty="0" smtClean="0">
                <a:ln>
                  <a:noFill/>
                </a:ln>
                <a:solidFill>
                  <a:srgbClr val="000000"/>
                </a:solidFill>
                <a:effectLst/>
                <a:uLnTx/>
                <a:uFillTx/>
                <a:latin typeface="Meiryo UI"/>
                <a:ea typeface="Meiryo UI"/>
                <a:cs typeface="+mn-cs"/>
              </a:rPr>
              <a:t> </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Messaging </a:t>
            </a:r>
            <a:r>
              <a:rPr kumimoji="1" lang="en-US" altLang="ja-JP" sz="1200" b="0" i="0" u="none" strike="noStrike" kern="1200" cap="none" spc="0" normalizeH="0" baseline="0" noProof="0" dirty="0" smtClean="0">
                <a:ln>
                  <a:noFill/>
                </a:ln>
                <a:solidFill>
                  <a:srgbClr val="000000"/>
                </a:solidFill>
                <a:effectLst/>
                <a:uLnTx/>
                <a:uFillTx/>
                <a:latin typeface="Meiryo UI"/>
                <a:ea typeface="Meiryo UI"/>
                <a:cs typeface="+mn-cs"/>
              </a:rPr>
              <a:t>v2.0</a:t>
            </a:r>
            <a:r>
              <a:rPr kumimoji="1" lang="ja-JP" altLang="en-US" sz="1200" b="0" i="0" u="none" strike="noStrike" kern="1200" cap="none" spc="0" normalizeH="0" baseline="0" noProof="0" dirty="0" smtClean="0">
                <a:ln>
                  <a:noFill/>
                </a:ln>
                <a:solidFill>
                  <a:srgbClr val="000000"/>
                </a:solidFill>
                <a:effectLst/>
                <a:uLnTx/>
                <a:uFillTx/>
                <a:latin typeface="Meiryo UI"/>
                <a:ea typeface="Meiryo UI"/>
                <a:cs typeface="+mn-cs"/>
              </a:rPr>
              <a:t>規格、「トランザクション」と</a:t>
            </a:r>
            <a:r>
              <a:rPr kumimoji="1" lang="en-US" altLang="ja-JP" sz="1200" b="0" i="0" u="none" strike="noStrike" kern="1200" cap="none" spc="0" normalizeH="0" baseline="0" noProof="0" dirty="0" smtClean="0">
                <a:ln>
                  <a:noFill/>
                </a:ln>
                <a:solidFill>
                  <a:srgbClr val="000000"/>
                </a:solidFill>
                <a:effectLst/>
                <a:uLnTx/>
                <a:uFillTx/>
                <a:latin typeface="Meiryo UI"/>
                <a:ea typeface="Meiryo UI"/>
                <a:cs typeface="+mn-cs"/>
              </a:rPr>
              <a:t>Sidetree Protocol</a:t>
            </a:r>
            <a:r>
              <a:rPr kumimoji="1" lang="ja-JP" altLang="en-US" sz="1200" b="0" i="0" u="none" strike="noStrike" kern="1200" cap="none" spc="0" normalizeH="0" baseline="0" noProof="0" dirty="0" smtClean="0">
                <a:ln>
                  <a:noFill/>
                </a:ln>
                <a:solidFill>
                  <a:srgbClr val="000000"/>
                </a:solidFill>
                <a:effectLst/>
                <a:uLnTx/>
                <a:uFillTx/>
                <a:latin typeface="Meiryo UI"/>
                <a:ea typeface="Meiryo UI"/>
                <a:cs typeface="+mn-cs"/>
              </a:rPr>
              <a:t>の関連性が考えられる。</a:t>
            </a:r>
            <a:endParaRPr kumimoji="1" lang="en-US" altLang="ja-JP" sz="1200" b="0" i="0" u="none" strike="noStrike" kern="1200" cap="none" spc="0" normalizeH="0" baseline="0" noProof="0" dirty="0" smtClean="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28038488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normAutofit/>
          </a:bodyPr>
          <a:lstStyle/>
          <a:p>
            <a:r>
              <a:rPr kumimoji="1" lang="en-US" altLang="ja-JP" sz="2000" dirty="0" smtClean="0"/>
              <a:t>Decentralized Identity Foundation</a:t>
            </a:r>
            <a:r>
              <a:rPr kumimoji="1" lang="ja-JP" altLang="en-US" sz="2000" dirty="0" smtClean="0"/>
              <a:t>（</a:t>
            </a:r>
            <a:r>
              <a:rPr kumimoji="1" lang="en-US" altLang="ja-JP" sz="2000" dirty="0" smtClean="0"/>
              <a:t>DIF</a:t>
            </a:r>
            <a:r>
              <a:rPr kumimoji="1" lang="ja-JP" altLang="en-US" sz="2000" dirty="0" smtClean="0"/>
              <a:t>）</a:t>
            </a:r>
            <a:r>
              <a:rPr kumimoji="1" lang="en-US" altLang="ja-JP" sz="2000" dirty="0" smtClean="0"/>
              <a:t> – </a:t>
            </a:r>
            <a:r>
              <a:rPr kumimoji="1" lang="ja-JP" altLang="en-US" sz="2000" dirty="0" smtClean="0"/>
              <a:t>団体概要</a:t>
            </a:r>
            <a:endParaRPr kumimoji="1" lang="ja-JP" altLang="en-US" sz="2000" dirty="0"/>
          </a:p>
        </p:txBody>
      </p:sp>
      <p:sp>
        <p:nvSpPr>
          <p:cNvPr id="9" name="テキスト ボックス 8"/>
          <p:cNvSpPr txBox="1"/>
          <p:nvPr/>
        </p:nvSpPr>
        <p:spPr>
          <a:xfrm>
            <a:off x="338389" y="639059"/>
            <a:ext cx="1047500" cy="780876"/>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mn-cs"/>
              </a:rPr>
              <a:t>ミッション</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0" name="テキスト ボックス 9"/>
          <p:cNvSpPr txBox="1"/>
          <p:nvPr/>
        </p:nvSpPr>
        <p:spPr>
          <a:xfrm>
            <a:off x="1443336" y="639059"/>
            <a:ext cx="8131175" cy="780876"/>
          </a:xfrm>
          <a:prstGeom prst="rect">
            <a:avLst/>
          </a:prstGeom>
          <a:noFill/>
          <a:ln>
            <a:solidFill>
              <a:srgbClr val="002060"/>
            </a:solidFill>
          </a:ln>
        </p:spPr>
        <p:txBody>
          <a:bodyPr wrap="square" lIns="36000" rIns="36000" rtlCol="0" anchor="ctr">
            <a:noAutofit/>
          </a:bodyPr>
          <a:lstStyle/>
          <a:p>
            <a:pPr lvl="0" defTabSz="288000">
              <a:defRPr/>
            </a:pPr>
            <a:r>
              <a:rPr kumimoji="1" lang="ja-JP" altLang="en-US" sz="1200" b="0" i="0" u="none" strike="noStrike" kern="1200" cap="none" spc="0" normalizeH="0" baseline="0" noProof="0" dirty="0" smtClean="0">
                <a:ln>
                  <a:noFill/>
                </a:ln>
                <a:solidFill>
                  <a:srgbClr val="000000"/>
                </a:solidFill>
                <a:effectLst/>
                <a:uLnTx/>
                <a:uFillTx/>
                <a:latin typeface="Meiryo UI"/>
                <a:ea typeface="Meiryo UI"/>
                <a:cs typeface="+mn-cs"/>
              </a:rPr>
              <a:t>分散型</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アイデンティティ・ソリューションにより、エンティティが自分のアイデンティティをコントロールし、信頼できる相互作用を可能にする世界を実現するために、相互運用可能なグローバルスタンダードの確立に向けた「事前</a:t>
            </a:r>
            <a:r>
              <a:rPr lang="ja-JP" altLang="en-US" sz="1200" dirty="0">
                <a:solidFill>
                  <a:srgbClr val="000000"/>
                </a:solidFill>
                <a:latin typeface="Meiryo UI"/>
              </a:rPr>
              <a:t>競争的（</a:t>
            </a:r>
            <a:r>
              <a:rPr lang="en-US" altLang="ja-JP" sz="1200" dirty="0">
                <a:solidFill>
                  <a:srgbClr val="000000"/>
                </a:solidFill>
                <a:latin typeface="Meiryo UI"/>
              </a:rPr>
              <a:t>pre-competitive</a:t>
            </a:r>
            <a:r>
              <a:rPr lang="ja-JP" altLang="en-US" sz="1200" dirty="0" smtClean="0">
                <a:solidFill>
                  <a:srgbClr val="000000"/>
                </a:solidFill>
                <a:latin typeface="Meiryo UI"/>
              </a:rPr>
              <a:t>）</a:t>
            </a:r>
            <a:r>
              <a:rPr lang="en-US" altLang="ja-JP" sz="1200" baseline="30000" dirty="0" smtClean="0">
                <a:solidFill>
                  <a:srgbClr val="000000"/>
                </a:solidFill>
                <a:latin typeface="Meiryo UI"/>
              </a:rPr>
              <a:t>1)</a:t>
            </a:r>
            <a:r>
              <a:rPr lang="ja-JP" altLang="en-US" sz="1200" dirty="0" smtClean="0">
                <a:solidFill>
                  <a:srgbClr val="000000"/>
                </a:solidFill>
                <a:latin typeface="Meiryo UI"/>
              </a:rPr>
              <a:t>」</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技術基盤を促進するための研究開発を行うことをミッションとしている。</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pic>
        <p:nvPicPr>
          <p:cNvPr id="28" name="図 27"/>
          <p:cNvPicPr/>
          <p:nvPr/>
        </p:nvPicPr>
        <p:blipFill rotWithShape="1">
          <a:blip r:embed="rId2"/>
          <a:srcRect r="48666"/>
          <a:stretch/>
        </p:blipFill>
        <p:spPr>
          <a:xfrm>
            <a:off x="6584497" y="3053263"/>
            <a:ext cx="2890482" cy="1745137"/>
          </a:xfrm>
          <a:prstGeom prst="rect">
            <a:avLst/>
          </a:prstGeom>
        </p:spPr>
      </p:pic>
      <p:pic>
        <p:nvPicPr>
          <p:cNvPr id="29" name="図 28"/>
          <p:cNvPicPr/>
          <p:nvPr/>
        </p:nvPicPr>
        <p:blipFill rotWithShape="1">
          <a:blip r:embed="rId2"/>
          <a:srcRect l="50672"/>
          <a:stretch/>
        </p:blipFill>
        <p:spPr>
          <a:xfrm>
            <a:off x="6584497" y="4878735"/>
            <a:ext cx="2890482" cy="1714968"/>
          </a:xfrm>
          <a:prstGeom prst="rect">
            <a:avLst/>
          </a:prstGeom>
        </p:spPr>
      </p:pic>
      <p:sp>
        <p:nvSpPr>
          <p:cNvPr id="8" name="テキスト プレースホルダー 2"/>
          <p:cNvSpPr>
            <a:spLocks noGrp="1"/>
          </p:cNvSpPr>
          <p:nvPr>
            <p:ph type="body" sz="quarter" idx="10"/>
          </p:nvPr>
        </p:nvSpPr>
        <p:spPr>
          <a:xfrm>
            <a:off x="338389" y="1902987"/>
            <a:ext cx="9229217" cy="288000"/>
          </a:xfrm>
          <a:solidFill>
            <a:srgbClr val="002060"/>
          </a:solidFill>
          <a:ln>
            <a:noFill/>
          </a:ln>
        </p:spPr>
        <p:txBody>
          <a:bodyPr lIns="72000" rIns="72000" anchor="ctr"/>
          <a:lstStyle/>
          <a:p>
            <a:pPr algn="ctr"/>
            <a:r>
              <a:rPr lang="ja-JP" altLang="en-US" sz="1400" b="1" dirty="0" smtClean="0">
                <a:solidFill>
                  <a:schemeClr val="bg1"/>
                </a:solidFill>
              </a:rPr>
              <a:t>メンバーシップ</a:t>
            </a:r>
            <a:endParaRPr lang="en-US" altLang="ja-JP" sz="1400" b="1" dirty="0" smtClean="0">
              <a:solidFill>
                <a:schemeClr val="bg1"/>
              </a:solidFill>
            </a:endParaRPr>
          </a:p>
        </p:txBody>
      </p:sp>
      <p:sp>
        <p:nvSpPr>
          <p:cNvPr id="11" name="テキスト プレースホルダー 2"/>
          <p:cNvSpPr txBox="1">
            <a:spLocks/>
          </p:cNvSpPr>
          <p:nvPr/>
        </p:nvSpPr>
        <p:spPr>
          <a:xfrm>
            <a:off x="331487" y="1459401"/>
            <a:ext cx="1047500" cy="405680"/>
          </a:xfrm>
          <a:prstGeom prst="rect">
            <a:avLst/>
          </a:prstGeom>
          <a:solidFill>
            <a:srgbClr val="002060"/>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Arial"/>
              </a:rPr>
              <a:t>設立年</a:t>
            </a:r>
            <a:endPar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Arial"/>
            </a:endParaRPr>
          </a:p>
        </p:txBody>
      </p:sp>
      <p:sp>
        <p:nvSpPr>
          <p:cNvPr id="12" name="テキスト ボックス 11"/>
          <p:cNvSpPr txBox="1"/>
          <p:nvPr/>
        </p:nvSpPr>
        <p:spPr>
          <a:xfrm>
            <a:off x="1436432" y="1457841"/>
            <a:ext cx="3064371" cy="407878"/>
          </a:xfrm>
          <a:prstGeom prst="rect">
            <a:avLst/>
          </a:prstGeom>
          <a:noFill/>
          <a:ln>
            <a:solidFill>
              <a:srgbClr val="002060"/>
            </a:solidFill>
          </a:ln>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smtClean="0">
                <a:ln>
                  <a:noFill/>
                </a:ln>
                <a:solidFill>
                  <a:srgbClr val="000000"/>
                </a:solidFill>
                <a:effectLst/>
                <a:uLnTx/>
                <a:uFillTx/>
                <a:latin typeface="Meiryo UI"/>
                <a:ea typeface="Meiryo UI"/>
                <a:cs typeface="+mn-cs"/>
              </a:rPr>
              <a:t>2017</a:t>
            </a:r>
            <a:r>
              <a:rPr kumimoji="1" lang="ja-JP" altLang="en-US" sz="1200" b="0" i="0" u="none" strike="noStrike" kern="1200" cap="none" spc="0" normalizeH="0" baseline="0" noProof="0" dirty="0" smtClean="0">
                <a:ln>
                  <a:noFill/>
                </a:ln>
                <a:solidFill>
                  <a:srgbClr val="000000"/>
                </a:solidFill>
                <a:effectLst/>
                <a:uLnTx/>
                <a:uFillTx/>
                <a:latin typeface="Meiryo UI"/>
                <a:ea typeface="Meiryo UI"/>
                <a:cs typeface="+mn-cs"/>
              </a:rPr>
              <a:t>年</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3" name="テキスト プレースホルダー 2"/>
          <p:cNvSpPr txBox="1">
            <a:spLocks/>
          </p:cNvSpPr>
          <p:nvPr/>
        </p:nvSpPr>
        <p:spPr>
          <a:xfrm>
            <a:off x="4558247" y="1459401"/>
            <a:ext cx="1247282" cy="405680"/>
          </a:xfrm>
          <a:prstGeom prst="rect">
            <a:avLst/>
          </a:prstGeom>
          <a:solidFill>
            <a:srgbClr val="002060"/>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Arial"/>
              </a:rPr>
              <a:t>公式ホームページ</a:t>
            </a:r>
            <a:endPar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Arial"/>
            </a:endParaRPr>
          </a:p>
        </p:txBody>
      </p:sp>
      <p:sp>
        <p:nvSpPr>
          <p:cNvPr id="14" name="テキスト ボックス 13"/>
          <p:cNvSpPr txBox="1"/>
          <p:nvPr/>
        </p:nvSpPr>
        <p:spPr>
          <a:xfrm>
            <a:off x="5862973" y="1457841"/>
            <a:ext cx="3704634" cy="407878"/>
          </a:xfrm>
          <a:prstGeom prst="rect">
            <a:avLst/>
          </a:prstGeom>
          <a:noFill/>
          <a:ln>
            <a:solidFill>
              <a:srgbClr val="002060"/>
            </a:solidFill>
          </a:ln>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https://identity.foundation/</a:t>
            </a:r>
          </a:p>
        </p:txBody>
      </p:sp>
      <p:sp>
        <p:nvSpPr>
          <p:cNvPr id="15" name="テキスト ボックス 14"/>
          <p:cNvSpPr txBox="1"/>
          <p:nvPr/>
        </p:nvSpPr>
        <p:spPr>
          <a:xfrm>
            <a:off x="331490" y="2217675"/>
            <a:ext cx="9229214" cy="574754"/>
          </a:xfrm>
          <a:prstGeom prst="rect">
            <a:avLst/>
          </a:prstGeom>
          <a:noFill/>
          <a:ln>
            <a:solidFill>
              <a:srgbClr val="002060"/>
            </a:solidFill>
          </a:ln>
        </p:spPr>
        <p:txBody>
          <a:bodyPr wrap="square" lIns="36000" rIns="36000" rtlCol="0" anchor="ctr">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smtClean="0">
                <a:ln>
                  <a:noFill/>
                </a:ln>
                <a:solidFill>
                  <a:srgbClr val="000000"/>
                </a:solidFill>
                <a:effectLst/>
                <a:uLnTx/>
                <a:uFillTx/>
                <a:latin typeface="Meiryo UI"/>
                <a:ea typeface="Meiryo UI"/>
                <a:cs typeface="+mn-cs"/>
              </a:rPr>
              <a:t>企業、個人、</a:t>
            </a:r>
            <a:r>
              <a:rPr kumimoji="1" lang="en-US" altLang="ja-JP" sz="1200" b="0" i="0" u="none" strike="noStrike" kern="1200" cap="none" spc="0" normalizeH="0" baseline="0" noProof="0" dirty="0" smtClean="0">
                <a:ln>
                  <a:noFill/>
                </a:ln>
                <a:solidFill>
                  <a:srgbClr val="000000"/>
                </a:solidFill>
                <a:effectLst/>
                <a:uLnTx/>
                <a:uFillTx/>
                <a:latin typeface="Meiryo UI"/>
                <a:ea typeface="Meiryo UI"/>
                <a:cs typeface="+mn-cs"/>
              </a:rPr>
              <a:t>NGO/</a:t>
            </a:r>
            <a:r>
              <a:rPr kumimoji="1" lang="ja-JP" altLang="en-US" sz="1200" b="0" i="0" u="none" strike="noStrike" kern="1200" cap="none" spc="0" normalizeH="0" baseline="0" noProof="0" dirty="0" smtClean="0">
                <a:ln>
                  <a:noFill/>
                </a:ln>
                <a:solidFill>
                  <a:srgbClr val="000000"/>
                </a:solidFill>
                <a:effectLst/>
                <a:uLnTx/>
                <a:uFillTx/>
                <a:latin typeface="Meiryo UI"/>
                <a:ea typeface="Meiryo UI"/>
                <a:cs typeface="+mn-cs"/>
              </a:rPr>
              <a:t>政府としての参加が可能であり、それぞれ会員区分が異なっている。また、企業は</a:t>
            </a:r>
            <a:r>
              <a:rPr kumimoji="1" lang="en-US" altLang="ja-JP" sz="1200" b="0" i="0" u="none" strike="noStrike" kern="1200" cap="none" spc="0" normalizeH="0" baseline="0" noProof="0" dirty="0" smtClean="0">
                <a:ln>
                  <a:noFill/>
                </a:ln>
                <a:solidFill>
                  <a:srgbClr val="000000"/>
                </a:solidFill>
                <a:effectLst/>
                <a:uLnTx/>
                <a:uFillTx/>
                <a:latin typeface="Meiryo UI"/>
                <a:ea typeface="Meiryo UI"/>
                <a:cs typeface="+mn-cs"/>
              </a:rPr>
              <a:t>Contributor</a:t>
            </a:r>
            <a:r>
              <a:rPr kumimoji="1" lang="ja-JP" altLang="en-US" sz="1200" b="0" i="0" u="none" strike="noStrike" kern="1200" cap="none" spc="0" normalizeH="0" baseline="0" noProof="0" dirty="0" smtClean="0">
                <a:ln>
                  <a:noFill/>
                </a:ln>
                <a:solidFill>
                  <a:srgbClr val="000000"/>
                </a:solidFill>
                <a:effectLst/>
                <a:uLnTx/>
                <a:uFillTx/>
                <a:latin typeface="Meiryo UI"/>
                <a:ea typeface="Meiryo UI"/>
                <a:cs typeface="+mn-cs"/>
              </a:rPr>
              <a:t>と</a:t>
            </a:r>
            <a:r>
              <a:rPr kumimoji="1" lang="en-US" altLang="ja-JP" sz="1200" b="0" i="0" u="none" strike="noStrike" kern="1200" cap="none" spc="0" normalizeH="0" baseline="0" noProof="0" dirty="0" smtClean="0">
                <a:ln>
                  <a:noFill/>
                </a:ln>
                <a:solidFill>
                  <a:srgbClr val="000000"/>
                </a:solidFill>
                <a:effectLst/>
                <a:uLnTx/>
                <a:uFillTx/>
                <a:latin typeface="Meiryo UI"/>
                <a:ea typeface="Meiryo UI"/>
                <a:cs typeface="+mn-cs"/>
              </a:rPr>
              <a:t>Associate Member</a:t>
            </a:r>
            <a:r>
              <a:rPr kumimoji="1" lang="ja-JP" altLang="en-US" sz="1200" b="0" i="0" u="none" strike="noStrike" kern="1200" cap="none" spc="0" normalizeH="0" baseline="0" noProof="0" dirty="0" smtClean="0">
                <a:ln>
                  <a:noFill/>
                </a:ln>
                <a:solidFill>
                  <a:srgbClr val="000000"/>
                </a:solidFill>
                <a:effectLst/>
                <a:uLnTx/>
                <a:uFillTx/>
                <a:latin typeface="Meiryo UI"/>
                <a:ea typeface="Meiryo UI"/>
                <a:cs typeface="+mn-cs"/>
              </a:rPr>
              <a:t>の</a:t>
            </a:r>
            <a:r>
              <a:rPr kumimoji="1" lang="en-US" altLang="ja-JP" sz="1200" b="0" i="0" u="none" strike="noStrike" kern="1200" cap="none" spc="0" normalizeH="0" baseline="0" noProof="0" dirty="0" smtClean="0">
                <a:ln>
                  <a:noFill/>
                </a:ln>
                <a:solidFill>
                  <a:srgbClr val="000000"/>
                </a:solidFill>
                <a:effectLst/>
                <a:uLnTx/>
                <a:uFillTx/>
                <a:latin typeface="Meiryo UI"/>
                <a:ea typeface="Meiryo UI"/>
                <a:cs typeface="+mn-cs"/>
              </a:rPr>
              <a:t>2</a:t>
            </a:r>
            <a:r>
              <a:rPr kumimoji="1" lang="ja-JP" altLang="en-US" sz="1200" b="0" i="0" u="none" strike="noStrike" kern="1200" cap="none" spc="0" normalizeH="0" baseline="0" noProof="0" dirty="0" err="1" smtClean="0">
                <a:ln>
                  <a:noFill/>
                </a:ln>
                <a:solidFill>
                  <a:srgbClr val="000000"/>
                </a:solidFill>
                <a:effectLst/>
                <a:uLnTx/>
                <a:uFillTx/>
                <a:latin typeface="Meiryo UI"/>
                <a:ea typeface="Meiryo UI"/>
                <a:cs typeface="+mn-cs"/>
              </a:rPr>
              <a:t>つの</a:t>
            </a:r>
            <a:r>
              <a:rPr kumimoji="1" lang="ja-JP" altLang="en-US" sz="1200" b="0" i="0" u="none" strike="noStrike" kern="1200" cap="none" spc="0" normalizeH="0" baseline="0" noProof="0" dirty="0" smtClean="0">
                <a:ln>
                  <a:noFill/>
                </a:ln>
                <a:solidFill>
                  <a:srgbClr val="000000"/>
                </a:solidFill>
                <a:effectLst/>
                <a:uLnTx/>
                <a:uFillTx/>
                <a:latin typeface="Meiryo UI"/>
                <a:ea typeface="Meiryo UI"/>
                <a:cs typeface="+mn-cs"/>
              </a:rPr>
              <a:t>区分があり、</a:t>
            </a:r>
            <a:r>
              <a:rPr kumimoji="1" lang="en-US" altLang="ja-JP" sz="1200" b="0" i="0" u="none" strike="noStrike" kern="1200" cap="none" spc="0" normalizeH="0" baseline="0" noProof="0" dirty="0" smtClean="0">
                <a:ln>
                  <a:noFill/>
                </a:ln>
                <a:solidFill>
                  <a:srgbClr val="000000"/>
                </a:solidFill>
                <a:effectLst/>
                <a:uLnTx/>
                <a:uFillTx/>
                <a:latin typeface="Meiryo UI"/>
                <a:ea typeface="Meiryo UI"/>
                <a:cs typeface="+mn-cs"/>
              </a:rPr>
              <a:t>1000</a:t>
            </a:r>
            <a:r>
              <a:rPr kumimoji="1" lang="ja-JP" altLang="en-US" sz="1200" b="0" i="0" u="none" strike="noStrike" kern="1200" cap="none" spc="0" normalizeH="0" baseline="0" noProof="0" dirty="0" smtClean="0">
                <a:ln>
                  <a:noFill/>
                </a:ln>
                <a:solidFill>
                  <a:srgbClr val="000000"/>
                </a:solidFill>
                <a:effectLst/>
                <a:uLnTx/>
                <a:uFillTx/>
                <a:latin typeface="Meiryo UI"/>
                <a:ea typeface="Meiryo UI"/>
                <a:cs typeface="+mn-cs"/>
              </a:rPr>
              <a:t>人以下の企業は</a:t>
            </a:r>
            <a:r>
              <a:rPr kumimoji="1" lang="en-US" altLang="ja-JP" sz="1200" b="0" i="0" u="none" strike="noStrike" kern="1200" cap="none" spc="0" normalizeH="0" baseline="0" noProof="0" dirty="0" smtClean="0">
                <a:ln>
                  <a:noFill/>
                </a:ln>
                <a:solidFill>
                  <a:srgbClr val="000000"/>
                </a:solidFill>
                <a:effectLst/>
                <a:uLnTx/>
                <a:uFillTx/>
                <a:latin typeface="Meiryo UI"/>
                <a:ea typeface="Meiryo UI"/>
                <a:cs typeface="+mn-cs"/>
              </a:rPr>
              <a:t>Contributor</a:t>
            </a:r>
            <a:r>
              <a:rPr kumimoji="1" lang="ja-JP" altLang="en-US" sz="1200" b="0" i="0" u="none" strike="noStrike" kern="1200" cap="none" spc="0" normalizeH="0" baseline="0" noProof="0" dirty="0" smtClean="0">
                <a:ln>
                  <a:noFill/>
                </a:ln>
                <a:solidFill>
                  <a:srgbClr val="000000"/>
                </a:solidFill>
                <a:effectLst/>
                <a:uLnTx/>
                <a:uFillTx/>
                <a:latin typeface="Meiryo UI"/>
                <a:ea typeface="Meiryo UI"/>
                <a:cs typeface="+mn-cs"/>
              </a:rPr>
              <a:t>として無料で参加可能。</a:t>
            </a:r>
            <a:r>
              <a:rPr kumimoji="1" lang="en-US" altLang="ja-JP" sz="1200" b="0" i="0" u="none" strike="noStrike" kern="1200" cap="none" spc="0" normalizeH="0" baseline="0" noProof="0" dirty="0" smtClean="0">
                <a:ln>
                  <a:noFill/>
                </a:ln>
                <a:solidFill>
                  <a:srgbClr val="000000"/>
                </a:solidFill>
                <a:effectLst/>
                <a:uLnTx/>
                <a:uFillTx/>
                <a:latin typeface="Meiryo UI"/>
                <a:ea typeface="Meiryo UI"/>
                <a:cs typeface="+mn-cs"/>
              </a:rPr>
              <a:t>2023</a:t>
            </a:r>
            <a:r>
              <a:rPr kumimoji="1" lang="ja-JP" altLang="en-US" sz="1200" b="0" i="0" u="none" strike="noStrike" kern="1200" cap="none" spc="0" normalizeH="0" baseline="0" noProof="0" dirty="0" smtClean="0">
                <a:ln>
                  <a:noFill/>
                </a:ln>
                <a:solidFill>
                  <a:srgbClr val="000000"/>
                </a:solidFill>
                <a:effectLst/>
                <a:uLnTx/>
                <a:uFillTx/>
                <a:latin typeface="Meiryo UI"/>
                <a:ea typeface="Meiryo UI"/>
                <a:cs typeface="+mn-cs"/>
              </a:rPr>
              <a:t>年</a:t>
            </a:r>
            <a:r>
              <a:rPr kumimoji="1" lang="en-US" altLang="ja-JP" sz="1200" b="0" i="0" u="none" strike="noStrike" kern="1200" cap="none" spc="0" normalizeH="0" baseline="0" noProof="0" dirty="0" smtClean="0">
                <a:ln>
                  <a:noFill/>
                </a:ln>
                <a:solidFill>
                  <a:srgbClr val="000000"/>
                </a:solidFill>
                <a:effectLst/>
                <a:uLnTx/>
                <a:uFillTx/>
                <a:latin typeface="Meiryo UI"/>
                <a:ea typeface="Meiryo UI"/>
                <a:cs typeface="+mn-cs"/>
              </a:rPr>
              <a:t>1</a:t>
            </a:r>
            <a:r>
              <a:rPr kumimoji="1" lang="ja-JP" altLang="en-US" sz="1200" b="0" i="0" u="none" strike="noStrike" kern="1200" cap="none" spc="0" normalizeH="0" baseline="0" noProof="0" dirty="0" smtClean="0">
                <a:ln>
                  <a:noFill/>
                </a:ln>
                <a:solidFill>
                  <a:srgbClr val="000000"/>
                </a:solidFill>
                <a:effectLst/>
                <a:uLnTx/>
                <a:uFillTx/>
                <a:latin typeface="Meiryo UI"/>
                <a:ea typeface="Meiryo UI"/>
                <a:cs typeface="+mn-cs"/>
              </a:rPr>
              <a:t>月時点で、</a:t>
            </a:r>
            <a:r>
              <a:rPr kumimoji="1" lang="en-US" altLang="ja-JP" sz="1200" b="0" i="0" u="none" strike="noStrike" kern="1200" cap="none" spc="0" normalizeH="0" baseline="0" noProof="0" dirty="0" smtClean="0">
                <a:ln>
                  <a:noFill/>
                </a:ln>
                <a:solidFill>
                  <a:srgbClr val="000000"/>
                </a:solidFill>
                <a:effectLst/>
                <a:uLnTx/>
                <a:uFillTx/>
                <a:latin typeface="Meiryo UI"/>
                <a:ea typeface="Meiryo UI"/>
                <a:cs typeface="+mn-cs"/>
              </a:rPr>
              <a:t>Contributor</a:t>
            </a:r>
            <a:r>
              <a:rPr kumimoji="1" lang="ja-JP" altLang="en-US" sz="1200" b="0" i="0" u="none" strike="noStrike" kern="1200" cap="none" spc="0" normalizeH="0" baseline="0" noProof="0" dirty="0" smtClean="0">
                <a:ln>
                  <a:noFill/>
                </a:ln>
                <a:solidFill>
                  <a:srgbClr val="000000"/>
                </a:solidFill>
                <a:effectLst/>
                <a:uLnTx/>
                <a:uFillTx/>
                <a:latin typeface="Meiryo UI"/>
                <a:ea typeface="Meiryo UI"/>
                <a:cs typeface="+mn-cs"/>
              </a:rPr>
              <a:t>が約</a:t>
            </a:r>
            <a:r>
              <a:rPr kumimoji="1" lang="en-US" altLang="ja-JP" sz="1200" b="0" i="0" u="none" strike="noStrike" kern="1200" cap="none" spc="0" normalizeH="0" baseline="0" noProof="0" dirty="0" smtClean="0">
                <a:ln>
                  <a:noFill/>
                </a:ln>
                <a:solidFill>
                  <a:srgbClr val="000000"/>
                </a:solidFill>
                <a:effectLst/>
                <a:uLnTx/>
                <a:uFillTx/>
                <a:latin typeface="Meiryo UI"/>
                <a:ea typeface="Meiryo UI"/>
                <a:cs typeface="+mn-cs"/>
              </a:rPr>
              <a:t>250</a:t>
            </a:r>
            <a:r>
              <a:rPr kumimoji="1" lang="ja-JP" altLang="en-US" sz="1200" b="0" i="0" u="none" strike="noStrike" kern="1200" cap="none" spc="0" normalizeH="0" baseline="0" noProof="0" dirty="0" smtClean="0">
                <a:ln>
                  <a:noFill/>
                </a:ln>
                <a:solidFill>
                  <a:srgbClr val="000000"/>
                </a:solidFill>
                <a:effectLst/>
                <a:uLnTx/>
                <a:uFillTx/>
                <a:latin typeface="Meiryo UI"/>
                <a:ea typeface="Meiryo UI"/>
                <a:cs typeface="+mn-cs"/>
              </a:rPr>
              <a:t>機関、</a:t>
            </a:r>
            <a:r>
              <a:rPr kumimoji="1" lang="en-US" altLang="ja-JP" sz="1200" b="0" i="0" u="none" strike="noStrike" kern="1200" cap="none" spc="0" normalizeH="0" baseline="0" noProof="0" dirty="0" smtClean="0">
                <a:ln>
                  <a:noFill/>
                </a:ln>
                <a:solidFill>
                  <a:srgbClr val="000000"/>
                </a:solidFill>
                <a:effectLst/>
                <a:uLnTx/>
                <a:uFillTx/>
                <a:latin typeface="Meiryo UI"/>
                <a:ea typeface="Meiryo UI"/>
                <a:cs typeface="+mn-cs"/>
              </a:rPr>
              <a:t>Associate Member</a:t>
            </a:r>
            <a:r>
              <a:rPr kumimoji="1" lang="ja-JP" altLang="en-US" sz="1200" b="0" i="0" u="none" strike="noStrike" kern="1200" cap="none" spc="0" normalizeH="0" baseline="0" noProof="0" dirty="0" smtClean="0">
                <a:ln>
                  <a:noFill/>
                </a:ln>
                <a:solidFill>
                  <a:srgbClr val="000000"/>
                </a:solidFill>
                <a:effectLst/>
                <a:uLnTx/>
                <a:uFillTx/>
                <a:latin typeface="Meiryo UI"/>
                <a:ea typeface="Meiryo UI"/>
                <a:cs typeface="+mn-cs"/>
              </a:rPr>
              <a:t>として約</a:t>
            </a:r>
            <a:r>
              <a:rPr kumimoji="1" lang="en-US" altLang="ja-JP" sz="1200" b="0" i="0" u="none" strike="noStrike" kern="1200" cap="none" spc="0" normalizeH="0" baseline="0" noProof="0" dirty="0" smtClean="0">
                <a:ln>
                  <a:noFill/>
                </a:ln>
                <a:solidFill>
                  <a:srgbClr val="000000"/>
                </a:solidFill>
                <a:effectLst/>
                <a:uLnTx/>
                <a:uFillTx/>
                <a:latin typeface="Meiryo UI"/>
                <a:ea typeface="Meiryo UI"/>
                <a:cs typeface="+mn-cs"/>
              </a:rPr>
              <a:t>90</a:t>
            </a:r>
            <a:r>
              <a:rPr kumimoji="1" lang="ja-JP" altLang="en-US" sz="1200" b="0" i="0" u="none" strike="noStrike" kern="1200" cap="none" spc="0" normalizeH="0" baseline="0" noProof="0" dirty="0" smtClean="0">
                <a:ln>
                  <a:noFill/>
                </a:ln>
                <a:solidFill>
                  <a:srgbClr val="000000"/>
                </a:solidFill>
                <a:effectLst/>
                <a:uLnTx/>
                <a:uFillTx/>
                <a:latin typeface="Meiryo UI"/>
                <a:ea typeface="Meiryo UI"/>
                <a:cs typeface="+mn-cs"/>
              </a:rPr>
              <a:t>機関が参加している。</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pic>
        <p:nvPicPr>
          <p:cNvPr id="17" name="図 16"/>
          <p:cNvPicPr>
            <a:picLocks noChangeAspect="1"/>
          </p:cNvPicPr>
          <p:nvPr/>
        </p:nvPicPr>
        <p:blipFill rotWithShape="1">
          <a:blip r:embed="rId3">
            <a:extLst>
              <a:ext uri="{28A0092B-C50C-407E-A947-70E740481C1C}">
                <a14:useLocalDpi xmlns:a14="http://schemas.microsoft.com/office/drawing/2010/main" val="0"/>
              </a:ext>
            </a:extLst>
          </a:blip>
          <a:srcRect t="2890"/>
          <a:stretch/>
        </p:blipFill>
        <p:spPr>
          <a:xfrm>
            <a:off x="197822" y="3053263"/>
            <a:ext cx="5926791" cy="3647129"/>
          </a:xfrm>
          <a:prstGeom prst="rect">
            <a:avLst/>
          </a:prstGeom>
        </p:spPr>
      </p:pic>
      <p:sp>
        <p:nvSpPr>
          <p:cNvPr id="21" name="テキスト プレースホルダー 2"/>
          <p:cNvSpPr txBox="1">
            <a:spLocks/>
          </p:cNvSpPr>
          <p:nvPr/>
        </p:nvSpPr>
        <p:spPr>
          <a:xfrm>
            <a:off x="124800" y="2744059"/>
            <a:ext cx="5974073" cy="288000"/>
          </a:xfrm>
          <a:prstGeom prst="rect">
            <a:avLst/>
          </a:prstGeom>
          <a:no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400" b="1" i="0" u="sng" strike="noStrike" kern="1200" cap="none" spc="0" normalizeH="0" baseline="0" noProof="0" dirty="0" smtClean="0">
                <a:ln>
                  <a:noFill/>
                </a:ln>
                <a:solidFill>
                  <a:srgbClr val="000000"/>
                </a:solidFill>
                <a:effectLst/>
                <a:uLnTx/>
                <a:uFillTx/>
                <a:latin typeface="Meiryo UI"/>
                <a:ea typeface="Meiryo UI"/>
                <a:cs typeface="Arial"/>
              </a:rPr>
              <a:t>DIF Participation Matrix</a:t>
            </a:r>
          </a:p>
        </p:txBody>
      </p:sp>
      <p:sp>
        <p:nvSpPr>
          <p:cNvPr id="22" name="テキスト プレースホルダー 2"/>
          <p:cNvSpPr txBox="1">
            <a:spLocks/>
          </p:cNvSpPr>
          <p:nvPr/>
        </p:nvSpPr>
        <p:spPr>
          <a:xfrm>
            <a:off x="6439070" y="2744591"/>
            <a:ext cx="3181335" cy="288000"/>
          </a:xfrm>
          <a:prstGeom prst="rect">
            <a:avLst/>
          </a:prstGeom>
          <a:no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ja-JP" altLang="en-US" sz="1400" b="1" i="0" u="sng" strike="noStrike" kern="1200" cap="none" spc="0" normalizeH="0" baseline="0" noProof="0" dirty="0" smtClean="0">
                <a:ln>
                  <a:noFill/>
                </a:ln>
                <a:solidFill>
                  <a:srgbClr val="000000"/>
                </a:solidFill>
                <a:effectLst/>
                <a:uLnTx/>
                <a:uFillTx/>
                <a:latin typeface="Meiryo UI"/>
                <a:ea typeface="Meiryo UI"/>
                <a:cs typeface="Arial"/>
              </a:rPr>
              <a:t>主な参加企業</a:t>
            </a:r>
            <a:endParaRPr kumimoji="1" lang="en-US" altLang="ja-JP" sz="1400" b="1" i="0" u="sng" strike="noStrike" kern="1200" cap="none" spc="0" normalizeH="0" baseline="0" noProof="0" dirty="0" smtClean="0">
              <a:ln>
                <a:noFill/>
              </a:ln>
              <a:solidFill>
                <a:srgbClr val="000000"/>
              </a:solidFill>
              <a:effectLst/>
              <a:uLnTx/>
              <a:uFillTx/>
              <a:latin typeface="Meiryo UI"/>
              <a:ea typeface="Meiryo UI"/>
              <a:cs typeface="Arial"/>
            </a:endParaRPr>
          </a:p>
        </p:txBody>
      </p:sp>
      <p:sp>
        <p:nvSpPr>
          <p:cNvPr id="16" name="正方形/長方形 15"/>
          <p:cNvSpPr/>
          <p:nvPr/>
        </p:nvSpPr>
        <p:spPr>
          <a:xfrm>
            <a:off x="4731769" y="1098055"/>
            <a:ext cx="4900188" cy="338554"/>
          </a:xfrm>
          <a:prstGeom prst="rect">
            <a:avLst/>
          </a:prstGeom>
        </p:spPr>
        <p:txBody>
          <a:bodyPr wrap="square">
            <a:spAutoFit/>
          </a:bodyPr>
          <a:lstStyle/>
          <a:p>
            <a:pPr lvl="0">
              <a:defRPr/>
            </a:pPr>
            <a:r>
              <a:rPr kumimoji="1" lang="en-US" altLang="ja-JP" sz="800" b="0" i="0" u="none" strike="noStrike" kern="1200" cap="none" spc="0" normalizeH="0" baseline="0" noProof="0" dirty="0" smtClean="0">
                <a:ln>
                  <a:noFill/>
                </a:ln>
                <a:solidFill>
                  <a:srgbClr val="000000">
                    <a:lumMod val="85000"/>
                    <a:lumOff val="15000"/>
                  </a:srgbClr>
                </a:solidFill>
                <a:effectLst/>
                <a:uLnTx/>
                <a:uFillTx/>
                <a:latin typeface="Arial"/>
                <a:ea typeface="Meiryo UI"/>
                <a:cs typeface="+mn-cs"/>
              </a:rPr>
              <a:t>1) </a:t>
            </a:r>
            <a:r>
              <a:rPr lang="ja-JP" altLang="en-US" sz="800" dirty="0">
                <a:solidFill>
                  <a:srgbClr val="000000">
                    <a:lumMod val="85000"/>
                    <a:lumOff val="15000"/>
                  </a:srgbClr>
                </a:solidFill>
              </a:rPr>
              <a:t>「事前競争的（</a:t>
            </a:r>
            <a:r>
              <a:rPr lang="en-US" altLang="ja-JP" sz="800" dirty="0">
                <a:solidFill>
                  <a:srgbClr val="000000">
                    <a:lumMod val="85000"/>
                    <a:lumOff val="15000"/>
                  </a:srgbClr>
                </a:solidFill>
              </a:rPr>
              <a:t>pre-competitive</a:t>
            </a:r>
            <a:r>
              <a:rPr lang="ja-JP" altLang="en-US" sz="800" dirty="0">
                <a:solidFill>
                  <a:srgbClr val="000000">
                    <a:lumMod val="85000"/>
                    <a:lumOff val="15000"/>
                  </a:srgbClr>
                </a:solidFill>
              </a:rPr>
              <a:t>）技術基盤」の明確な定義はなされていないが、分散型</a:t>
            </a:r>
            <a:r>
              <a:rPr lang="en-US" altLang="ja-JP" sz="800" dirty="0">
                <a:solidFill>
                  <a:srgbClr val="000000">
                    <a:lumMod val="85000"/>
                    <a:lumOff val="15000"/>
                  </a:srgbClr>
                </a:solidFill>
              </a:rPr>
              <a:t>ID</a:t>
            </a:r>
            <a:r>
              <a:rPr lang="ja-JP" altLang="en-US" sz="800" dirty="0">
                <a:solidFill>
                  <a:srgbClr val="000000">
                    <a:lumMod val="85000"/>
                    <a:lumOff val="15000"/>
                  </a:srgbClr>
                </a:solidFill>
              </a:rPr>
              <a:t>技術を活用するあらゆるアクターが共通して使用すべき技術基盤を指している</a:t>
            </a:r>
            <a:r>
              <a:rPr lang="ja-JP" altLang="en-US" sz="800" dirty="0" smtClean="0">
                <a:solidFill>
                  <a:srgbClr val="000000">
                    <a:lumMod val="85000"/>
                    <a:lumOff val="15000"/>
                  </a:srgbClr>
                </a:solidFill>
              </a:rPr>
              <a:t>と</a:t>
            </a:r>
            <a:r>
              <a:rPr lang="ja-JP" altLang="en-US" sz="800" dirty="0">
                <a:solidFill>
                  <a:srgbClr val="000000">
                    <a:lumMod val="85000"/>
                    <a:lumOff val="15000"/>
                  </a:srgbClr>
                </a:solidFill>
              </a:rPr>
              <a:t>推測される</a:t>
            </a:r>
            <a:endParaRPr kumimoji="1" lang="en-US" altLang="ja-JP" sz="800" b="0" i="0" u="none" strike="noStrike" kern="1200" cap="none" spc="0" normalizeH="0" baseline="0" noProof="0" dirty="0">
              <a:ln>
                <a:noFill/>
              </a:ln>
              <a:solidFill>
                <a:srgbClr val="000000">
                  <a:lumMod val="85000"/>
                  <a:lumOff val="15000"/>
                </a:srgbClr>
              </a:solidFill>
              <a:effectLst/>
              <a:uLnTx/>
              <a:uFillTx/>
              <a:latin typeface="Arial"/>
              <a:ea typeface="Meiryo UI"/>
              <a:cs typeface="+mn-cs"/>
            </a:endParaRPr>
          </a:p>
        </p:txBody>
      </p:sp>
    </p:spTree>
    <p:extLst>
      <p:ext uri="{BB962C8B-B14F-4D97-AF65-F5344CB8AC3E}">
        <p14:creationId xmlns:p14="http://schemas.microsoft.com/office/powerpoint/2010/main" val="3673338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テキスト ボックス 31"/>
          <p:cNvSpPr txBox="1"/>
          <p:nvPr/>
        </p:nvSpPr>
        <p:spPr>
          <a:xfrm>
            <a:off x="5455442" y="4465029"/>
            <a:ext cx="4114800" cy="2103147"/>
          </a:xfrm>
          <a:prstGeom prst="rect">
            <a:avLst/>
          </a:prstGeom>
          <a:noFill/>
          <a:ln w="19050">
            <a:solidFill>
              <a:schemeClr val="accent1"/>
            </a:solidFill>
          </a:ln>
        </p:spPr>
        <p:txBody>
          <a:bodyPr wrap="square" lIns="36000" rIns="36000" rtlCol="0" anchor="ctr">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1" name="テキスト プレースホルダー 2"/>
          <p:cNvSpPr txBox="1">
            <a:spLocks/>
          </p:cNvSpPr>
          <p:nvPr/>
        </p:nvSpPr>
        <p:spPr>
          <a:xfrm>
            <a:off x="5600712" y="4267167"/>
            <a:ext cx="3828556" cy="373737"/>
          </a:xfrm>
          <a:prstGeom prst="rect">
            <a:avLst/>
          </a:prstGeom>
          <a:solidFill>
            <a:schemeClr val="accent1"/>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Arial"/>
              </a:rPr>
              <a:t>Open Group</a:t>
            </a:r>
          </a:p>
        </p:txBody>
      </p:sp>
      <p:sp>
        <p:nvSpPr>
          <p:cNvPr id="31" name="テキスト ボックス 30"/>
          <p:cNvSpPr txBox="1"/>
          <p:nvPr/>
        </p:nvSpPr>
        <p:spPr>
          <a:xfrm>
            <a:off x="5455443" y="2472861"/>
            <a:ext cx="4114800" cy="1643558"/>
          </a:xfrm>
          <a:prstGeom prst="rect">
            <a:avLst/>
          </a:prstGeom>
          <a:noFill/>
          <a:ln w="19050">
            <a:solidFill>
              <a:schemeClr val="accent1"/>
            </a:solidFill>
          </a:ln>
        </p:spPr>
        <p:txBody>
          <a:bodyPr wrap="square" lIns="36000" rIns="36000" rtlCol="0" anchor="ctr">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0" name="テキスト ボックス 29"/>
          <p:cNvSpPr txBox="1"/>
          <p:nvPr/>
        </p:nvSpPr>
        <p:spPr>
          <a:xfrm>
            <a:off x="331788" y="1928813"/>
            <a:ext cx="4811708" cy="4643436"/>
          </a:xfrm>
          <a:prstGeom prst="rect">
            <a:avLst/>
          </a:prstGeom>
          <a:noFill/>
          <a:ln w="19050">
            <a:solidFill>
              <a:schemeClr val="accent1"/>
            </a:solidFill>
          </a:ln>
        </p:spPr>
        <p:txBody>
          <a:bodyPr wrap="square" lIns="36000" rIns="36000" rtlCol="0" anchor="ctr">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7" name="タイトル 6"/>
          <p:cNvSpPr>
            <a:spLocks noGrp="1"/>
          </p:cNvSpPr>
          <p:nvPr>
            <p:ph type="title"/>
          </p:nvPr>
        </p:nvSpPr>
        <p:spPr/>
        <p:txBody>
          <a:bodyPr>
            <a:normAutofit/>
          </a:bodyPr>
          <a:lstStyle/>
          <a:p>
            <a:r>
              <a:rPr kumimoji="1" lang="en-US" altLang="ja-JP" sz="2000" dirty="0" smtClean="0"/>
              <a:t>Decentralized Identity Foundation</a:t>
            </a:r>
            <a:r>
              <a:rPr lang="ja-JP" altLang="en-US" sz="2000" dirty="0" smtClean="0"/>
              <a:t>（</a:t>
            </a:r>
            <a:r>
              <a:rPr lang="en-US" altLang="ja-JP" sz="2000" dirty="0"/>
              <a:t>DIF</a:t>
            </a:r>
            <a:r>
              <a:rPr lang="ja-JP" altLang="en-US" sz="2000" dirty="0"/>
              <a:t>）</a:t>
            </a:r>
            <a:r>
              <a:rPr kumimoji="1" lang="en-US" altLang="ja-JP" sz="2000" dirty="0" smtClean="0"/>
              <a:t> –</a:t>
            </a:r>
            <a:r>
              <a:rPr lang="ja-JP" altLang="en-US" sz="2000" dirty="0"/>
              <a:t> </a:t>
            </a:r>
            <a:r>
              <a:rPr lang="ja-JP" altLang="en-US" sz="2000" dirty="0" smtClean="0"/>
              <a:t>組織構成</a:t>
            </a:r>
            <a:endParaRPr kumimoji="1" lang="ja-JP" altLang="en-US" sz="2000" dirty="0"/>
          </a:p>
        </p:txBody>
      </p:sp>
      <p:sp>
        <p:nvSpPr>
          <p:cNvPr id="9" name="テキスト ボックス 8"/>
          <p:cNvSpPr txBox="1"/>
          <p:nvPr/>
        </p:nvSpPr>
        <p:spPr>
          <a:xfrm>
            <a:off x="331788" y="681923"/>
            <a:ext cx="1054102" cy="853976"/>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mn-cs"/>
              </a:rPr>
              <a:t>組織構成</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0" name="テキスト ボックス 9"/>
          <p:cNvSpPr txBox="1"/>
          <p:nvPr/>
        </p:nvSpPr>
        <p:spPr>
          <a:xfrm>
            <a:off x="1443336" y="681923"/>
            <a:ext cx="8131175" cy="853976"/>
          </a:xfrm>
          <a:prstGeom prst="rect">
            <a:avLst/>
          </a:prstGeom>
          <a:noFill/>
          <a:ln>
            <a:solidFill>
              <a:srgbClr val="002060"/>
            </a:solidFill>
          </a:ln>
        </p:spPr>
        <p:txBody>
          <a:bodyPr wrap="square" lIns="36000" rIns="36000" rtlCol="0" anchor="ctr">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DIF</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には、規格策定を実施する</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9</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の</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Working Group</a:t>
            </a:r>
            <a:r>
              <a:rPr kumimoji="1" lang="ja-JP" altLang="en-US" sz="1200" b="0" i="0" u="none" strike="noStrike" kern="1200" cap="none" spc="0" normalizeH="0" baseline="0" noProof="0" dirty="0" err="1">
                <a:ln>
                  <a:noFill/>
                </a:ln>
                <a:solidFill>
                  <a:srgbClr val="000000"/>
                </a:solidFill>
                <a:effectLst/>
                <a:uLnTx/>
                <a:uFillTx/>
                <a:latin typeface="Meiryo UI"/>
                <a:ea typeface="Meiryo UI"/>
                <a:cs typeface="+mn-cs"/>
              </a:rPr>
              <a:t>、</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他組織・団体の規格との相互運用性向上を目的とした活動を実施する</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Interoperability Group</a:t>
            </a:r>
            <a:r>
              <a:rPr kumimoji="1" lang="ja-JP" altLang="en-US" sz="1200" b="0" i="0" u="none" strike="noStrike" kern="1200" cap="none" spc="0" normalizeH="0" baseline="0" noProof="0" dirty="0" err="1">
                <a:ln>
                  <a:noFill/>
                </a:ln>
                <a:solidFill>
                  <a:srgbClr val="000000"/>
                </a:solidFill>
                <a:effectLst/>
                <a:uLnTx/>
                <a:uFillTx/>
                <a:latin typeface="Meiryo UI"/>
                <a:ea typeface="Meiryo UI"/>
                <a:cs typeface="+mn-cs"/>
              </a:rPr>
              <a:t>、</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業界に特化</a:t>
            </a:r>
            <a:r>
              <a:rPr kumimoji="1" lang="ja-JP" altLang="en-US" sz="1200" b="0" i="0" u="none" strike="noStrike" kern="1200" cap="none" spc="0" normalizeH="0" baseline="0" noProof="0" dirty="0" smtClean="0">
                <a:ln>
                  <a:noFill/>
                </a:ln>
                <a:solidFill>
                  <a:srgbClr val="000000"/>
                </a:solidFill>
                <a:effectLst/>
                <a:uLnTx/>
                <a:uFillTx/>
                <a:latin typeface="Meiryo UI"/>
                <a:ea typeface="Meiryo UI"/>
                <a:cs typeface="+mn-cs"/>
              </a:rPr>
              <a:t>した</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3</a:t>
            </a:r>
            <a:r>
              <a:rPr kumimoji="1" lang="ja-JP" altLang="en-US" sz="1200" b="0" i="0" u="none" strike="noStrike" kern="1200" cap="none" spc="0" normalizeH="0" baseline="0" noProof="0" dirty="0" smtClean="0">
                <a:ln>
                  <a:noFill/>
                </a:ln>
                <a:solidFill>
                  <a:srgbClr val="000000"/>
                </a:solidFill>
                <a:effectLst/>
                <a:uLnTx/>
                <a:uFillTx/>
                <a:latin typeface="Meiryo UI"/>
                <a:ea typeface="Meiryo UI"/>
                <a:cs typeface="+mn-cs"/>
              </a:rPr>
              <a:t>の</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Special Interest Group</a:t>
            </a:r>
            <a:r>
              <a:rPr kumimoji="1" lang="ja-JP" altLang="en-US" sz="1200" b="0" i="0" u="none" strike="noStrike" kern="1200" cap="none" spc="0" normalizeH="0" baseline="0" noProof="0" dirty="0" err="1">
                <a:ln>
                  <a:noFill/>
                </a:ln>
                <a:solidFill>
                  <a:srgbClr val="000000"/>
                </a:solidFill>
                <a:effectLst/>
                <a:uLnTx/>
                <a:uFillTx/>
                <a:latin typeface="Meiryo UI"/>
                <a:ea typeface="Meiryo UI"/>
                <a:cs typeface="+mn-cs"/>
              </a:rPr>
              <a:t>、</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地域や職種に特化した</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4</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の</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Open </a:t>
            </a:r>
            <a:r>
              <a:rPr kumimoji="1" lang="en-US" altLang="ja-JP" sz="1200" b="0" i="0" u="none" strike="noStrike" kern="1200" cap="none" spc="0" normalizeH="0" baseline="0" noProof="0" dirty="0" smtClean="0">
                <a:ln>
                  <a:noFill/>
                </a:ln>
                <a:solidFill>
                  <a:srgbClr val="000000"/>
                </a:solidFill>
                <a:effectLst/>
                <a:uLnTx/>
                <a:uFillTx/>
                <a:latin typeface="Meiryo UI"/>
                <a:ea typeface="Meiryo UI"/>
                <a:cs typeface="+mn-cs"/>
              </a:rPr>
              <a:t>Group</a:t>
            </a:r>
            <a:r>
              <a:rPr kumimoji="1" lang="ja-JP" altLang="en-US" sz="1200" b="0" i="0" u="none" strike="noStrike" kern="1200" cap="none" spc="0" normalizeH="0" baseline="0" noProof="0" dirty="0" smtClean="0">
                <a:ln>
                  <a:noFill/>
                </a:ln>
                <a:solidFill>
                  <a:srgbClr val="000000"/>
                </a:solidFill>
                <a:effectLst/>
                <a:uLnTx/>
                <a:uFillTx/>
                <a:latin typeface="Meiryo UI"/>
                <a:ea typeface="Meiryo UI"/>
                <a:cs typeface="+mn-cs"/>
              </a:rPr>
              <a:t>が</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設置されている。</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8" name="テキスト プレースホルダー 2"/>
          <p:cNvSpPr>
            <a:spLocks noGrp="1"/>
          </p:cNvSpPr>
          <p:nvPr>
            <p:ph type="body" sz="quarter" idx="10"/>
          </p:nvPr>
        </p:nvSpPr>
        <p:spPr>
          <a:xfrm>
            <a:off x="511534" y="2175455"/>
            <a:ext cx="4446225" cy="367857"/>
          </a:xfrm>
          <a:solidFill>
            <a:schemeClr val="accent2">
              <a:lumMod val="10000"/>
              <a:lumOff val="90000"/>
            </a:schemeClr>
          </a:solidFill>
          <a:ln>
            <a:noFill/>
          </a:ln>
        </p:spPr>
        <p:txBody>
          <a:bodyPr lIns="72000" rIns="72000" anchor="ctr"/>
          <a:lstStyle/>
          <a:p>
            <a:pPr algn="ctr"/>
            <a:r>
              <a:rPr lang="en-US" altLang="ja-JP" sz="1200" b="1" dirty="0" smtClean="0"/>
              <a:t>Identifiers </a:t>
            </a:r>
            <a:r>
              <a:rPr lang="ja-JP" altLang="en-US" sz="1200" b="1" dirty="0" smtClean="0"/>
              <a:t>＆ </a:t>
            </a:r>
            <a:r>
              <a:rPr lang="en-US" altLang="ja-JP" sz="1200" b="1" dirty="0" smtClean="0"/>
              <a:t>Discovery</a:t>
            </a:r>
          </a:p>
        </p:txBody>
      </p:sp>
      <p:sp>
        <p:nvSpPr>
          <p:cNvPr id="11" name="テキスト プレースホルダー 2"/>
          <p:cNvSpPr txBox="1">
            <a:spLocks/>
          </p:cNvSpPr>
          <p:nvPr/>
        </p:nvSpPr>
        <p:spPr>
          <a:xfrm>
            <a:off x="511534" y="2662399"/>
            <a:ext cx="4446225" cy="367857"/>
          </a:xfrm>
          <a:prstGeom prst="rect">
            <a:avLst/>
          </a:prstGeom>
          <a:solidFill>
            <a:schemeClr val="accent2">
              <a:lumMod val="10000"/>
              <a:lumOff val="90000"/>
            </a:schemeClr>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200" b="1" i="0" u="none" strike="noStrike" kern="1200" cap="none" spc="0" normalizeH="0" baseline="0" noProof="0" dirty="0" smtClean="0">
                <a:ln>
                  <a:noFill/>
                </a:ln>
                <a:solidFill>
                  <a:srgbClr val="000000"/>
                </a:solidFill>
                <a:effectLst/>
                <a:uLnTx/>
                <a:uFillTx/>
                <a:latin typeface="Meiryo UI"/>
                <a:ea typeface="Meiryo UI"/>
                <a:cs typeface="Arial"/>
              </a:rPr>
              <a:t>DID Authentication</a:t>
            </a:r>
          </a:p>
        </p:txBody>
      </p:sp>
      <p:sp>
        <p:nvSpPr>
          <p:cNvPr id="12" name="テキスト プレースホルダー 2"/>
          <p:cNvSpPr txBox="1">
            <a:spLocks/>
          </p:cNvSpPr>
          <p:nvPr/>
        </p:nvSpPr>
        <p:spPr>
          <a:xfrm>
            <a:off x="511534" y="3149343"/>
            <a:ext cx="4446225" cy="367857"/>
          </a:xfrm>
          <a:prstGeom prst="rect">
            <a:avLst/>
          </a:prstGeom>
          <a:solidFill>
            <a:schemeClr val="accent2">
              <a:lumMod val="10000"/>
              <a:lumOff val="90000"/>
            </a:schemeClr>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200" b="1" i="0" u="none" strike="noStrike" kern="1200" cap="none" spc="0" normalizeH="0" baseline="0" noProof="0" dirty="0" smtClean="0">
                <a:ln>
                  <a:noFill/>
                </a:ln>
                <a:solidFill>
                  <a:srgbClr val="000000"/>
                </a:solidFill>
                <a:effectLst/>
                <a:uLnTx/>
                <a:uFillTx/>
                <a:latin typeface="Meiryo UI"/>
                <a:ea typeface="Meiryo UI"/>
                <a:cs typeface="Arial"/>
              </a:rPr>
              <a:t>Claims &amp; Credentials</a:t>
            </a:r>
          </a:p>
        </p:txBody>
      </p:sp>
      <p:sp>
        <p:nvSpPr>
          <p:cNvPr id="13" name="テキスト プレースホルダー 2"/>
          <p:cNvSpPr txBox="1">
            <a:spLocks/>
          </p:cNvSpPr>
          <p:nvPr/>
        </p:nvSpPr>
        <p:spPr>
          <a:xfrm>
            <a:off x="511534" y="3636287"/>
            <a:ext cx="4446225" cy="367857"/>
          </a:xfrm>
          <a:prstGeom prst="rect">
            <a:avLst/>
          </a:prstGeom>
          <a:solidFill>
            <a:schemeClr val="accent2">
              <a:lumMod val="10000"/>
              <a:lumOff val="90000"/>
            </a:schemeClr>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200" b="1" i="0" u="none" strike="noStrike" kern="1200" cap="none" spc="0" normalizeH="0" baseline="0" noProof="0" dirty="0" smtClean="0">
                <a:ln>
                  <a:noFill/>
                </a:ln>
                <a:solidFill>
                  <a:srgbClr val="000000"/>
                </a:solidFill>
                <a:effectLst/>
                <a:uLnTx/>
                <a:uFillTx/>
                <a:latin typeface="Meiryo UI"/>
                <a:ea typeface="Meiryo UI"/>
                <a:cs typeface="Arial"/>
              </a:rPr>
              <a:t>DID Communication</a:t>
            </a:r>
          </a:p>
        </p:txBody>
      </p:sp>
      <p:sp>
        <p:nvSpPr>
          <p:cNvPr id="14" name="テキスト プレースホルダー 2"/>
          <p:cNvSpPr txBox="1">
            <a:spLocks/>
          </p:cNvSpPr>
          <p:nvPr/>
        </p:nvSpPr>
        <p:spPr>
          <a:xfrm>
            <a:off x="511534" y="4123231"/>
            <a:ext cx="4446225" cy="367857"/>
          </a:xfrm>
          <a:prstGeom prst="rect">
            <a:avLst/>
          </a:prstGeom>
          <a:solidFill>
            <a:schemeClr val="accent2">
              <a:lumMod val="10000"/>
              <a:lumOff val="90000"/>
            </a:schemeClr>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200" b="1" i="0" u="none" strike="noStrike" kern="1200" cap="none" spc="0" normalizeH="0" baseline="0" noProof="0" dirty="0" err="1" smtClean="0">
                <a:ln>
                  <a:noFill/>
                </a:ln>
                <a:solidFill>
                  <a:srgbClr val="000000"/>
                </a:solidFill>
                <a:effectLst/>
                <a:uLnTx/>
                <a:uFillTx/>
                <a:latin typeface="Meiryo UI"/>
                <a:ea typeface="Meiryo UI"/>
                <a:cs typeface="Arial"/>
              </a:rPr>
              <a:t>Sidetree</a:t>
            </a:r>
            <a:endParaRPr kumimoji="1" lang="en-US" altLang="ja-JP" sz="1200" b="1" i="0" u="none" strike="noStrike" kern="1200" cap="none" spc="0" normalizeH="0" baseline="0" noProof="0" dirty="0" smtClean="0">
              <a:ln>
                <a:noFill/>
              </a:ln>
              <a:solidFill>
                <a:srgbClr val="000000"/>
              </a:solidFill>
              <a:effectLst/>
              <a:uLnTx/>
              <a:uFillTx/>
              <a:latin typeface="Meiryo UI"/>
              <a:ea typeface="Meiryo UI"/>
              <a:cs typeface="Arial"/>
            </a:endParaRPr>
          </a:p>
        </p:txBody>
      </p:sp>
      <p:sp>
        <p:nvSpPr>
          <p:cNvPr id="15" name="テキスト プレースホルダー 2"/>
          <p:cNvSpPr txBox="1">
            <a:spLocks/>
          </p:cNvSpPr>
          <p:nvPr/>
        </p:nvSpPr>
        <p:spPr>
          <a:xfrm>
            <a:off x="511534" y="4610175"/>
            <a:ext cx="4446225" cy="367857"/>
          </a:xfrm>
          <a:prstGeom prst="rect">
            <a:avLst/>
          </a:prstGeom>
          <a:solidFill>
            <a:schemeClr val="accent2">
              <a:lumMod val="10000"/>
              <a:lumOff val="90000"/>
            </a:schemeClr>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200" b="1" i="0" u="none" strike="noStrike" kern="1200" cap="none" spc="0" normalizeH="0" baseline="0" noProof="0" dirty="0" smtClean="0">
                <a:ln>
                  <a:noFill/>
                </a:ln>
                <a:solidFill>
                  <a:srgbClr val="000000"/>
                </a:solidFill>
                <a:effectLst/>
                <a:uLnTx/>
                <a:uFillTx/>
                <a:latin typeface="Meiryo UI"/>
                <a:ea typeface="Meiryo UI"/>
                <a:cs typeface="Arial"/>
              </a:rPr>
              <a:t>Secure Data Storage</a:t>
            </a:r>
          </a:p>
        </p:txBody>
      </p:sp>
      <p:sp>
        <p:nvSpPr>
          <p:cNvPr id="16" name="テキスト プレースホルダー 2"/>
          <p:cNvSpPr txBox="1">
            <a:spLocks/>
          </p:cNvSpPr>
          <p:nvPr/>
        </p:nvSpPr>
        <p:spPr>
          <a:xfrm>
            <a:off x="511534" y="5097119"/>
            <a:ext cx="4446225" cy="367857"/>
          </a:xfrm>
          <a:prstGeom prst="rect">
            <a:avLst/>
          </a:prstGeom>
          <a:solidFill>
            <a:schemeClr val="accent2">
              <a:lumMod val="10000"/>
              <a:lumOff val="90000"/>
            </a:schemeClr>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200" b="1" i="0" u="none" strike="noStrike" kern="1200" cap="none" spc="0" normalizeH="0" baseline="0" noProof="0" dirty="0" smtClean="0">
                <a:ln>
                  <a:noFill/>
                </a:ln>
                <a:solidFill>
                  <a:srgbClr val="000000"/>
                </a:solidFill>
                <a:effectLst/>
                <a:uLnTx/>
                <a:uFillTx/>
                <a:latin typeface="Meiryo UI"/>
                <a:ea typeface="Meiryo UI"/>
                <a:cs typeface="Arial"/>
              </a:rPr>
              <a:t>KERI</a:t>
            </a:r>
          </a:p>
        </p:txBody>
      </p:sp>
      <p:sp>
        <p:nvSpPr>
          <p:cNvPr id="17" name="テキスト プレースホルダー 2"/>
          <p:cNvSpPr txBox="1">
            <a:spLocks/>
          </p:cNvSpPr>
          <p:nvPr/>
        </p:nvSpPr>
        <p:spPr>
          <a:xfrm>
            <a:off x="511534" y="5584063"/>
            <a:ext cx="4446225" cy="367857"/>
          </a:xfrm>
          <a:prstGeom prst="rect">
            <a:avLst/>
          </a:prstGeom>
          <a:solidFill>
            <a:schemeClr val="accent2">
              <a:lumMod val="10000"/>
              <a:lumOff val="90000"/>
            </a:schemeClr>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200" b="1" i="0" u="none" strike="noStrike" kern="1200" cap="none" spc="0" normalizeH="0" baseline="0" noProof="0" smtClean="0">
                <a:ln>
                  <a:noFill/>
                </a:ln>
                <a:solidFill>
                  <a:srgbClr val="000000"/>
                </a:solidFill>
                <a:effectLst/>
                <a:uLnTx/>
                <a:uFillTx/>
                <a:latin typeface="Meiryo UI"/>
                <a:ea typeface="Meiryo UI"/>
                <a:cs typeface="Arial"/>
              </a:rPr>
              <a:t>Wallet Security</a:t>
            </a:r>
            <a:endParaRPr kumimoji="1" lang="en-US" altLang="ja-JP" sz="1200" b="1" i="0" u="none" strike="noStrike" kern="1200" cap="none" spc="0" normalizeH="0" baseline="0" noProof="0" dirty="0" smtClean="0">
              <a:ln>
                <a:noFill/>
              </a:ln>
              <a:solidFill>
                <a:srgbClr val="000000"/>
              </a:solidFill>
              <a:effectLst/>
              <a:uLnTx/>
              <a:uFillTx/>
              <a:latin typeface="Meiryo UI"/>
              <a:ea typeface="Meiryo UI"/>
              <a:cs typeface="Arial"/>
            </a:endParaRPr>
          </a:p>
        </p:txBody>
      </p:sp>
      <p:sp>
        <p:nvSpPr>
          <p:cNvPr id="18" name="テキスト プレースホルダー 2"/>
          <p:cNvSpPr txBox="1">
            <a:spLocks/>
          </p:cNvSpPr>
          <p:nvPr/>
        </p:nvSpPr>
        <p:spPr>
          <a:xfrm>
            <a:off x="511534" y="6071004"/>
            <a:ext cx="4446225" cy="367857"/>
          </a:xfrm>
          <a:prstGeom prst="rect">
            <a:avLst/>
          </a:prstGeom>
          <a:solidFill>
            <a:schemeClr val="accent2">
              <a:lumMod val="10000"/>
              <a:lumOff val="90000"/>
            </a:schemeClr>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200" b="1" i="0" u="none" strike="noStrike" kern="1200" cap="none" spc="0" normalizeH="0" baseline="0" noProof="0" dirty="0" smtClean="0">
                <a:ln>
                  <a:noFill/>
                </a:ln>
                <a:solidFill>
                  <a:srgbClr val="000000"/>
                </a:solidFill>
                <a:effectLst/>
                <a:uLnTx/>
                <a:uFillTx/>
                <a:latin typeface="Meiryo UI"/>
                <a:ea typeface="Meiryo UI"/>
                <a:cs typeface="Arial"/>
              </a:rPr>
              <a:t>Applied Crypto</a:t>
            </a:r>
          </a:p>
        </p:txBody>
      </p:sp>
      <p:sp>
        <p:nvSpPr>
          <p:cNvPr id="19" name="テキスト プレースホルダー 2"/>
          <p:cNvSpPr txBox="1">
            <a:spLocks/>
          </p:cNvSpPr>
          <p:nvPr/>
        </p:nvSpPr>
        <p:spPr>
          <a:xfrm>
            <a:off x="511534" y="1734512"/>
            <a:ext cx="4446225" cy="373737"/>
          </a:xfrm>
          <a:prstGeom prst="rect">
            <a:avLst/>
          </a:prstGeom>
          <a:solidFill>
            <a:schemeClr val="accent1"/>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Arial"/>
              </a:rPr>
              <a:t>Working Group</a:t>
            </a:r>
          </a:p>
        </p:txBody>
      </p:sp>
      <p:sp>
        <p:nvSpPr>
          <p:cNvPr id="20" name="テキスト プレースホルダー 2"/>
          <p:cNvSpPr txBox="1">
            <a:spLocks/>
          </p:cNvSpPr>
          <p:nvPr/>
        </p:nvSpPr>
        <p:spPr>
          <a:xfrm>
            <a:off x="5600700" y="2271455"/>
            <a:ext cx="3828556" cy="373737"/>
          </a:xfrm>
          <a:prstGeom prst="rect">
            <a:avLst/>
          </a:prstGeom>
          <a:solidFill>
            <a:schemeClr val="accent1"/>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Arial"/>
              </a:rPr>
              <a:t>Special Interest Group</a:t>
            </a:r>
          </a:p>
        </p:txBody>
      </p:sp>
      <p:sp>
        <p:nvSpPr>
          <p:cNvPr id="22" name="テキスト プレースホルダー 2"/>
          <p:cNvSpPr txBox="1">
            <a:spLocks/>
          </p:cNvSpPr>
          <p:nvPr/>
        </p:nvSpPr>
        <p:spPr>
          <a:xfrm>
            <a:off x="5600699" y="2695365"/>
            <a:ext cx="3828556" cy="367857"/>
          </a:xfrm>
          <a:prstGeom prst="rect">
            <a:avLst/>
          </a:prstGeom>
          <a:solidFill>
            <a:schemeClr val="accent2">
              <a:lumMod val="10000"/>
              <a:lumOff val="90000"/>
            </a:schemeClr>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200" b="1" i="0" u="none" strike="noStrike" kern="1200" cap="none" spc="0" normalizeH="0" baseline="0" noProof="0" dirty="0" smtClean="0">
                <a:ln>
                  <a:noFill/>
                </a:ln>
                <a:solidFill>
                  <a:srgbClr val="000000"/>
                </a:solidFill>
                <a:effectLst/>
                <a:uLnTx/>
                <a:uFillTx/>
                <a:latin typeface="Meiryo UI"/>
                <a:ea typeface="Meiryo UI"/>
                <a:cs typeface="Arial"/>
              </a:rPr>
              <a:t>Banking and Finance</a:t>
            </a:r>
          </a:p>
        </p:txBody>
      </p:sp>
      <p:sp>
        <p:nvSpPr>
          <p:cNvPr id="23" name="テキスト プレースホルダー 2"/>
          <p:cNvSpPr txBox="1">
            <a:spLocks/>
          </p:cNvSpPr>
          <p:nvPr/>
        </p:nvSpPr>
        <p:spPr>
          <a:xfrm>
            <a:off x="5600698" y="3182308"/>
            <a:ext cx="3828556" cy="367857"/>
          </a:xfrm>
          <a:prstGeom prst="rect">
            <a:avLst/>
          </a:prstGeom>
          <a:solidFill>
            <a:schemeClr val="accent2">
              <a:lumMod val="10000"/>
              <a:lumOff val="90000"/>
            </a:schemeClr>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200" b="1" i="0" u="none" strike="noStrike" kern="1200" cap="none" spc="0" normalizeH="0" baseline="0" noProof="0" dirty="0" smtClean="0">
                <a:ln>
                  <a:noFill/>
                </a:ln>
                <a:solidFill>
                  <a:srgbClr val="000000"/>
                </a:solidFill>
                <a:effectLst/>
                <a:uLnTx/>
                <a:uFillTx/>
                <a:latin typeface="Meiryo UI"/>
                <a:ea typeface="Meiryo UI"/>
                <a:cs typeface="Arial"/>
              </a:rPr>
              <a:t>Hospitality and Travel</a:t>
            </a:r>
          </a:p>
        </p:txBody>
      </p:sp>
      <p:sp>
        <p:nvSpPr>
          <p:cNvPr id="24" name="テキスト プレースホルダー 2"/>
          <p:cNvSpPr txBox="1">
            <a:spLocks/>
          </p:cNvSpPr>
          <p:nvPr/>
        </p:nvSpPr>
        <p:spPr>
          <a:xfrm>
            <a:off x="5600697" y="3671035"/>
            <a:ext cx="3828556" cy="367857"/>
          </a:xfrm>
          <a:prstGeom prst="rect">
            <a:avLst/>
          </a:prstGeom>
          <a:solidFill>
            <a:schemeClr val="accent2">
              <a:lumMod val="10000"/>
              <a:lumOff val="90000"/>
            </a:schemeClr>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200" b="1" i="0" u="none" strike="noStrike" kern="1200" cap="none" spc="0" normalizeH="0" baseline="0" noProof="0" dirty="0" smtClean="0">
                <a:ln>
                  <a:noFill/>
                </a:ln>
                <a:solidFill>
                  <a:srgbClr val="000000"/>
                </a:solidFill>
                <a:effectLst/>
                <a:uLnTx/>
                <a:uFillTx/>
                <a:latin typeface="Meiryo UI"/>
                <a:ea typeface="Meiryo UI"/>
                <a:cs typeface="Arial"/>
              </a:rPr>
              <a:t>IoT</a:t>
            </a:r>
          </a:p>
        </p:txBody>
      </p:sp>
      <p:sp>
        <p:nvSpPr>
          <p:cNvPr id="25" name="テキスト プレースホルダー 2"/>
          <p:cNvSpPr txBox="1">
            <a:spLocks/>
          </p:cNvSpPr>
          <p:nvPr/>
        </p:nvSpPr>
        <p:spPr>
          <a:xfrm>
            <a:off x="5600712" y="4686678"/>
            <a:ext cx="3828556" cy="367857"/>
          </a:xfrm>
          <a:prstGeom prst="rect">
            <a:avLst/>
          </a:prstGeom>
          <a:solidFill>
            <a:schemeClr val="accent2">
              <a:lumMod val="10000"/>
              <a:lumOff val="90000"/>
            </a:schemeClr>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200" b="1" i="0" u="none" strike="noStrike" kern="1200" cap="none" spc="0" normalizeH="0" baseline="0" noProof="0" dirty="0" smtClean="0">
                <a:ln>
                  <a:noFill/>
                </a:ln>
                <a:solidFill>
                  <a:srgbClr val="000000"/>
                </a:solidFill>
                <a:effectLst/>
                <a:uLnTx/>
                <a:uFillTx/>
                <a:latin typeface="Meiryo UI"/>
                <a:ea typeface="Meiryo UI"/>
                <a:cs typeface="Arial"/>
              </a:rPr>
              <a:t>APAC/ASEAN community call</a:t>
            </a:r>
          </a:p>
        </p:txBody>
      </p:sp>
      <p:sp>
        <p:nvSpPr>
          <p:cNvPr id="26" name="テキスト プレースホルダー 2"/>
          <p:cNvSpPr txBox="1">
            <a:spLocks/>
          </p:cNvSpPr>
          <p:nvPr/>
        </p:nvSpPr>
        <p:spPr>
          <a:xfrm>
            <a:off x="5600708" y="5176112"/>
            <a:ext cx="3828556" cy="367857"/>
          </a:xfrm>
          <a:prstGeom prst="rect">
            <a:avLst/>
          </a:prstGeom>
          <a:solidFill>
            <a:schemeClr val="accent2">
              <a:lumMod val="10000"/>
              <a:lumOff val="90000"/>
            </a:schemeClr>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200" b="1" i="0" u="none" strike="noStrike" kern="1200" cap="none" spc="0" normalizeH="0" baseline="0" noProof="0" dirty="0" smtClean="0">
                <a:ln>
                  <a:noFill/>
                </a:ln>
                <a:solidFill>
                  <a:srgbClr val="000000"/>
                </a:solidFill>
                <a:effectLst/>
                <a:uLnTx/>
                <a:uFillTx/>
                <a:latin typeface="Meiryo UI"/>
                <a:ea typeface="Meiryo UI"/>
                <a:cs typeface="Arial"/>
              </a:rPr>
              <a:t>Africa community call</a:t>
            </a:r>
          </a:p>
        </p:txBody>
      </p:sp>
      <p:sp>
        <p:nvSpPr>
          <p:cNvPr id="27" name="テキスト プレースホルダー 2"/>
          <p:cNvSpPr txBox="1">
            <a:spLocks/>
          </p:cNvSpPr>
          <p:nvPr/>
        </p:nvSpPr>
        <p:spPr>
          <a:xfrm>
            <a:off x="5600704" y="5665546"/>
            <a:ext cx="3828556" cy="367857"/>
          </a:xfrm>
          <a:prstGeom prst="rect">
            <a:avLst/>
          </a:prstGeom>
          <a:solidFill>
            <a:schemeClr val="accent2">
              <a:lumMod val="10000"/>
              <a:lumOff val="90000"/>
            </a:schemeClr>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200" b="1" i="0" u="none" strike="noStrike" kern="1200" cap="none" spc="0" normalizeH="0" baseline="0" noProof="0" dirty="0" smtClean="0">
                <a:ln>
                  <a:noFill/>
                </a:ln>
                <a:solidFill>
                  <a:srgbClr val="000000"/>
                </a:solidFill>
                <a:effectLst/>
                <a:uLnTx/>
                <a:uFillTx/>
                <a:latin typeface="Meiryo UI"/>
                <a:ea typeface="Meiryo UI"/>
                <a:cs typeface="Arial"/>
              </a:rPr>
              <a:t>DIF Japan SIG</a:t>
            </a:r>
          </a:p>
        </p:txBody>
      </p:sp>
      <p:sp>
        <p:nvSpPr>
          <p:cNvPr id="28" name="テキスト プレースホルダー 2"/>
          <p:cNvSpPr txBox="1">
            <a:spLocks/>
          </p:cNvSpPr>
          <p:nvPr/>
        </p:nvSpPr>
        <p:spPr>
          <a:xfrm>
            <a:off x="5600700" y="6154980"/>
            <a:ext cx="3828556" cy="367857"/>
          </a:xfrm>
          <a:prstGeom prst="rect">
            <a:avLst/>
          </a:prstGeom>
          <a:solidFill>
            <a:schemeClr val="accent2">
              <a:lumMod val="10000"/>
              <a:lumOff val="90000"/>
            </a:schemeClr>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200" b="1" i="0" u="none" strike="noStrike" kern="1200" cap="none" spc="0" normalizeH="0" baseline="0" noProof="0" dirty="0" smtClean="0">
                <a:ln>
                  <a:noFill/>
                </a:ln>
                <a:solidFill>
                  <a:srgbClr val="000000"/>
                </a:solidFill>
                <a:effectLst/>
                <a:uLnTx/>
                <a:uFillTx/>
                <a:latin typeface="Meiryo UI"/>
                <a:ea typeface="Meiryo UI"/>
                <a:cs typeface="Arial"/>
              </a:rPr>
              <a:t>Product managers</a:t>
            </a:r>
          </a:p>
        </p:txBody>
      </p:sp>
      <p:sp>
        <p:nvSpPr>
          <p:cNvPr id="29" name="テキスト プレースホルダー 2"/>
          <p:cNvSpPr txBox="1">
            <a:spLocks/>
          </p:cNvSpPr>
          <p:nvPr/>
        </p:nvSpPr>
        <p:spPr>
          <a:xfrm>
            <a:off x="5600712" y="1734511"/>
            <a:ext cx="3828571" cy="373737"/>
          </a:xfrm>
          <a:prstGeom prst="rect">
            <a:avLst/>
          </a:prstGeom>
          <a:solidFill>
            <a:schemeClr val="accent1"/>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Arial"/>
              </a:rPr>
              <a:t>Interoperability Group</a:t>
            </a:r>
          </a:p>
        </p:txBody>
      </p:sp>
    </p:spTree>
    <p:extLst>
      <p:ext uri="{BB962C8B-B14F-4D97-AF65-F5344CB8AC3E}">
        <p14:creationId xmlns:p14="http://schemas.microsoft.com/office/powerpoint/2010/main" val="370002562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normAutofit/>
          </a:bodyPr>
          <a:lstStyle/>
          <a:p>
            <a:r>
              <a:rPr kumimoji="1" lang="en-US" altLang="ja-JP" sz="2000" dirty="0" smtClean="0"/>
              <a:t>Decentralized Identity Foundation</a:t>
            </a:r>
            <a:r>
              <a:rPr lang="ja-JP" altLang="en-US" sz="2000" dirty="0" smtClean="0"/>
              <a:t>（</a:t>
            </a:r>
            <a:r>
              <a:rPr lang="en-US" altLang="ja-JP" sz="2000" dirty="0"/>
              <a:t>DIF</a:t>
            </a:r>
            <a:r>
              <a:rPr lang="ja-JP" altLang="en-US" sz="2000" dirty="0"/>
              <a:t>）</a:t>
            </a:r>
            <a:r>
              <a:rPr kumimoji="1" lang="en-US" altLang="ja-JP" sz="2000" dirty="0" smtClean="0"/>
              <a:t> –</a:t>
            </a:r>
            <a:r>
              <a:rPr lang="ja-JP" altLang="en-US" sz="2000" dirty="0"/>
              <a:t> </a:t>
            </a:r>
            <a:r>
              <a:rPr lang="ja-JP" altLang="en-US" sz="2000" dirty="0" smtClean="0"/>
              <a:t>作業</a:t>
            </a:r>
            <a:r>
              <a:rPr lang="ja-JP" altLang="en-US" sz="2000" dirty="0"/>
              <a:t>部会ごと</a:t>
            </a:r>
            <a:r>
              <a:rPr lang="ja-JP" altLang="en-US" sz="2000" dirty="0" smtClean="0"/>
              <a:t>の詳細</a:t>
            </a:r>
            <a:r>
              <a:rPr lang="ja-JP" altLang="en-US" sz="2000" dirty="0"/>
              <a:t>動向</a:t>
            </a:r>
          </a:p>
        </p:txBody>
      </p:sp>
      <p:sp>
        <p:nvSpPr>
          <p:cNvPr id="8" name="テキスト ボックス 7"/>
          <p:cNvSpPr txBox="1"/>
          <p:nvPr/>
        </p:nvSpPr>
        <p:spPr>
          <a:xfrm>
            <a:off x="1778795" y="674907"/>
            <a:ext cx="7795716" cy="689534"/>
          </a:xfrm>
          <a:prstGeom prst="rect">
            <a:avLst/>
          </a:prstGeom>
          <a:noFill/>
          <a:ln>
            <a:solidFill>
              <a:srgbClr val="002060"/>
            </a:solidFill>
          </a:ln>
        </p:spPr>
        <p:txBody>
          <a:bodyPr wrap="square" lIns="36000" rIns="36000" rtlCol="0" anchor="ctr">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Meiryo UI"/>
                <a:ea typeface="Meiryo UI"/>
                <a:cs typeface="+mn-cs"/>
              </a:rPr>
              <a:t>ブロックチェーンや分散型台帳のような分散型システムにおける</a:t>
            </a:r>
            <a:r>
              <a:rPr kumimoji="1" lang="en-US" altLang="ja-JP" sz="1400" b="1" i="0" u="none" strike="noStrike" kern="1200" cap="none" spc="0" normalizeH="0" baseline="0" noProof="0" dirty="0">
                <a:ln>
                  <a:noFill/>
                </a:ln>
                <a:solidFill>
                  <a:srgbClr val="000000"/>
                </a:solidFill>
                <a:effectLst/>
                <a:uLnTx/>
                <a:uFillTx/>
                <a:latin typeface="Meiryo UI"/>
                <a:ea typeface="Meiryo UI"/>
                <a:cs typeface="+mn-cs"/>
              </a:rPr>
              <a:t>Decentralized Identifier (DIDs)</a:t>
            </a:r>
            <a:r>
              <a:rPr kumimoji="1" lang="ja-JP" altLang="en-US" sz="1400" b="1" i="0" u="none" strike="noStrike" kern="1200" cap="none" spc="0" normalizeH="0" baseline="0" noProof="0" dirty="0">
                <a:ln>
                  <a:noFill/>
                </a:ln>
                <a:solidFill>
                  <a:srgbClr val="000000"/>
                </a:solidFill>
                <a:effectLst/>
                <a:uLnTx/>
                <a:uFillTx/>
                <a:latin typeface="Meiryo UI"/>
                <a:ea typeface="Meiryo UI"/>
                <a:cs typeface="+mn-cs"/>
              </a:rPr>
              <a:t>の</a:t>
            </a:r>
            <a:r>
              <a:rPr kumimoji="1" lang="en-US" altLang="ja-JP" sz="1400" b="1" i="0" u="none" strike="noStrike" kern="1200" cap="none" spc="0" normalizeH="0" baseline="0" noProof="0" dirty="0">
                <a:ln>
                  <a:noFill/>
                </a:ln>
                <a:solidFill>
                  <a:srgbClr val="000000"/>
                </a:solidFill>
                <a:effectLst/>
                <a:uLnTx/>
                <a:uFillTx/>
                <a:latin typeface="Meiryo UI"/>
                <a:ea typeface="Meiryo UI"/>
                <a:cs typeface="+mn-cs"/>
              </a:rPr>
              <a:t>Creation</a:t>
            </a:r>
            <a:r>
              <a:rPr kumimoji="1" lang="ja-JP" altLang="en-US" sz="1400" b="1" i="0" u="none" strike="noStrike" kern="1200" cap="none" spc="0" normalizeH="0" baseline="0" noProof="0" dirty="0" err="1">
                <a:ln>
                  <a:noFill/>
                </a:ln>
                <a:solidFill>
                  <a:srgbClr val="000000"/>
                </a:solidFill>
                <a:effectLst/>
                <a:uLnTx/>
                <a:uFillTx/>
                <a:latin typeface="Meiryo UI"/>
                <a:ea typeface="Meiryo UI"/>
                <a:cs typeface="+mn-cs"/>
              </a:rPr>
              <a:t>、</a:t>
            </a:r>
            <a:r>
              <a:rPr kumimoji="1" lang="en-US" altLang="ja-JP" sz="1400" b="1" i="0" u="none" strike="noStrike" kern="1200" cap="none" spc="0" normalizeH="0" baseline="0" noProof="0" dirty="0">
                <a:ln>
                  <a:noFill/>
                </a:ln>
                <a:solidFill>
                  <a:srgbClr val="000000"/>
                </a:solidFill>
                <a:effectLst/>
                <a:uLnTx/>
                <a:uFillTx/>
                <a:latin typeface="Meiryo UI"/>
                <a:ea typeface="Meiryo UI"/>
                <a:cs typeface="+mn-cs"/>
              </a:rPr>
              <a:t>Resolution</a:t>
            </a:r>
            <a:r>
              <a:rPr kumimoji="1" lang="ja-JP" altLang="en-US" sz="1400" b="1" i="0" u="none" strike="noStrike" kern="1200" cap="none" spc="0" normalizeH="0" baseline="0" noProof="0" dirty="0" err="1">
                <a:ln>
                  <a:noFill/>
                </a:ln>
                <a:solidFill>
                  <a:srgbClr val="000000"/>
                </a:solidFill>
                <a:effectLst/>
                <a:uLnTx/>
                <a:uFillTx/>
                <a:latin typeface="Meiryo UI"/>
                <a:ea typeface="Meiryo UI"/>
                <a:cs typeface="+mn-cs"/>
              </a:rPr>
              <a:t>、</a:t>
            </a:r>
            <a:r>
              <a:rPr kumimoji="1" lang="en-US" altLang="ja-JP" sz="1400" b="1" i="0" u="none" strike="noStrike" kern="1200" cap="none" spc="0" normalizeH="0" baseline="0" noProof="0" dirty="0">
                <a:ln>
                  <a:noFill/>
                </a:ln>
                <a:solidFill>
                  <a:srgbClr val="000000"/>
                </a:solidFill>
                <a:effectLst/>
                <a:uLnTx/>
                <a:uFillTx/>
                <a:latin typeface="Meiryo UI"/>
                <a:ea typeface="Meiryo UI"/>
                <a:cs typeface="+mn-cs"/>
              </a:rPr>
              <a:t>Discovery</a:t>
            </a:r>
            <a:r>
              <a:rPr kumimoji="1" lang="ja-JP" altLang="en-US" sz="1400" b="1" i="0" u="none" strike="noStrike" kern="1200" cap="none" spc="0" normalizeH="0" baseline="0" noProof="0" dirty="0">
                <a:ln>
                  <a:noFill/>
                </a:ln>
                <a:solidFill>
                  <a:srgbClr val="000000"/>
                </a:solidFill>
                <a:effectLst/>
                <a:uLnTx/>
                <a:uFillTx/>
                <a:latin typeface="Meiryo UI"/>
                <a:ea typeface="Meiryo UI"/>
                <a:cs typeface="+mn-cs"/>
              </a:rPr>
              <a:t>を可能にするプロトコルやシステムの規格開発を</a:t>
            </a:r>
            <a:r>
              <a:rPr kumimoji="1" lang="ja-JP" altLang="en-US" sz="1400" b="1" i="0" u="none" strike="noStrike" kern="1200" cap="none" spc="0" normalizeH="0" baseline="0" noProof="0" dirty="0" smtClean="0">
                <a:ln>
                  <a:noFill/>
                </a:ln>
                <a:solidFill>
                  <a:srgbClr val="000000"/>
                </a:solidFill>
                <a:effectLst/>
                <a:uLnTx/>
                <a:uFillTx/>
                <a:latin typeface="Meiryo UI"/>
                <a:ea typeface="Meiryo UI"/>
                <a:cs typeface="+mn-cs"/>
              </a:rPr>
              <a:t>行う</a:t>
            </a:r>
            <a:endParaRPr kumimoji="1" lang="en-US" altLang="ja-JP" sz="1400" b="1" i="0" u="none" strike="noStrike" kern="1200" cap="none" spc="0" normalizeH="0" baseline="0" noProof="0" dirty="0" smtClean="0">
              <a:ln>
                <a:noFill/>
              </a:ln>
              <a:solidFill>
                <a:srgbClr val="000000"/>
              </a:solidFill>
              <a:effectLst/>
              <a:uLnTx/>
              <a:uFillTx/>
              <a:latin typeface="Meiryo UI"/>
              <a:ea typeface="Meiryo UI"/>
              <a:cs typeface="+mn-cs"/>
            </a:endParaRPr>
          </a:p>
        </p:txBody>
      </p:sp>
      <p:sp>
        <p:nvSpPr>
          <p:cNvPr id="9" name="テキスト プレースホルダー 2"/>
          <p:cNvSpPr>
            <a:spLocks noGrp="1"/>
          </p:cNvSpPr>
          <p:nvPr>
            <p:ph type="body" sz="quarter" idx="10"/>
          </p:nvPr>
        </p:nvSpPr>
        <p:spPr>
          <a:xfrm>
            <a:off x="335693" y="1578734"/>
            <a:ext cx="9238818" cy="364233"/>
          </a:xfrm>
          <a:solidFill>
            <a:schemeClr val="accent1"/>
          </a:solidFill>
          <a:ln>
            <a:noFill/>
          </a:ln>
        </p:spPr>
        <p:txBody>
          <a:bodyPr lIns="72000" rIns="72000" anchor="ctr"/>
          <a:lstStyle/>
          <a:p>
            <a:pPr algn="ctr"/>
            <a:r>
              <a:rPr lang="en-US" altLang="ja-JP" sz="1400" b="1" dirty="0" smtClean="0">
                <a:solidFill>
                  <a:schemeClr val="bg1"/>
                </a:solidFill>
              </a:rPr>
              <a:t> Identifiers &amp; Discovery WG</a:t>
            </a:r>
            <a:r>
              <a:rPr lang="ja-JP" altLang="en-US" sz="1400" b="1" dirty="0" smtClean="0">
                <a:solidFill>
                  <a:schemeClr val="bg1"/>
                </a:solidFill>
              </a:rPr>
              <a:t>の</a:t>
            </a:r>
            <a:r>
              <a:rPr lang="ja-JP" altLang="en-US" sz="1400" b="1" dirty="0">
                <a:solidFill>
                  <a:schemeClr val="bg1"/>
                </a:solidFill>
              </a:rPr>
              <a:t>動向</a:t>
            </a:r>
            <a:endParaRPr lang="en-US" altLang="ja-JP" sz="1400" b="1" dirty="0" smtClean="0">
              <a:solidFill>
                <a:schemeClr val="bg1"/>
              </a:solidFill>
            </a:endParaRPr>
          </a:p>
        </p:txBody>
      </p:sp>
      <p:sp>
        <p:nvSpPr>
          <p:cNvPr id="12" name="テキスト ボックス 11"/>
          <p:cNvSpPr txBox="1"/>
          <p:nvPr/>
        </p:nvSpPr>
        <p:spPr>
          <a:xfrm>
            <a:off x="324345" y="2743045"/>
            <a:ext cx="878447" cy="1287876"/>
          </a:xfrm>
          <a:prstGeom prst="rect">
            <a:avLst/>
          </a:prstGeom>
          <a:solidFill>
            <a:schemeClr val="accent2">
              <a:lumMod val="10000"/>
              <a:lumOff val="90000"/>
            </a:schemeClr>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mn-cs"/>
              </a:rPr>
              <a:t>主な文書</a:t>
            </a:r>
            <a:endParaRPr kumimoji="1" lang="en-US" altLang="ja-JP" sz="1200" b="1" i="0" u="none" strike="noStrike" kern="1200" cap="none" spc="0" normalizeH="0" baseline="0" noProof="0" dirty="0">
              <a:ln>
                <a:noFill/>
              </a:ln>
              <a:solidFill>
                <a:srgbClr val="000000">
                  <a:lumMod val="85000"/>
                  <a:lumOff val="15000"/>
                </a:srgbClr>
              </a:solidFill>
              <a:effectLst/>
              <a:uLnTx/>
              <a:uFillTx/>
              <a:latin typeface="Meiryo UI"/>
              <a:ea typeface="Meiryo UI"/>
              <a:cs typeface="+mn-cs"/>
            </a:endParaRPr>
          </a:p>
        </p:txBody>
      </p:sp>
      <p:sp>
        <p:nvSpPr>
          <p:cNvPr id="13" name="テキスト プレースホルダー 2"/>
          <p:cNvSpPr txBox="1">
            <a:spLocks/>
          </p:cNvSpPr>
          <p:nvPr/>
        </p:nvSpPr>
        <p:spPr>
          <a:xfrm>
            <a:off x="1274230" y="2741919"/>
            <a:ext cx="3609974" cy="1286857"/>
          </a:xfrm>
          <a:prstGeom prst="rect">
            <a:avLst/>
          </a:prstGeom>
          <a:ln>
            <a:solidFill>
              <a:schemeClr val="accent1"/>
            </a:solid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285750" marR="0" lvl="0" indent="-2857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Universal </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Resolver</a:t>
            </a:r>
          </a:p>
          <a:p>
            <a:pPr marL="285750" marR="0" lvl="0" indent="-2857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Universal Registrar</a:t>
            </a:r>
          </a:p>
          <a:p>
            <a:pPr marL="285750" marR="0" lvl="0" indent="-2857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well-known </a:t>
            </a: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DID </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configuration</a:t>
            </a:r>
          </a:p>
          <a:p>
            <a:pPr marL="285750" marR="0" lvl="0" indent="-2857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Peer </a:t>
            </a: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DID Method </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Specification</a:t>
            </a:r>
          </a:p>
          <a:p>
            <a:pPr marL="285750" marR="0" lvl="0" indent="-2857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DID </a:t>
            </a: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Spec Extensions</a:t>
            </a:r>
          </a:p>
        </p:txBody>
      </p:sp>
      <p:sp>
        <p:nvSpPr>
          <p:cNvPr id="14" name="正方形/長方形 13"/>
          <p:cNvSpPr/>
          <p:nvPr/>
        </p:nvSpPr>
        <p:spPr>
          <a:xfrm>
            <a:off x="331490" y="6553600"/>
            <a:ext cx="3397084" cy="21544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smtClean="0">
                <a:ln>
                  <a:noFill/>
                </a:ln>
                <a:solidFill>
                  <a:srgbClr val="000000">
                    <a:lumMod val="85000"/>
                    <a:lumOff val="15000"/>
                  </a:srgbClr>
                </a:solidFill>
                <a:effectLst/>
                <a:uLnTx/>
                <a:uFillTx/>
                <a:latin typeface="Arial"/>
                <a:ea typeface="Meiryo UI"/>
                <a:cs typeface="+mn-cs"/>
              </a:rPr>
              <a:t>出所：</a:t>
            </a:r>
            <a:r>
              <a:rPr kumimoji="1" lang="en-US" altLang="ja-JP" sz="800" b="0" i="0" u="none" strike="noStrike" kern="1200" cap="none" spc="0" normalizeH="0" baseline="0" noProof="0" dirty="0">
                <a:ln>
                  <a:noFill/>
                </a:ln>
                <a:solidFill>
                  <a:srgbClr val="000000">
                    <a:lumMod val="85000"/>
                    <a:lumOff val="15000"/>
                  </a:srgbClr>
                </a:solidFill>
                <a:effectLst/>
                <a:uLnTx/>
                <a:uFillTx/>
                <a:latin typeface="Arial"/>
                <a:ea typeface="Meiryo UI"/>
                <a:cs typeface="+mn-cs"/>
              </a:rPr>
              <a:t>https://www.w3.org/2022/06/DIDRecommendationDecision.html</a:t>
            </a:r>
          </a:p>
        </p:txBody>
      </p:sp>
      <p:sp>
        <p:nvSpPr>
          <p:cNvPr id="16" name="テキスト プレースホルダー 2"/>
          <p:cNvSpPr txBox="1">
            <a:spLocks/>
          </p:cNvSpPr>
          <p:nvPr/>
        </p:nvSpPr>
        <p:spPr>
          <a:xfrm>
            <a:off x="331489" y="4543425"/>
            <a:ext cx="9243021" cy="1794332"/>
          </a:xfrm>
          <a:prstGeom prst="rect">
            <a:avLst/>
          </a:prstGeom>
          <a:ln>
            <a:solidFill>
              <a:schemeClr val="accent1"/>
            </a:solid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285750" marR="0" lvl="0" indent="-2857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W3C</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における</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DIDs</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の規格化への反対</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声明</a:t>
            </a:r>
            <a:endPar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endParaRPr>
          </a:p>
          <a:p>
            <a:pPr marL="285750" marR="0" lvl="0" indent="-2857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EU</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の政策との関連性</a:t>
            </a:r>
          </a:p>
          <a:p>
            <a:pPr marL="645752" marR="0" lvl="1" indent="-2857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EU</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の規則</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提案に対する</a:t>
            </a: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DIF</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の</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コメント</a:t>
            </a:r>
            <a:endPar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endParaRPr>
          </a:p>
          <a:p>
            <a:pPr marL="645752" marR="0" lvl="1" indent="-2857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EBSI (European </a:t>
            </a:r>
            <a:r>
              <a:rPr kumimoji="1" lang="en-US" altLang="ja-JP" sz="1200" b="0" i="0" u="none" strike="noStrike" kern="1200" cap="none" spc="0" normalizeH="0" baseline="0" noProof="0" dirty="0" err="1">
                <a:ln>
                  <a:noFill/>
                </a:ln>
                <a:solidFill>
                  <a:srgbClr val="000000">
                    <a:lumMod val="85000"/>
                    <a:lumOff val="15000"/>
                  </a:srgbClr>
                </a:solidFill>
                <a:effectLst/>
                <a:uLnTx/>
                <a:uFillTx/>
                <a:latin typeface="Meiryo UI"/>
                <a:ea typeface="Meiryo UI"/>
                <a:cs typeface="Arial"/>
              </a:rPr>
              <a:t>Blockchain</a:t>
            </a: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 Services Infrastructure)</a:t>
            </a:r>
          </a:p>
          <a:p>
            <a:pPr marL="645752" marR="0" lvl="1" indent="-2857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ESSIF (European Self Sovereign Identity Framework</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a:t>
            </a:r>
          </a:p>
          <a:p>
            <a:pPr marL="285750" marR="0" lvl="0" indent="-2857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IDUnion</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（ドイツの政策）</a:t>
            </a:r>
            <a:endPar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endParaRPr>
          </a:p>
          <a:p>
            <a:pPr marL="285750" marR="0" lvl="0" indent="-2857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Semantic Overlay Architecture (</a:t>
            </a:r>
            <a:r>
              <a:rPr kumimoji="1" lang="en-US" altLang="ja-JP" sz="1200" b="0" i="0" u="none" strike="noStrike" kern="1200" cap="none" spc="0" normalizeH="0" baseline="0" noProof="0" dirty="0" err="1">
                <a:ln>
                  <a:noFill/>
                </a:ln>
                <a:solidFill>
                  <a:srgbClr val="000000">
                    <a:lumMod val="85000"/>
                    <a:lumOff val="15000"/>
                  </a:srgbClr>
                </a:solidFill>
                <a:effectLst/>
                <a:uLnTx/>
                <a:uFillTx/>
                <a:latin typeface="Meiryo UI"/>
                <a:ea typeface="Meiryo UI"/>
                <a:cs typeface="Arial"/>
              </a:rPr>
              <a:t>SOyA</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a:t>
            </a:r>
            <a:endPar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endParaRPr>
          </a:p>
        </p:txBody>
      </p:sp>
      <p:sp>
        <p:nvSpPr>
          <p:cNvPr id="17" name="テキスト ボックス 16"/>
          <p:cNvSpPr txBox="1"/>
          <p:nvPr/>
        </p:nvSpPr>
        <p:spPr>
          <a:xfrm>
            <a:off x="4941354" y="2741920"/>
            <a:ext cx="1047750" cy="1290022"/>
          </a:xfrm>
          <a:prstGeom prst="rect">
            <a:avLst/>
          </a:prstGeom>
          <a:solidFill>
            <a:schemeClr val="accent2">
              <a:lumMod val="10000"/>
              <a:lumOff val="90000"/>
            </a:schemeClr>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mn-cs"/>
              </a:rPr>
              <a:t>会議開催状況</a:t>
            </a:r>
            <a:endParaRPr kumimoji="1" lang="en-US" altLang="ja-JP" sz="1200" b="1" i="0" u="none" strike="noStrike" kern="1200" cap="none" spc="0" normalizeH="0" baseline="0" noProof="0" dirty="0">
              <a:ln>
                <a:noFill/>
              </a:ln>
              <a:solidFill>
                <a:srgbClr val="000000">
                  <a:lumMod val="85000"/>
                  <a:lumOff val="15000"/>
                </a:srgbClr>
              </a:solidFill>
              <a:effectLst/>
              <a:uLnTx/>
              <a:uFillTx/>
              <a:latin typeface="Meiryo UI"/>
              <a:ea typeface="Meiryo UI"/>
              <a:cs typeface="+mn-cs"/>
            </a:endParaRPr>
          </a:p>
        </p:txBody>
      </p:sp>
      <p:sp>
        <p:nvSpPr>
          <p:cNvPr id="18" name="テキスト プレースホルダー 2"/>
          <p:cNvSpPr txBox="1">
            <a:spLocks/>
          </p:cNvSpPr>
          <p:nvPr/>
        </p:nvSpPr>
        <p:spPr>
          <a:xfrm>
            <a:off x="6046254" y="2741920"/>
            <a:ext cx="3528257" cy="1289001"/>
          </a:xfrm>
          <a:prstGeom prst="rect">
            <a:avLst/>
          </a:prstGeom>
          <a:ln>
            <a:solidFill>
              <a:schemeClr val="accent1"/>
            </a:solid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l"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2022</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年は計</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10</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回実施</a:t>
            </a:r>
            <a:endPar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endParaRPr>
          </a:p>
        </p:txBody>
      </p:sp>
      <p:sp>
        <p:nvSpPr>
          <p:cNvPr id="25" name="テキスト ボックス 24"/>
          <p:cNvSpPr txBox="1"/>
          <p:nvPr/>
        </p:nvSpPr>
        <p:spPr>
          <a:xfrm>
            <a:off x="335990" y="674907"/>
            <a:ext cx="1392797" cy="689534"/>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mn-cs"/>
              </a:rPr>
              <a:t>Identifiers </a:t>
            </a: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mn-cs"/>
              </a:rPr>
              <a:t>＆</a:t>
            </a:r>
            <a:r>
              <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mn-cs"/>
              </a:rPr>
              <a:t>Discovery WG</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26" name="テキスト ボックス 25"/>
          <p:cNvSpPr txBox="1"/>
          <p:nvPr/>
        </p:nvSpPr>
        <p:spPr>
          <a:xfrm>
            <a:off x="324345" y="4107656"/>
            <a:ext cx="9250166" cy="357188"/>
          </a:xfrm>
          <a:prstGeom prst="rect">
            <a:avLst/>
          </a:prstGeom>
          <a:solidFill>
            <a:schemeClr val="accent2">
              <a:lumMod val="10000"/>
              <a:lumOff val="90000"/>
            </a:schemeClr>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mn-cs"/>
              </a:rPr>
              <a:t>主な議題</a:t>
            </a:r>
            <a:endParaRPr kumimoji="1" lang="en-US" altLang="ja-JP" sz="1200" b="1" i="0" u="none" strike="noStrike" kern="1200" cap="none" spc="0" normalizeH="0" baseline="0" noProof="0" dirty="0">
              <a:ln>
                <a:noFill/>
              </a:ln>
              <a:solidFill>
                <a:srgbClr val="000000">
                  <a:lumMod val="85000"/>
                  <a:lumOff val="15000"/>
                </a:srgbClr>
              </a:solidFill>
              <a:effectLst/>
              <a:uLnTx/>
              <a:uFillTx/>
              <a:latin typeface="Meiryo UI"/>
              <a:ea typeface="Meiryo UI"/>
              <a:cs typeface="+mn-cs"/>
            </a:endParaRPr>
          </a:p>
        </p:txBody>
      </p:sp>
      <p:sp>
        <p:nvSpPr>
          <p:cNvPr id="27" name="テキスト ボックス 26"/>
          <p:cNvSpPr txBox="1"/>
          <p:nvPr/>
        </p:nvSpPr>
        <p:spPr>
          <a:xfrm>
            <a:off x="324344" y="1997113"/>
            <a:ext cx="9250165" cy="689534"/>
          </a:xfrm>
          <a:prstGeom prst="rect">
            <a:avLst/>
          </a:prstGeom>
          <a:noFill/>
          <a:ln>
            <a:solidFill>
              <a:srgbClr val="002060"/>
            </a:solidFill>
          </a:ln>
        </p:spPr>
        <p:txBody>
          <a:bodyPr wrap="square" lIns="36000" rIns="3600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smtClean="0">
                <a:ln>
                  <a:noFill/>
                </a:ln>
                <a:solidFill>
                  <a:srgbClr val="000000">
                    <a:lumMod val="85000"/>
                    <a:lumOff val="15000"/>
                  </a:srgbClr>
                </a:solidFill>
                <a:effectLst/>
                <a:uLnTx/>
                <a:uFillTx/>
                <a:latin typeface="Arial"/>
                <a:ea typeface="Meiryo UI"/>
                <a:cs typeface="+mn-cs"/>
              </a:rPr>
              <a:t>WG</a:t>
            </a:r>
            <a:r>
              <a:rPr kumimoji="1" lang="ja-JP" altLang="en-US" sz="1400" b="0" i="0" u="none" strike="noStrike" kern="1200" cap="none" spc="0" normalizeH="0" baseline="0" noProof="0" dirty="0">
                <a:ln>
                  <a:noFill/>
                </a:ln>
                <a:solidFill>
                  <a:srgbClr val="000000">
                    <a:lumMod val="85000"/>
                    <a:lumOff val="15000"/>
                  </a:srgbClr>
                </a:solidFill>
                <a:effectLst/>
                <a:uLnTx/>
                <a:uFillTx/>
                <a:latin typeface="Arial"/>
                <a:ea typeface="Meiryo UI"/>
                <a:cs typeface="+mn-cs"/>
              </a:rPr>
              <a:t>レベルでは規格策定は進められていない様子であった一方、</a:t>
            </a:r>
            <a:r>
              <a:rPr kumimoji="1" lang="en-US" altLang="ja-JP" sz="1400" b="0" i="0" u="none" strike="noStrike" kern="1200" cap="none" spc="0" normalizeH="0" baseline="0" noProof="0" dirty="0">
                <a:ln>
                  <a:noFill/>
                </a:ln>
                <a:solidFill>
                  <a:srgbClr val="000000">
                    <a:lumMod val="85000"/>
                    <a:lumOff val="15000"/>
                  </a:srgbClr>
                </a:solidFill>
                <a:effectLst/>
                <a:uLnTx/>
                <a:uFillTx/>
                <a:latin typeface="Arial"/>
                <a:ea typeface="Meiryo UI"/>
                <a:cs typeface="+mn-cs"/>
              </a:rPr>
              <a:t>EU</a:t>
            </a:r>
            <a:r>
              <a:rPr kumimoji="1" lang="ja-JP" altLang="en-US" sz="1400" b="0" i="0" u="none" strike="noStrike" kern="1200" cap="none" spc="0" normalizeH="0" baseline="0" noProof="0" dirty="0">
                <a:ln>
                  <a:noFill/>
                </a:ln>
                <a:solidFill>
                  <a:srgbClr val="000000">
                    <a:lumMod val="85000"/>
                    <a:lumOff val="15000"/>
                  </a:srgbClr>
                </a:solidFill>
                <a:effectLst/>
                <a:uLnTx/>
                <a:uFillTx/>
                <a:latin typeface="Arial"/>
                <a:ea typeface="Meiryo UI"/>
                <a:cs typeface="+mn-cs"/>
              </a:rPr>
              <a:t>やドイツの政策、他団体の活動等が議題として取り上げられることが多く、特に相互運用性を意識した議題が見られた</a:t>
            </a:r>
          </a:p>
        </p:txBody>
      </p:sp>
    </p:spTree>
    <p:extLst>
      <p:ext uri="{BB962C8B-B14F-4D97-AF65-F5344CB8AC3E}">
        <p14:creationId xmlns:p14="http://schemas.microsoft.com/office/powerpoint/2010/main" val="41594050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normAutofit/>
          </a:bodyPr>
          <a:lstStyle/>
          <a:p>
            <a:r>
              <a:rPr kumimoji="1" lang="en-US" altLang="ja-JP" sz="2000" dirty="0" smtClean="0"/>
              <a:t>Decentralized Identity Foundation</a:t>
            </a:r>
            <a:r>
              <a:rPr lang="ja-JP" altLang="en-US" sz="2000" dirty="0" smtClean="0"/>
              <a:t>（</a:t>
            </a:r>
            <a:r>
              <a:rPr lang="en-US" altLang="ja-JP" sz="2000" dirty="0"/>
              <a:t>DIF</a:t>
            </a:r>
            <a:r>
              <a:rPr lang="ja-JP" altLang="en-US" sz="2000" dirty="0"/>
              <a:t>）</a:t>
            </a:r>
            <a:r>
              <a:rPr kumimoji="1" lang="en-US" altLang="ja-JP" sz="2000" dirty="0" smtClean="0"/>
              <a:t> –</a:t>
            </a:r>
            <a:r>
              <a:rPr lang="ja-JP" altLang="en-US" sz="2000" dirty="0"/>
              <a:t> </a:t>
            </a:r>
            <a:r>
              <a:rPr lang="ja-JP" altLang="en-US" sz="2000" dirty="0" smtClean="0"/>
              <a:t>作業</a:t>
            </a:r>
            <a:r>
              <a:rPr lang="ja-JP" altLang="en-US" sz="2000" dirty="0"/>
              <a:t>部会ごと</a:t>
            </a:r>
            <a:r>
              <a:rPr lang="ja-JP" altLang="en-US" sz="2000" dirty="0" smtClean="0"/>
              <a:t>の詳細</a:t>
            </a:r>
            <a:r>
              <a:rPr lang="ja-JP" altLang="en-US" sz="2000" dirty="0"/>
              <a:t>動向</a:t>
            </a:r>
          </a:p>
        </p:txBody>
      </p:sp>
      <p:sp>
        <p:nvSpPr>
          <p:cNvPr id="12" name="テキスト ボックス 11"/>
          <p:cNvSpPr txBox="1"/>
          <p:nvPr/>
        </p:nvSpPr>
        <p:spPr>
          <a:xfrm>
            <a:off x="1766786" y="665633"/>
            <a:ext cx="7807725" cy="698808"/>
          </a:xfrm>
          <a:prstGeom prst="rect">
            <a:avLst/>
          </a:prstGeom>
          <a:noFill/>
          <a:ln>
            <a:solidFill>
              <a:srgbClr val="002060"/>
            </a:solidFill>
          </a:ln>
        </p:spPr>
        <p:txBody>
          <a:bodyPr wrap="square" lIns="36000" rIns="36000" rtlCol="0" anchor="ctr">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Meiryo UI"/>
                <a:ea typeface="Meiryo UI"/>
                <a:cs typeface="+mn-cs"/>
              </a:rPr>
              <a:t>分散型アイデンティティ・エコシステムにおいて、</a:t>
            </a:r>
            <a:r>
              <a:rPr kumimoji="1" lang="en-US" altLang="ja-JP" sz="1400" b="1" i="0" u="none" strike="noStrike" kern="1200" cap="none" spc="0" normalizeH="0" baseline="0" noProof="0" dirty="0">
                <a:ln>
                  <a:noFill/>
                </a:ln>
                <a:solidFill>
                  <a:srgbClr val="000000"/>
                </a:solidFill>
                <a:effectLst/>
                <a:uLnTx/>
                <a:uFillTx/>
                <a:latin typeface="Meiryo UI"/>
                <a:ea typeface="Meiryo UI"/>
                <a:cs typeface="+mn-cs"/>
              </a:rPr>
              <a:t>Claim</a:t>
            </a:r>
            <a:r>
              <a:rPr kumimoji="1" lang="ja-JP" altLang="en-US" sz="1400" b="1" i="0" u="none" strike="noStrike" kern="1200" cap="none" spc="0" normalizeH="0" baseline="0" noProof="0" dirty="0">
                <a:ln>
                  <a:noFill/>
                </a:ln>
                <a:solidFill>
                  <a:srgbClr val="000000"/>
                </a:solidFill>
                <a:effectLst/>
                <a:uLnTx/>
                <a:uFillTx/>
                <a:latin typeface="Meiryo UI"/>
                <a:ea typeface="Meiryo UI"/>
                <a:cs typeface="+mn-cs"/>
              </a:rPr>
              <a:t>や</a:t>
            </a:r>
            <a:r>
              <a:rPr kumimoji="1" lang="en-US" altLang="ja-JP" sz="1400" b="1" i="0" u="none" strike="noStrike" kern="1200" cap="none" spc="0" normalizeH="0" baseline="0" noProof="0" dirty="0">
                <a:ln>
                  <a:noFill/>
                </a:ln>
                <a:solidFill>
                  <a:srgbClr val="000000"/>
                </a:solidFill>
                <a:effectLst/>
                <a:uLnTx/>
                <a:uFillTx/>
                <a:latin typeface="Meiryo UI"/>
                <a:ea typeface="Meiryo UI"/>
                <a:cs typeface="+mn-cs"/>
              </a:rPr>
              <a:t>Credential</a:t>
            </a:r>
            <a:r>
              <a:rPr kumimoji="1" lang="ja-JP" altLang="en-US" sz="1400" b="1" i="0" u="none" strike="noStrike" kern="1200" cap="none" spc="0" normalizeH="0" baseline="0" noProof="0" dirty="0">
                <a:ln>
                  <a:noFill/>
                </a:ln>
                <a:solidFill>
                  <a:srgbClr val="000000"/>
                </a:solidFill>
                <a:effectLst/>
                <a:uLnTx/>
                <a:uFillTx/>
                <a:latin typeface="Meiryo UI"/>
                <a:ea typeface="Meiryo UI"/>
                <a:cs typeface="+mn-cs"/>
              </a:rPr>
              <a:t>を作成、交換、検証するための規格</a:t>
            </a:r>
            <a:r>
              <a:rPr kumimoji="1" lang="ja-JP" altLang="en-US" sz="1400" b="1" i="0" u="none" strike="noStrike" kern="1200" cap="none" spc="0" normalizeH="0" baseline="0" noProof="0" dirty="0" smtClean="0">
                <a:ln>
                  <a:noFill/>
                </a:ln>
                <a:solidFill>
                  <a:srgbClr val="000000"/>
                </a:solidFill>
                <a:effectLst/>
                <a:uLnTx/>
                <a:uFillTx/>
                <a:latin typeface="Meiryo UI"/>
                <a:ea typeface="Meiryo UI"/>
                <a:cs typeface="+mn-cs"/>
              </a:rPr>
              <a:t>策定を行う</a:t>
            </a:r>
            <a:endParaRPr kumimoji="1" lang="en-US" altLang="ja-JP" sz="1400" b="1" i="0" u="none" strike="noStrike" kern="1200" cap="none" spc="0" normalizeH="0" baseline="0" noProof="0" dirty="0" smtClean="0">
              <a:ln>
                <a:noFill/>
              </a:ln>
              <a:solidFill>
                <a:srgbClr val="000000"/>
              </a:solidFill>
              <a:effectLst/>
              <a:uLnTx/>
              <a:uFillTx/>
              <a:latin typeface="Meiryo UI"/>
              <a:ea typeface="Meiryo UI"/>
              <a:cs typeface="+mn-cs"/>
            </a:endParaRPr>
          </a:p>
        </p:txBody>
      </p:sp>
      <p:sp>
        <p:nvSpPr>
          <p:cNvPr id="5" name="テキスト ボックス 4"/>
          <p:cNvSpPr txBox="1"/>
          <p:nvPr/>
        </p:nvSpPr>
        <p:spPr>
          <a:xfrm>
            <a:off x="335990" y="674907"/>
            <a:ext cx="1392797" cy="689534"/>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mn-cs"/>
              </a:rPr>
              <a:t>Claims </a:t>
            </a: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mn-cs"/>
              </a:rPr>
              <a:t>＆</a:t>
            </a:r>
            <a:r>
              <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mn-cs"/>
              </a:rPr>
              <a:t>Credentials WG</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6" name="テキスト プレースホルダー 2"/>
          <p:cNvSpPr txBox="1">
            <a:spLocks/>
          </p:cNvSpPr>
          <p:nvPr/>
        </p:nvSpPr>
        <p:spPr>
          <a:xfrm>
            <a:off x="335693" y="1578734"/>
            <a:ext cx="9238818" cy="364233"/>
          </a:xfrm>
          <a:prstGeom prst="rect">
            <a:avLst/>
          </a:prstGeom>
          <a:solidFill>
            <a:schemeClr val="accent1"/>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Arial"/>
              </a:rPr>
              <a:t>Claims </a:t>
            </a: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Arial"/>
              </a:rPr>
              <a:t>＆ </a:t>
            </a:r>
            <a:r>
              <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Arial"/>
              </a:rPr>
              <a:t>Credentials WG</a:t>
            </a: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Arial"/>
              </a:rPr>
              <a:t>の動向</a:t>
            </a:r>
            <a:endPar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Arial"/>
            </a:endParaRPr>
          </a:p>
        </p:txBody>
      </p:sp>
      <p:sp>
        <p:nvSpPr>
          <p:cNvPr id="17" name="テキスト ボックス 16"/>
          <p:cNvSpPr txBox="1"/>
          <p:nvPr/>
        </p:nvSpPr>
        <p:spPr>
          <a:xfrm>
            <a:off x="324345" y="2528730"/>
            <a:ext cx="878447" cy="1287876"/>
          </a:xfrm>
          <a:prstGeom prst="rect">
            <a:avLst/>
          </a:prstGeom>
          <a:solidFill>
            <a:schemeClr val="accent2">
              <a:lumMod val="10000"/>
              <a:lumOff val="90000"/>
            </a:schemeClr>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mn-cs"/>
              </a:rPr>
              <a:t>主な文書</a:t>
            </a:r>
            <a:endParaRPr kumimoji="1" lang="en-US" altLang="ja-JP" sz="1200" b="1" i="0" u="none" strike="noStrike" kern="1200" cap="none" spc="0" normalizeH="0" baseline="0" noProof="0" dirty="0">
              <a:ln>
                <a:noFill/>
              </a:ln>
              <a:solidFill>
                <a:srgbClr val="000000">
                  <a:lumMod val="85000"/>
                  <a:lumOff val="15000"/>
                </a:srgbClr>
              </a:solidFill>
              <a:effectLst/>
              <a:uLnTx/>
              <a:uFillTx/>
              <a:latin typeface="Meiryo UI"/>
              <a:ea typeface="Meiryo UI"/>
              <a:cs typeface="+mn-cs"/>
            </a:endParaRPr>
          </a:p>
        </p:txBody>
      </p:sp>
      <p:sp>
        <p:nvSpPr>
          <p:cNvPr id="18" name="テキスト プレースホルダー 2"/>
          <p:cNvSpPr txBox="1">
            <a:spLocks/>
          </p:cNvSpPr>
          <p:nvPr/>
        </p:nvSpPr>
        <p:spPr>
          <a:xfrm>
            <a:off x="1274230" y="2527604"/>
            <a:ext cx="3609974" cy="1286857"/>
          </a:xfrm>
          <a:prstGeom prst="rect">
            <a:avLst/>
          </a:prstGeom>
          <a:ln>
            <a:solidFill>
              <a:schemeClr val="accent1"/>
            </a:solid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285750" marR="0" lvl="0" indent="-2857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JWS Test Suite</a:t>
            </a:r>
          </a:p>
          <a:p>
            <a:pPr marL="285750" marR="0" lvl="0" indent="-2857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WACI </a:t>
            </a:r>
            <a:r>
              <a:rPr kumimoji="1" lang="en-US" altLang="ja-JP" sz="1200" b="0" i="0" u="none" strike="noStrike" kern="1200" cap="none" spc="0" normalizeH="0" baseline="0" noProof="0" dirty="0" err="1" smtClean="0">
                <a:ln>
                  <a:noFill/>
                </a:ln>
                <a:solidFill>
                  <a:srgbClr val="000000">
                    <a:lumMod val="85000"/>
                    <a:lumOff val="15000"/>
                  </a:srgbClr>
                </a:solidFill>
                <a:effectLst/>
                <a:uLnTx/>
                <a:uFillTx/>
                <a:latin typeface="Meiryo UI"/>
                <a:ea typeface="Meiryo UI"/>
                <a:cs typeface="Arial"/>
              </a:rPr>
              <a:t>DIDComm</a:t>
            </a:r>
            <a:endPar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endParaRPr>
          </a:p>
          <a:p>
            <a:pPr marL="285750" marR="0" lvl="0" indent="-2857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Presentation Exchange v2.0</a:t>
            </a:r>
          </a:p>
          <a:p>
            <a:pPr marL="285750" marR="0" lvl="0" indent="-2857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Credential Manifest</a:t>
            </a:r>
          </a:p>
        </p:txBody>
      </p:sp>
      <p:sp>
        <p:nvSpPr>
          <p:cNvPr id="19" name="テキスト プレースホルダー 2"/>
          <p:cNvSpPr txBox="1">
            <a:spLocks/>
          </p:cNvSpPr>
          <p:nvPr/>
        </p:nvSpPr>
        <p:spPr>
          <a:xfrm>
            <a:off x="331489" y="4193378"/>
            <a:ext cx="9243021" cy="2386016"/>
          </a:xfrm>
          <a:prstGeom prst="rect">
            <a:avLst/>
          </a:prstGeom>
          <a:ln>
            <a:solidFill>
              <a:schemeClr val="accent1"/>
            </a:solid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171450" marR="0" lvl="0" indent="-1714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JWS Test Suite</a:t>
            </a:r>
          </a:p>
          <a:p>
            <a:pPr marL="0" marR="0" lvl="0" indent="0" algn="l"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a:t>
            </a: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VC Data Model</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に準拠した</a:t>
            </a: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verifiable credential</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と</a:t>
            </a: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presentation</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を作成するために使用する、相互運用性テストツール</a:t>
            </a:r>
          </a:p>
          <a:p>
            <a:pPr marL="171450" marR="0" lvl="0" indent="-1714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WACI</a:t>
            </a:r>
            <a:r>
              <a:rPr kumimoji="1" lang="ja-JP" altLang="en-US" sz="12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 </a:t>
            </a:r>
            <a:r>
              <a:rPr kumimoji="1" lang="en-US" altLang="ja-JP" sz="12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(Wallet And Credentials Interactions) </a:t>
            </a:r>
            <a:r>
              <a:rPr kumimoji="1" lang="en-US" altLang="ja-JP" sz="1200" b="1" i="0" u="none" strike="noStrike" kern="1200" cap="none" spc="0" normalizeH="0" baseline="0" noProof="0" dirty="0" err="1" smtClean="0">
                <a:ln>
                  <a:noFill/>
                </a:ln>
                <a:solidFill>
                  <a:srgbClr val="000000">
                    <a:lumMod val="85000"/>
                    <a:lumOff val="15000"/>
                  </a:srgbClr>
                </a:solidFill>
                <a:effectLst/>
                <a:uLnTx/>
                <a:uFillTx/>
                <a:latin typeface="Meiryo UI"/>
                <a:ea typeface="Meiryo UI"/>
                <a:cs typeface="Arial"/>
              </a:rPr>
              <a:t>DIDComm</a:t>
            </a:r>
            <a:endParaRPr kumimoji="1" lang="en-US" altLang="ja-JP" sz="12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endParaRPr>
          </a:p>
          <a:p>
            <a:pPr marL="0" marR="0" lvl="0" indent="0" algn="l"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WACI-PEX</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は</a:t>
            </a: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Wallet</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と</a:t>
            </a: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Relying Party</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の間で情報をやりとりするためのプロトコルの</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規格。本規格</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で</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は、</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WACI</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をベースとしつつ、</a:t>
            </a:r>
            <a:r>
              <a:rPr kumimoji="1" lang="en-US" altLang="ja-JP" sz="1200" b="0" i="0" u="none" strike="noStrike" kern="1200" cap="none" spc="0" normalizeH="0" baseline="0" noProof="0" dirty="0" err="1">
                <a:ln>
                  <a:noFill/>
                </a:ln>
                <a:solidFill>
                  <a:srgbClr val="000000">
                    <a:lumMod val="85000"/>
                    <a:lumOff val="15000"/>
                  </a:srgbClr>
                </a:solidFill>
                <a:effectLst/>
                <a:uLnTx/>
                <a:uFillTx/>
                <a:latin typeface="Meiryo UI"/>
                <a:ea typeface="Meiryo UI"/>
                <a:cs typeface="Arial"/>
              </a:rPr>
              <a:t>DIDComm</a:t>
            </a: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 v2.0</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及び</a:t>
            </a: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Aries Present Proof, DIF Presentation Exchange</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の要素も</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取り込んだ相互運用プロファイルを規定する。</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BBS</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 </a:t>
            </a: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LD-Signatures</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を用いる</a:t>
            </a: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Verifiable Credentials</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に限定して</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いる</a:t>
            </a:r>
            <a:endPar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endParaRPr>
          </a:p>
          <a:p>
            <a:pPr marL="171450" marR="0" lvl="0" indent="-1714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Presentation Exchange </a:t>
            </a:r>
            <a:r>
              <a:rPr kumimoji="1" lang="en-US" altLang="ja-JP" sz="12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v2.0</a:t>
            </a:r>
          </a:p>
          <a:p>
            <a:pPr marL="0" marR="0" lvl="0" indent="0" algn="l"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a:t>
            </a: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Verifier</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が</a:t>
            </a: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Proof</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の要件を明確にするための</a:t>
            </a: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Presentation Definition</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データ形式と、それに従って提出された</a:t>
            </a: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Proof</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を記述するための</a:t>
            </a: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Presentation Submission</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データ形式を規定している。</a:t>
            </a:r>
          </a:p>
          <a:p>
            <a:pPr marL="171450" marR="0" lvl="0" indent="-1714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Credential Manifest</a:t>
            </a:r>
          </a:p>
          <a:p>
            <a:pPr marL="0" marR="0" lvl="0" indent="0" algn="l"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a:t>
            </a: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Credential</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を発行するための要件を定義するデータ・</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フォーマットを規定している。</a:t>
            </a:r>
            <a:endPar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endParaRPr>
          </a:p>
        </p:txBody>
      </p:sp>
      <p:sp>
        <p:nvSpPr>
          <p:cNvPr id="20" name="テキスト ボックス 19"/>
          <p:cNvSpPr txBox="1"/>
          <p:nvPr/>
        </p:nvSpPr>
        <p:spPr>
          <a:xfrm>
            <a:off x="4941354" y="2527605"/>
            <a:ext cx="1047750" cy="1290022"/>
          </a:xfrm>
          <a:prstGeom prst="rect">
            <a:avLst/>
          </a:prstGeom>
          <a:solidFill>
            <a:schemeClr val="accent2">
              <a:lumMod val="10000"/>
              <a:lumOff val="90000"/>
            </a:schemeClr>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mn-cs"/>
              </a:rPr>
              <a:t>会議開催状況</a:t>
            </a:r>
            <a:endParaRPr kumimoji="1" lang="en-US" altLang="ja-JP" sz="1200" b="1" i="0" u="none" strike="noStrike" kern="1200" cap="none" spc="0" normalizeH="0" baseline="0" noProof="0" dirty="0">
              <a:ln>
                <a:noFill/>
              </a:ln>
              <a:solidFill>
                <a:srgbClr val="000000">
                  <a:lumMod val="85000"/>
                  <a:lumOff val="15000"/>
                </a:srgbClr>
              </a:solidFill>
              <a:effectLst/>
              <a:uLnTx/>
              <a:uFillTx/>
              <a:latin typeface="Meiryo UI"/>
              <a:ea typeface="Meiryo UI"/>
              <a:cs typeface="+mn-cs"/>
            </a:endParaRPr>
          </a:p>
        </p:txBody>
      </p:sp>
      <p:sp>
        <p:nvSpPr>
          <p:cNvPr id="21" name="テキスト プレースホルダー 2"/>
          <p:cNvSpPr txBox="1">
            <a:spLocks/>
          </p:cNvSpPr>
          <p:nvPr/>
        </p:nvSpPr>
        <p:spPr>
          <a:xfrm>
            <a:off x="6046254" y="2527605"/>
            <a:ext cx="3528257" cy="1289001"/>
          </a:xfrm>
          <a:prstGeom prst="rect">
            <a:avLst/>
          </a:prstGeom>
          <a:ln>
            <a:solidFill>
              <a:schemeClr val="accent1"/>
            </a:solid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l"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2022</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年は</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計</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20</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回実施</a:t>
            </a:r>
          </a:p>
        </p:txBody>
      </p:sp>
      <p:sp>
        <p:nvSpPr>
          <p:cNvPr id="22" name="テキスト ボックス 21"/>
          <p:cNvSpPr txBox="1"/>
          <p:nvPr/>
        </p:nvSpPr>
        <p:spPr>
          <a:xfrm>
            <a:off x="316271" y="3886197"/>
            <a:ext cx="9250166" cy="271459"/>
          </a:xfrm>
          <a:prstGeom prst="rect">
            <a:avLst/>
          </a:prstGeom>
          <a:solidFill>
            <a:schemeClr val="accent2">
              <a:lumMod val="10000"/>
              <a:lumOff val="90000"/>
            </a:schemeClr>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mn-cs"/>
              </a:rPr>
              <a:t>主な文書の概要</a:t>
            </a:r>
            <a:endParaRPr kumimoji="1" lang="en-US" altLang="ja-JP" sz="1200" b="1" i="0" u="none" strike="noStrike" kern="1200" cap="none" spc="0" normalizeH="0" baseline="0" noProof="0" dirty="0">
              <a:ln>
                <a:noFill/>
              </a:ln>
              <a:solidFill>
                <a:srgbClr val="000000">
                  <a:lumMod val="85000"/>
                  <a:lumOff val="15000"/>
                </a:srgbClr>
              </a:solidFill>
              <a:effectLst/>
              <a:uLnTx/>
              <a:uFillTx/>
              <a:latin typeface="Meiryo UI"/>
              <a:ea typeface="Meiryo UI"/>
              <a:cs typeface="+mn-cs"/>
            </a:endParaRPr>
          </a:p>
        </p:txBody>
      </p:sp>
      <p:sp>
        <p:nvSpPr>
          <p:cNvPr id="23" name="テキスト ボックス 22"/>
          <p:cNvSpPr txBox="1"/>
          <p:nvPr/>
        </p:nvSpPr>
        <p:spPr>
          <a:xfrm>
            <a:off x="324344" y="1997113"/>
            <a:ext cx="9250165" cy="458357"/>
          </a:xfrm>
          <a:prstGeom prst="rect">
            <a:avLst/>
          </a:prstGeom>
          <a:noFill/>
          <a:ln>
            <a:solidFill>
              <a:srgbClr val="002060"/>
            </a:solidFill>
          </a:ln>
        </p:spPr>
        <p:txBody>
          <a:bodyPr wrap="square" lIns="36000" rIns="3600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smtClean="0">
                <a:ln>
                  <a:noFill/>
                </a:ln>
                <a:solidFill>
                  <a:srgbClr val="000000">
                    <a:lumMod val="85000"/>
                    <a:lumOff val="15000"/>
                  </a:srgbClr>
                </a:solidFill>
                <a:effectLst/>
                <a:uLnTx/>
                <a:uFillTx/>
                <a:latin typeface="Arial"/>
                <a:ea typeface="Meiryo UI"/>
                <a:cs typeface="+mn-cs"/>
              </a:rPr>
              <a:t>2022</a:t>
            </a:r>
            <a:r>
              <a:rPr kumimoji="1" lang="ja-JP" altLang="en-US" sz="1400" b="0" i="0" u="none" strike="noStrike" kern="1200" cap="none" spc="0" normalizeH="0" baseline="0" noProof="0" dirty="0" smtClean="0">
                <a:ln>
                  <a:noFill/>
                </a:ln>
                <a:solidFill>
                  <a:srgbClr val="000000">
                    <a:lumMod val="85000"/>
                    <a:lumOff val="15000"/>
                  </a:srgbClr>
                </a:solidFill>
                <a:effectLst/>
                <a:uLnTx/>
                <a:uFillTx/>
                <a:latin typeface="Arial"/>
                <a:ea typeface="Meiryo UI"/>
                <a:cs typeface="+mn-cs"/>
              </a:rPr>
              <a:t>年</a:t>
            </a:r>
            <a:r>
              <a:rPr kumimoji="1" lang="en-US" altLang="ja-JP" sz="1400" b="0" i="0" u="none" strike="noStrike" kern="1200" cap="none" spc="0" normalizeH="0" baseline="0" noProof="0" dirty="0" smtClean="0">
                <a:ln>
                  <a:noFill/>
                </a:ln>
                <a:solidFill>
                  <a:srgbClr val="000000">
                    <a:lumMod val="85000"/>
                    <a:lumOff val="15000"/>
                  </a:srgbClr>
                </a:solidFill>
                <a:effectLst/>
                <a:uLnTx/>
                <a:uFillTx/>
                <a:latin typeface="Arial"/>
                <a:ea typeface="Meiryo UI"/>
                <a:cs typeface="+mn-cs"/>
              </a:rPr>
              <a:t>1</a:t>
            </a:r>
            <a:r>
              <a:rPr kumimoji="1" lang="ja-JP" altLang="en-US" sz="1400" b="0" i="0" u="none" strike="noStrike" kern="1200" cap="none" spc="0" normalizeH="0" baseline="0" noProof="0" dirty="0" smtClean="0">
                <a:ln>
                  <a:noFill/>
                </a:ln>
                <a:solidFill>
                  <a:srgbClr val="000000">
                    <a:lumMod val="85000"/>
                    <a:lumOff val="15000"/>
                  </a:srgbClr>
                </a:solidFill>
                <a:effectLst/>
                <a:uLnTx/>
                <a:uFillTx/>
                <a:latin typeface="Arial"/>
                <a:ea typeface="Meiryo UI"/>
                <a:cs typeface="+mn-cs"/>
              </a:rPr>
              <a:t>月以降は、複数の</a:t>
            </a:r>
            <a:r>
              <a:rPr kumimoji="1" lang="en-US" altLang="ja-JP" sz="1400" b="0" i="0" u="none" strike="noStrike" kern="1200" cap="none" spc="0" normalizeH="0" baseline="0" noProof="0" dirty="0" smtClean="0">
                <a:ln>
                  <a:noFill/>
                </a:ln>
                <a:solidFill>
                  <a:srgbClr val="000000">
                    <a:lumMod val="85000"/>
                    <a:lumOff val="15000"/>
                  </a:srgbClr>
                </a:solidFill>
                <a:effectLst/>
                <a:uLnTx/>
                <a:uFillTx/>
                <a:latin typeface="Arial"/>
                <a:ea typeface="Meiryo UI"/>
                <a:cs typeface="+mn-cs"/>
              </a:rPr>
              <a:t>Work Item</a:t>
            </a:r>
            <a:r>
              <a:rPr kumimoji="1" lang="ja-JP" altLang="en-US" sz="1400" b="0" i="0" u="none" strike="noStrike" kern="1200" cap="none" spc="0" normalizeH="0" baseline="0" noProof="0" dirty="0" smtClean="0">
                <a:ln>
                  <a:noFill/>
                </a:ln>
                <a:solidFill>
                  <a:srgbClr val="000000">
                    <a:lumMod val="85000"/>
                    <a:lumOff val="15000"/>
                  </a:srgbClr>
                </a:solidFill>
                <a:effectLst/>
                <a:uLnTx/>
                <a:uFillTx/>
                <a:latin typeface="Arial"/>
                <a:ea typeface="Meiryo UI"/>
                <a:cs typeface="+mn-cs"/>
              </a:rPr>
              <a:t>のドラフト作成が並行して進められている。</a:t>
            </a:r>
            <a:r>
              <a:rPr kumimoji="1" lang="en-US" altLang="ja-JP" sz="1400" b="0" i="0" u="none" strike="noStrike" kern="1200" cap="none" spc="0" normalizeH="0" baseline="0" noProof="0" dirty="0" smtClean="0">
                <a:ln>
                  <a:noFill/>
                </a:ln>
                <a:solidFill>
                  <a:srgbClr val="000000">
                    <a:lumMod val="85000"/>
                    <a:lumOff val="15000"/>
                  </a:srgbClr>
                </a:solidFill>
                <a:effectLst/>
                <a:uLnTx/>
                <a:uFillTx/>
                <a:latin typeface="Arial"/>
                <a:ea typeface="Meiryo UI"/>
                <a:cs typeface="+mn-cs"/>
              </a:rPr>
              <a:t>WG</a:t>
            </a:r>
            <a:r>
              <a:rPr kumimoji="1" lang="ja-JP" altLang="en-US" sz="1400" b="0" i="0" u="none" strike="noStrike" kern="1200" cap="none" spc="0" normalizeH="0" baseline="0" noProof="0" dirty="0">
                <a:ln>
                  <a:noFill/>
                </a:ln>
                <a:solidFill>
                  <a:srgbClr val="000000">
                    <a:lumMod val="85000"/>
                    <a:lumOff val="15000"/>
                  </a:srgbClr>
                </a:solidFill>
                <a:effectLst/>
                <a:uLnTx/>
                <a:uFillTx/>
                <a:latin typeface="Arial"/>
                <a:ea typeface="Meiryo UI"/>
                <a:cs typeface="+mn-cs"/>
              </a:rPr>
              <a:t>に</a:t>
            </a:r>
            <a:r>
              <a:rPr kumimoji="1" lang="ja-JP" altLang="en-US" sz="1400" b="0" i="0" u="none" strike="noStrike" kern="1200" cap="none" spc="0" normalizeH="0" baseline="0" noProof="0" dirty="0" smtClean="0">
                <a:ln>
                  <a:noFill/>
                </a:ln>
                <a:solidFill>
                  <a:srgbClr val="000000">
                    <a:lumMod val="85000"/>
                    <a:lumOff val="15000"/>
                  </a:srgbClr>
                </a:solidFill>
                <a:effectLst/>
                <a:uLnTx/>
                <a:uFillTx/>
                <a:latin typeface="Arial"/>
                <a:ea typeface="Meiryo UI"/>
                <a:cs typeface="+mn-cs"/>
              </a:rPr>
              <a:t>おける具体的な議論の内容を読み取ることはできなかった。</a:t>
            </a:r>
            <a:endParaRPr kumimoji="1" lang="ja-JP" altLang="en-US" sz="1400" b="0" i="0" u="none" strike="noStrike" kern="1200" cap="none" spc="0" normalizeH="0" baseline="0" noProof="0" dirty="0">
              <a:ln>
                <a:noFill/>
              </a:ln>
              <a:solidFill>
                <a:srgbClr val="000000">
                  <a:lumMod val="85000"/>
                  <a:lumOff val="15000"/>
                </a:srgbClr>
              </a:solidFill>
              <a:effectLst/>
              <a:uLnTx/>
              <a:uFillTx/>
              <a:latin typeface="Arial"/>
              <a:ea typeface="Meiryo UI"/>
              <a:cs typeface="+mn-cs"/>
            </a:endParaRPr>
          </a:p>
        </p:txBody>
      </p:sp>
    </p:spTree>
    <p:extLst>
      <p:ext uri="{BB962C8B-B14F-4D97-AF65-F5344CB8AC3E}">
        <p14:creationId xmlns:p14="http://schemas.microsoft.com/office/powerpoint/2010/main" val="39677314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normAutofit/>
          </a:bodyPr>
          <a:lstStyle/>
          <a:p>
            <a:r>
              <a:rPr kumimoji="1" lang="en-US" altLang="ja-JP" sz="2000" dirty="0" smtClean="0"/>
              <a:t>Decentralized Identity Foundation</a:t>
            </a:r>
            <a:r>
              <a:rPr lang="ja-JP" altLang="en-US" sz="2000" dirty="0" smtClean="0"/>
              <a:t>（</a:t>
            </a:r>
            <a:r>
              <a:rPr lang="en-US" altLang="ja-JP" sz="2000" dirty="0"/>
              <a:t>DIF</a:t>
            </a:r>
            <a:r>
              <a:rPr lang="ja-JP" altLang="en-US" sz="2000" dirty="0"/>
              <a:t>）</a:t>
            </a:r>
            <a:r>
              <a:rPr kumimoji="1" lang="en-US" altLang="ja-JP" sz="2000" dirty="0" smtClean="0"/>
              <a:t> –</a:t>
            </a:r>
            <a:r>
              <a:rPr lang="ja-JP" altLang="en-US" sz="2000" dirty="0"/>
              <a:t> </a:t>
            </a:r>
            <a:r>
              <a:rPr lang="ja-JP" altLang="en-US" sz="2000" dirty="0" smtClean="0"/>
              <a:t>作業</a:t>
            </a:r>
            <a:r>
              <a:rPr lang="ja-JP" altLang="en-US" sz="2000" dirty="0"/>
              <a:t>部会ごと</a:t>
            </a:r>
            <a:r>
              <a:rPr lang="ja-JP" altLang="en-US" sz="2000" dirty="0" smtClean="0"/>
              <a:t>の詳細</a:t>
            </a:r>
            <a:r>
              <a:rPr lang="ja-JP" altLang="en-US" sz="2000" dirty="0"/>
              <a:t>動向</a:t>
            </a:r>
          </a:p>
        </p:txBody>
      </p:sp>
      <p:sp>
        <p:nvSpPr>
          <p:cNvPr id="14" name="テキスト ボックス 13"/>
          <p:cNvSpPr txBox="1"/>
          <p:nvPr/>
        </p:nvSpPr>
        <p:spPr>
          <a:xfrm>
            <a:off x="2021680" y="674907"/>
            <a:ext cx="7553725" cy="689534"/>
          </a:xfrm>
          <a:prstGeom prst="rect">
            <a:avLst/>
          </a:prstGeom>
          <a:noFill/>
          <a:ln>
            <a:solidFill>
              <a:srgbClr val="002060"/>
            </a:solidFill>
          </a:ln>
        </p:spPr>
        <p:txBody>
          <a:bodyPr wrap="square" lIns="36000" rIns="36000" rtlCol="0" anchor="ctr">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Meiryo UI"/>
                <a:ea typeface="Meiryo UI"/>
                <a:cs typeface="+mn-cs"/>
              </a:rPr>
              <a:t>DIDs</a:t>
            </a:r>
            <a:r>
              <a:rPr kumimoji="1" lang="ja-JP" altLang="en-US" sz="1400" b="1" i="0" u="none" strike="noStrike" kern="1200" cap="none" spc="0" normalizeH="0" baseline="0" noProof="0" dirty="0">
                <a:ln>
                  <a:noFill/>
                </a:ln>
                <a:solidFill>
                  <a:srgbClr val="000000"/>
                </a:solidFill>
                <a:effectLst/>
                <a:uLnTx/>
                <a:uFillTx/>
                <a:latin typeface="Meiryo UI"/>
                <a:ea typeface="Meiryo UI"/>
                <a:cs typeface="+mn-cs"/>
              </a:rPr>
              <a:t>に基づくトラストがあり、さまざまなトランスポートで使用</a:t>
            </a:r>
            <a:r>
              <a:rPr kumimoji="1" lang="ja-JP" altLang="en-US" sz="1400" b="1" i="0" u="none" strike="noStrike" kern="1200" cap="none" spc="0" normalizeH="0" baseline="0" noProof="0" dirty="0" smtClean="0">
                <a:ln>
                  <a:noFill/>
                </a:ln>
                <a:solidFill>
                  <a:srgbClr val="000000"/>
                </a:solidFill>
                <a:effectLst/>
                <a:uLnTx/>
                <a:uFillTx/>
                <a:latin typeface="Meiryo UI"/>
                <a:ea typeface="Meiryo UI"/>
                <a:cs typeface="+mn-cs"/>
              </a:rPr>
              <a:t>されるセキュア、プライベート</a:t>
            </a:r>
            <a:r>
              <a:rPr kumimoji="1" lang="ja-JP" altLang="en-US" sz="1400" b="1" i="0" u="none" strike="noStrike" kern="1200" cap="none" spc="0" normalizeH="0" baseline="0" noProof="0" dirty="0">
                <a:ln>
                  <a:noFill/>
                </a:ln>
                <a:solidFill>
                  <a:srgbClr val="000000"/>
                </a:solidFill>
                <a:effectLst/>
                <a:uLnTx/>
                <a:uFillTx/>
                <a:latin typeface="Meiryo UI"/>
                <a:ea typeface="Meiryo UI"/>
                <a:cs typeface="+mn-cs"/>
              </a:rPr>
              <a:t>かつ認証を伴うメッセージベースのコミュニケーションのための規格策定を行う</a:t>
            </a:r>
            <a:r>
              <a:rPr kumimoji="1" lang="ja-JP" altLang="en-US" sz="1400" b="1" i="0" u="none" strike="noStrike" kern="1200" cap="none" spc="0" normalizeH="0" baseline="0" noProof="0" dirty="0" smtClean="0">
                <a:ln>
                  <a:noFill/>
                </a:ln>
                <a:solidFill>
                  <a:srgbClr val="000000"/>
                </a:solidFill>
                <a:effectLst/>
                <a:uLnTx/>
                <a:uFillTx/>
                <a:latin typeface="Meiryo UI"/>
                <a:ea typeface="Meiryo UI"/>
                <a:cs typeface="+mn-cs"/>
              </a:rPr>
              <a:t>。</a:t>
            </a:r>
            <a:endParaRPr kumimoji="1" lang="en-US" altLang="ja-JP" sz="14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5" name="テキスト ボックス 4"/>
          <p:cNvSpPr txBox="1"/>
          <p:nvPr/>
        </p:nvSpPr>
        <p:spPr>
          <a:xfrm>
            <a:off x="335990" y="674907"/>
            <a:ext cx="1614254" cy="689534"/>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mn-cs"/>
              </a:rPr>
              <a:t>DID Communication</a:t>
            </a: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mn-cs"/>
              </a:rPr>
              <a:t>　 </a:t>
            </a:r>
            <a:r>
              <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mn-cs"/>
              </a:rPr>
              <a:t>WG</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6" name="テキスト プレースホルダー 2"/>
          <p:cNvSpPr txBox="1">
            <a:spLocks/>
          </p:cNvSpPr>
          <p:nvPr/>
        </p:nvSpPr>
        <p:spPr>
          <a:xfrm>
            <a:off x="335693" y="1578734"/>
            <a:ext cx="9238818" cy="364233"/>
          </a:xfrm>
          <a:prstGeom prst="rect">
            <a:avLst/>
          </a:prstGeom>
          <a:solidFill>
            <a:schemeClr val="accent1"/>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Arial"/>
              </a:rPr>
              <a:t>DID Communication WG</a:t>
            </a: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Arial"/>
              </a:rPr>
              <a:t>の動向</a:t>
            </a:r>
            <a:endPar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Arial"/>
            </a:endParaRPr>
          </a:p>
        </p:txBody>
      </p:sp>
      <p:sp>
        <p:nvSpPr>
          <p:cNvPr id="17" name="テキスト ボックス 16"/>
          <p:cNvSpPr txBox="1"/>
          <p:nvPr/>
        </p:nvSpPr>
        <p:spPr>
          <a:xfrm>
            <a:off x="324345" y="2743045"/>
            <a:ext cx="878447" cy="1287876"/>
          </a:xfrm>
          <a:prstGeom prst="rect">
            <a:avLst/>
          </a:prstGeom>
          <a:solidFill>
            <a:schemeClr val="accent2">
              <a:lumMod val="10000"/>
              <a:lumOff val="90000"/>
            </a:schemeClr>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mn-cs"/>
              </a:rPr>
              <a:t>主な文書</a:t>
            </a:r>
            <a:endParaRPr kumimoji="1" lang="en-US" altLang="ja-JP" sz="1200" b="1" i="0" u="none" strike="noStrike" kern="1200" cap="none" spc="0" normalizeH="0" baseline="0" noProof="0" dirty="0">
              <a:ln>
                <a:noFill/>
              </a:ln>
              <a:solidFill>
                <a:srgbClr val="000000">
                  <a:lumMod val="85000"/>
                  <a:lumOff val="15000"/>
                </a:srgbClr>
              </a:solidFill>
              <a:effectLst/>
              <a:uLnTx/>
              <a:uFillTx/>
              <a:latin typeface="Meiryo UI"/>
              <a:ea typeface="Meiryo UI"/>
              <a:cs typeface="+mn-cs"/>
            </a:endParaRPr>
          </a:p>
        </p:txBody>
      </p:sp>
      <p:sp>
        <p:nvSpPr>
          <p:cNvPr id="18" name="テキスト プレースホルダー 2"/>
          <p:cNvSpPr txBox="1">
            <a:spLocks/>
          </p:cNvSpPr>
          <p:nvPr/>
        </p:nvSpPr>
        <p:spPr>
          <a:xfrm>
            <a:off x="1274230" y="2741919"/>
            <a:ext cx="3609974" cy="1286857"/>
          </a:xfrm>
          <a:prstGeom prst="rect">
            <a:avLst/>
          </a:prstGeom>
          <a:ln>
            <a:solidFill>
              <a:schemeClr val="accent1"/>
            </a:solid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285750" marR="0" lvl="0" indent="-2857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0" i="0" u="none" strike="noStrike" kern="1200" cap="none" spc="0" normalizeH="0" baseline="0" noProof="0" dirty="0" err="1" smtClean="0">
                <a:ln>
                  <a:noFill/>
                </a:ln>
                <a:solidFill>
                  <a:srgbClr val="000000">
                    <a:lumMod val="85000"/>
                    <a:lumOff val="15000"/>
                  </a:srgbClr>
                </a:solidFill>
                <a:effectLst/>
                <a:uLnTx/>
                <a:uFillTx/>
                <a:latin typeface="Meiryo UI"/>
                <a:ea typeface="Meiryo UI"/>
                <a:cs typeface="Arial"/>
              </a:rPr>
              <a:t>DIDComm</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 Messaging</a:t>
            </a:r>
            <a:endPar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endParaRPr>
          </a:p>
        </p:txBody>
      </p:sp>
      <p:sp>
        <p:nvSpPr>
          <p:cNvPr id="19" name="テキスト プレースホルダー 2"/>
          <p:cNvSpPr txBox="1">
            <a:spLocks/>
          </p:cNvSpPr>
          <p:nvPr/>
        </p:nvSpPr>
        <p:spPr>
          <a:xfrm>
            <a:off x="331489" y="4543425"/>
            <a:ext cx="9243021" cy="1794332"/>
          </a:xfrm>
          <a:prstGeom prst="rect">
            <a:avLst/>
          </a:prstGeom>
          <a:ln>
            <a:solidFill>
              <a:schemeClr val="accent1"/>
            </a:solid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285750" marR="0" lvl="0" indent="-2857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2022</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年</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10</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月時点では、</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v2.x</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のドラフト文書をもとに更新に向けた議論を行って</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いた。特に以下</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のよう</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な</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議題</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が取り上げられている。</a:t>
            </a:r>
            <a:endPar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endParaRPr>
          </a:p>
          <a:p>
            <a:pPr marL="645752" marR="0" lvl="1" indent="-2857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分散型</a:t>
            </a: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ID</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において</a:t>
            </a: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NIST</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ベースの暗号化アルゴリズムを必須とすべきか</a:t>
            </a:r>
          </a:p>
          <a:p>
            <a:pPr marL="645752" marR="0" lvl="1" indent="-2857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JSON</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に代わる将来的なエンコーディングフォーマットについて（</a:t>
            </a: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Binary serialization</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等）</a:t>
            </a:r>
          </a:p>
          <a:p>
            <a:pPr marL="645752" marR="0" lvl="1" indent="-2857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ブロードキャストやストリーミング等、他のコミュニケーションスタイルへの適用</a:t>
            </a:r>
          </a:p>
          <a:p>
            <a:pPr marL="645752" marR="0" lvl="1" indent="-2857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量子コンピューティング技術が成熟した際の暗号アルゴリズムのアップデートについて</a:t>
            </a:r>
          </a:p>
        </p:txBody>
      </p:sp>
      <p:sp>
        <p:nvSpPr>
          <p:cNvPr id="20" name="テキスト ボックス 19"/>
          <p:cNvSpPr txBox="1"/>
          <p:nvPr/>
        </p:nvSpPr>
        <p:spPr>
          <a:xfrm>
            <a:off x="4941354" y="2741920"/>
            <a:ext cx="1047750" cy="1290022"/>
          </a:xfrm>
          <a:prstGeom prst="rect">
            <a:avLst/>
          </a:prstGeom>
          <a:solidFill>
            <a:schemeClr val="accent2">
              <a:lumMod val="10000"/>
              <a:lumOff val="90000"/>
            </a:schemeClr>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mn-cs"/>
              </a:rPr>
              <a:t>会議開催状況</a:t>
            </a:r>
            <a:endParaRPr kumimoji="1" lang="en-US" altLang="ja-JP" sz="1200" b="1" i="0" u="none" strike="noStrike" kern="1200" cap="none" spc="0" normalizeH="0" baseline="0" noProof="0" dirty="0">
              <a:ln>
                <a:noFill/>
              </a:ln>
              <a:solidFill>
                <a:srgbClr val="000000">
                  <a:lumMod val="85000"/>
                  <a:lumOff val="15000"/>
                </a:srgbClr>
              </a:solidFill>
              <a:effectLst/>
              <a:uLnTx/>
              <a:uFillTx/>
              <a:latin typeface="Meiryo UI"/>
              <a:ea typeface="Meiryo UI"/>
              <a:cs typeface="+mn-cs"/>
            </a:endParaRPr>
          </a:p>
        </p:txBody>
      </p:sp>
      <p:sp>
        <p:nvSpPr>
          <p:cNvPr id="21" name="テキスト プレースホルダー 2"/>
          <p:cNvSpPr txBox="1">
            <a:spLocks/>
          </p:cNvSpPr>
          <p:nvPr/>
        </p:nvSpPr>
        <p:spPr>
          <a:xfrm>
            <a:off x="6046254" y="2741920"/>
            <a:ext cx="3528257" cy="1289001"/>
          </a:xfrm>
          <a:prstGeom prst="rect">
            <a:avLst/>
          </a:prstGeom>
          <a:ln>
            <a:solidFill>
              <a:schemeClr val="accent1"/>
            </a:solid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l"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2022</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年は</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計</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40</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回実施</a:t>
            </a:r>
            <a:endPar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endParaRPr>
          </a:p>
        </p:txBody>
      </p:sp>
      <p:sp>
        <p:nvSpPr>
          <p:cNvPr id="22" name="テキスト ボックス 21"/>
          <p:cNvSpPr txBox="1"/>
          <p:nvPr/>
        </p:nvSpPr>
        <p:spPr>
          <a:xfrm>
            <a:off x="324345" y="4107656"/>
            <a:ext cx="9250166" cy="357188"/>
          </a:xfrm>
          <a:prstGeom prst="rect">
            <a:avLst/>
          </a:prstGeom>
          <a:solidFill>
            <a:schemeClr val="accent2">
              <a:lumMod val="10000"/>
              <a:lumOff val="90000"/>
            </a:schemeClr>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mn-cs"/>
              </a:rPr>
              <a:t>主な議題</a:t>
            </a:r>
            <a:endParaRPr kumimoji="1" lang="en-US" altLang="ja-JP" sz="1200" b="1" i="0" u="none" strike="noStrike" kern="1200" cap="none" spc="0" normalizeH="0" baseline="0" noProof="0" dirty="0">
              <a:ln>
                <a:noFill/>
              </a:ln>
              <a:solidFill>
                <a:srgbClr val="000000">
                  <a:lumMod val="85000"/>
                  <a:lumOff val="15000"/>
                </a:srgbClr>
              </a:solidFill>
              <a:effectLst/>
              <a:uLnTx/>
              <a:uFillTx/>
              <a:latin typeface="Meiryo UI"/>
              <a:ea typeface="Meiryo UI"/>
              <a:cs typeface="+mn-cs"/>
            </a:endParaRPr>
          </a:p>
        </p:txBody>
      </p:sp>
      <p:sp>
        <p:nvSpPr>
          <p:cNvPr id="23" name="テキスト ボックス 22"/>
          <p:cNvSpPr txBox="1"/>
          <p:nvPr/>
        </p:nvSpPr>
        <p:spPr>
          <a:xfrm>
            <a:off x="324344" y="1997113"/>
            <a:ext cx="9250165" cy="689534"/>
          </a:xfrm>
          <a:prstGeom prst="rect">
            <a:avLst/>
          </a:prstGeom>
          <a:noFill/>
          <a:ln>
            <a:solidFill>
              <a:srgbClr val="002060"/>
            </a:solidFill>
          </a:ln>
        </p:spPr>
        <p:txBody>
          <a:bodyPr wrap="square" lIns="36000" rIns="3600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err="1" smtClean="0">
                <a:ln>
                  <a:noFill/>
                </a:ln>
                <a:solidFill>
                  <a:srgbClr val="000000">
                    <a:lumMod val="85000"/>
                    <a:lumOff val="15000"/>
                  </a:srgbClr>
                </a:solidFill>
                <a:effectLst/>
                <a:uLnTx/>
                <a:uFillTx/>
                <a:latin typeface="Arial"/>
                <a:ea typeface="Meiryo UI"/>
                <a:cs typeface="+mn-cs"/>
              </a:rPr>
              <a:t>DIDComm</a:t>
            </a:r>
            <a:r>
              <a:rPr kumimoji="1" lang="en-US" altLang="ja-JP" sz="1400" b="0" i="0" u="none" strike="noStrike" kern="1200" cap="none" spc="0" normalizeH="0" baseline="0" noProof="0" dirty="0" smtClean="0">
                <a:ln>
                  <a:noFill/>
                </a:ln>
                <a:solidFill>
                  <a:srgbClr val="000000">
                    <a:lumMod val="85000"/>
                    <a:lumOff val="15000"/>
                  </a:srgbClr>
                </a:solidFill>
                <a:effectLst/>
                <a:uLnTx/>
                <a:uFillTx/>
                <a:latin typeface="Arial"/>
                <a:ea typeface="Meiryo UI"/>
                <a:cs typeface="+mn-cs"/>
              </a:rPr>
              <a:t> Messaging</a:t>
            </a:r>
            <a:r>
              <a:rPr kumimoji="1" lang="ja-JP" altLang="en-US" sz="1400" b="0" i="0" u="none" strike="noStrike" kern="1200" cap="none" spc="0" normalizeH="0" baseline="0" noProof="0" dirty="0" smtClean="0">
                <a:ln>
                  <a:noFill/>
                </a:ln>
                <a:solidFill>
                  <a:srgbClr val="000000">
                    <a:lumMod val="85000"/>
                    <a:lumOff val="15000"/>
                  </a:srgbClr>
                </a:solidFill>
                <a:effectLst/>
                <a:uLnTx/>
                <a:uFillTx/>
                <a:latin typeface="Arial"/>
                <a:ea typeface="Meiryo UI"/>
                <a:cs typeface="+mn-cs"/>
              </a:rPr>
              <a:t>の更新作業（</a:t>
            </a:r>
            <a:r>
              <a:rPr kumimoji="1" lang="en-US" altLang="ja-JP" sz="1400" b="0" i="0" u="none" strike="noStrike" kern="1200" cap="none" spc="0" normalizeH="0" baseline="0" noProof="0" dirty="0" smtClean="0">
                <a:ln>
                  <a:noFill/>
                </a:ln>
                <a:solidFill>
                  <a:srgbClr val="000000">
                    <a:lumMod val="85000"/>
                    <a:lumOff val="15000"/>
                  </a:srgbClr>
                </a:solidFill>
                <a:effectLst/>
                <a:uLnTx/>
                <a:uFillTx/>
                <a:latin typeface="Arial"/>
                <a:ea typeface="Meiryo UI"/>
                <a:cs typeface="+mn-cs"/>
              </a:rPr>
              <a:t>v2.x</a:t>
            </a:r>
            <a:r>
              <a:rPr kumimoji="1" lang="ja-JP" altLang="en-US" sz="1400" b="0" i="0" u="none" strike="noStrike" kern="1200" cap="none" spc="0" normalizeH="0" baseline="0" noProof="0" dirty="0" smtClean="0">
                <a:ln>
                  <a:noFill/>
                </a:ln>
                <a:solidFill>
                  <a:srgbClr val="000000">
                    <a:lumMod val="85000"/>
                    <a:lumOff val="15000"/>
                  </a:srgbClr>
                </a:solidFill>
                <a:effectLst/>
                <a:uLnTx/>
                <a:uFillTx/>
                <a:latin typeface="Arial"/>
                <a:ea typeface="Meiryo UI"/>
                <a:cs typeface="+mn-cs"/>
              </a:rPr>
              <a:t>）が行われている。</a:t>
            </a:r>
            <a:endParaRPr kumimoji="1" lang="ja-JP" altLang="en-US" sz="1400" b="0" i="0" u="none" strike="noStrike" kern="1200" cap="none" spc="0" normalizeH="0" baseline="0" noProof="0" dirty="0">
              <a:ln>
                <a:noFill/>
              </a:ln>
              <a:solidFill>
                <a:srgbClr val="000000">
                  <a:lumMod val="85000"/>
                  <a:lumOff val="15000"/>
                </a:srgbClr>
              </a:solidFill>
              <a:effectLst/>
              <a:uLnTx/>
              <a:uFillTx/>
              <a:latin typeface="Arial"/>
              <a:ea typeface="Meiryo UI"/>
              <a:cs typeface="+mn-cs"/>
            </a:endParaRPr>
          </a:p>
        </p:txBody>
      </p:sp>
    </p:spTree>
    <p:extLst>
      <p:ext uri="{BB962C8B-B14F-4D97-AF65-F5344CB8AC3E}">
        <p14:creationId xmlns:p14="http://schemas.microsoft.com/office/powerpoint/2010/main" val="98336638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normAutofit/>
          </a:bodyPr>
          <a:lstStyle/>
          <a:p>
            <a:r>
              <a:rPr kumimoji="1" lang="en-US" altLang="ja-JP" sz="2000" dirty="0" smtClean="0"/>
              <a:t>Decentralized Identity Foundation</a:t>
            </a:r>
            <a:r>
              <a:rPr lang="ja-JP" altLang="en-US" sz="2000" dirty="0" smtClean="0"/>
              <a:t>（</a:t>
            </a:r>
            <a:r>
              <a:rPr lang="en-US" altLang="ja-JP" sz="2000" dirty="0"/>
              <a:t>DIF</a:t>
            </a:r>
            <a:r>
              <a:rPr lang="ja-JP" altLang="en-US" sz="2000" dirty="0"/>
              <a:t>）</a:t>
            </a:r>
            <a:r>
              <a:rPr kumimoji="1" lang="en-US" altLang="ja-JP" sz="2000" dirty="0" smtClean="0"/>
              <a:t> –</a:t>
            </a:r>
            <a:r>
              <a:rPr lang="ja-JP" altLang="en-US" sz="2000" dirty="0"/>
              <a:t> </a:t>
            </a:r>
            <a:r>
              <a:rPr lang="ja-JP" altLang="en-US" sz="2000" dirty="0" smtClean="0"/>
              <a:t>作業</a:t>
            </a:r>
            <a:r>
              <a:rPr lang="ja-JP" altLang="en-US" sz="2000" dirty="0"/>
              <a:t>部会ごと</a:t>
            </a:r>
            <a:r>
              <a:rPr lang="ja-JP" altLang="en-US" sz="2000" dirty="0" smtClean="0"/>
              <a:t>の詳細</a:t>
            </a:r>
            <a:r>
              <a:rPr lang="ja-JP" altLang="en-US" sz="2000" dirty="0"/>
              <a:t>動向</a:t>
            </a:r>
          </a:p>
        </p:txBody>
      </p:sp>
      <p:sp>
        <p:nvSpPr>
          <p:cNvPr id="20" name="テキスト ボックス 19"/>
          <p:cNvSpPr txBox="1"/>
          <p:nvPr/>
        </p:nvSpPr>
        <p:spPr>
          <a:xfrm>
            <a:off x="1767383" y="696883"/>
            <a:ext cx="7807128" cy="667557"/>
          </a:xfrm>
          <a:prstGeom prst="rect">
            <a:avLst/>
          </a:prstGeom>
          <a:noFill/>
          <a:ln>
            <a:solidFill>
              <a:srgbClr val="002060"/>
            </a:solidFill>
          </a:ln>
        </p:spPr>
        <p:txBody>
          <a:bodyPr wrap="square" lIns="36000" rIns="36000" rtlCol="0" anchor="ctr">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Meiryo UI"/>
                <a:ea typeface="Meiryo UI"/>
                <a:cs typeface="+mn-cs"/>
              </a:rPr>
              <a:t>Wallet</a:t>
            </a:r>
            <a:r>
              <a:rPr kumimoji="1" lang="ja-JP" altLang="en-US" sz="1400" b="1" i="0" u="none" strike="noStrike" kern="1200" cap="none" spc="0" normalizeH="0" baseline="0" noProof="0" dirty="0">
                <a:ln>
                  <a:noFill/>
                </a:ln>
                <a:solidFill>
                  <a:srgbClr val="000000"/>
                </a:solidFill>
                <a:effectLst/>
                <a:uLnTx/>
                <a:uFillTx/>
                <a:latin typeface="Meiryo UI"/>
                <a:ea typeface="Meiryo UI"/>
                <a:cs typeface="+mn-cs"/>
              </a:rPr>
              <a:t>アーキテクチャ、</a:t>
            </a:r>
            <a:r>
              <a:rPr kumimoji="1" lang="en-US" altLang="ja-JP" sz="1400" b="1" i="0" u="none" strike="noStrike" kern="1200" cap="none" spc="0" normalizeH="0" baseline="0" noProof="0" dirty="0">
                <a:ln>
                  <a:noFill/>
                </a:ln>
                <a:solidFill>
                  <a:srgbClr val="000000"/>
                </a:solidFill>
                <a:effectLst/>
                <a:uLnTx/>
                <a:uFillTx/>
                <a:latin typeface="Meiryo UI"/>
                <a:ea typeface="Meiryo UI"/>
                <a:cs typeface="+mn-cs"/>
              </a:rPr>
              <a:t>Wallet</a:t>
            </a:r>
            <a:r>
              <a:rPr kumimoji="1" lang="ja-JP" altLang="en-US" sz="1400" b="1" i="0" u="none" strike="noStrike" kern="1200" cap="none" spc="0" normalizeH="0" baseline="0" noProof="0" dirty="0">
                <a:ln>
                  <a:noFill/>
                </a:ln>
                <a:solidFill>
                  <a:srgbClr val="000000"/>
                </a:solidFill>
                <a:effectLst/>
                <a:uLnTx/>
                <a:uFillTx/>
                <a:latin typeface="Meiryo UI"/>
                <a:ea typeface="Meiryo UI"/>
                <a:cs typeface="+mn-cs"/>
              </a:rPr>
              <a:t>間及び</a:t>
            </a:r>
            <a:r>
              <a:rPr kumimoji="1" lang="en-US" altLang="ja-JP" sz="1400" b="1" i="0" u="none" strike="noStrike" kern="1200" cap="none" spc="0" normalizeH="0" baseline="0" noProof="0" dirty="0">
                <a:ln>
                  <a:noFill/>
                </a:ln>
                <a:solidFill>
                  <a:srgbClr val="000000"/>
                </a:solidFill>
                <a:effectLst/>
                <a:uLnTx/>
                <a:uFillTx/>
                <a:latin typeface="Meiryo UI"/>
                <a:ea typeface="Meiryo UI"/>
                <a:cs typeface="+mn-cs"/>
              </a:rPr>
              <a:t>Wallet</a:t>
            </a:r>
            <a:r>
              <a:rPr kumimoji="1" lang="ja-JP" altLang="en-US" sz="1400" b="1" i="0" u="none" strike="noStrike" kern="1200" cap="none" spc="0" normalizeH="0" baseline="0" noProof="0" dirty="0">
                <a:ln>
                  <a:noFill/>
                </a:ln>
                <a:solidFill>
                  <a:srgbClr val="000000"/>
                </a:solidFill>
                <a:effectLst/>
                <a:uLnTx/>
                <a:uFillTx/>
                <a:latin typeface="Meiryo UI"/>
                <a:ea typeface="Meiryo UI"/>
                <a:cs typeface="+mn-cs"/>
              </a:rPr>
              <a:t>から</a:t>
            </a:r>
            <a:r>
              <a:rPr kumimoji="1" lang="en-US" altLang="ja-JP" sz="1400" b="1" i="0" u="none" strike="noStrike" kern="1200" cap="none" spc="0" normalizeH="0" baseline="0" noProof="0" dirty="0">
                <a:ln>
                  <a:noFill/>
                </a:ln>
                <a:solidFill>
                  <a:srgbClr val="000000"/>
                </a:solidFill>
                <a:effectLst/>
                <a:uLnTx/>
                <a:uFillTx/>
                <a:latin typeface="Meiryo UI"/>
                <a:ea typeface="Meiryo UI"/>
                <a:cs typeface="+mn-cs"/>
              </a:rPr>
              <a:t>Issuer/Verifier</a:t>
            </a:r>
            <a:r>
              <a:rPr kumimoji="1" lang="ja-JP" altLang="en-US" sz="1400" b="1" i="0" u="none" strike="noStrike" kern="1200" cap="none" spc="0" normalizeH="0" baseline="0" noProof="0" dirty="0" err="1">
                <a:ln>
                  <a:noFill/>
                </a:ln>
                <a:solidFill>
                  <a:srgbClr val="000000"/>
                </a:solidFill>
                <a:effectLst/>
                <a:uLnTx/>
                <a:uFillTx/>
                <a:latin typeface="Meiryo UI"/>
                <a:ea typeface="Meiryo UI"/>
                <a:cs typeface="+mn-cs"/>
              </a:rPr>
              <a:t>までの</a:t>
            </a:r>
            <a:r>
              <a:rPr kumimoji="1" lang="ja-JP" altLang="en-US" sz="1400" b="1" i="0" u="none" strike="noStrike" kern="1200" cap="none" spc="0" normalizeH="0" baseline="0" noProof="0" dirty="0">
                <a:ln>
                  <a:noFill/>
                </a:ln>
                <a:solidFill>
                  <a:srgbClr val="000000"/>
                </a:solidFill>
                <a:effectLst/>
                <a:uLnTx/>
                <a:uFillTx/>
                <a:latin typeface="Meiryo UI"/>
                <a:ea typeface="Meiryo UI"/>
                <a:cs typeface="+mn-cs"/>
              </a:rPr>
              <a:t>プロトコルに適用されるセキュリティ要件を理解するための共通用語を定義する。また</a:t>
            </a:r>
            <a:r>
              <a:rPr kumimoji="1" lang="en-US" altLang="ja-JP" sz="1400" b="1" i="0" u="none" strike="noStrike" kern="1200" cap="none" spc="0" normalizeH="0" baseline="0" noProof="0" dirty="0">
                <a:ln>
                  <a:noFill/>
                </a:ln>
                <a:solidFill>
                  <a:srgbClr val="000000"/>
                </a:solidFill>
                <a:effectLst/>
                <a:uLnTx/>
                <a:uFillTx/>
                <a:latin typeface="Meiryo UI"/>
                <a:ea typeface="Meiryo UI"/>
                <a:cs typeface="+mn-cs"/>
              </a:rPr>
              <a:t>Wallet</a:t>
            </a:r>
            <a:r>
              <a:rPr kumimoji="1" lang="ja-JP" altLang="en-US" sz="1400" b="1" i="0" u="none" strike="noStrike" kern="1200" cap="none" spc="0" normalizeH="0" baseline="0" noProof="0" dirty="0" err="1">
                <a:ln>
                  <a:noFill/>
                </a:ln>
                <a:solidFill>
                  <a:srgbClr val="000000"/>
                </a:solidFill>
                <a:effectLst/>
                <a:uLnTx/>
                <a:uFillTx/>
                <a:latin typeface="Meiryo UI"/>
                <a:ea typeface="Meiryo UI"/>
                <a:cs typeface="+mn-cs"/>
              </a:rPr>
              <a:t>に共</a:t>
            </a:r>
            <a:r>
              <a:rPr kumimoji="1" lang="ja-JP" altLang="en-US" sz="1400" b="1" i="0" u="none" strike="noStrike" kern="1200" cap="none" spc="0" normalizeH="0" baseline="0" noProof="0" dirty="0">
                <a:ln>
                  <a:noFill/>
                </a:ln>
                <a:solidFill>
                  <a:srgbClr val="000000"/>
                </a:solidFill>
                <a:effectLst/>
                <a:uLnTx/>
                <a:uFillTx/>
                <a:latin typeface="Meiryo UI"/>
                <a:ea typeface="Meiryo UI"/>
                <a:cs typeface="+mn-cs"/>
              </a:rPr>
              <a:t>通する</a:t>
            </a:r>
            <a:r>
              <a:rPr kumimoji="1" lang="ja-JP" altLang="en-US" sz="1400" b="1" i="0" u="none" strike="noStrike" kern="1200" cap="none" spc="0" normalizeH="0" baseline="0" noProof="0" dirty="0" smtClean="0">
                <a:ln>
                  <a:noFill/>
                </a:ln>
                <a:solidFill>
                  <a:srgbClr val="000000"/>
                </a:solidFill>
                <a:effectLst/>
                <a:uLnTx/>
                <a:uFillTx/>
                <a:latin typeface="Meiryo UI"/>
                <a:ea typeface="Meiryo UI"/>
                <a:cs typeface="+mn-cs"/>
              </a:rPr>
              <a:t>セキュリティアーキテクチャを文書化する</a:t>
            </a:r>
            <a:endParaRPr kumimoji="1" lang="en-US" altLang="ja-JP" sz="1400" b="1" i="0" u="none" strike="noStrike" kern="1200" cap="none" spc="0" normalizeH="0" baseline="0" noProof="0" dirty="0" smtClean="0">
              <a:ln>
                <a:noFill/>
              </a:ln>
              <a:solidFill>
                <a:srgbClr val="000000"/>
              </a:solidFill>
              <a:effectLst/>
              <a:uLnTx/>
              <a:uFillTx/>
              <a:latin typeface="Meiryo UI"/>
              <a:ea typeface="Meiryo UI"/>
              <a:cs typeface="+mn-cs"/>
            </a:endParaRPr>
          </a:p>
        </p:txBody>
      </p:sp>
      <p:sp>
        <p:nvSpPr>
          <p:cNvPr id="5" name="テキスト ボックス 4"/>
          <p:cNvSpPr txBox="1"/>
          <p:nvPr/>
        </p:nvSpPr>
        <p:spPr>
          <a:xfrm>
            <a:off x="335990" y="674907"/>
            <a:ext cx="1392797" cy="689534"/>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mn-cs"/>
              </a:rPr>
              <a:t>Wallet Security WG</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4" name="テキスト プレースホルダー 2"/>
          <p:cNvSpPr txBox="1">
            <a:spLocks/>
          </p:cNvSpPr>
          <p:nvPr/>
        </p:nvSpPr>
        <p:spPr>
          <a:xfrm>
            <a:off x="335693" y="1578734"/>
            <a:ext cx="9238818" cy="364233"/>
          </a:xfrm>
          <a:prstGeom prst="rect">
            <a:avLst/>
          </a:prstGeom>
          <a:solidFill>
            <a:schemeClr val="accent1"/>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Arial"/>
              </a:rPr>
              <a:t>Wallet Security WG</a:t>
            </a: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Arial"/>
              </a:rPr>
              <a:t>の動向</a:t>
            </a:r>
            <a:endPar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Arial"/>
            </a:endParaRPr>
          </a:p>
        </p:txBody>
      </p:sp>
      <p:sp>
        <p:nvSpPr>
          <p:cNvPr id="15" name="テキスト ボックス 14"/>
          <p:cNvSpPr txBox="1"/>
          <p:nvPr/>
        </p:nvSpPr>
        <p:spPr>
          <a:xfrm>
            <a:off x="324345" y="2743045"/>
            <a:ext cx="878447" cy="1287876"/>
          </a:xfrm>
          <a:prstGeom prst="rect">
            <a:avLst/>
          </a:prstGeom>
          <a:solidFill>
            <a:schemeClr val="accent2">
              <a:lumMod val="10000"/>
              <a:lumOff val="90000"/>
            </a:schemeClr>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mn-cs"/>
              </a:rPr>
              <a:t>主な文書</a:t>
            </a:r>
            <a:endParaRPr kumimoji="1" lang="en-US" altLang="ja-JP" sz="1200" b="1" i="0" u="none" strike="noStrike" kern="1200" cap="none" spc="0" normalizeH="0" baseline="0" noProof="0" dirty="0">
              <a:ln>
                <a:noFill/>
              </a:ln>
              <a:solidFill>
                <a:srgbClr val="000000">
                  <a:lumMod val="85000"/>
                  <a:lumOff val="15000"/>
                </a:srgbClr>
              </a:solidFill>
              <a:effectLst/>
              <a:uLnTx/>
              <a:uFillTx/>
              <a:latin typeface="Meiryo UI"/>
              <a:ea typeface="Meiryo UI"/>
              <a:cs typeface="+mn-cs"/>
            </a:endParaRPr>
          </a:p>
        </p:txBody>
      </p:sp>
      <p:sp>
        <p:nvSpPr>
          <p:cNvPr id="16" name="テキスト プレースホルダー 2"/>
          <p:cNvSpPr txBox="1">
            <a:spLocks/>
          </p:cNvSpPr>
          <p:nvPr/>
        </p:nvSpPr>
        <p:spPr>
          <a:xfrm>
            <a:off x="1274230" y="2741919"/>
            <a:ext cx="3609974" cy="1286857"/>
          </a:xfrm>
          <a:prstGeom prst="rect">
            <a:avLst/>
          </a:prstGeom>
          <a:ln>
            <a:solidFill>
              <a:schemeClr val="accent1"/>
            </a:solid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285750" marR="0" lvl="0" indent="-2857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Wallet Containers</a:t>
            </a:r>
          </a:p>
        </p:txBody>
      </p:sp>
      <p:sp>
        <p:nvSpPr>
          <p:cNvPr id="17" name="テキスト プレースホルダー 2"/>
          <p:cNvSpPr txBox="1">
            <a:spLocks/>
          </p:cNvSpPr>
          <p:nvPr/>
        </p:nvSpPr>
        <p:spPr>
          <a:xfrm>
            <a:off x="331489" y="4543425"/>
            <a:ext cx="9243021" cy="1794332"/>
          </a:xfrm>
          <a:prstGeom prst="rect">
            <a:avLst/>
          </a:prstGeom>
          <a:ln>
            <a:solidFill>
              <a:schemeClr val="accent1"/>
            </a:solid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285750" marR="0" lvl="0" indent="-2857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ウォレットと認証機関間の通信に関する標準化案</a:t>
            </a:r>
          </a:p>
          <a:p>
            <a:pPr marL="285750" marR="0" lvl="0" indent="-2857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W3C</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の</a:t>
            </a: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VC</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データモデルにおけるハードウェア間の紐づけ手法</a:t>
            </a:r>
          </a:p>
          <a:p>
            <a:pPr marL="285750" marR="0" lvl="0" indent="-2857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0" i="0" u="none" strike="noStrike" kern="1200" cap="none" spc="0" normalizeH="0" baseline="0" noProof="0" dirty="0" err="1">
                <a:ln>
                  <a:noFill/>
                </a:ln>
                <a:solidFill>
                  <a:srgbClr val="000000">
                    <a:lumMod val="85000"/>
                    <a:lumOff val="15000"/>
                  </a:srgbClr>
                </a:solidFill>
                <a:effectLst/>
                <a:uLnTx/>
                <a:uFillTx/>
                <a:latin typeface="Meiryo UI"/>
                <a:ea typeface="Meiryo UI"/>
                <a:cs typeface="Arial"/>
              </a:rPr>
              <a:t>OpenID</a:t>
            </a: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 Connect</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におけるハードウェア間の紐づけ手法</a:t>
            </a:r>
          </a:p>
          <a:p>
            <a:pPr marL="285750" marR="0" lvl="0" indent="-2857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ウォレットの認証資格情報の取り消し手法に</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ついて</a:t>
            </a:r>
            <a:endPar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endParaRPr>
          </a:p>
          <a:p>
            <a:pPr marR="0" lvl="0" algn="l" defTabSz="288002" rtl="0" eaLnBrk="1" fontAlgn="base" latinLnBrk="0" hangingPunct="1">
              <a:lnSpc>
                <a:spcPct val="100000"/>
              </a:lnSpc>
              <a:spcBef>
                <a:spcPct val="20000"/>
              </a:spcBef>
              <a:spcAft>
                <a:spcPct val="0"/>
              </a:spcAft>
              <a:buClrTx/>
              <a:buSzTx/>
              <a:tabLst/>
              <a:defRPr/>
            </a:pPr>
            <a:endParaRPr lang="en-US" altLang="ja-JP" sz="1200" dirty="0">
              <a:solidFill>
                <a:srgbClr val="000000">
                  <a:lumMod val="85000"/>
                  <a:lumOff val="15000"/>
                </a:srgbClr>
              </a:solidFill>
              <a:latin typeface="Meiryo UI"/>
              <a:ea typeface="Meiryo UI"/>
            </a:endParaRPr>
          </a:p>
          <a:p>
            <a:pPr lvl="0">
              <a:defRPr/>
            </a:pPr>
            <a:r>
              <a:rPr lang="ja-JP" altLang="en-US" sz="1200" dirty="0">
                <a:solidFill>
                  <a:srgbClr val="000000">
                    <a:lumMod val="85000"/>
                    <a:lumOff val="15000"/>
                  </a:srgbClr>
                </a:solidFill>
              </a:rPr>
              <a:t>その他、鍵管理、</a:t>
            </a:r>
            <a:r>
              <a:rPr lang="en-US" altLang="ja-JP" sz="1200" dirty="0">
                <a:solidFill>
                  <a:srgbClr val="000000">
                    <a:lumMod val="85000"/>
                    <a:lumOff val="15000"/>
                  </a:srgbClr>
                </a:solidFill>
              </a:rPr>
              <a:t>Credential</a:t>
            </a:r>
            <a:r>
              <a:rPr lang="ja-JP" altLang="en-US" sz="1200" dirty="0">
                <a:solidFill>
                  <a:srgbClr val="000000">
                    <a:lumMod val="85000"/>
                    <a:lumOff val="15000"/>
                  </a:srgbClr>
                </a:solidFill>
              </a:rPr>
              <a:t>保管、デバイス結合、</a:t>
            </a:r>
            <a:r>
              <a:rPr lang="en-US" altLang="ja-JP" sz="1200" dirty="0">
                <a:solidFill>
                  <a:srgbClr val="000000">
                    <a:lumMod val="85000"/>
                    <a:lumOff val="15000"/>
                  </a:srgbClr>
                </a:solidFill>
              </a:rPr>
              <a:t>Credential</a:t>
            </a:r>
            <a:r>
              <a:rPr lang="ja-JP" altLang="en-US" sz="1200" dirty="0">
                <a:solidFill>
                  <a:srgbClr val="000000">
                    <a:lumMod val="85000"/>
                    <a:lumOff val="15000"/>
                  </a:srgbClr>
                </a:solidFill>
              </a:rPr>
              <a:t>交換、バックアップ、回復、</a:t>
            </a:r>
            <a:r>
              <a:rPr lang="en-US" altLang="ja-JP" sz="1200" dirty="0">
                <a:solidFill>
                  <a:srgbClr val="000000">
                    <a:lumMod val="85000"/>
                    <a:lumOff val="15000"/>
                  </a:srgbClr>
                </a:solidFill>
              </a:rPr>
              <a:t>Wallet</a:t>
            </a:r>
            <a:r>
              <a:rPr lang="ja-JP" altLang="en-US" sz="1200" dirty="0">
                <a:solidFill>
                  <a:srgbClr val="000000">
                    <a:lumMod val="85000"/>
                    <a:lumOff val="15000"/>
                  </a:srgbClr>
                </a:solidFill>
              </a:rPr>
              <a:t>のポータビリティなど、</a:t>
            </a:r>
            <a:r>
              <a:rPr lang="en-US" altLang="ja-JP" sz="1200" dirty="0">
                <a:solidFill>
                  <a:srgbClr val="000000">
                    <a:lumMod val="85000"/>
                    <a:lumOff val="15000"/>
                  </a:srgbClr>
                </a:solidFill>
              </a:rPr>
              <a:t>Verifiable Credential Wallet</a:t>
            </a:r>
            <a:r>
              <a:rPr lang="ja-JP" altLang="en-US" sz="1200" dirty="0">
                <a:solidFill>
                  <a:srgbClr val="000000">
                    <a:lumMod val="85000"/>
                    <a:lumOff val="15000"/>
                  </a:srgbClr>
                </a:solidFill>
              </a:rPr>
              <a:t>のセキュリティ機能をどのように分類し指定するかについてのガイドラインを作成</a:t>
            </a:r>
            <a:r>
              <a:rPr lang="ja-JP" altLang="en-US" sz="1200" dirty="0" smtClean="0">
                <a:solidFill>
                  <a:srgbClr val="000000">
                    <a:lumMod val="85000"/>
                    <a:lumOff val="15000"/>
                  </a:srgbClr>
                </a:solidFill>
              </a:rPr>
              <a:t>する</a:t>
            </a:r>
            <a:r>
              <a:rPr lang="ja-JP" altLang="en-US" sz="1200" dirty="0">
                <a:solidFill>
                  <a:srgbClr val="000000">
                    <a:lumMod val="85000"/>
                    <a:lumOff val="15000"/>
                  </a:srgbClr>
                </a:solidFill>
              </a:rPr>
              <a:t>こととされている</a:t>
            </a:r>
            <a:r>
              <a:rPr lang="ja-JP" altLang="en-US" sz="1200" dirty="0" smtClean="0">
                <a:solidFill>
                  <a:srgbClr val="000000">
                    <a:lumMod val="85000"/>
                    <a:lumOff val="15000"/>
                  </a:srgbClr>
                </a:solidFill>
              </a:rPr>
              <a:t>。</a:t>
            </a:r>
            <a:r>
              <a:rPr lang="en-US" altLang="ja-JP" sz="1200" dirty="0" smtClean="0">
                <a:solidFill>
                  <a:srgbClr val="000000">
                    <a:lumMod val="85000"/>
                    <a:lumOff val="15000"/>
                  </a:srgbClr>
                </a:solidFill>
              </a:rPr>
              <a:t>2023</a:t>
            </a:r>
            <a:r>
              <a:rPr lang="ja-JP" altLang="en-US" sz="1200" dirty="0" smtClean="0">
                <a:solidFill>
                  <a:srgbClr val="000000">
                    <a:lumMod val="85000"/>
                    <a:lumOff val="15000"/>
                  </a:srgbClr>
                </a:solidFill>
              </a:rPr>
              <a:t>年</a:t>
            </a:r>
            <a:r>
              <a:rPr lang="en-US" altLang="ja-JP" sz="1200" dirty="0" smtClean="0">
                <a:solidFill>
                  <a:srgbClr val="000000">
                    <a:lumMod val="85000"/>
                    <a:lumOff val="15000"/>
                  </a:srgbClr>
                </a:solidFill>
              </a:rPr>
              <a:t>3</a:t>
            </a:r>
            <a:r>
              <a:rPr lang="ja-JP" altLang="en-US" sz="1200" dirty="0" smtClean="0">
                <a:solidFill>
                  <a:srgbClr val="000000">
                    <a:lumMod val="85000"/>
                    <a:lumOff val="15000"/>
                  </a:srgbClr>
                </a:solidFill>
              </a:rPr>
              <a:t>月時点で</a:t>
            </a:r>
            <a:r>
              <a:rPr lang="ja-JP" altLang="en-US" sz="1200" dirty="0">
                <a:solidFill>
                  <a:srgbClr val="000000">
                    <a:lumMod val="85000"/>
                    <a:lumOff val="15000"/>
                  </a:srgbClr>
                </a:solidFill>
              </a:rPr>
              <a:t>、</a:t>
            </a:r>
            <a:r>
              <a:rPr lang="en-US" altLang="ja-JP" sz="1200" dirty="0">
                <a:solidFill>
                  <a:srgbClr val="000000">
                    <a:lumMod val="85000"/>
                    <a:lumOff val="15000"/>
                  </a:srgbClr>
                </a:solidFill>
              </a:rPr>
              <a:t>Wallet Security WG</a:t>
            </a:r>
            <a:r>
              <a:rPr lang="ja-JP" altLang="en-US" sz="1200" dirty="0">
                <a:solidFill>
                  <a:srgbClr val="000000">
                    <a:lumMod val="85000"/>
                    <a:lumOff val="15000"/>
                  </a:srgbClr>
                </a:solidFill>
              </a:rPr>
              <a:t>が策定した規格として確認できるものは見受けられなかった。</a:t>
            </a:r>
            <a:endPar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endParaRPr>
          </a:p>
        </p:txBody>
      </p:sp>
      <p:sp>
        <p:nvSpPr>
          <p:cNvPr id="18" name="テキスト ボックス 17"/>
          <p:cNvSpPr txBox="1"/>
          <p:nvPr/>
        </p:nvSpPr>
        <p:spPr>
          <a:xfrm>
            <a:off x="4941354" y="2741920"/>
            <a:ext cx="1047750" cy="1290022"/>
          </a:xfrm>
          <a:prstGeom prst="rect">
            <a:avLst/>
          </a:prstGeom>
          <a:solidFill>
            <a:schemeClr val="accent2">
              <a:lumMod val="10000"/>
              <a:lumOff val="90000"/>
            </a:schemeClr>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mn-cs"/>
              </a:rPr>
              <a:t>会議開催状況</a:t>
            </a:r>
            <a:endParaRPr kumimoji="1" lang="en-US" altLang="ja-JP" sz="1200" b="1" i="0" u="none" strike="noStrike" kern="1200" cap="none" spc="0" normalizeH="0" baseline="0" noProof="0" dirty="0">
              <a:ln>
                <a:noFill/>
              </a:ln>
              <a:solidFill>
                <a:srgbClr val="000000">
                  <a:lumMod val="85000"/>
                  <a:lumOff val="15000"/>
                </a:srgbClr>
              </a:solidFill>
              <a:effectLst/>
              <a:uLnTx/>
              <a:uFillTx/>
              <a:latin typeface="Meiryo UI"/>
              <a:ea typeface="Meiryo UI"/>
              <a:cs typeface="+mn-cs"/>
            </a:endParaRPr>
          </a:p>
        </p:txBody>
      </p:sp>
      <p:sp>
        <p:nvSpPr>
          <p:cNvPr id="21" name="テキスト プレースホルダー 2"/>
          <p:cNvSpPr txBox="1">
            <a:spLocks/>
          </p:cNvSpPr>
          <p:nvPr/>
        </p:nvSpPr>
        <p:spPr>
          <a:xfrm>
            <a:off x="6046254" y="2741920"/>
            <a:ext cx="3528257" cy="1289001"/>
          </a:xfrm>
          <a:prstGeom prst="rect">
            <a:avLst/>
          </a:prstGeom>
          <a:ln>
            <a:solidFill>
              <a:schemeClr val="accent1"/>
            </a:solid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l"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2022</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年は</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計</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26</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回実施</a:t>
            </a:r>
            <a:endPar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endParaRPr>
          </a:p>
        </p:txBody>
      </p:sp>
      <p:sp>
        <p:nvSpPr>
          <p:cNvPr id="22" name="テキスト ボックス 21"/>
          <p:cNvSpPr txBox="1"/>
          <p:nvPr/>
        </p:nvSpPr>
        <p:spPr>
          <a:xfrm>
            <a:off x="324345" y="4107656"/>
            <a:ext cx="9250166" cy="357188"/>
          </a:xfrm>
          <a:prstGeom prst="rect">
            <a:avLst/>
          </a:prstGeom>
          <a:solidFill>
            <a:schemeClr val="accent2">
              <a:lumMod val="10000"/>
              <a:lumOff val="90000"/>
            </a:schemeClr>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mn-cs"/>
              </a:rPr>
              <a:t>主な議題</a:t>
            </a:r>
            <a:endParaRPr kumimoji="1" lang="en-US" altLang="ja-JP" sz="1200" b="1" i="0" u="none" strike="noStrike" kern="1200" cap="none" spc="0" normalizeH="0" baseline="0" noProof="0" dirty="0">
              <a:ln>
                <a:noFill/>
              </a:ln>
              <a:solidFill>
                <a:srgbClr val="000000">
                  <a:lumMod val="85000"/>
                  <a:lumOff val="15000"/>
                </a:srgbClr>
              </a:solidFill>
              <a:effectLst/>
              <a:uLnTx/>
              <a:uFillTx/>
              <a:latin typeface="Meiryo UI"/>
              <a:ea typeface="Meiryo UI"/>
              <a:cs typeface="+mn-cs"/>
            </a:endParaRPr>
          </a:p>
        </p:txBody>
      </p:sp>
      <p:sp>
        <p:nvSpPr>
          <p:cNvPr id="23" name="テキスト ボックス 22"/>
          <p:cNvSpPr txBox="1"/>
          <p:nvPr/>
        </p:nvSpPr>
        <p:spPr>
          <a:xfrm>
            <a:off x="324344" y="1997113"/>
            <a:ext cx="9250165" cy="689534"/>
          </a:xfrm>
          <a:prstGeom prst="rect">
            <a:avLst/>
          </a:prstGeom>
          <a:noFill/>
          <a:ln>
            <a:solidFill>
              <a:srgbClr val="002060"/>
            </a:solidFill>
          </a:ln>
        </p:spPr>
        <p:txBody>
          <a:bodyPr wrap="square" lIns="36000" rIns="3600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lumMod val="85000"/>
                    <a:lumOff val="15000"/>
                  </a:srgbClr>
                </a:solidFill>
                <a:effectLst/>
                <a:uLnTx/>
                <a:uFillTx/>
                <a:latin typeface="Arial"/>
                <a:ea typeface="Meiryo UI"/>
                <a:cs typeface="+mn-cs"/>
              </a:rPr>
              <a:t>ウォレットアーキテクチャとウォレット間およびウォレットから発行者</a:t>
            </a:r>
            <a:r>
              <a:rPr kumimoji="1" lang="en-US" altLang="ja-JP" sz="1400" b="0" i="0" u="none" strike="noStrike" kern="1200" cap="none" spc="0" normalizeH="0" baseline="0" noProof="0" dirty="0">
                <a:ln>
                  <a:noFill/>
                </a:ln>
                <a:solidFill>
                  <a:srgbClr val="000000">
                    <a:lumMod val="85000"/>
                    <a:lumOff val="15000"/>
                  </a:srgbClr>
                </a:solidFill>
                <a:effectLst/>
                <a:uLnTx/>
                <a:uFillTx/>
                <a:latin typeface="Arial"/>
                <a:ea typeface="Meiryo UI"/>
                <a:cs typeface="+mn-cs"/>
              </a:rPr>
              <a:t>/</a:t>
            </a:r>
            <a:r>
              <a:rPr kumimoji="1" lang="ja-JP" altLang="en-US" sz="1400" b="0" i="0" u="none" strike="noStrike" kern="1200" cap="none" spc="0" normalizeH="0" baseline="0" noProof="0" dirty="0">
                <a:ln>
                  <a:noFill/>
                </a:ln>
                <a:solidFill>
                  <a:srgbClr val="000000">
                    <a:lumMod val="85000"/>
                    <a:lumOff val="15000"/>
                  </a:srgbClr>
                </a:solidFill>
                <a:effectLst/>
                <a:uLnTx/>
                <a:uFillTx/>
                <a:latin typeface="Arial"/>
                <a:ea typeface="Meiryo UI"/>
                <a:cs typeface="+mn-cs"/>
              </a:rPr>
              <a:t>検証者へのプロトコルに適用されるセキュリティ要件の検討が行われている</a:t>
            </a:r>
          </a:p>
        </p:txBody>
      </p:sp>
    </p:spTree>
    <p:extLst>
      <p:ext uri="{BB962C8B-B14F-4D97-AF65-F5344CB8AC3E}">
        <p14:creationId xmlns:p14="http://schemas.microsoft.com/office/powerpoint/2010/main" val="107558630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normAutofit/>
          </a:bodyPr>
          <a:lstStyle/>
          <a:p>
            <a:r>
              <a:rPr kumimoji="1" lang="en-US" altLang="ja-JP" sz="2000" dirty="0" smtClean="0"/>
              <a:t>Decentralized Identity Foundation</a:t>
            </a:r>
            <a:r>
              <a:rPr lang="ja-JP" altLang="en-US" sz="2000" dirty="0" smtClean="0"/>
              <a:t>（</a:t>
            </a:r>
            <a:r>
              <a:rPr lang="en-US" altLang="ja-JP" sz="2000" dirty="0"/>
              <a:t>DIF</a:t>
            </a:r>
            <a:r>
              <a:rPr lang="ja-JP" altLang="en-US" sz="2000" dirty="0"/>
              <a:t>）</a:t>
            </a:r>
            <a:r>
              <a:rPr kumimoji="1" lang="en-US" altLang="ja-JP" sz="2000" dirty="0" smtClean="0"/>
              <a:t> –</a:t>
            </a:r>
            <a:r>
              <a:rPr lang="ja-JP" altLang="en-US" sz="2000" dirty="0"/>
              <a:t> </a:t>
            </a:r>
            <a:r>
              <a:rPr lang="ja-JP" altLang="en-US" sz="2000" dirty="0" smtClean="0"/>
              <a:t>作業</a:t>
            </a:r>
            <a:r>
              <a:rPr lang="ja-JP" altLang="en-US" sz="2000" dirty="0"/>
              <a:t>部会ごと</a:t>
            </a:r>
            <a:r>
              <a:rPr lang="ja-JP" altLang="en-US" sz="2000" dirty="0" smtClean="0"/>
              <a:t>の詳細</a:t>
            </a:r>
            <a:r>
              <a:rPr lang="ja-JP" altLang="en-US" sz="2000" dirty="0"/>
              <a:t>動向</a:t>
            </a:r>
          </a:p>
        </p:txBody>
      </p:sp>
      <p:sp>
        <p:nvSpPr>
          <p:cNvPr id="14" name="テキスト プレースホルダー 2"/>
          <p:cNvSpPr txBox="1">
            <a:spLocks/>
          </p:cNvSpPr>
          <p:nvPr/>
        </p:nvSpPr>
        <p:spPr>
          <a:xfrm>
            <a:off x="335693" y="678515"/>
            <a:ext cx="9238818" cy="364233"/>
          </a:xfrm>
          <a:prstGeom prst="rect">
            <a:avLst/>
          </a:prstGeom>
          <a:solidFill>
            <a:schemeClr val="accent1"/>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Arial"/>
              </a:rPr>
              <a:t>その他の</a:t>
            </a:r>
            <a:r>
              <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Arial"/>
              </a:rPr>
              <a:t>WG</a:t>
            </a:r>
          </a:p>
        </p:txBody>
      </p:sp>
      <p:sp>
        <p:nvSpPr>
          <p:cNvPr id="15" name="テキスト ボックス 14"/>
          <p:cNvSpPr txBox="1"/>
          <p:nvPr/>
        </p:nvSpPr>
        <p:spPr>
          <a:xfrm>
            <a:off x="331490" y="1115680"/>
            <a:ext cx="1613609" cy="741040"/>
          </a:xfrm>
          <a:prstGeom prst="rect">
            <a:avLst/>
          </a:prstGeom>
          <a:solidFill>
            <a:schemeClr val="accent2">
              <a:lumMod val="10000"/>
              <a:lumOff val="90000"/>
            </a:schemeClr>
          </a:solidFill>
        </p:spPr>
        <p:txBody>
          <a:bodyPr wrap="square" lIns="36000" rIns="36000" rtlCol="0" anchor="ctr">
            <a:noAutofit/>
          </a:bodyPr>
          <a:lstStyle/>
          <a:p>
            <a:pPr lvl="0" algn="ctr" defTabSz="288000">
              <a:defRPr/>
            </a:pPr>
            <a:r>
              <a:rPr lang="en-US" altLang="ja-JP" sz="1200" b="1" dirty="0" smtClean="0">
                <a:solidFill>
                  <a:srgbClr val="000000">
                    <a:lumMod val="85000"/>
                    <a:lumOff val="15000"/>
                  </a:srgbClr>
                </a:solidFill>
                <a:latin typeface="Meiryo UI"/>
              </a:rPr>
              <a:t>DID </a:t>
            </a:r>
            <a:r>
              <a:rPr lang="en-US" altLang="ja-JP" sz="1200" b="1" dirty="0">
                <a:solidFill>
                  <a:srgbClr val="000000">
                    <a:lumMod val="85000"/>
                    <a:lumOff val="15000"/>
                  </a:srgbClr>
                </a:solidFill>
                <a:latin typeface="Meiryo UI"/>
              </a:rPr>
              <a:t>Authentication WG</a:t>
            </a:r>
            <a:endParaRPr kumimoji="1" lang="en-US" altLang="ja-JP" sz="1200" b="1" i="0" u="none" strike="noStrike" kern="1200" cap="none" spc="0" normalizeH="0" baseline="0" noProof="0" dirty="0">
              <a:ln>
                <a:noFill/>
              </a:ln>
              <a:solidFill>
                <a:srgbClr val="000000">
                  <a:lumMod val="85000"/>
                  <a:lumOff val="15000"/>
                </a:srgbClr>
              </a:solidFill>
              <a:effectLst/>
              <a:uLnTx/>
              <a:uFillTx/>
              <a:latin typeface="Meiryo UI"/>
              <a:ea typeface="Meiryo UI"/>
              <a:cs typeface="+mn-cs"/>
            </a:endParaRPr>
          </a:p>
        </p:txBody>
      </p:sp>
      <p:sp>
        <p:nvSpPr>
          <p:cNvPr id="16" name="テキスト プレースホルダー 2"/>
          <p:cNvSpPr txBox="1">
            <a:spLocks/>
          </p:cNvSpPr>
          <p:nvPr/>
        </p:nvSpPr>
        <p:spPr>
          <a:xfrm>
            <a:off x="2013098" y="1116700"/>
            <a:ext cx="7561412" cy="740454"/>
          </a:xfrm>
          <a:prstGeom prst="rect">
            <a:avLst/>
          </a:prstGeom>
          <a:ln>
            <a:solidFill>
              <a:schemeClr val="accent1"/>
            </a:solid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lvl="0">
              <a:defRPr/>
            </a:pPr>
            <a:r>
              <a:rPr lang="en-US" altLang="ja-JP" sz="1200">
                <a:solidFill>
                  <a:srgbClr val="000000">
                    <a:lumMod val="85000"/>
                    <a:lumOff val="15000"/>
                  </a:srgbClr>
                </a:solidFill>
              </a:rPr>
              <a:t>2020</a:t>
            </a:r>
            <a:r>
              <a:rPr lang="ja-JP" altLang="en-US" sz="1200">
                <a:solidFill>
                  <a:srgbClr val="000000">
                    <a:lumMod val="85000"/>
                    <a:lumOff val="15000"/>
                  </a:srgbClr>
                </a:solidFill>
              </a:rPr>
              <a:t>年</a:t>
            </a:r>
            <a:r>
              <a:rPr lang="en-US" altLang="ja-JP" sz="1200">
                <a:solidFill>
                  <a:srgbClr val="000000">
                    <a:lumMod val="85000"/>
                    <a:lumOff val="15000"/>
                  </a:srgbClr>
                </a:solidFill>
              </a:rPr>
              <a:t>12</a:t>
            </a:r>
            <a:r>
              <a:rPr lang="ja-JP" altLang="en-US" sz="1200">
                <a:solidFill>
                  <a:srgbClr val="000000">
                    <a:lumMod val="85000"/>
                    <a:lumOff val="15000"/>
                  </a:srgbClr>
                </a:solidFill>
              </a:rPr>
              <a:t>月以降、</a:t>
            </a:r>
            <a:r>
              <a:rPr lang="en-US" altLang="ja-JP" sz="1200">
                <a:solidFill>
                  <a:srgbClr val="000000">
                    <a:lumMod val="85000"/>
                    <a:lumOff val="15000"/>
                  </a:srgbClr>
                </a:solidFill>
              </a:rPr>
              <a:t>OpenID Foundation</a:t>
            </a:r>
            <a:r>
              <a:rPr lang="ja-JP" altLang="en-US" sz="1200">
                <a:solidFill>
                  <a:srgbClr val="000000">
                    <a:lumMod val="85000"/>
                    <a:lumOff val="15000"/>
                  </a:srgbClr>
                </a:solidFill>
              </a:rPr>
              <a:t>において作業が実施されている。オープンスタンダードと暗号プロトコルに依存する認証プロトコルの設計と規格策定を行う。具体的には、認証に使用されるデータ構造の仕様、プロトコル、およびフォーマットを開発する。策定済の規格はなく、現在</a:t>
            </a:r>
            <a:r>
              <a:rPr lang="en-US" altLang="ja-JP" sz="1200">
                <a:solidFill>
                  <a:srgbClr val="000000">
                    <a:lumMod val="85000"/>
                    <a:lumOff val="15000"/>
                  </a:srgbClr>
                </a:solidFill>
              </a:rPr>
              <a:t>DID Authentication Profile for SIOP</a:t>
            </a:r>
            <a:r>
              <a:rPr lang="ja-JP" altLang="en-US" sz="1200">
                <a:solidFill>
                  <a:srgbClr val="000000">
                    <a:lumMod val="85000"/>
                    <a:lumOff val="15000"/>
                  </a:srgbClr>
                </a:solidFill>
              </a:rPr>
              <a:t>規格が策定中である。</a:t>
            </a:r>
            <a:endPar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endParaRPr>
          </a:p>
        </p:txBody>
      </p:sp>
      <p:sp>
        <p:nvSpPr>
          <p:cNvPr id="13" name="テキスト ボックス 12"/>
          <p:cNvSpPr txBox="1"/>
          <p:nvPr/>
        </p:nvSpPr>
        <p:spPr>
          <a:xfrm>
            <a:off x="335693" y="1928632"/>
            <a:ext cx="1613609" cy="741040"/>
          </a:xfrm>
          <a:prstGeom prst="rect">
            <a:avLst/>
          </a:prstGeom>
          <a:solidFill>
            <a:schemeClr val="accent2">
              <a:lumMod val="10000"/>
              <a:lumOff val="90000"/>
            </a:schemeClr>
          </a:solidFill>
        </p:spPr>
        <p:txBody>
          <a:bodyPr wrap="square" lIns="36000" rIns="36000" rtlCol="0" anchor="ctr">
            <a:noAutofit/>
          </a:bodyPr>
          <a:lstStyle/>
          <a:p>
            <a:pPr lvl="0" algn="ctr" defTabSz="288000">
              <a:defRPr/>
            </a:pPr>
            <a:r>
              <a:rPr lang="en-US" altLang="ja-JP" sz="1200" b="1" dirty="0" err="1" smtClean="0">
                <a:solidFill>
                  <a:srgbClr val="000000">
                    <a:lumMod val="85000"/>
                    <a:lumOff val="15000"/>
                  </a:srgbClr>
                </a:solidFill>
                <a:latin typeface="Meiryo UI"/>
              </a:rPr>
              <a:t>Sidetree</a:t>
            </a:r>
            <a:r>
              <a:rPr lang="en-US" altLang="ja-JP" sz="1200" b="1" dirty="0" smtClean="0">
                <a:solidFill>
                  <a:srgbClr val="000000">
                    <a:lumMod val="85000"/>
                    <a:lumOff val="15000"/>
                  </a:srgbClr>
                </a:solidFill>
                <a:latin typeface="Meiryo UI"/>
              </a:rPr>
              <a:t> WG</a:t>
            </a:r>
            <a:endParaRPr kumimoji="1" lang="en-US" altLang="ja-JP" sz="1200" b="1" i="0" u="none" strike="noStrike" kern="1200" cap="none" spc="0" normalizeH="0" baseline="0" noProof="0" dirty="0">
              <a:ln>
                <a:noFill/>
              </a:ln>
              <a:solidFill>
                <a:srgbClr val="000000">
                  <a:lumMod val="85000"/>
                  <a:lumOff val="15000"/>
                </a:srgbClr>
              </a:solidFill>
              <a:effectLst/>
              <a:uLnTx/>
              <a:uFillTx/>
              <a:latin typeface="Meiryo UI"/>
              <a:ea typeface="Meiryo UI"/>
              <a:cs typeface="+mn-cs"/>
            </a:endParaRPr>
          </a:p>
        </p:txBody>
      </p:sp>
      <p:sp>
        <p:nvSpPr>
          <p:cNvPr id="19" name="テキスト プレースホルダー 2"/>
          <p:cNvSpPr txBox="1">
            <a:spLocks/>
          </p:cNvSpPr>
          <p:nvPr/>
        </p:nvSpPr>
        <p:spPr>
          <a:xfrm>
            <a:off x="2017301" y="1929652"/>
            <a:ext cx="7561412" cy="740454"/>
          </a:xfrm>
          <a:prstGeom prst="rect">
            <a:avLst/>
          </a:prstGeom>
          <a:ln>
            <a:solidFill>
              <a:schemeClr val="accent1"/>
            </a:solid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lvl="0">
              <a:defRPr/>
            </a:pPr>
            <a:r>
              <a:rPr lang="en-US" altLang="ja-JP" sz="1200">
                <a:solidFill>
                  <a:srgbClr val="000000">
                    <a:lumMod val="85000"/>
                    <a:lumOff val="15000"/>
                  </a:srgbClr>
                </a:solidFill>
              </a:rPr>
              <a:t>Sidetree</a:t>
            </a:r>
            <a:r>
              <a:rPr lang="ja-JP" altLang="en-US" sz="1200">
                <a:solidFill>
                  <a:srgbClr val="000000">
                    <a:lumMod val="85000"/>
                    <a:lumOff val="15000"/>
                  </a:srgbClr>
                </a:solidFill>
              </a:rPr>
              <a:t>の規格開発、メンテナンス及び</a:t>
            </a:r>
            <a:r>
              <a:rPr lang="en-US" altLang="ja-JP" sz="1200">
                <a:solidFill>
                  <a:srgbClr val="000000">
                    <a:lumMod val="85000"/>
                    <a:lumOff val="15000"/>
                  </a:srgbClr>
                </a:solidFill>
              </a:rPr>
              <a:t>Sidetree</a:t>
            </a:r>
            <a:r>
              <a:rPr lang="ja-JP" altLang="en-US" sz="1200">
                <a:solidFill>
                  <a:srgbClr val="000000">
                    <a:lumMod val="85000"/>
                    <a:lumOff val="15000"/>
                  </a:srgbClr>
                </a:solidFill>
              </a:rPr>
              <a:t>に基づく</a:t>
            </a:r>
            <a:r>
              <a:rPr lang="en-US" altLang="ja-JP" sz="1200">
                <a:solidFill>
                  <a:srgbClr val="000000">
                    <a:lumMod val="85000"/>
                    <a:lumOff val="15000"/>
                  </a:srgbClr>
                </a:solidFill>
              </a:rPr>
              <a:t>DID</a:t>
            </a:r>
            <a:r>
              <a:rPr lang="ja-JP" altLang="en-US" sz="1200">
                <a:solidFill>
                  <a:srgbClr val="000000">
                    <a:lumMod val="85000"/>
                    <a:lumOff val="15000"/>
                  </a:srgbClr>
                </a:solidFill>
              </a:rPr>
              <a:t>メソッドのノードオペレータの調整ハブを担っている。また、</a:t>
            </a:r>
            <a:r>
              <a:rPr lang="en-US" altLang="ja-JP" sz="1200">
                <a:solidFill>
                  <a:srgbClr val="000000">
                    <a:lumMod val="85000"/>
                    <a:lumOff val="15000"/>
                  </a:srgbClr>
                </a:solidFill>
              </a:rPr>
              <a:t>Sidetree</a:t>
            </a:r>
            <a:r>
              <a:rPr lang="ja-JP" altLang="en-US" sz="1200">
                <a:solidFill>
                  <a:srgbClr val="000000">
                    <a:lumMod val="85000"/>
                    <a:lumOff val="15000"/>
                  </a:srgbClr>
                </a:solidFill>
              </a:rPr>
              <a:t>ベースの</a:t>
            </a:r>
            <a:r>
              <a:rPr lang="en-US" altLang="ja-JP" sz="1200">
                <a:solidFill>
                  <a:srgbClr val="000000">
                    <a:lumMod val="85000"/>
                    <a:lumOff val="15000"/>
                  </a:srgbClr>
                </a:solidFill>
              </a:rPr>
              <a:t>DID</a:t>
            </a:r>
            <a:r>
              <a:rPr lang="ja-JP" altLang="en-US" sz="1200">
                <a:solidFill>
                  <a:srgbClr val="000000">
                    <a:lumMod val="85000"/>
                    <a:lumOff val="15000"/>
                  </a:srgbClr>
                </a:solidFill>
              </a:rPr>
              <a:t>メソッドのノードオペレータをサポートするためのライブラリ、ツール及びドキュメントを作成する。策定済の主な規格として、</a:t>
            </a:r>
            <a:r>
              <a:rPr lang="en-US" altLang="ja-JP" sz="1200">
                <a:solidFill>
                  <a:srgbClr val="000000">
                    <a:lumMod val="85000"/>
                    <a:lumOff val="15000"/>
                  </a:srgbClr>
                </a:solidFill>
              </a:rPr>
              <a:t>SidetreeProtocol</a:t>
            </a:r>
            <a:r>
              <a:rPr lang="ja-JP" altLang="en-US" sz="1200">
                <a:solidFill>
                  <a:srgbClr val="000000">
                    <a:lumMod val="85000"/>
                    <a:lumOff val="15000"/>
                  </a:srgbClr>
                </a:solidFill>
              </a:rPr>
              <a:t>がある。</a:t>
            </a:r>
            <a:r>
              <a:rPr lang="en-US" altLang="ja-JP" sz="1200">
                <a:solidFill>
                  <a:srgbClr val="000000">
                    <a:lumMod val="85000"/>
                    <a:lumOff val="15000"/>
                  </a:srgbClr>
                </a:solidFill>
              </a:rPr>
              <a:t>2021</a:t>
            </a:r>
            <a:r>
              <a:rPr lang="ja-JP" altLang="en-US" sz="1200">
                <a:solidFill>
                  <a:srgbClr val="000000">
                    <a:lumMod val="85000"/>
                    <a:lumOff val="15000"/>
                  </a:srgbClr>
                </a:solidFill>
              </a:rPr>
              <a:t>年</a:t>
            </a:r>
            <a:r>
              <a:rPr lang="en-US" altLang="ja-JP" sz="1200">
                <a:solidFill>
                  <a:srgbClr val="000000">
                    <a:lumMod val="85000"/>
                    <a:lumOff val="15000"/>
                  </a:srgbClr>
                </a:solidFill>
              </a:rPr>
              <a:t>9</a:t>
            </a:r>
            <a:r>
              <a:rPr lang="ja-JP" altLang="en-US" sz="1200">
                <a:solidFill>
                  <a:srgbClr val="000000">
                    <a:lumMod val="85000"/>
                    <a:lumOff val="15000"/>
                  </a:srgbClr>
                </a:solidFill>
              </a:rPr>
              <a:t>月以降、会議は開催されていない様子であった。</a:t>
            </a:r>
            <a:endPar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endParaRPr>
          </a:p>
        </p:txBody>
      </p:sp>
      <p:sp>
        <p:nvSpPr>
          <p:cNvPr id="24" name="テキスト ボックス 23"/>
          <p:cNvSpPr txBox="1"/>
          <p:nvPr/>
        </p:nvSpPr>
        <p:spPr>
          <a:xfrm>
            <a:off x="335693" y="2740564"/>
            <a:ext cx="1613609" cy="741040"/>
          </a:xfrm>
          <a:prstGeom prst="rect">
            <a:avLst/>
          </a:prstGeom>
          <a:solidFill>
            <a:schemeClr val="accent2">
              <a:lumMod val="10000"/>
              <a:lumOff val="90000"/>
            </a:schemeClr>
          </a:solidFill>
        </p:spPr>
        <p:txBody>
          <a:bodyPr wrap="square" lIns="36000" rIns="36000" rtlCol="0" anchor="ctr">
            <a:noAutofit/>
          </a:bodyPr>
          <a:lstStyle/>
          <a:p>
            <a:pPr lvl="0" algn="ctr" defTabSz="288000">
              <a:defRPr/>
            </a:pPr>
            <a:r>
              <a:rPr lang="en-US" altLang="ja-JP" sz="1200" b="1" dirty="0" smtClean="0">
                <a:solidFill>
                  <a:srgbClr val="000000">
                    <a:lumMod val="85000"/>
                    <a:lumOff val="15000"/>
                  </a:srgbClr>
                </a:solidFill>
                <a:latin typeface="Meiryo UI"/>
              </a:rPr>
              <a:t> Secure Data Storage WG</a:t>
            </a:r>
            <a:endParaRPr kumimoji="1" lang="en-US" altLang="ja-JP" sz="1200" b="1" i="0" u="none" strike="noStrike" kern="1200" cap="none" spc="0" normalizeH="0" baseline="0" noProof="0" dirty="0">
              <a:ln>
                <a:noFill/>
              </a:ln>
              <a:solidFill>
                <a:srgbClr val="000000">
                  <a:lumMod val="85000"/>
                  <a:lumOff val="15000"/>
                </a:srgbClr>
              </a:solidFill>
              <a:effectLst/>
              <a:uLnTx/>
              <a:uFillTx/>
              <a:latin typeface="Meiryo UI"/>
              <a:ea typeface="Meiryo UI"/>
              <a:cs typeface="+mn-cs"/>
            </a:endParaRPr>
          </a:p>
        </p:txBody>
      </p:sp>
      <p:sp>
        <p:nvSpPr>
          <p:cNvPr id="25" name="テキスト プレースホルダー 2"/>
          <p:cNvSpPr txBox="1">
            <a:spLocks/>
          </p:cNvSpPr>
          <p:nvPr/>
        </p:nvSpPr>
        <p:spPr>
          <a:xfrm>
            <a:off x="2017301" y="2741584"/>
            <a:ext cx="7561412" cy="740454"/>
          </a:xfrm>
          <a:prstGeom prst="rect">
            <a:avLst/>
          </a:prstGeom>
          <a:ln>
            <a:solidFill>
              <a:schemeClr val="accent1"/>
            </a:solid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lvl="0">
              <a:defRPr/>
            </a:pPr>
            <a:r>
              <a:rPr lang="ja-JP" altLang="en-US" sz="1200">
                <a:solidFill>
                  <a:srgbClr val="000000">
                    <a:lumMod val="85000"/>
                    <a:lumOff val="15000"/>
                  </a:srgbClr>
                </a:solidFill>
              </a:rPr>
              <a:t>個人情報を含むデータの安全な保管のための基礎となるレイヤーを確立するための規格を策定する。具体的には、保管と転送のためのデータモデル、構文、静止データ保護、</a:t>
            </a:r>
            <a:r>
              <a:rPr lang="en-US" altLang="ja-JP" sz="1200">
                <a:solidFill>
                  <a:srgbClr val="000000">
                    <a:lumMod val="85000"/>
                    <a:lumOff val="15000"/>
                  </a:srgbClr>
                </a:solidFill>
              </a:rPr>
              <a:t>CRUD API</a:t>
            </a:r>
            <a:r>
              <a:rPr lang="ja-JP" altLang="en-US" sz="1200">
                <a:solidFill>
                  <a:srgbClr val="000000">
                    <a:lumMod val="85000"/>
                    <a:lumOff val="15000"/>
                  </a:srgbClr>
                </a:solidFill>
              </a:rPr>
              <a:t>、アクセス制御、同期及び</a:t>
            </a:r>
            <a:r>
              <a:rPr lang="en-US" altLang="ja-JP" sz="1200">
                <a:solidFill>
                  <a:srgbClr val="000000">
                    <a:lumMod val="85000"/>
                    <a:lumOff val="15000"/>
                  </a:srgbClr>
                </a:solidFill>
              </a:rPr>
              <a:t>W3C DID/VCs</a:t>
            </a:r>
            <a:r>
              <a:rPr lang="ja-JP" altLang="en-US" sz="1200">
                <a:solidFill>
                  <a:srgbClr val="000000">
                    <a:lumMod val="85000"/>
                    <a:lumOff val="15000"/>
                  </a:srgbClr>
                </a:solidFill>
              </a:rPr>
              <a:t>と互換性のある最低限実行可能な</a:t>
            </a:r>
            <a:r>
              <a:rPr lang="en-US" altLang="ja-JP" sz="1200">
                <a:solidFill>
                  <a:srgbClr val="000000">
                    <a:lumMod val="85000"/>
                    <a:lumOff val="15000"/>
                  </a:srgbClr>
                </a:solidFill>
              </a:rPr>
              <a:t>HTTP</a:t>
            </a:r>
            <a:r>
              <a:rPr lang="ja-JP" altLang="en-US" sz="1200">
                <a:solidFill>
                  <a:srgbClr val="000000">
                    <a:lumMod val="85000"/>
                    <a:lumOff val="15000"/>
                  </a:srgbClr>
                </a:solidFill>
              </a:rPr>
              <a:t>ベースのインターフェイスの規格を策定する。策定中の主な規格として、</a:t>
            </a:r>
            <a:r>
              <a:rPr lang="en-US" altLang="ja-JP" sz="1200">
                <a:solidFill>
                  <a:srgbClr val="000000">
                    <a:lumMod val="85000"/>
                    <a:lumOff val="15000"/>
                  </a:srgbClr>
                </a:solidFill>
              </a:rPr>
              <a:t>Encrypted Data Vaults v0.1</a:t>
            </a:r>
            <a:r>
              <a:rPr lang="ja-JP" altLang="en-US" sz="1200">
                <a:solidFill>
                  <a:srgbClr val="000000">
                    <a:lumMod val="85000"/>
                    <a:lumOff val="15000"/>
                  </a:srgbClr>
                </a:solidFill>
              </a:rPr>
              <a:t>、</a:t>
            </a:r>
            <a:r>
              <a:rPr lang="en-US" altLang="ja-JP" sz="1200">
                <a:solidFill>
                  <a:srgbClr val="000000">
                    <a:lumMod val="85000"/>
                    <a:lumOff val="15000"/>
                  </a:srgbClr>
                </a:solidFill>
              </a:rPr>
              <a:t>Decentralized Web Node</a:t>
            </a:r>
            <a:r>
              <a:rPr lang="ja-JP" altLang="en-US" sz="1200">
                <a:solidFill>
                  <a:srgbClr val="000000">
                    <a:lumMod val="85000"/>
                    <a:lumOff val="15000"/>
                  </a:srgbClr>
                </a:solidFill>
              </a:rPr>
              <a:t>がある。</a:t>
            </a:r>
            <a:r>
              <a:rPr lang="en-US" altLang="ja-JP" sz="1200">
                <a:solidFill>
                  <a:srgbClr val="000000">
                    <a:lumMod val="85000"/>
                    <a:lumOff val="15000"/>
                  </a:srgbClr>
                </a:solidFill>
              </a:rPr>
              <a:t>2021</a:t>
            </a:r>
            <a:r>
              <a:rPr lang="ja-JP" altLang="en-US" sz="1200">
                <a:solidFill>
                  <a:srgbClr val="000000">
                    <a:lumMod val="85000"/>
                    <a:lumOff val="15000"/>
                  </a:srgbClr>
                </a:solidFill>
              </a:rPr>
              <a:t>年</a:t>
            </a:r>
            <a:r>
              <a:rPr lang="en-US" altLang="ja-JP" sz="1200">
                <a:solidFill>
                  <a:srgbClr val="000000">
                    <a:lumMod val="85000"/>
                    <a:lumOff val="15000"/>
                  </a:srgbClr>
                </a:solidFill>
              </a:rPr>
              <a:t>7</a:t>
            </a:r>
            <a:r>
              <a:rPr lang="ja-JP" altLang="en-US" sz="1200">
                <a:solidFill>
                  <a:srgbClr val="000000">
                    <a:lumMod val="85000"/>
                    <a:lumOff val="15000"/>
                  </a:srgbClr>
                </a:solidFill>
              </a:rPr>
              <a:t>月以降、会議は開催されていない様子であった。</a:t>
            </a:r>
            <a:endPar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endParaRPr>
          </a:p>
        </p:txBody>
      </p:sp>
      <p:sp>
        <p:nvSpPr>
          <p:cNvPr id="26" name="テキスト ボックス 25"/>
          <p:cNvSpPr txBox="1"/>
          <p:nvPr/>
        </p:nvSpPr>
        <p:spPr>
          <a:xfrm>
            <a:off x="331491" y="3551476"/>
            <a:ext cx="1613609" cy="741040"/>
          </a:xfrm>
          <a:prstGeom prst="rect">
            <a:avLst/>
          </a:prstGeom>
          <a:solidFill>
            <a:schemeClr val="accent2">
              <a:lumMod val="10000"/>
              <a:lumOff val="90000"/>
            </a:schemeClr>
          </a:solidFill>
        </p:spPr>
        <p:txBody>
          <a:bodyPr wrap="square" lIns="36000" rIns="36000" rtlCol="0" anchor="ctr">
            <a:noAutofit/>
          </a:bodyPr>
          <a:lstStyle/>
          <a:p>
            <a:pPr lvl="0" algn="ctr" defTabSz="288000">
              <a:defRPr/>
            </a:pPr>
            <a:r>
              <a:rPr lang="en-US" altLang="ja-JP" sz="1200" b="1" dirty="0" smtClean="0">
                <a:solidFill>
                  <a:srgbClr val="000000">
                    <a:lumMod val="85000"/>
                    <a:lumOff val="15000"/>
                  </a:srgbClr>
                </a:solidFill>
                <a:latin typeface="Meiryo UI"/>
              </a:rPr>
              <a:t>KERI WG</a:t>
            </a:r>
            <a:endParaRPr kumimoji="1" lang="en-US" altLang="ja-JP" sz="1200" b="1" i="0" u="none" strike="noStrike" kern="1200" cap="none" spc="0" normalizeH="0" baseline="0" noProof="0" dirty="0">
              <a:ln>
                <a:noFill/>
              </a:ln>
              <a:solidFill>
                <a:srgbClr val="000000">
                  <a:lumMod val="85000"/>
                  <a:lumOff val="15000"/>
                </a:srgbClr>
              </a:solidFill>
              <a:effectLst/>
              <a:uLnTx/>
              <a:uFillTx/>
              <a:latin typeface="Meiryo UI"/>
              <a:ea typeface="Meiryo UI"/>
              <a:cs typeface="+mn-cs"/>
            </a:endParaRPr>
          </a:p>
        </p:txBody>
      </p:sp>
      <p:sp>
        <p:nvSpPr>
          <p:cNvPr id="27" name="テキスト プレースホルダー 2"/>
          <p:cNvSpPr txBox="1">
            <a:spLocks/>
          </p:cNvSpPr>
          <p:nvPr/>
        </p:nvSpPr>
        <p:spPr>
          <a:xfrm>
            <a:off x="2013099" y="3552496"/>
            <a:ext cx="7561412" cy="740454"/>
          </a:xfrm>
          <a:prstGeom prst="rect">
            <a:avLst/>
          </a:prstGeom>
          <a:ln>
            <a:solidFill>
              <a:schemeClr val="accent1"/>
            </a:solid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lvl="0">
              <a:defRPr/>
            </a:pPr>
            <a:r>
              <a:rPr lang="en-US" altLang="ja-JP" sz="1200">
                <a:solidFill>
                  <a:srgbClr val="000000">
                    <a:lumMod val="85000"/>
                    <a:lumOff val="15000"/>
                  </a:srgbClr>
                </a:solidFill>
              </a:rPr>
              <a:t>KERI (Key Event Receipt Infrastructure)</a:t>
            </a:r>
            <a:r>
              <a:rPr lang="ja-JP" altLang="en-US" sz="1200">
                <a:solidFill>
                  <a:srgbClr val="000000">
                    <a:lumMod val="85000"/>
                    <a:lumOff val="15000"/>
                  </a:srgbClr>
                </a:solidFill>
              </a:rPr>
              <a:t>の規格策定及びプロトタイプ作成を行う。</a:t>
            </a:r>
            <a:r>
              <a:rPr lang="en-US" altLang="ja-JP" sz="1200">
                <a:solidFill>
                  <a:srgbClr val="000000">
                    <a:lumMod val="85000"/>
                    <a:lumOff val="15000"/>
                  </a:srgbClr>
                </a:solidFill>
              </a:rPr>
              <a:t>2021</a:t>
            </a:r>
            <a:r>
              <a:rPr lang="ja-JP" altLang="en-US" sz="1200">
                <a:solidFill>
                  <a:srgbClr val="000000">
                    <a:lumMod val="85000"/>
                    <a:lumOff val="15000"/>
                  </a:srgbClr>
                </a:solidFill>
              </a:rPr>
              <a:t>年</a:t>
            </a:r>
            <a:r>
              <a:rPr lang="en-US" altLang="ja-JP" sz="1200">
                <a:solidFill>
                  <a:srgbClr val="000000">
                    <a:lumMod val="85000"/>
                    <a:lumOff val="15000"/>
                  </a:srgbClr>
                </a:solidFill>
              </a:rPr>
              <a:t>11</a:t>
            </a:r>
            <a:r>
              <a:rPr lang="ja-JP" altLang="en-US" sz="1200">
                <a:solidFill>
                  <a:srgbClr val="000000">
                    <a:lumMod val="85000"/>
                    <a:lumOff val="15000"/>
                  </a:srgbClr>
                </a:solidFill>
              </a:rPr>
              <a:t>月以降、会議は開催されていない様子であった。</a:t>
            </a:r>
            <a:endPar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endParaRPr>
          </a:p>
        </p:txBody>
      </p:sp>
      <p:sp>
        <p:nvSpPr>
          <p:cNvPr id="28" name="テキスト ボックス 27"/>
          <p:cNvSpPr txBox="1"/>
          <p:nvPr/>
        </p:nvSpPr>
        <p:spPr>
          <a:xfrm>
            <a:off x="335693" y="4361368"/>
            <a:ext cx="1613609" cy="741040"/>
          </a:xfrm>
          <a:prstGeom prst="rect">
            <a:avLst/>
          </a:prstGeom>
          <a:solidFill>
            <a:schemeClr val="accent2">
              <a:lumMod val="10000"/>
              <a:lumOff val="90000"/>
            </a:schemeClr>
          </a:solidFill>
        </p:spPr>
        <p:txBody>
          <a:bodyPr wrap="square" lIns="36000" rIns="36000" rtlCol="0" anchor="ctr">
            <a:noAutofit/>
          </a:bodyPr>
          <a:lstStyle/>
          <a:p>
            <a:pPr lvl="0" algn="ctr" defTabSz="288000">
              <a:defRPr/>
            </a:pPr>
            <a:r>
              <a:rPr lang="en-US" altLang="ja-JP" sz="1200" b="1" dirty="0" smtClean="0">
                <a:solidFill>
                  <a:srgbClr val="000000">
                    <a:lumMod val="85000"/>
                    <a:lumOff val="15000"/>
                  </a:srgbClr>
                </a:solidFill>
                <a:latin typeface="Meiryo UI"/>
              </a:rPr>
              <a:t>Applied Crypto WG</a:t>
            </a:r>
            <a:endParaRPr kumimoji="1" lang="en-US" altLang="ja-JP" sz="1200" b="1" i="0" u="none" strike="noStrike" kern="1200" cap="none" spc="0" normalizeH="0" baseline="0" noProof="0" dirty="0">
              <a:ln>
                <a:noFill/>
              </a:ln>
              <a:solidFill>
                <a:srgbClr val="000000">
                  <a:lumMod val="85000"/>
                  <a:lumOff val="15000"/>
                </a:srgbClr>
              </a:solidFill>
              <a:effectLst/>
              <a:uLnTx/>
              <a:uFillTx/>
              <a:latin typeface="Meiryo UI"/>
              <a:ea typeface="Meiryo UI"/>
              <a:cs typeface="+mn-cs"/>
            </a:endParaRPr>
          </a:p>
        </p:txBody>
      </p:sp>
      <p:sp>
        <p:nvSpPr>
          <p:cNvPr id="29" name="テキスト プレースホルダー 2"/>
          <p:cNvSpPr txBox="1">
            <a:spLocks/>
          </p:cNvSpPr>
          <p:nvPr/>
        </p:nvSpPr>
        <p:spPr>
          <a:xfrm>
            <a:off x="2017301" y="4362388"/>
            <a:ext cx="7561412" cy="740454"/>
          </a:xfrm>
          <a:prstGeom prst="rect">
            <a:avLst/>
          </a:prstGeom>
          <a:ln>
            <a:solidFill>
              <a:schemeClr val="accent1"/>
            </a:solid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lvl="0">
              <a:defRPr/>
            </a:pPr>
            <a:r>
              <a:rPr lang="ja-JP" altLang="en-US" sz="1200" dirty="0">
                <a:solidFill>
                  <a:srgbClr val="000000">
                    <a:lumMod val="85000"/>
                    <a:lumOff val="15000"/>
                  </a:srgbClr>
                </a:solidFill>
              </a:rPr>
              <a:t>署名</a:t>
            </a:r>
            <a:r>
              <a:rPr lang="en-US" altLang="ja-JP" sz="1200" dirty="0">
                <a:solidFill>
                  <a:srgbClr val="000000">
                    <a:lumMod val="85000"/>
                    <a:lumOff val="15000"/>
                  </a:srgbClr>
                </a:solidFill>
              </a:rPr>
              <a:t>Suite</a:t>
            </a:r>
            <a:r>
              <a:rPr lang="ja-JP" altLang="en-US" sz="1200" dirty="0">
                <a:solidFill>
                  <a:srgbClr val="000000">
                    <a:lumMod val="85000"/>
                    <a:lumOff val="15000"/>
                  </a:srgbClr>
                </a:solidFill>
              </a:rPr>
              <a:t>や暗号化だけでなく、</a:t>
            </a:r>
            <a:r>
              <a:rPr lang="en-US" altLang="ja-JP" sz="1200" dirty="0">
                <a:solidFill>
                  <a:srgbClr val="000000">
                    <a:lumMod val="85000"/>
                    <a:lumOff val="15000"/>
                  </a:srgbClr>
                </a:solidFill>
              </a:rPr>
              <a:t>BBS+</a:t>
            </a:r>
            <a:r>
              <a:rPr lang="ja-JP" altLang="en-US" sz="1200" dirty="0">
                <a:solidFill>
                  <a:srgbClr val="000000">
                    <a:lumMod val="85000"/>
                    <a:lumOff val="15000"/>
                  </a:srgbClr>
                </a:solidFill>
              </a:rPr>
              <a:t>署名や失効戦略など、具体的かつ実際の暗号トピックを含むがこれに限定されない、分散型アイデンティティに関連する暗号プロトコルおよびプリミティブを探究する。重点的なトピックを定義し、暗号プロトコルを作成し、その基礎となる暗号プリミティブを選択する。主な規格として、</a:t>
            </a:r>
            <a:r>
              <a:rPr lang="en-US" altLang="ja-JP" sz="1200" dirty="0">
                <a:solidFill>
                  <a:srgbClr val="000000">
                    <a:lumMod val="85000"/>
                    <a:lumOff val="15000"/>
                  </a:srgbClr>
                </a:solidFill>
              </a:rPr>
              <a:t>BBS Signature Scheme</a:t>
            </a:r>
            <a:r>
              <a:rPr lang="ja-JP" altLang="en-US" sz="1200" dirty="0">
                <a:solidFill>
                  <a:srgbClr val="000000">
                    <a:lumMod val="85000"/>
                    <a:lumOff val="15000"/>
                  </a:srgbClr>
                </a:solidFill>
              </a:rPr>
              <a:t>がある。</a:t>
            </a:r>
            <a:endPar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endParaRPr>
          </a:p>
        </p:txBody>
      </p:sp>
    </p:spTree>
    <p:extLst>
      <p:ext uri="{BB962C8B-B14F-4D97-AF65-F5344CB8AC3E}">
        <p14:creationId xmlns:p14="http://schemas.microsoft.com/office/powerpoint/2010/main" val="217851446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normAutofit/>
          </a:bodyPr>
          <a:lstStyle/>
          <a:p>
            <a:r>
              <a:rPr kumimoji="1" lang="en-US" altLang="ja-JP" sz="2000" dirty="0" smtClean="0"/>
              <a:t>Decentralized Identity Foundation</a:t>
            </a:r>
            <a:r>
              <a:rPr lang="ja-JP" altLang="en-US" sz="2000" dirty="0" smtClean="0"/>
              <a:t>（</a:t>
            </a:r>
            <a:r>
              <a:rPr lang="en-US" altLang="ja-JP" sz="2000" dirty="0" smtClean="0"/>
              <a:t>DIF</a:t>
            </a:r>
            <a:r>
              <a:rPr lang="ja-JP" altLang="en-US" sz="2000" dirty="0" smtClean="0"/>
              <a:t>）</a:t>
            </a:r>
            <a:r>
              <a:rPr kumimoji="1" lang="en-US" altLang="ja-JP" sz="2000" dirty="0" smtClean="0"/>
              <a:t>– </a:t>
            </a:r>
            <a:r>
              <a:rPr lang="ja-JP" altLang="en-US" sz="2000" dirty="0" smtClean="0"/>
              <a:t>規格策定以外の活動</a:t>
            </a:r>
            <a:endParaRPr lang="ja-JP" altLang="en-US" sz="2000" dirty="0"/>
          </a:p>
        </p:txBody>
      </p:sp>
      <p:sp>
        <p:nvSpPr>
          <p:cNvPr id="5" name="テキスト ボックス 4"/>
          <p:cNvSpPr txBox="1"/>
          <p:nvPr/>
        </p:nvSpPr>
        <p:spPr>
          <a:xfrm>
            <a:off x="2057400" y="649469"/>
            <a:ext cx="7517111" cy="846841"/>
          </a:xfrm>
          <a:prstGeom prst="rect">
            <a:avLst/>
          </a:prstGeom>
          <a:noFill/>
          <a:ln>
            <a:solidFill>
              <a:srgbClr val="002060"/>
            </a:solidFill>
          </a:ln>
        </p:spPr>
        <p:txBody>
          <a:bodyPr wrap="square" lIns="36000" rIns="36000" rtlCol="0" anchor="ctr">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smtClean="0">
                <a:ln>
                  <a:noFill/>
                </a:ln>
                <a:solidFill>
                  <a:srgbClr val="000000"/>
                </a:solidFill>
                <a:effectLst/>
                <a:uLnTx/>
                <a:uFillTx/>
                <a:latin typeface="Meiryo UI"/>
                <a:ea typeface="Meiryo UI"/>
                <a:cs typeface="+mn-cs"/>
              </a:rPr>
              <a:t>他組織の規格との相互運用性の向上を目的として、文書や規格の関係性を整理したマップの作成等を行っている。主に、</a:t>
            </a:r>
            <a:r>
              <a:rPr kumimoji="1" lang="en-US" altLang="ja-JP" sz="1400" b="1" i="0" u="none" strike="noStrike" kern="1200" cap="none" spc="0" normalizeH="0" baseline="0" noProof="0" dirty="0" smtClean="0">
                <a:ln>
                  <a:noFill/>
                </a:ln>
                <a:solidFill>
                  <a:srgbClr val="000000"/>
                </a:solidFill>
                <a:effectLst/>
                <a:uLnTx/>
                <a:uFillTx/>
                <a:latin typeface="Meiryo UI"/>
                <a:ea typeface="Meiryo UI"/>
                <a:cs typeface="+mn-cs"/>
              </a:rPr>
              <a:t>IETF</a:t>
            </a:r>
            <a:r>
              <a:rPr kumimoji="1" lang="ja-JP" altLang="en-US" sz="1400" b="1" i="0" u="none" strike="noStrike" kern="1200" cap="none" spc="0" normalizeH="0" baseline="0" noProof="0" dirty="0" err="1">
                <a:ln>
                  <a:noFill/>
                </a:ln>
                <a:solidFill>
                  <a:srgbClr val="000000"/>
                </a:solidFill>
                <a:effectLst/>
                <a:uLnTx/>
                <a:uFillTx/>
                <a:latin typeface="Meiryo UI"/>
                <a:ea typeface="Meiryo UI"/>
                <a:cs typeface="+mn-cs"/>
              </a:rPr>
              <a:t>、</a:t>
            </a:r>
            <a:r>
              <a:rPr kumimoji="1" lang="en-US" altLang="ja-JP" sz="1400" b="1" i="0" u="none" strike="noStrike" kern="1200" cap="none" spc="0" normalizeH="0" baseline="0" noProof="0" dirty="0">
                <a:ln>
                  <a:noFill/>
                </a:ln>
                <a:solidFill>
                  <a:srgbClr val="000000"/>
                </a:solidFill>
                <a:effectLst/>
                <a:uLnTx/>
                <a:uFillTx/>
                <a:latin typeface="Meiryo UI"/>
                <a:ea typeface="Meiryo UI"/>
                <a:cs typeface="+mn-cs"/>
              </a:rPr>
              <a:t>W3C</a:t>
            </a:r>
            <a:r>
              <a:rPr kumimoji="1" lang="ja-JP" altLang="en-US" sz="1400" b="1" i="0" u="none" strike="noStrike" kern="1200" cap="none" spc="0" normalizeH="0" baseline="0" noProof="0" dirty="0" err="1">
                <a:ln>
                  <a:noFill/>
                </a:ln>
                <a:solidFill>
                  <a:srgbClr val="000000"/>
                </a:solidFill>
                <a:effectLst/>
                <a:uLnTx/>
                <a:uFillTx/>
                <a:latin typeface="Meiryo UI"/>
                <a:ea typeface="Meiryo UI"/>
                <a:cs typeface="+mn-cs"/>
              </a:rPr>
              <a:t>、</a:t>
            </a:r>
            <a:r>
              <a:rPr kumimoji="1" lang="en-US" altLang="ja-JP" sz="1400" b="1" i="0" u="none" strike="noStrike" kern="1200" cap="none" spc="0" normalizeH="0" baseline="0" noProof="0" dirty="0">
                <a:ln>
                  <a:noFill/>
                </a:ln>
                <a:solidFill>
                  <a:srgbClr val="000000"/>
                </a:solidFill>
                <a:effectLst/>
                <a:uLnTx/>
                <a:uFillTx/>
                <a:latin typeface="Meiryo UI"/>
                <a:ea typeface="Meiryo UI"/>
                <a:cs typeface="+mn-cs"/>
              </a:rPr>
              <a:t>W3C CCG</a:t>
            </a:r>
            <a:r>
              <a:rPr kumimoji="1" lang="ja-JP" altLang="en-US" sz="1400" b="1" i="0" u="none" strike="noStrike" kern="1200" cap="none" spc="0" normalizeH="0" baseline="0" noProof="0" dirty="0" err="1">
                <a:ln>
                  <a:noFill/>
                </a:ln>
                <a:solidFill>
                  <a:srgbClr val="000000"/>
                </a:solidFill>
                <a:effectLst/>
                <a:uLnTx/>
                <a:uFillTx/>
                <a:latin typeface="Meiryo UI"/>
                <a:ea typeface="Meiryo UI"/>
                <a:cs typeface="+mn-cs"/>
              </a:rPr>
              <a:t>、</a:t>
            </a:r>
            <a:r>
              <a:rPr kumimoji="1" lang="en-US" altLang="ja-JP" sz="1400" b="1" i="0" u="none" strike="noStrike" kern="1200" cap="none" spc="0" normalizeH="0" baseline="0" noProof="0" dirty="0" err="1">
                <a:ln>
                  <a:noFill/>
                </a:ln>
                <a:solidFill>
                  <a:srgbClr val="000000"/>
                </a:solidFill>
                <a:effectLst/>
                <a:uLnTx/>
                <a:uFillTx/>
                <a:latin typeface="Meiryo UI"/>
                <a:ea typeface="Meiryo UI"/>
                <a:cs typeface="+mn-cs"/>
              </a:rPr>
              <a:t>Hyperledger</a:t>
            </a:r>
            <a:r>
              <a:rPr kumimoji="1" lang="ja-JP" altLang="en-US" sz="1400" b="1" i="0" u="none" strike="noStrike" kern="1200" cap="none" spc="0" normalizeH="0" baseline="0" noProof="0" dirty="0" err="1">
                <a:ln>
                  <a:noFill/>
                </a:ln>
                <a:solidFill>
                  <a:srgbClr val="000000"/>
                </a:solidFill>
                <a:effectLst/>
                <a:uLnTx/>
                <a:uFillTx/>
                <a:latin typeface="Meiryo UI"/>
                <a:ea typeface="Meiryo UI"/>
                <a:cs typeface="+mn-cs"/>
              </a:rPr>
              <a:t>、</a:t>
            </a:r>
            <a:r>
              <a:rPr kumimoji="1" lang="en-US" altLang="ja-JP" sz="1400" b="1" i="0" u="none" strike="noStrike" kern="1200" cap="none" spc="0" normalizeH="0" baseline="0" noProof="0" dirty="0">
                <a:ln>
                  <a:noFill/>
                </a:ln>
                <a:solidFill>
                  <a:srgbClr val="000000"/>
                </a:solidFill>
                <a:effectLst/>
                <a:uLnTx/>
                <a:uFillTx/>
                <a:latin typeface="Meiryo UI"/>
                <a:ea typeface="Meiryo UI"/>
                <a:cs typeface="+mn-cs"/>
              </a:rPr>
              <a:t>Trust over </a:t>
            </a:r>
            <a:r>
              <a:rPr kumimoji="1" lang="en-US" altLang="ja-JP" sz="1400" b="1" i="0" u="none" strike="noStrike" kern="1200" cap="none" spc="0" normalizeH="0" baseline="0" noProof="0" dirty="0" smtClean="0">
                <a:ln>
                  <a:noFill/>
                </a:ln>
                <a:solidFill>
                  <a:srgbClr val="000000"/>
                </a:solidFill>
                <a:effectLst/>
                <a:uLnTx/>
                <a:uFillTx/>
                <a:latin typeface="Meiryo UI"/>
                <a:ea typeface="Meiryo UI"/>
                <a:cs typeface="+mn-cs"/>
              </a:rPr>
              <a:t>IP</a:t>
            </a:r>
            <a:r>
              <a:rPr kumimoji="1" lang="ja-JP" altLang="en-US" sz="1400" b="1" i="0" u="none" strike="noStrike" kern="1200" cap="none" spc="0" normalizeH="0" baseline="0" noProof="0" dirty="0" smtClean="0">
                <a:ln>
                  <a:noFill/>
                </a:ln>
                <a:solidFill>
                  <a:srgbClr val="000000"/>
                </a:solidFill>
                <a:effectLst/>
                <a:uLnTx/>
                <a:uFillTx/>
                <a:latin typeface="Meiryo UI"/>
                <a:ea typeface="Meiryo UI"/>
                <a:cs typeface="+mn-cs"/>
              </a:rPr>
              <a:t>などの組織の規格との相互運用性を意識している。本グループには、</a:t>
            </a:r>
            <a:r>
              <a:rPr kumimoji="1" lang="en-US" altLang="ja-JP" sz="1400" b="1" i="0" u="none" strike="noStrike" kern="1200" cap="none" spc="0" normalizeH="0" baseline="0" noProof="0" dirty="0" smtClean="0">
                <a:ln>
                  <a:noFill/>
                </a:ln>
                <a:solidFill>
                  <a:srgbClr val="000000"/>
                </a:solidFill>
                <a:effectLst/>
                <a:uLnTx/>
                <a:uFillTx/>
                <a:latin typeface="Meiryo UI"/>
                <a:ea typeface="Meiryo UI"/>
                <a:cs typeface="+mn-cs"/>
              </a:rPr>
              <a:t>DIF</a:t>
            </a:r>
            <a:r>
              <a:rPr kumimoji="1" lang="ja-JP" altLang="en-US" sz="1400" b="1" i="0" u="none" strike="noStrike" kern="1200" cap="none" spc="0" normalizeH="0" baseline="0" noProof="0" dirty="0" smtClean="0">
                <a:ln>
                  <a:noFill/>
                </a:ln>
                <a:solidFill>
                  <a:srgbClr val="000000"/>
                </a:solidFill>
                <a:effectLst/>
                <a:uLnTx/>
                <a:uFillTx/>
                <a:latin typeface="Meiryo UI"/>
                <a:ea typeface="Meiryo UI"/>
                <a:cs typeface="+mn-cs"/>
              </a:rPr>
              <a:t>のメンバーでなくとも参加することができる。</a:t>
            </a:r>
            <a:endParaRPr kumimoji="1" lang="ja-JP" altLang="en-US" sz="14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9" name="テキスト ボックス 8"/>
          <p:cNvSpPr txBox="1"/>
          <p:nvPr/>
        </p:nvSpPr>
        <p:spPr>
          <a:xfrm>
            <a:off x="335990" y="659228"/>
            <a:ext cx="1649973" cy="836441"/>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mn-cs"/>
              </a:rPr>
              <a:t>Interoperability Group</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7" name="テキスト プレースホルダー 2"/>
          <p:cNvSpPr txBox="1">
            <a:spLocks/>
          </p:cNvSpPr>
          <p:nvPr/>
        </p:nvSpPr>
        <p:spPr>
          <a:xfrm>
            <a:off x="335693" y="1578734"/>
            <a:ext cx="9238818" cy="364233"/>
          </a:xfrm>
          <a:prstGeom prst="rect">
            <a:avLst/>
          </a:prstGeom>
          <a:solidFill>
            <a:schemeClr val="accent1"/>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Arial"/>
              </a:rPr>
              <a:t>Interoperability Group</a:t>
            </a: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Arial"/>
              </a:rPr>
              <a:t>の動向</a:t>
            </a:r>
            <a:endPar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Arial"/>
            </a:endParaRPr>
          </a:p>
        </p:txBody>
      </p:sp>
      <p:sp>
        <p:nvSpPr>
          <p:cNvPr id="18" name="テキスト ボックス 17"/>
          <p:cNvSpPr txBox="1"/>
          <p:nvPr/>
        </p:nvSpPr>
        <p:spPr>
          <a:xfrm>
            <a:off x="324345" y="2743045"/>
            <a:ext cx="878447" cy="1287876"/>
          </a:xfrm>
          <a:prstGeom prst="rect">
            <a:avLst/>
          </a:prstGeom>
          <a:solidFill>
            <a:schemeClr val="accent2">
              <a:lumMod val="10000"/>
              <a:lumOff val="90000"/>
            </a:schemeClr>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mn-cs"/>
              </a:rPr>
              <a:t>主な成果物</a:t>
            </a:r>
            <a:endParaRPr kumimoji="1" lang="en-US" altLang="ja-JP" sz="1200" b="1" i="0" u="none" strike="noStrike" kern="1200" cap="none" spc="0" normalizeH="0" baseline="0" noProof="0" dirty="0">
              <a:ln>
                <a:noFill/>
              </a:ln>
              <a:solidFill>
                <a:srgbClr val="000000">
                  <a:lumMod val="85000"/>
                  <a:lumOff val="15000"/>
                </a:srgbClr>
              </a:solidFill>
              <a:effectLst/>
              <a:uLnTx/>
              <a:uFillTx/>
              <a:latin typeface="Meiryo UI"/>
              <a:ea typeface="Meiryo UI"/>
              <a:cs typeface="+mn-cs"/>
            </a:endParaRPr>
          </a:p>
        </p:txBody>
      </p:sp>
      <p:sp>
        <p:nvSpPr>
          <p:cNvPr id="19" name="テキスト プレースホルダー 2"/>
          <p:cNvSpPr txBox="1">
            <a:spLocks/>
          </p:cNvSpPr>
          <p:nvPr/>
        </p:nvSpPr>
        <p:spPr>
          <a:xfrm>
            <a:off x="1274230" y="2741919"/>
            <a:ext cx="3609974" cy="1286857"/>
          </a:xfrm>
          <a:prstGeom prst="rect">
            <a:avLst/>
          </a:prstGeom>
          <a:ln>
            <a:solidFill>
              <a:schemeClr val="accent1"/>
            </a:solid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285750" marR="0" lvl="0" indent="-2857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Decentralized Mapping Exercise</a:t>
            </a:r>
          </a:p>
          <a:p>
            <a:pPr marL="285750" marR="0" lvl="0" indent="-2857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Verifiable Credentials Specification Map</a:t>
            </a:r>
          </a:p>
          <a:p>
            <a:pPr marL="285750" marR="0" lvl="0" indent="-2857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SSI Architecture Stack &amp; Community Efforts</a:t>
            </a:r>
            <a:endPar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endParaRPr>
          </a:p>
        </p:txBody>
      </p:sp>
      <p:sp>
        <p:nvSpPr>
          <p:cNvPr id="20" name="テキスト プレースホルダー 2"/>
          <p:cNvSpPr txBox="1">
            <a:spLocks/>
          </p:cNvSpPr>
          <p:nvPr/>
        </p:nvSpPr>
        <p:spPr>
          <a:xfrm>
            <a:off x="331489" y="4543425"/>
            <a:ext cx="9243021" cy="1794332"/>
          </a:xfrm>
          <a:prstGeom prst="rect">
            <a:avLst/>
          </a:prstGeom>
          <a:ln>
            <a:solidFill>
              <a:schemeClr val="accent1"/>
            </a:solid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285750" marR="0" lvl="0" indent="-2857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DIF Interop Survey</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の結果</a:t>
            </a:r>
            <a:endPar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endParaRPr>
          </a:p>
          <a:p>
            <a:pPr marL="645752" marR="0" lvl="1" indent="-2857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対応</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して</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いる</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VC</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や</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Wallet</a:t>
            </a:r>
            <a:r>
              <a:rPr kumimoji="1" lang="ja-JP" altLang="en-US" sz="1200" b="0" i="0" u="none" strike="noStrike" kern="1200" cap="none" spc="0" normalizeH="0" baseline="0" noProof="0" dirty="0" err="1" smtClean="0">
                <a:ln>
                  <a:noFill/>
                </a:ln>
                <a:solidFill>
                  <a:srgbClr val="000000">
                    <a:lumMod val="85000"/>
                    <a:lumOff val="15000"/>
                  </a:srgbClr>
                </a:solidFill>
                <a:effectLst/>
                <a:uLnTx/>
                <a:uFillTx/>
                <a:latin typeface="Meiryo UI"/>
                <a:ea typeface="Meiryo UI"/>
                <a:cs typeface="Arial"/>
              </a:rPr>
              <a:t>、</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プロトコルに関する企業へのアンケート調査</a:t>
            </a:r>
            <a:endPar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endParaRPr>
          </a:p>
          <a:p>
            <a:pPr marL="645752" marR="0" lvl="1" indent="-2857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hlinkClick r:id="rId2"/>
              </a:rPr>
              <a:t>https://</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hlinkClick r:id="rId2"/>
              </a:rPr>
              <a:t>docs.google.com/presentation/d/1lRxa49ZJjrSiWx-4ldLAwWvin5wukenEIXjK5Rj9l24/edit#slide=id.g16aa22048c1_0_234</a:t>
            </a:r>
            <a:endPar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endParaRPr>
          </a:p>
          <a:p>
            <a:pPr marL="285750" marR="0" lvl="0" indent="-2857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ブリティッシュコロンビア州政府による、</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OCA</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による</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クレデンシャルを用いたウォレットアプリの紹介</a:t>
            </a:r>
            <a:endPar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endParaRPr>
          </a:p>
          <a:p>
            <a:pPr marL="285750" marR="0" lvl="0" indent="-2857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Andrew Hughes</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氏による、</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mDL</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の標準化活動に関するプレゼン</a:t>
            </a:r>
            <a:endPar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endParaRPr>
          </a:p>
          <a:p>
            <a:pPr marL="285750" marR="0" lvl="0" indent="-2857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Validated ID</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による、</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EBSI</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準拠に関するプレゼン</a:t>
            </a:r>
            <a:endPar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endParaRPr>
          </a:p>
        </p:txBody>
      </p:sp>
      <p:sp>
        <p:nvSpPr>
          <p:cNvPr id="21" name="テキスト ボックス 20"/>
          <p:cNvSpPr txBox="1"/>
          <p:nvPr/>
        </p:nvSpPr>
        <p:spPr>
          <a:xfrm>
            <a:off x="4941354" y="2741920"/>
            <a:ext cx="1047750" cy="1290022"/>
          </a:xfrm>
          <a:prstGeom prst="rect">
            <a:avLst/>
          </a:prstGeom>
          <a:solidFill>
            <a:schemeClr val="accent2">
              <a:lumMod val="10000"/>
              <a:lumOff val="90000"/>
            </a:schemeClr>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mn-cs"/>
              </a:rPr>
              <a:t>会議開催状況</a:t>
            </a:r>
            <a:endParaRPr kumimoji="1" lang="en-US" altLang="ja-JP" sz="1200" b="1" i="0" u="none" strike="noStrike" kern="1200" cap="none" spc="0" normalizeH="0" baseline="0" noProof="0" dirty="0">
              <a:ln>
                <a:noFill/>
              </a:ln>
              <a:solidFill>
                <a:srgbClr val="000000">
                  <a:lumMod val="85000"/>
                  <a:lumOff val="15000"/>
                </a:srgbClr>
              </a:solidFill>
              <a:effectLst/>
              <a:uLnTx/>
              <a:uFillTx/>
              <a:latin typeface="Meiryo UI"/>
              <a:ea typeface="Meiryo UI"/>
              <a:cs typeface="+mn-cs"/>
            </a:endParaRPr>
          </a:p>
        </p:txBody>
      </p:sp>
      <p:sp>
        <p:nvSpPr>
          <p:cNvPr id="22" name="テキスト プレースホルダー 2"/>
          <p:cNvSpPr txBox="1">
            <a:spLocks/>
          </p:cNvSpPr>
          <p:nvPr/>
        </p:nvSpPr>
        <p:spPr>
          <a:xfrm>
            <a:off x="6046254" y="2741920"/>
            <a:ext cx="3528257" cy="1289001"/>
          </a:xfrm>
          <a:prstGeom prst="rect">
            <a:avLst/>
          </a:prstGeom>
          <a:ln>
            <a:solidFill>
              <a:schemeClr val="accent1"/>
            </a:solid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l"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2022</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年は</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計</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35</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回実施</a:t>
            </a:r>
            <a:endPar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endParaRPr>
          </a:p>
        </p:txBody>
      </p:sp>
      <p:sp>
        <p:nvSpPr>
          <p:cNvPr id="23" name="テキスト ボックス 22"/>
          <p:cNvSpPr txBox="1"/>
          <p:nvPr/>
        </p:nvSpPr>
        <p:spPr>
          <a:xfrm>
            <a:off x="324345" y="4107656"/>
            <a:ext cx="9250166" cy="357188"/>
          </a:xfrm>
          <a:prstGeom prst="rect">
            <a:avLst/>
          </a:prstGeom>
          <a:solidFill>
            <a:schemeClr val="accent2">
              <a:lumMod val="10000"/>
              <a:lumOff val="90000"/>
            </a:schemeClr>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mn-cs"/>
              </a:rPr>
              <a:t>主な議題</a:t>
            </a:r>
            <a:endParaRPr kumimoji="1" lang="en-US" altLang="ja-JP" sz="1200" b="1" i="0" u="none" strike="noStrike" kern="1200" cap="none" spc="0" normalizeH="0" baseline="0" noProof="0" dirty="0">
              <a:ln>
                <a:noFill/>
              </a:ln>
              <a:solidFill>
                <a:srgbClr val="000000">
                  <a:lumMod val="85000"/>
                  <a:lumOff val="15000"/>
                </a:srgbClr>
              </a:solidFill>
              <a:effectLst/>
              <a:uLnTx/>
              <a:uFillTx/>
              <a:latin typeface="Meiryo UI"/>
              <a:ea typeface="Meiryo UI"/>
              <a:cs typeface="+mn-cs"/>
            </a:endParaRPr>
          </a:p>
        </p:txBody>
      </p:sp>
      <p:sp>
        <p:nvSpPr>
          <p:cNvPr id="24" name="テキスト ボックス 23"/>
          <p:cNvSpPr txBox="1"/>
          <p:nvPr/>
        </p:nvSpPr>
        <p:spPr>
          <a:xfrm>
            <a:off x="324344" y="1997113"/>
            <a:ext cx="9250165" cy="689534"/>
          </a:xfrm>
          <a:prstGeom prst="rect">
            <a:avLst/>
          </a:prstGeom>
          <a:noFill/>
          <a:ln>
            <a:solidFill>
              <a:srgbClr val="002060"/>
            </a:solidFill>
          </a:ln>
        </p:spPr>
        <p:txBody>
          <a:bodyPr wrap="square" lIns="36000" rIns="3600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smtClean="0">
                <a:ln>
                  <a:noFill/>
                </a:ln>
                <a:solidFill>
                  <a:srgbClr val="000000">
                    <a:lumMod val="85000"/>
                    <a:lumOff val="15000"/>
                  </a:srgbClr>
                </a:solidFill>
                <a:effectLst/>
                <a:uLnTx/>
                <a:uFillTx/>
                <a:latin typeface="Arial"/>
                <a:ea typeface="Meiryo UI"/>
                <a:cs typeface="+mn-cs"/>
              </a:rPr>
              <a:t>デジタル</a:t>
            </a:r>
            <a:r>
              <a:rPr kumimoji="1" lang="en-US" altLang="ja-JP" sz="1400" b="0" i="0" u="none" strike="noStrike" kern="1200" cap="none" spc="0" normalizeH="0" baseline="0" noProof="0" dirty="0" smtClean="0">
                <a:ln>
                  <a:noFill/>
                </a:ln>
                <a:solidFill>
                  <a:srgbClr val="000000">
                    <a:lumMod val="85000"/>
                    <a:lumOff val="15000"/>
                  </a:srgbClr>
                </a:solidFill>
                <a:effectLst/>
                <a:uLnTx/>
                <a:uFillTx/>
                <a:latin typeface="Arial"/>
                <a:ea typeface="Meiryo UI"/>
                <a:cs typeface="+mn-cs"/>
              </a:rPr>
              <a:t>ID</a:t>
            </a:r>
            <a:r>
              <a:rPr kumimoji="1" lang="ja-JP" altLang="en-US" sz="1400" b="0" i="0" u="none" strike="noStrike" kern="1200" cap="none" spc="0" normalizeH="0" baseline="0" noProof="0" dirty="0" smtClean="0">
                <a:ln>
                  <a:noFill/>
                </a:ln>
                <a:solidFill>
                  <a:srgbClr val="000000">
                    <a:lumMod val="85000"/>
                    <a:lumOff val="15000"/>
                  </a:srgbClr>
                </a:solidFill>
                <a:effectLst/>
                <a:uLnTx/>
                <a:uFillTx/>
                <a:latin typeface="Arial"/>
                <a:ea typeface="Meiryo UI"/>
                <a:cs typeface="+mn-cs"/>
              </a:rPr>
              <a:t>に関連する他の組織や、各国・州政府の取組についてかなり幅広くトピックとして議論されている。</a:t>
            </a:r>
            <a:endParaRPr kumimoji="1" lang="en-US" altLang="ja-JP" sz="1400" b="0" i="0" u="none" strike="noStrike" kern="1200" cap="none" spc="0" normalizeH="0" baseline="0" noProof="0" dirty="0" smtClean="0">
              <a:ln>
                <a:noFill/>
              </a:ln>
              <a:solidFill>
                <a:srgbClr val="000000">
                  <a:lumMod val="85000"/>
                  <a:lumOff val="15000"/>
                </a:srgbClr>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smtClean="0">
                <a:ln>
                  <a:noFill/>
                </a:ln>
                <a:solidFill>
                  <a:srgbClr val="000000">
                    <a:lumMod val="85000"/>
                    <a:lumOff val="15000"/>
                  </a:srgbClr>
                </a:solidFill>
                <a:effectLst/>
                <a:uLnTx/>
                <a:uFillTx/>
                <a:latin typeface="Arial"/>
                <a:ea typeface="Meiryo UI"/>
                <a:cs typeface="+mn-cs"/>
              </a:rPr>
              <a:t>ISO/IEC</a:t>
            </a:r>
            <a:r>
              <a:rPr kumimoji="1" lang="ja-JP" altLang="en-US" sz="1400" b="0" i="0" u="none" strike="noStrike" kern="1200" cap="none" spc="0" normalizeH="0" baseline="0" noProof="0" dirty="0" smtClean="0">
                <a:ln>
                  <a:noFill/>
                </a:ln>
                <a:solidFill>
                  <a:srgbClr val="000000">
                    <a:lumMod val="85000"/>
                    <a:lumOff val="15000"/>
                  </a:srgbClr>
                </a:solidFill>
                <a:effectLst/>
                <a:uLnTx/>
                <a:uFillTx/>
                <a:latin typeface="Arial"/>
                <a:ea typeface="Meiryo UI"/>
                <a:cs typeface="+mn-cs"/>
              </a:rPr>
              <a:t>の標準化活動参加者や州政府など、外部ゲストによるプレゼン等も頻繁に行われている。</a:t>
            </a:r>
            <a:endParaRPr kumimoji="1" lang="ja-JP" altLang="en-US" sz="1400" b="0" i="0" u="none" strike="noStrike" kern="1200" cap="none" spc="0" normalizeH="0" baseline="0" noProof="0" dirty="0">
              <a:ln>
                <a:noFill/>
              </a:ln>
              <a:solidFill>
                <a:srgbClr val="000000">
                  <a:lumMod val="85000"/>
                  <a:lumOff val="15000"/>
                </a:srgbClr>
              </a:solidFill>
              <a:effectLst/>
              <a:uLnTx/>
              <a:uFillTx/>
              <a:latin typeface="Arial"/>
              <a:ea typeface="Meiryo UI"/>
              <a:cs typeface="+mn-cs"/>
            </a:endParaRPr>
          </a:p>
        </p:txBody>
      </p:sp>
    </p:spTree>
    <p:extLst>
      <p:ext uri="{BB962C8B-B14F-4D97-AF65-F5344CB8AC3E}">
        <p14:creationId xmlns:p14="http://schemas.microsoft.com/office/powerpoint/2010/main" val="105185427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sz="2000" dirty="0"/>
              <a:t>Decentralized Identity Foundation</a:t>
            </a:r>
            <a:r>
              <a:rPr lang="ja-JP" altLang="en-US" sz="2000" dirty="0"/>
              <a:t>（</a:t>
            </a:r>
            <a:r>
              <a:rPr lang="en-US" altLang="ja-JP" sz="2000" dirty="0"/>
              <a:t>DIF</a:t>
            </a:r>
            <a:r>
              <a:rPr lang="ja-JP" altLang="en-US" sz="2000" dirty="0"/>
              <a:t>）</a:t>
            </a:r>
            <a:r>
              <a:rPr lang="en-US" altLang="ja-JP" sz="2000" dirty="0"/>
              <a:t>– </a:t>
            </a:r>
            <a:r>
              <a:rPr lang="ja-JP" altLang="en-US" sz="2000" dirty="0"/>
              <a:t>規格策定以外の活動</a:t>
            </a:r>
            <a:endParaRPr kumimoji="1" lang="ja-JP" altLang="en-US" sz="2000" dirty="0"/>
          </a:p>
        </p:txBody>
      </p:sp>
      <p:pic>
        <p:nvPicPr>
          <p:cNvPr id="4" name="図 3"/>
          <p:cNvPicPr>
            <a:picLocks noChangeAspect="1"/>
          </p:cNvPicPr>
          <p:nvPr/>
        </p:nvPicPr>
        <p:blipFill rotWithShape="1">
          <a:blip r:embed="rId2"/>
          <a:srcRect t="3389" b="2924"/>
          <a:stretch/>
        </p:blipFill>
        <p:spPr>
          <a:xfrm>
            <a:off x="1053538" y="1208141"/>
            <a:ext cx="4653598" cy="5226078"/>
          </a:xfrm>
          <a:prstGeom prst="rect">
            <a:avLst/>
          </a:prstGeom>
        </p:spPr>
      </p:pic>
      <p:sp>
        <p:nvSpPr>
          <p:cNvPr id="5" name="テキスト ボックス 4"/>
          <p:cNvSpPr txBox="1"/>
          <p:nvPr/>
        </p:nvSpPr>
        <p:spPr>
          <a:xfrm>
            <a:off x="331490" y="6434219"/>
            <a:ext cx="5242572" cy="191433"/>
          </a:xfrm>
          <a:prstGeom prst="rect">
            <a:avLst/>
          </a:prstGeom>
          <a:noFill/>
          <a:ln>
            <a:noFill/>
          </a:ln>
        </p:spPr>
        <p:txBody>
          <a:bodyPr wrap="square" lIns="36000" tIns="36000" rIns="36000" bIns="3600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smtClean="0">
                <a:ln>
                  <a:noFill/>
                </a:ln>
                <a:solidFill>
                  <a:srgbClr val="000000"/>
                </a:solidFill>
                <a:effectLst/>
                <a:uLnTx/>
                <a:uFillTx/>
                <a:latin typeface="Arial"/>
                <a:ea typeface="Meiryo UI"/>
                <a:cs typeface="+mn-cs"/>
              </a:rPr>
              <a:t>出典：</a:t>
            </a:r>
            <a:r>
              <a:rPr kumimoji="1" lang="en-US" altLang="ja-JP" sz="1000" b="0" i="0" u="none" strike="noStrike" kern="1200" cap="none" spc="0" normalizeH="0" baseline="0" noProof="0" dirty="0">
                <a:ln>
                  <a:noFill/>
                </a:ln>
                <a:solidFill>
                  <a:srgbClr val="000000"/>
                </a:solidFill>
                <a:effectLst/>
                <a:uLnTx/>
                <a:uFillTx/>
                <a:latin typeface="Arial"/>
                <a:ea typeface="Meiryo UI"/>
                <a:cs typeface="+mn-cs"/>
              </a:rPr>
              <a:t>https://whimsical.com/decentralized-mapping-exercise-CUhk3dT4RUZvGa4Lt7rNvD</a:t>
            </a:r>
            <a:endParaRPr kumimoji="1" lang="ja-JP" altLang="en-US" sz="1000" b="0" i="0" u="none" strike="noStrike" kern="1200" cap="none" spc="0" normalizeH="0" baseline="0" noProof="0" dirty="0" smtClean="0">
              <a:ln>
                <a:noFill/>
              </a:ln>
              <a:solidFill>
                <a:srgbClr val="000000"/>
              </a:solidFill>
              <a:effectLst/>
              <a:uLnTx/>
              <a:uFillTx/>
              <a:latin typeface="Arial"/>
              <a:ea typeface="Meiryo UI"/>
              <a:cs typeface="+mn-cs"/>
            </a:endParaRPr>
          </a:p>
        </p:txBody>
      </p:sp>
      <p:sp>
        <p:nvSpPr>
          <p:cNvPr id="6" name="正方形/長方形 5"/>
          <p:cNvSpPr/>
          <p:nvPr/>
        </p:nvSpPr>
        <p:spPr bwMode="auto">
          <a:xfrm>
            <a:off x="7322344" y="1161571"/>
            <a:ext cx="2104908" cy="269935"/>
          </a:xfrm>
          <a:prstGeom prst="rect">
            <a:avLst/>
          </a:prstGeom>
          <a:solidFill>
            <a:schemeClr val="accent2">
              <a:lumMod val="10000"/>
              <a:lumOff val="90000"/>
            </a:schemeClr>
          </a:solidFill>
          <a:ln w="12700" cap="flat" cmpd="sng" algn="ctr">
            <a:noFill/>
            <a:prstDash val="solid"/>
            <a:round/>
            <a:headEnd type="none" w="med" len="med"/>
            <a:tailEnd type="triangle"/>
          </a:ln>
          <a:effectLst/>
        </p:spPr>
        <p:txBody>
          <a:bodyPr rot="0" spcFirstLastPara="0" vertOverflow="overflow" horzOverflow="overflow" vert="horz" wrap="square" lIns="36000" tIns="72000" rIns="36000" bIns="3600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ja-JP" sz="1200" b="1" i="0" u="none" strike="noStrike" kern="0" cap="none" spc="0" normalizeH="0" baseline="0" noProof="0" dirty="0" smtClean="0">
                <a:ln>
                  <a:noFill/>
                </a:ln>
                <a:solidFill>
                  <a:srgbClr val="4D4D4D"/>
                </a:solidFill>
                <a:effectLst/>
                <a:uLnTx/>
                <a:uFillTx/>
                <a:latin typeface="メイリオ"/>
                <a:ea typeface="メイリオ"/>
                <a:cs typeface="+mn-cs"/>
              </a:rPr>
              <a:t>Application Layer</a:t>
            </a:r>
            <a:endParaRPr kumimoji="0" lang="ja-JP" altLang="en-US" sz="1200" b="1" i="0" u="none" strike="noStrike" kern="0" cap="none" spc="0" normalizeH="0" baseline="0" noProof="0" dirty="0" smtClean="0">
              <a:ln>
                <a:noFill/>
              </a:ln>
              <a:solidFill>
                <a:srgbClr val="4D4D4D"/>
              </a:solidFill>
              <a:effectLst/>
              <a:uLnTx/>
              <a:uFillTx/>
              <a:latin typeface="メイリオ"/>
              <a:ea typeface="メイリオ"/>
              <a:cs typeface="+mn-cs"/>
            </a:endParaRPr>
          </a:p>
        </p:txBody>
      </p:sp>
      <p:sp>
        <p:nvSpPr>
          <p:cNvPr id="7" name="正方形/長方形 6"/>
          <p:cNvSpPr/>
          <p:nvPr/>
        </p:nvSpPr>
        <p:spPr bwMode="auto">
          <a:xfrm>
            <a:off x="7322344" y="2159076"/>
            <a:ext cx="2104908" cy="299504"/>
          </a:xfrm>
          <a:prstGeom prst="rect">
            <a:avLst/>
          </a:prstGeom>
          <a:solidFill>
            <a:schemeClr val="accent2">
              <a:lumMod val="10000"/>
              <a:lumOff val="90000"/>
            </a:schemeClr>
          </a:solidFill>
          <a:ln w="12700" cap="flat" cmpd="sng" algn="ctr">
            <a:noFill/>
            <a:prstDash val="solid"/>
            <a:round/>
            <a:headEnd type="none" w="med" len="med"/>
            <a:tailEnd type="triangle"/>
          </a:ln>
          <a:effectLst/>
        </p:spPr>
        <p:txBody>
          <a:bodyPr rot="0" spcFirstLastPara="0" vertOverflow="overflow" horzOverflow="overflow" vert="horz" wrap="square" lIns="36000" tIns="72000" rIns="36000" bIns="3600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ja-JP" sz="1200" b="1" i="0" u="none" strike="noStrike" kern="0" cap="none" spc="0" normalizeH="0" baseline="0" noProof="0" dirty="0" smtClean="0">
                <a:ln>
                  <a:noFill/>
                </a:ln>
                <a:solidFill>
                  <a:srgbClr val="4D4D4D"/>
                </a:solidFill>
                <a:effectLst/>
                <a:uLnTx/>
                <a:uFillTx/>
                <a:latin typeface="メイリオ"/>
                <a:ea typeface="メイリオ"/>
                <a:cs typeface="+mn-cs"/>
              </a:rPr>
              <a:t>Credential Layer</a:t>
            </a:r>
            <a:endParaRPr kumimoji="0" lang="ja-JP" altLang="en-US" sz="1200" b="1" i="0" u="none" strike="noStrike" kern="0" cap="none" spc="0" normalizeH="0" baseline="0" noProof="0" dirty="0" smtClean="0">
              <a:ln>
                <a:noFill/>
              </a:ln>
              <a:solidFill>
                <a:srgbClr val="4D4D4D"/>
              </a:solidFill>
              <a:effectLst/>
              <a:uLnTx/>
              <a:uFillTx/>
              <a:latin typeface="メイリオ"/>
              <a:ea typeface="メイリオ"/>
              <a:cs typeface="+mn-cs"/>
            </a:endParaRPr>
          </a:p>
        </p:txBody>
      </p:sp>
      <p:sp>
        <p:nvSpPr>
          <p:cNvPr id="8" name="正方形/長方形 7"/>
          <p:cNvSpPr/>
          <p:nvPr/>
        </p:nvSpPr>
        <p:spPr bwMode="auto">
          <a:xfrm>
            <a:off x="7322344" y="3211155"/>
            <a:ext cx="2104908" cy="263201"/>
          </a:xfrm>
          <a:prstGeom prst="rect">
            <a:avLst/>
          </a:prstGeom>
          <a:solidFill>
            <a:schemeClr val="accent2">
              <a:lumMod val="10000"/>
              <a:lumOff val="90000"/>
            </a:schemeClr>
          </a:solidFill>
          <a:ln w="12700" cap="flat" cmpd="sng" algn="ctr">
            <a:noFill/>
            <a:prstDash val="solid"/>
            <a:round/>
            <a:headEnd type="none" w="med" len="med"/>
            <a:tailEnd type="triangle"/>
          </a:ln>
          <a:effectLst/>
        </p:spPr>
        <p:txBody>
          <a:bodyPr rot="0" spcFirstLastPara="0" vertOverflow="overflow" horzOverflow="overflow" vert="horz" wrap="square" lIns="36000" tIns="72000" rIns="36000" bIns="3600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ja-JP" sz="1200" b="1" i="0" u="none" strike="noStrike" kern="0" cap="none" spc="0" normalizeH="0" baseline="0" noProof="0" dirty="0" smtClean="0">
                <a:ln>
                  <a:noFill/>
                </a:ln>
                <a:solidFill>
                  <a:srgbClr val="4D4D4D"/>
                </a:solidFill>
                <a:effectLst/>
                <a:uLnTx/>
                <a:uFillTx/>
                <a:latin typeface="メイリオ"/>
                <a:ea typeface="メイリオ"/>
                <a:cs typeface="+mn-cs"/>
              </a:rPr>
              <a:t>Agent Layer</a:t>
            </a:r>
            <a:endParaRPr kumimoji="0" lang="ja-JP" altLang="en-US" sz="1200" b="1" i="0" u="none" strike="noStrike" kern="0" cap="none" spc="0" normalizeH="0" baseline="0" noProof="0" dirty="0" smtClean="0">
              <a:ln>
                <a:noFill/>
              </a:ln>
              <a:solidFill>
                <a:srgbClr val="4D4D4D"/>
              </a:solidFill>
              <a:effectLst/>
              <a:uLnTx/>
              <a:uFillTx/>
              <a:latin typeface="メイリオ"/>
              <a:ea typeface="メイリオ"/>
              <a:cs typeface="+mn-cs"/>
            </a:endParaRPr>
          </a:p>
        </p:txBody>
      </p:sp>
      <p:sp>
        <p:nvSpPr>
          <p:cNvPr id="9" name="正方形/長方形 8"/>
          <p:cNvSpPr/>
          <p:nvPr/>
        </p:nvSpPr>
        <p:spPr bwMode="auto">
          <a:xfrm>
            <a:off x="7322344" y="4222539"/>
            <a:ext cx="2104908" cy="332337"/>
          </a:xfrm>
          <a:prstGeom prst="rect">
            <a:avLst/>
          </a:prstGeom>
          <a:solidFill>
            <a:schemeClr val="accent2">
              <a:lumMod val="10000"/>
              <a:lumOff val="90000"/>
            </a:schemeClr>
          </a:solidFill>
          <a:ln w="12700" cap="flat" cmpd="sng" algn="ctr">
            <a:noFill/>
            <a:prstDash val="solid"/>
            <a:round/>
            <a:headEnd type="none" w="med" len="med"/>
            <a:tailEnd type="triangle"/>
          </a:ln>
          <a:effectLst/>
        </p:spPr>
        <p:txBody>
          <a:bodyPr rot="0" spcFirstLastPara="0" vertOverflow="overflow" horzOverflow="overflow" vert="horz" wrap="square" lIns="36000" tIns="72000" rIns="36000" bIns="3600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ja-JP" sz="1200" b="1" i="0" u="none" strike="noStrike" kern="0" cap="none" spc="0" normalizeH="0" baseline="0" noProof="0" dirty="0" smtClean="0">
                <a:ln>
                  <a:noFill/>
                </a:ln>
                <a:solidFill>
                  <a:srgbClr val="4D4D4D"/>
                </a:solidFill>
                <a:effectLst/>
                <a:uLnTx/>
                <a:uFillTx/>
                <a:latin typeface="メイリオ"/>
                <a:ea typeface="メイリオ"/>
                <a:cs typeface="+mn-cs"/>
              </a:rPr>
              <a:t>Public Trust Layer</a:t>
            </a:r>
            <a:endParaRPr kumimoji="0" lang="ja-JP" altLang="en-US" sz="1200" b="1" i="0" u="none" strike="noStrike" kern="0" cap="none" spc="0" normalizeH="0" baseline="0" noProof="0" dirty="0" smtClean="0">
              <a:ln>
                <a:noFill/>
              </a:ln>
              <a:solidFill>
                <a:srgbClr val="4D4D4D"/>
              </a:solidFill>
              <a:effectLst/>
              <a:uLnTx/>
              <a:uFillTx/>
              <a:latin typeface="メイリオ"/>
              <a:ea typeface="メイリオ"/>
              <a:cs typeface="+mn-cs"/>
            </a:endParaRPr>
          </a:p>
        </p:txBody>
      </p:sp>
      <p:cxnSp>
        <p:nvCxnSpPr>
          <p:cNvPr id="10" name="直線コネクタ 9"/>
          <p:cNvCxnSpPr/>
          <p:nvPr/>
        </p:nvCxnSpPr>
        <p:spPr bwMode="auto">
          <a:xfrm flipV="1">
            <a:off x="3922531" y="1357314"/>
            <a:ext cx="3399813" cy="459307"/>
          </a:xfrm>
          <a:prstGeom prst="line">
            <a:avLst/>
          </a:prstGeom>
          <a:solidFill>
            <a:srgbClr val="FF6600"/>
          </a:solidFill>
          <a:ln w="12700" cap="flat" cmpd="sng" algn="ctr">
            <a:solidFill>
              <a:srgbClr val="4D4D4D"/>
            </a:solidFill>
            <a:prstDash val="solid"/>
            <a:round/>
            <a:headEnd type="none" w="med" len="med"/>
            <a:tailEnd type="non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 name="直線コネクタ 10"/>
          <p:cNvCxnSpPr>
            <a:endCxn id="7" idx="1"/>
          </p:cNvCxnSpPr>
          <p:nvPr/>
        </p:nvCxnSpPr>
        <p:spPr bwMode="auto">
          <a:xfrm flipV="1">
            <a:off x="4720282" y="2308828"/>
            <a:ext cx="2602062" cy="619367"/>
          </a:xfrm>
          <a:prstGeom prst="line">
            <a:avLst/>
          </a:prstGeom>
          <a:solidFill>
            <a:srgbClr val="FF6600"/>
          </a:solidFill>
          <a:ln w="12700" cap="flat" cmpd="sng" algn="ctr">
            <a:solidFill>
              <a:srgbClr val="4D4D4D"/>
            </a:solidFill>
            <a:prstDash val="solid"/>
            <a:round/>
            <a:headEnd type="none" w="med" len="med"/>
            <a:tailEnd type="non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直線コネクタ 11"/>
          <p:cNvCxnSpPr>
            <a:endCxn id="8" idx="1"/>
          </p:cNvCxnSpPr>
          <p:nvPr/>
        </p:nvCxnSpPr>
        <p:spPr bwMode="auto">
          <a:xfrm flipV="1">
            <a:off x="4720282" y="3342756"/>
            <a:ext cx="2602062" cy="599680"/>
          </a:xfrm>
          <a:prstGeom prst="line">
            <a:avLst/>
          </a:prstGeom>
          <a:solidFill>
            <a:srgbClr val="FF6600"/>
          </a:solidFill>
          <a:ln w="12700" cap="flat" cmpd="sng" algn="ctr">
            <a:solidFill>
              <a:srgbClr val="4D4D4D"/>
            </a:solidFill>
            <a:prstDash val="solid"/>
            <a:round/>
            <a:headEnd type="none" w="med" len="med"/>
            <a:tailEnd type="non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直線コネクタ 12"/>
          <p:cNvCxnSpPr>
            <a:stCxn id="9" idx="1"/>
          </p:cNvCxnSpPr>
          <p:nvPr/>
        </p:nvCxnSpPr>
        <p:spPr bwMode="auto">
          <a:xfrm flipH="1">
            <a:off x="4643438" y="4388708"/>
            <a:ext cx="2678906" cy="877036"/>
          </a:xfrm>
          <a:prstGeom prst="line">
            <a:avLst/>
          </a:prstGeom>
          <a:solidFill>
            <a:srgbClr val="FF6600"/>
          </a:solidFill>
          <a:ln w="12700" cap="flat" cmpd="sng" algn="ctr">
            <a:solidFill>
              <a:srgbClr val="4D4D4D"/>
            </a:solidFill>
            <a:prstDash val="solid"/>
            <a:round/>
            <a:headEnd type="none" w="med" len="med"/>
            <a:tailEnd type="non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 name="正方形/長方形 13"/>
          <p:cNvSpPr/>
          <p:nvPr/>
        </p:nvSpPr>
        <p:spPr bwMode="auto">
          <a:xfrm>
            <a:off x="7322344" y="1472770"/>
            <a:ext cx="2104908" cy="373297"/>
          </a:xfrm>
          <a:prstGeom prst="rect">
            <a:avLst/>
          </a:prstGeom>
          <a:noFill/>
          <a:ln w="9525" cap="flat" cmpd="sng" algn="ctr">
            <a:solidFill>
              <a:schemeClr val="accent2">
                <a:lumMod val="25000"/>
                <a:lumOff val="75000"/>
              </a:schemeClr>
            </a:solidFill>
            <a:prstDash val="solid"/>
            <a:round/>
            <a:headEnd type="none" w="med" len="med"/>
            <a:tailEnd type="triangle"/>
          </a:ln>
          <a:effectLst/>
        </p:spPr>
        <p:txBody>
          <a:bodyPr rot="0" spcFirstLastPara="0" vertOverflow="overflow" horzOverflow="overflow" vert="horz" wrap="square" lIns="36000" tIns="72000" rIns="36000" bIns="3600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ja-JP" altLang="en-US" sz="1050" b="0" i="0" u="none" strike="noStrike" kern="0" cap="none" spc="0" normalizeH="0" baseline="0" noProof="0" dirty="0" smtClean="0">
                <a:ln>
                  <a:noFill/>
                </a:ln>
                <a:solidFill>
                  <a:srgbClr val="4D4D4D"/>
                </a:solidFill>
                <a:effectLst/>
                <a:uLnTx/>
                <a:uFillTx/>
                <a:latin typeface="メイリオ"/>
                <a:ea typeface="メイリオ"/>
                <a:cs typeface="+mn-cs"/>
              </a:rPr>
              <a:t>分散型</a:t>
            </a:r>
            <a:r>
              <a:rPr kumimoji="0" lang="en-US" altLang="ja-JP" sz="1050" b="0" i="0" u="none" strike="noStrike" kern="0" cap="none" spc="0" normalizeH="0" baseline="0" noProof="0" dirty="0" smtClean="0">
                <a:ln>
                  <a:noFill/>
                </a:ln>
                <a:solidFill>
                  <a:srgbClr val="4D4D4D"/>
                </a:solidFill>
                <a:effectLst/>
                <a:uLnTx/>
                <a:uFillTx/>
                <a:latin typeface="メイリオ"/>
                <a:ea typeface="メイリオ"/>
                <a:cs typeface="+mn-cs"/>
              </a:rPr>
              <a:t>ID</a:t>
            </a:r>
            <a:r>
              <a:rPr kumimoji="0" lang="ja-JP" altLang="en-US" sz="1050" b="0" i="0" u="none" strike="noStrike" kern="0" cap="none" spc="0" normalizeH="0" baseline="0" noProof="0" dirty="0" smtClean="0">
                <a:ln>
                  <a:noFill/>
                </a:ln>
                <a:solidFill>
                  <a:srgbClr val="4D4D4D"/>
                </a:solidFill>
                <a:effectLst/>
                <a:uLnTx/>
                <a:uFillTx/>
                <a:latin typeface="メイリオ"/>
                <a:ea typeface="メイリオ"/>
                <a:cs typeface="+mn-cs"/>
              </a:rPr>
              <a:t>を活用したアプリケーション、ユースケース</a:t>
            </a:r>
          </a:p>
        </p:txBody>
      </p:sp>
      <p:sp>
        <p:nvSpPr>
          <p:cNvPr id="15" name="正方形/長方形 14"/>
          <p:cNvSpPr/>
          <p:nvPr/>
        </p:nvSpPr>
        <p:spPr bwMode="auto">
          <a:xfrm>
            <a:off x="7322344" y="2487369"/>
            <a:ext cx="2104908" cy="480428"/>
          </a:xfrm>
          <a:prstGeom prst="rect">
            <a:avLst/>
          </a:prstGeom>
          <a:noFill/>
          <a:ln w="9525" cap="flat" cmpd="sng" algn="ctr">
            <a:solidFill>
              <a:schemeClr val="accent2">
                <a:lumMod val="25000"/>
                <a:lumOff val="75000"/>
              </a:schemeClr>
            </a:solidFill>
            <a:prstDash val="solid"/>
            <a:round/>
            <a:headEnd type="none" w="med" len="med"/>
            <a:tailEnd type="triangle"/>
          </a:ln>
          <a:effectLst/>
        </p:spPr>
        <p:txBody>
          <a:bodyPr rot="0" spcFirstLastPara="0" vertOverflow="overflow" horzOverflow="overflow" vert="horz" wrap="square" lIns="36000" tIns="72000" rIns="36000" bIns="3600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ja-JP" sz="1050" b="0" i="0" u="none" strike="noStrike" kern="0" cap="none" spc="0" normalizeH="0" baseline="0" noProof="0" dirty="0" smtClean="0">
                <a:ln>
                  <a:noFill/>
                </a:ln>
                <a:solidFill>
                  <a:srgbClr val="4D4D4D"/>
                </a:solidFill>
                <a:effectLst/>
                <a:uLnTx/>
                <a:uFillTx/>
                <a:latin typeface="メイリオ"/>
                <a:ea typeface="メイリオ"/>
                <a:cs typeface="+mn-cs"/>
              </a:rPr>
              <a:t>Verifiable Credential</a:t>
            </a:r>
            <a:r>
              <a:rPr kumimoji="0" lang="ja-JP" altLang="en-US" sz="1050" b="0" i="0" u="none" strike="noStrike" kern="0" cap="none" spc="0" normalizeH="0" baseline="0" noProof="0" dirty="0" smtClean="0">
                <a:ln>
                  <a:noFill/>
                </a:ln>
                <a:solidFill>
                  <a:srgbClr val="4D4D4D"/>
                </a:solidFill>
                <a:effectLst/>
                <a:uLnTx/>
                <a:uFillTx/>
                <a:latin typeface="メイリオ"/>
                <a:ea typeface="メイリオ"/>
                <a:cs typeface="+mn-cs"/>
              </a:rPr>
              <a:t>のフォーマット、</a:t>
            </a:r>
            <a:r>
              <a:rPr kumimoji="0" lang="en-US" altLang="ja-JP" sz="1050" b="0" i="0" u="none" strike="noStrike" kern="0" cap="none" spc="0" normalizeH="0" baseline="0" noProof="0" dirty="0" smtClean="0">
                <a:ln>
                  <a:noFill/>
                </a:ln>
                <a:solidFill>
                  <a:srgbClr val="4D4D4D"/>
                </a:solidFill>
                <a:effectLst/>
                <a:uLnTx/>
                <a:uFillTx/>
                <a:latin typeface="メイリオ"/>
                <a:ea typeface="メイリオ"/>
                <a:cs typeface="+mn-cs"/>
              </a:rPr>
              <a:t>Proof</a:t>
            </a:r>
            <a:r>
              <a:rPr kumimoji="0" lang="ja-JP" altLang="en-US" sz="1050" b="0" i="0" u="none" strike="noStrike" kern="0" cap="none" spc="0" normalizeH="0" baseline="0" noProof="0" dirty="0" smtClean="0">
                <a:ln>
                  <a:noFill/>
                </a:ln>
                <a:solidFill>
                  <a:srgbClr val="4D4D4D"/>
                </a:solidFill>
                <a:effectLst/>
                <a:uLnTx/>
                <a:uFillTx/>
                <a:latin typeface="メイリオ"/>
                <a:ea typeface="メイリオ"/>
                <a:cs typeface="+mn-cs"/>
              </a:rPr>
              <a:t>、取消、交換に関する規格群</a:t>
            </a:r>
          </a:p>
        </p:txBody>
      </p:sp>
      <p:sp>
        <p:nvSpPr>
          <p:cNvPr id="16" name="正方形/長方形 15"/>
          <p:cNvSpPr/>
          <p:nvPr/>
        </p:nvSpPr>
        <p:spPr bwMode="auto">
          <a:xfrm>
            <a:off x="7322344" y="3515403"/>
            <a:ext cx="2104908" cy="556611"/>
          </a:xfrm>
          <a:prstGeom prst="rect">
            <a:avLst/>
          </a:prstGeom>
          <a:noFill/>
          <a:ln w="9525" cap="flat" cmpd="sng" algn="ctr">
            <a:solidFill>
              <a:schemeClr val="accent2">
                <a:lumMod val="25000"/>
                <a:lumOff val="75000"/>
              </a:schemeClr>
            </a:solidFill>
            <a:prstDash val="solid"/>
            <a:round/>
            <a:headEnd type="none" w="med" len="med"/>
            <a:tailEnd type="triangle"/>
          </a:ln>
          <a:effectLst/>
        </p:spPr>
        <p:txBody>
          <a:bodyPr rot="0" spcFirstLastPara="0" vertOverflow="overflow" horzOverflow="overflow" vert="horz" wrap="square" lIns="36000" tIns="72000" rIns="36000" bIns="3600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ja-JP" altLang="en-US" sz="1050" b="0" i="0" u="none" strike="noStrike" kern="0" cap="none" spc="0" normalizeH="0" baseline="0" noProof="0" dirty="0" smtClean="0">
                <a:ln>
                  <a:noFill/>
                </a:ln>
                <a:solidFill>
                  <a:srgbClr val="4D4D4D"/>
                </a:solidFill>
                <a:effectLst/>
                <a:uLnTx/>
                <a:uFillTx/>
                <a:latin typeface="メイリオ"/>
                <a:ea typeface="メイリオ"/>
                <a:cs typeface="+mn-cs"/>
              </a:rPr>
              <a:t>エージェント間のセキュアな</a:t>
            </a:r>
            <a:r>
              <a:rPr kumimoji="0" lang="en-US" altLang="ja-JP" sz="1050" b="0" i="0" u="none" strike="noStrike" kern="0" cap="none" spc="0" normalizeH="0" baseline="0" noProof="0" dirty="0" smtClean="0">
                <a:ln>
                  <a:noFill/>
                </a:ln>
                <a:solidFill>
                  <a:srgbClr val="4D4D4D"/>
                </a:solidFill>
                <a:effectLst/>
                <a:uLnTx/>
                <a:uFillTx/>
                <a:latin typeface="メイリオ"/>
                <a:ea typeface="メイリオ"/>
                <a:cs typeface="+mn-cs"/>
              </a:rPr>
              <a:t>Peer-to-peer</a:t>
            </a:r>
            <a:r>
              <a:rPr kumimoji="0" lang="ja-JP" altLang="en-US" sz="1050" b="0" i="0" u="none" strike="noStrike" kern="0" cap="none" spc="0" normalizeH="0" baseline="0" noProof="0" dirty="0" smtClean="0">
                <a:ln>
                  <a:noFill/>
                </a:ln>
                <a:solidFill>
                  <a:srgbClr val="4D4D4D"/>
                </a:solidFill>
                <a:effectLst/>
                <a:uLnTx/>
                <a:uFillTx/>
                <a:latin typeface="メイリオ"/>
                <a:ea typeface="メイリオ"/>
                <a:cs typeface="+mn-cs"/>
              </a:rPr>
              <a:t>コミュニケーションを実現するための規格群</a:t>
            </a:r>
          </a:p>
        </p:txBody>
      </p:sp>
      <p:sp>
        <p:nvSpPr>
          <p:cNvPr id="17" name="正方形/長方形 16"/>
          <p:cNvSpPr/>
          <p:nvPr/>
        </p:nvSpPr>
        <p:spPr bwMode="auto">
          <a:xfrm>
            <a:off x="7322344" y="4607623"/>
            <a:ext cx="2104908" cy="440508"/>
          </a:xfrm>
          <a:prstGeom prst="rect">
            <a:avLst/>
          </a:prstGeom>
          <a:noFill/>
          <a:ln w="9525" cap="flat" cmpd="sng" algn="ctr">
            <a:solidFill>
              <a:schemeClr val="accent2">
                <a:lumMod val="25000"/>
                <a:lumOff val="75000"/>
              </a:schemeClr>
            </a:solidFill>
            <a:prstDash val="solid"/>
            <a:round/>
            <a:headEnd type="none" w="med" len="med"/>
            <a:tailEnd type="triangle"/>
          </a:ln>
          <a:effectLst/>
        </p:spPr>
        <p:txBody>
          <a:bodyPr rot="0" spcFirstLastPara="0" vertOverflow="overflow" horzOverflow="overflow" vert="horz" wrap="square" lIns="36000" tIns="72000" rIns="36000" bIns="3600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ja-JP" altLang="en-US" sz="1050" b="0" i="0" u="none" strike="noStrike" kern="0" cap="none" spc="0" normalizeH="0" baseline="0" noProof="0" dirty="0" smtClean="0">
                <a:ln>
                  <a:noFill/>
                </a:ln>
                <a:solidFill>
                  <a:srgbClr val="4D4D4D"/>
                </a:solidFill>
                <a:effectLst/>
                <a:uLnTx/>
                <a:uFillTx/>
                <a:latin typeface="メイリオ"/>
                <a:ea typeface="メイリオ"/>
                <a:cs typeface="+mn-cs"/>
              </a:rPr>
              <a:t>分散型</a:t>
            </a:r>
            <a:r>
              <a:rPr kumimoji="0" lang="en-US" altLang="ja-JP" sz="1050" b="0" i="0" u="none" strike="noStrike" kern="0" cap="none" spc="0" normalizeH="0" baseline="0" noProof="0" dirty="0" smtClean="0">
                <a:ln>
                  <a:noFill/>
                </a:ln>
                <a:solidFill>
                  <a:srgbClr val="4D4D4D"/>
                </a:solidFill>
                <a:effectLst/>
                <a:uLnTx/>
                <a:uFillTx/>
                <a:latin typeface="メイリオ"/>
                <a:ea typeface="メイリオ"/>
                <a:cs typeface="+mn-cs"/>
              </a:rPr>
              <a:t>ID</a:t>
            </a:r>
            <a:r>
              <a:rPr kumimoji="0" lang="ja-JP" altLang="en-US" sz="1050" b="0" i="0" u="none" strike="noStrike" kern="0" cap="none" spc="0" normalizeH="0" baseline="0" noProof="0" dirty="0" smtClean="0">
                <a:ln>
                  <a:noFill/>
                </a:ln>
                <a:solidFill>
                  <a:srgbClr val="4D4D4D"/>
                </a:solidFill>
                <a:effectLst/>
                <a:uLnTx/>
                <a:uFillTx/>
                <a:latin typeface="メイリオ"/>
                <a:ea typeface="メイリオ"/>
                <a:cs typeface="+mn-cs"/>
              </a:rPr>
              <a:t>のトラストの基盤となるブロックチェーンに関する規格群</a:t>
            </a:r>
            <a:endParaRPr kumimoji="0" lang="en-US" altLang="ja-JP" sz="1050" b="0" i="0" u="none" strike="noStrike" kern="0" cap="none" spc="0" normalizeH="0" baseline="0" noProof="0" dirty="0" smtClean="0">
              <a:ln>
                <a:noFill/>
              </a:ln>
              <a:solidFill>
                <a:srgbClr val="4D4D4D"/>
              </a:solidFill>
              <a:effectLst/>
              <a:uLnTx/>
              <a:uFillTx/>
              <a:latin typeface="メイリオ"/>
              <a:ea typeface="メイリオ"/>
              <a:cs typeface="+mn-cs"/>
            </a:endParaRPr>
          </a:p>
        </p:txBody>
      </p:sp>
      <p:sp>
        <p:nvSpPr>
          <p:cNvPr id="24" name="正方形/長方形 23"/>
          <p:cNvSpPr/>
          <p:nvPr/>
        </p:nvSpPr>
        <p:spPr bwMode="auto">
          <a:xfrm>
            <a:off x="301996" y="708397"/>
            <a:ext cx="9125255" cy="332337"/>
          </a:xfrm>
          <a:prstGeom prst="rect">
            <a:avLst/>
          </a:prstGeom>
          <a:solidFill>
            <a:schemeClr val="accent1"/>
          </a:solidFill>
          <a:ln w="12700" cap="flat" cmpd="sng" algn="ctr">
            <a:noFill/>
            <a:prstDash val="solid"/>
            <a:round/>
            <a:headEnd type="none" w="med" len="med"/>
            <a:tailEnd type="triangle"/>
          </a:ln>
          <a:effectLst/>
        </p:spPr>
        <p:txBody>
          <a:bodyPr rot="0" spcFirstLastPara="0" vertOverflow="overflow" horzOverflow="overflow" vert="horz" wrap="square" lIns="36000" tIns="72000" rIns="36000" bIns="36000" numCol="1" spcCol="0" rtlCol="0" fromWordArt="0" anchor="ctr" anchorCtr="0" forceAA="0" compatLnSpc="1">
            <a:prstTxWarp prst="textNoShape">
              <a:avLst/>
            </a:prstTxWarp>
            <a:noAutofit/>
          </a:bodyPr>
          <a:lstStyle/>
          <a:p>
            <a:pPr lvl="0" algn="ctr" fontAlgn="base">
              <a:spcBef>
                <a:spcPct val="0"/>
              </a:spcBef>
              <a:spcAft>
                <a:spcPct val="0"/>
              </a:spcAft>
              <a:defRPr/>
            </a:pPr>
            <a:r>
              <a:rPr kumimoji="0" lang="en-US" altLang="ja-JP" sz="1400" b="1" i="0" u="none" strike="noStrike" kern="0" cap="none" spc="0" normalizeH="0" baseline="0" noProof="0" dirty="0" smtClean="0">
                <a:ln>
                  <a:noFill/>
                </a:ln>
                <a:solidFill>
                  <a:prstClr val="white"/>
                </a:solidFill>
                <a:effectLst/>
                <a:uLnTx/>
                <a:uFillTx/>
                <a:latin typeface="メイリオ"/>
                <a:ea typeface="メイリオ"/>
                <a:cs typeface="+mn-cs"/>
              </a:rPr>
              <a:t>DIF</a:t>
            </a:r>
            <a:r>
              <a:rPr kumimoji="0" lang="ja-JP" altLang="en-US" sz="1400" b="1" i="0" u="none" strike="noStrike" kern="0" cap="none" spc="0" normalizeH="0" baseline="0" noProof="0" dirty="0" smtClean="0">
                <a:ln>
                  <a:noFill/>
                </a:ln>
                <a:solidFill>
                  <a:prstClr val="white"/>
                </a:solidFill>
                <a:effectLst/>
                <a:uLnTx/>
                <a:uFillTx/>
                <a:latin typeface="メイリオ"/>
                <a:ea typeface="メイリオ"/>
                <a:cs typeface="+mn-cs"/>
              </a:rPr>
              <a:t>による分散型</a:t>
            </a:r>
            <a:r>
              <a:rPr kumimoji="0" lang="en-US" altLang="ja-JP" sz="1400" b="1" i="0" u="none" strike="noStrike" kern="0" cap="none" spc="0" normalizeH="0" baseline="0" noProof="0" dirty="0" smtClean="0">
                <a:ln>
                  <a:noFill/>
                </a:ln>
                <a:solidFill>
                  <a:prstClr val="white"/>
                </a:solidFill>
                <a:effectLst/>
                <a:uLnTx/>
                <a:uFillTx/>
                <a:latin typeface="メイリオ"/>
                <a:ea typeface="メイリオ"/>
                <a:cs typeface="+mn-cs"/>
              </a:rPr>
              <a:t>ID</a:t>
            </a:r>
            <a:r>
              <a:rPr kumimoji="0" lang="ja-JP" altLang="en-US" sz="1400" b="1" i="0" u="none" strike="noStrike" kern="0" cap="none" spc="0" normalizeH="0" baseline="0" noProof="0" dirty="0" smtClean="0">
                <a:ln>
                  <a:noFill/>
                </a:ln>
                <a:solidFill>
                  <a:prstClr val="white"/>
                </a:solidFill>
                <a:effectLst/>
                <a:uLnTx/>
                <a:uFillTx/>
                <a:latin typeface="メイリオ"/>
                <a:ea typeface="メイリオ"/>
                <a:cs typeface="+mn-cs"/>
              </a:rPr>
              <a:t>の構成要素マップ（</a:t>
            </a:r>
            <a:r>
              <a:rPr kumimoji="0" lang="en-US" altLang="ja-JP" sz="1400" b="1" kern="0" dirty="0">
                <a:solidFill>
                  <a:prstClr val="white"/>
                </a:solidFill>
                <a:latin typeface="メイリオ"/>
                <a:ea typeface="メイリオ"/>
              </a:rPr>
              <a:t>Decentralized Mapping Exercise</a:t>
            </a:r>
            <a:r>
              <a:rPr kumimoji="0" lang="ja-JP" altLang="en-US" sz="1400" b="1" i="0" u="none" strike="noStrike" kern="0" cap="none" spc="0" normalizeH="0" baseline="0" noProof="0" dirty="0" smtClean="0">
                <a:ln>
                  <a:noFill/>
                </a:ln>
                <a:solidFill>
                  <a:prstClr val="white"/>
                </a:solidFill>
                <a:effectLst/>
                <a:uLnTx/>
                <a:uFillTx/>
                <a:latin typeface="メイリオ"/>
                <a:ea typeface="メイリオ"/>
                <a:cs typeface="+mn-cs"/>
              </a:rPr>
              <a:t>）</a:t>
            </a:r>
          </a:p>
        </p:txBody>
      </p:sp>
      <p:sp>
        <p:nvSpPr>
          <p:cNvPr id="25" name="正方形/長方形 24"/>
          <p:cNvSpPr/>
          <p:nvPr/>
        </p:nvSpPr>
        <p:spPr bwMode="auto">
          <a:xfrm>
            <a:off x="7322344" y="5196890"/>
            <a:ext cx="2104908" cy="352570"/>
          </a:xfrm>
          <a:prstGeom prst="rect">
            <a:avLst/>
          </a:prstGeom>
          <a:solidFill>
            <a:schemeClr val="accent2">
              <a:lumMod val="10000"/>
              <a:lumOff val="90000"/>
            </a:schemeClr>
          </a:solidFill>
          <a:ln w="12700" cap="flat" cmpd="sng" algn="ctr">
            <a:noFill/>
            <a:prstDash val="solid"/>
            <a:round/>
            <a:headEnd type="none" w="med" len="med"/>
            <a:tailEnd type="triangle"/>
          </a:ln>
          <a:effectLst/>
        </p:spPr>
        <p:txBody>
          <a:bodyPr rot="0" spcFirstLastPara="0" vertOverflow="overflow" horzOverflow="overflow" vert="horz" wrap="square" lIns="36000" tIns="72000" rIns="36000" bIns="3600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ja-JP" sz="1200" b="1" i="0" u="none" strike="noStrike" kern="0" cap="none" spc="0" normalizeH="0" baseline="0" noProof="0" dirty="0" smtClean="0">
                <a:ln>
                  <a:noFill/>
                </a:ln>
                <a:solidFill>
                  <a:srgbClr val="4D4D4D"/>
                </a:solidFill>
                <a:effectLst/>
                <a:uLnTx/>
                <a:uFillTx/>
                <a:latin typeface="メイリオ"/>
                <a:ea typeface="メイリオ"/>
                <a:cs typeface="+mn-cs"/>
              </a:rPr>
              <a:t>Vertical / Crosscutting</a:t>
            </a:r>
            <a:endParaRPr kumimoji="0" lang="ja-JP" altLang="en-US" sz="1200" b="1" i="0" u="none" strike="noStrike" kern="0" cap="none" spc="0" normalizeH="0" baseline="0" noProof="0" dirty="0" smtClean="0">
              <a:ln>
                <a:noFill/>
              </a:ln>
              <a:solidFill>
                <a:srgbClr val="4D4D4D"/>
              </a:solidFill>
              <a:effectLst/>
              <a:uLnTx/>
              <a:uFillTx/>
              <a:latin typeface="メイリオ"/>
              <a:ea typeface="メイリオ"/>
              <a:cs typeface="+mn-cs"/>
            </a:endParaRPr>
          </a:p>
        </p:txBody>
      </p:sp>
      <p:sp>
        <p:nvSpPr>
          <p:cNvPr id="27" name="正方形/長方形 26"/>
          <p:cNvSpPr/>
          <p:nvPr/>
        </p:nvSpPr>
        <p:spPr bwMode="auto">
          <a:xfrm>
            <a:off x="7322344" y="5609685"/>
            <a:ext cx="2104908" cy="412796"/>
          </a:xfrm>
          <a:prstGeom prst="rect">
            <a:avLst/>
          </a:prstGeom>
          <a:noFill/>
          <a:ln w="9525" cap="flat" cmpd="sng" algn="ctr">
            <a:solidFill>
              <a:schemeClr val="accent2">
                <a:lumMod val="25000"/>
                <a:lumOff val="75000"/>
              </a:schemeClr>
            </a:solidFill>
            <a:prstDash val="solid"/>
            <a:round/>
            <a:headEnd type="none" w="med" len="med"/>
            <a:tailEnd type="triangle"/>
          </a:ln>
          <a:effectLst/>
        </p:spPr>
        <p:txBody>
          <a:bodyPr rot="0" spcFirstLastPara="0" vertOverflow="overflow" horzOverflow="overflow" vert="horz" wrap="square" lIns="36000" tIns="72000" rIns="36000" bIns="3600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ja-JP" altLang="en-US" sz="1050" b="0" i="0" u="none" strike="noStrike" kern="0" cap="none" spc="0" normalizeH="0" baseline="0" noProof="0" dirty="0" smtClean="0">
                <a:ln>
                  <a:noFill/>
                </a:ln>
                <a:solidFill>
                  <a:srgbClr val="4D4D4D"/>
                </a:solidFill>
                <a:effectLst/>
                <a:uLnTx/>
                <a:uFillTx/>
                <a:latin typeface="メイリオ"/>
                <a:ea typeface="メイリオ"/>
                <a:cs typeface="+mn-cs"/>
              </a:rPr>
              <a:t>レイヤーを横断する要素、取組等</a:t>
            </a:r>
            <a:endParaRPr kumimoji="0" lang="en-US" altLang="ja-JP" sz="1050" b="0" i="0" u="none" strike="noStrike" kern="0" cap="none" spc="0" normalizeH="0" baseline="0" noProof="0" dirty="0" smtClean="0">
              <a:ln>
                <a:noFill/>
              </a:ln>
              <a:solidFill>
                <a:srgbClr val="4D4D4D"/>
              </a:solidFill>
              <a:effectLst/>
              <a:uLnTx/>
              <a:uFillTx/>
              <a:latin typeface="メイリオ"/>
              <a:ea typeface="メイリオ"/>
              <a:cs typeface="+mn-cs"/>
            </a:endParaRPr>
          </a:p>
        </p:txBody>
      </p:sp>
      <p:cxnSp>
        <p:nvCxnSpPr>
          <p:cNvPr id="28" name="直線コネクタ 27"/>
          <p:cNvCxnSpPr>
            <a:stCxn id="25" idx="1"/>
          </p:cNvCxnSpPr>
          <p:nvPr/>
        </p:nvCxnSpPr>
        <p:spPr bwMode="auto">
          <a:xfrm flipH="1">
            <a:off x="5822156" y="5373175"/>
            <a:ext cx="1500188" cy="58738"/>
          </a:xfrm>
          <a:prstGeom prst="line">
            <a:avLst/>
          </a:prstGeom>
          <a:solidFill>
            <a:srgbClr val="FF6600"/>
          </a:solidFill>
          <a:ln w="12700" cap="flat" cmpd="sng" algn="ctr">
            <a:solidFill>
              <a:srgbClr val="4D4D4D"/>
            </a:solidFill>
            <a:prstDash val="solid"/>
            <a:round/>
            <a:headEnd type="none" w="med" len="med"/>
            <a:tailEnd type="non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396925633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normAutofit/>
          </a:bodyPr>
          <a:lstStyle/>
          <a:p>
            <a:r>
              <a:rPr kumimoji="1" lang="en-US" altLang="ja-JP" sz="2000" dirty="0" smtClean="0"/>
              <a:t>Decentralized Identity Foundation</a:t>
            </a:r>
            <a:r>
              <a:rPr lang="ja-JP" altLang="en-US" sz="2000" dirty="0" smtClean="0"/>
              <a:t>（</a:t>
            </a:r>
            <a:r>
              <a:rPr lang="en-US" altLang="ja-JP" sz="2000" dirty="0" smtClean="0"/>
              <a:t>DIF</a:t>
            </a:r>
            <a:r>
              <a:rPr lang="ja-JP" altLang="en-US" sz="2000" dirty="0" smtClean="0"/>
              <a:t>）</a:t>
            </a:r>
            <a:r>
              <a:rPr kumimoji="1" lang="en-US" altLang="ja-JP" sz="2000" dirty="0" smtClean="0"/>
              <a:t>– </a:t>
            </a:r>
            <a:r>
              <a:rPr lang="ja-JP" altLang="en-US" sz="2000" dirty="0" smtClean="0"/>
              <a:t>規格策定以外の活動</a:t>
            </a:r>
            <a:endParaRPr lang="ja-JP" altLang="en-US" sz="2000" dirty="0"/>
          </a:p>
        </p:txBody>
      </p:sp>
      <p:sp>
        <p:nvSpPr>
          <p:cNvPr id="5" name="テキスト ボックス 4"/>
          <p:cNvSpPr txBox="1"/>
          <p:nvPr/>
        </p:nvSpPr>
        <p:spPr>
          <a:xfrm>
            <a:off x="1634034" y="649469"/>
            <a:ext cx="7940477" cy="846841"/>
          </a:xfrm>
          <a:prstGeom prst="rect">
            <a:avLst/>
          </a:prstGeom>
          <a:noFill/>
          <a:ln>
            <a:solidFill>
              <a:srgbClr val="002060"/>
            </a:solidFill>
          </a:ln>
        </p:spPr>
        <p:txBody>
          <a:bodyPr wrap="square" lIns="36000" rIns="36000" rtlCol="0" anchor="ctr">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Meiryo UI"/>
                <a:ea typeface="Meiryo UI"/>
                <a:cs typeface="+mn-cs"/>
              </a:rPr>
              <a:t>公式ブログにおいて、頻繁に</a:t>
            </a:r>
            <a:r>
              <a:rPr kumimoji="1" lang="ja-JP" altLang="en-US" sz="1400" b="1" i="0" u="none" strike="noStrike" kern="1200" cap="none" spc="0" normalizeH="0" baseline="0" noProof="0" dirty="0" smtClean="0">
                <a:ln>
                  <a:noFill/>
                </a:ln>
                <a:solidFill>
                  <a:srgbClr val="000000"/>
                </a:solidFill>
                <a:effectLst/>
                <a:uLnTx/>
                <a:uFillTx/>
                <a:latin typeface="Meiryo UI"/>
                <a:ea typeface="Meiryo UI"/>
                <a:cs typeface="+mn-cs"/>
              </a:rPr>
              <a:t>記事をアップしている。</a:t>
            </a:r>
            <a:r>
              <a:rPr kumimoji="1" lang="ja-JP" altLang="en-US" sz="1400" b="1" i="0" u="none" strike="noStrike" kern="1200" cap="none" spc="0" normalizeH="0" baseline="0" noProof="0" dirty="0">
                <a:ln>
                  <a:noFill/>
                </a:ln>
                <a:solidFill>
                  <a:srgbClr val="000000"/>
                </a:solidFill>
                <a:effectLst/>
                <a:uLnTx/>
                <a:uFillTx/>
                <a:latin typeface="Meiryo UI"/>
                <a:ea typeface="Meiryo UI"/>
                <a:cs typeface="+mn-cs"/>
              </a:rPr>
              <a:t>月次でアップされる「</a:t>
            </a:r>
            <a:r>
              <a:rPr kumimoji="1" lang="en-US" altLang="ja-JP" sz="1400" b="1" i="0" u="none" strike="noStrike" kern="1200" cap="none" spc="0" normalizeH="0" baseline="0" noProof="0" dirty="0">
                <a:ln>
                  <a:noFill/>
                </a:ln>
                <a:solidFill>
                  <a:srgbClr val="000000"/>
                </a:solidFill>
                <a:effectLst/>
                <a:uLnTx/>
                <a:uFillTx/>
                <a:latin typeface="Meiryo UI"/>
                <a:ea typeface="Meiryo UI"/>
                <a:cs typeface="+mn-cs"/>
              </a:rPr>
              <a:t>DIF Monthly</a:t>
            </a:r>
            <a:r>
              <a:rPr kumimoji="1" lang="ja-JP" altLang="en-US" sz="1400" b="1" i="0" u="none" strike="noStrike" kern="1200" cap="none" spc="0" normalizeH="0" baseline="0" noProof="0" dirty="0">
                <a:ln>
                  <a:noFill/>
                </a:ln>
                <a:solidFill>
                  <a:srgbClr val="000000"/>
                </a:solidFill>
                <a:effectLst/>
                <a:uLnTx/>
                <a:uFillTx/>
                <a:latin typeface="Meiryo UI"/>
                <a:ea typeface="Meiryo UI"/>
                <a:cs typeface="+mn-cs"/>
              </a:rPr>
              <a:t>」は、</a:t>
            </a:r>
            <a:r>
              <a:rPr kumimoji="1" lang="en-US" altLang="ja-JP" sz="1400" b="1" i="0" u="none" strike="noStrike" kern="1200" cap="none" spc="0" normalizeH="0" baseline="0" noProof="0" dirty="0">
                <a:ln>
                  <a:noFill/>
                </a:ln>
                <a:solidFill>
                  <a:srgbClr val="000000"/>
                </a:solidFill>
                <a:effectLst/>
                <a:uLnTx/>
                <a:uFillTx/>
                <a:latin typeface="Meiryo UI"/>
                <a:ea typeface="Meiryo UI"/>
                <a:cs typeface="+mn-cs"/>
              </a:rPr>
              <a:t>DIF</a:t>
            </a:r>
            <a:r>
              <a:rPr kumimoji="1" lang="ja-JP" altLang="en-US" sz="1400" b="1" i="0" u="none" strike="noStrike" kern="1200" cap="none" spc="0" normalizeH="0" baseline="0" noProof="0" dirty="0">
                <a:ln>
                  <a:noFill/>
                </a:ln>
                <a:solidFill>
                  <a:srgbClr val="000000"/>
                </a:solidFill>
                <a:effectLst/>
                <a:uLnTx/>
                <a:uFillTx/>
                <a:latin typeface="Meiryo UI"/>
                <a:ea typeface="Meiryo UI"/>
                <a:cs typeface="+mn-cs"/>
              </a:rPr>
              <a:t>の団体全体および各</a:t>
            </a:r>
            <a:r>
              <a:rPr kumimoji="1" lang="en-US" altLang="ja-JP" sz="1400" b="1" i="0" u="none" strike="noStrike" kern="1200" cap="none" spc="0" normalizeH="0" baseline="0" noProof="0" dirty="0">
                <a:ln>
                  <a:noFill/>
                </a:ln>
                <a:solidFill>
                  <a:srgbClr val="000000"/>
                </a:solidFill>
                <a:effectLst/>
                <a:uLnTx/>
                <a:uFillTx/>
                <a:latin typeface="Meiryo UI"/>
                <a:ea typeface="Meiryo UI"/>
                <a:cs typeface="+mn-cs"/>
              </a:rPr>
              <a:t>WG</a:t>
            </a:r>
            <a:r>
              <a:rPr kumimoji="1" lang="ja-JP" altLang="en-US" sz="1400" b="1" i="0" u="none" strike="noStrike" kern="1200" cap="none" spc="0" normalizeH="0" baseline="0" noProof="0" dirty="0">
                <a:ln>
                  <a:noFill/>
                </a:ln>
                <a:solidFill>
                  <a:srgbClr val="000000"/>
                </a:solidFill>
                <a:effectLst/>
                <a:uLnTx/>
                <a:uFillTx/>
                <a:latin typeface="Meiryo UI"/>
                <a:ea typeface="Meiryo UI"/>
                <a:cs typeface="+mn-cs"/>
              </a:rPr>
              <a:t>における直近の活動動向をまとめている。そのほか</a:t>
            </a:r>
            <a:r>
              <a:rPr kumimoji="1" lang="ja-JP" altLang="en-US" sz="1400" b="1" i="0" u="none" strike="noStrike" kern="1200" cap="none" spc="0" normalizeH="0" baseline="0" noProof="0" dirty="0" smtClean="0">
                <a:ln>
                  <a:noFill/>
                </a:ln>
                <a:solidFill>
                  <a:srgbClr val="000000"/>
                </a:solidFill>
                <a:effectLst/>
                <a:uLnTx/>
                <a:uFillTx/>
                <a:latin typeface="Meiryo UI"/>
                <a:ea typeface="Meiryo UI"/>
                <a:cs typeface="+mn-cs"/>
              </a:rPr>
              <a:t>、不定期で、</a:t>
            </a:r>
            <a:r>
              <a:rPr kumimoji="1" lang="en-US" altLang="ja-JP" sz="1400" b="1" i="0" u="none" strike="noStrike" kern="1200" cap="none" spc="0" normalizeH="0" baseline="0" noProof="0" dirty="0" smtClean="0">
                <a:ln>
                  <a:noFill/>
                </a:ln>
                <a:solidFill>
                  <a:srgbClr val="000000"/>
                </a:solidFill>
                <a:effectLst/>
                <a:uLnTx/>
                <a:uFillTx/>
                <a:latin typeface="Meiryo UI"/>
                <a:ea typeface="Meiryo UI"/>
                <a:cs typeface="+mn-cs"/>
              </a:rPr>
              <a:t>DIF</a:t>
            </a:r>
            <a:r>
              <a:rPr kumimoji="1" lang="ja-JP" altLang="en-US" sz="1400" b="1" i="0" u="none" strike="noStrike" kern="1200" cap="none" spc="0" normalizeH="0" baseline="0" noProof="0" dirty="0">
                <a:ln>
                  <a:noFill/>
                </a:ln>
                <a:solidFill>
                  <a:srgbClr val="000000"/>
                </a:solidFill>
                <a:effectLst/>
                <a:uLnTx/>
                <a:uFillTx/>
                <a:latin typeface="Meiryo UI"/>
                <a:ea typeface="Meiryo UI"/>
                <a:cs typeface="+mn-cs"/>
              </a:rPr>
              <a:t>が策定した規格や他組織との連携に関する情報を示した記事もアップされている</a:t>
            </a:r>
            <a:r>
              <a:rPr kumimoji="1" lang="ja-JP" altLang="en-US" sz="1400" b="1" i="0" u="none" strike="noStrike" kern="1200" cap="none" spc="0" normalizeH="0" baseline="0" noProof="0" dirty="0" smtClean="0">
                <a:ln>
                  <a:noFill/>
                </a:ln>
                <a:solidFill>
                  <a:srgbClr val="000000"/>
                </a:solidFill>
                <a:effectLst/>
                <a:uLnTx/>
                <a:uFillTx/>
                <a:latin typeface="Meiryo UI"/>
                <a:ea typeface="Meiryo UI"/>
                <a:cs typeface="+mn-cs"/>
              </a:rPr>
              <a:t>。</a:t>
            </a:r>
            <a:endParaRPr kumimoji="1" lang="en-US" altLang="ja-JP" sz="1400" b="1" i="0" u="none" strike="noStrike" kern="1200" cap="none" spc="0" normalizeH="0" baseline="0" noProof="0" dirty="0" smtClean="0">
              <a:ln>
                <a:noFill/>
              </a:ln>
              <a:solidFill>
                <a:srgbClr val="000000"/>
              </a:solidFill>
              <a:effectLst/>
              <a:uLnTx/>
              <a:uFillTx/>
              <a:latin typeface="Meiryo UI"/>
              <a:ea typeface="Meiryo UI"/>
              <a:cs typeface="+mn-cs"/>
            </a:endParaRPr>
          </a:p>
          <a:p>
            <a:pPr marL="0" marR="0" lvl="0" indent="0" algn="l" defTabSz="2880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Meiryo UI"/>
                <a:ea typeface="Meiryo UI"/>
                <a:cs typeface="+mn-cs"/>
              </a:rPr>
              <a:t>URL: https://blog.identity.foundation/</a:t>
            </a:r>
            <a:endParaRPr kumimoji="1" lang="ja-JP" altLang="en-US" sz="14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8" name="テキスト ボックス 7"/>
          <p:cNvSpPr txBox="1"/>
          <p:nvPr/>
        </p:nvSpPr>
        <p:spPr>
          <a:xfrm>
            <a:off x="335990" y="633410"/>
            <a:ext cx="1242779" cy="862900"/>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mn-cs"/>
              </a:rPr>
              <a:t>公式ブログ</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9" name="テキスト プレースホルダー 2"/>
          <p:cNvSpPr txBox="1">
            <a:spLocks/>
          </p:cNvSpPr>
          <p:nvPr/>
        </p:nvSpPr>
        <p:spPr>
          <a:xfrm>
            <a:off x="335989" y="1552488"/>
            <a:ext cx="4486041" cy="364233"/>
          </a:xfrm>
          <a:prstGeom prst="rect">
            <a:avLst/>
          </a:prstGeom>
          <a:solidFill>
            <a:schemeClr val="accent1"/>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Arial"/>
              </a:rPr>
              <a:t>DIF Monthly</a:t>
            </a:r>
          </a:p>
        </p:txBody>
      </p:sp>
      <p:sp>
        <p:nvSpPr>
          <p:cNvPr id="10" name="テキスト プレースホルダー 2"/>
          <p:cNvSpPr txBox="1">
            <a:spLocks/>
          </p:cNvSpPr>
          <p:nvPr/>
        </p:nvSpPr>
        <p:spPr>
          <a:xfrm>
            <a:off x="4986340" y="1552487"/>
            <a:ext cx="4588172" cy="364233"/>
          </a:xfrm>
          <a:prstGeom prst="rect">
            <a:avLst/>
          </a:prstGeom>
          <a:solidFill>
            <a:schemeClr val="accent1"/>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Arial"/>
              </a:rPr>
              <a:t>その他のトピック</a:t>
            </a:r>
            <a:endPar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Arial"/>
            </a:endParaRPr>
          </a:p>
        </p:txBody>
      </p:sp>
      <p:sp>
        <p:nvSpPr>
          <p:cNvPr id="11" name="テキスト プレースホルダー 2"/>
          <p:cNvSpPr txBox="1">
            <a:spLocks/>
          </p:cNvSpPr>
          <p:nvPr/>
        </p:nvSpPr>
        <p:spPr>
          <a:xfrm>
            <a:off x="335989" y="1996105"/>
            <a:ext cx="4486041" cy="4468989"/>
          </a:xfrm>
          <a:prstGeom prst="rect">
            <a:avLst/>
          </a:prstGeom>
          <a:ln>
            <a:solidFill>
              <a:schemeClr val="accent1"/>
            </a:solidFill>
          </a:ln>
        </p:spPr>
        <p:txBody>
          <a:bodyPr vert="horz" lIns="72000" tIns="45720" rIns="72000" bIns="45720" rtlCol="0" anchor="t">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l"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月次で</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DIF</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の直近の活動をアップデートしている。毎月以下のような構成となっている。</a:t>
            </a:r>
            <a:endPar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endParaRPr>
          </a:p>
          <a:p>
            <a:pPr marL="171450" marR="0" lvl="0" indent="-1714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Foundation News</a:t>
            </a:r>
            <a:b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b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DIF</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全体に関わる人事や会議の結果等の共有</a:t>
            </a:r>
            <a:endPar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endParaRPr>
          </a:p>
          <a:p>
            <a:pPr marL="171450" marR="0" lvl="0" indent="-1714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Group Updates</a:t>
            </a:r>
            <a:b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b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・・・各グループの最新状況の共有</a:t>
            </a:r>
            <a:endPar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endParaRPr>
          </a:p>
          <a:p>
            <a:pPr marL="171450" marR="0" lvl="0" indent="-1714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Member Updates</a:t>
            </a:r>
            <a:b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b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・・・メンバー企業の新サービスリリースや記事の紹介</a:t>
            </a:r>
            <a:endPar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endParaRPr>
          </a:p>
          <a:p>
            <a:pPr marL="171450" marR="0" lvl="0" indent="-1714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Digital Identity Community</a:t>
            </a:r>
            <a:b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b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・・・デジタル</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ID</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に関連する他機関・団体や政府の動向等の共有</a:t>
            </a:r>
            <a:endPar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endParaRPr>
          </a:p>
          <a:p>
            <a:pPr marL="171450" marR="0" lvl="0" indent="-1714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Events</a:t>
            </a:r>
            <a:b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b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・・・デジタル</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ID</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に関連するイベント（</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IIW</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等）のスケジュール紹介</a:t>
            </a:r>
            <a:endPar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endParaRPr>
          </a:p>
          <a:p>
            <a:pPr marL="171450" marR="0" lvl="0" indent="-1714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Metrics</a:t>
            </a:r>
            <a:b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b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・・・過去</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1</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か月のニュースレター、</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SNS</a:t>
            </a:r>
            <a:r>
              <a:rPr kumimoji="1" lang="ja-JP" altLang="en-US" sz="1200" b="0" i="0" u="none" strike="noStrike" kern="1200" cap="none" spc="0" normalizeH="0" baseline="0" noProof="0" dirty="0" err="1" smtClean="0">
                <a:ln>
                  <a:noFill/>
                </a:ln>
                <a:solidFill>
                  <a:srgbClr val="000000">
                    <a:lumMod val="85000"/>
                    <a:lumOff val="15000"/>
                  </a:srgbClr>
                </a:solidFill>
                <a:effectLst/>
                <a:uLnTx/>
                <a:uFillTx/>
                <a:latin typeface="Meiryo UI"/>
                <a:ea typeface="Meiryo UI"/>
                <a:cs typeface="Arial"/>
              </a:rPr>
              <a:t>、</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ウェブサイト、</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YouTube</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の閲覧数やフォロワー数変化等</a:t>
            </a:r>
            <a:endPar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endParaRPr>
          </a:p>
        </p:txBody>
      </p:sp>
      <p:sp>
        <p:nvSpPr>
          <p:cNvPr id="12" name="テキスト プレースホルダー 2"/>
          <p:cNvSpPr txBox="1">
            <a:spLocks/>
          </p:cNvSpPr>
          <p:nvPr/>
        </p:nvSpPr>
        <p:spPr>
          <a:xfrm>
            <a:off x="4986339" y="1996104"/>
            <a:ext cx="4588172" cy="4468990"/>
          </a:xfrm>
          <a:prstGeom prst="rect">
            <a:avLst/>
          </a:prstGeom>
          <a:ln>
            <a:solidFill>
              <a:schemeClr val="accent1"/>
            </a:solid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l"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不定期で</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DIF</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の規格策定や他組織との連携、その他デジタル</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ID</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に関する情報を掲載している。</a:t>
            </a:r>
            <a:endPar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endParaRPr>
          </a:p>
          <a:p>
            <a:pPr marL="0" marR="0" lvl="0" indent="0" algn="l"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例えば、以下のような記事がアップされている。</a:t>
            </a:r>
            <a:endPar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endParaRPr>
          </a:p>
          <a:p>
            <a:pPr marL="0" marR="0" lvl="0" indent="0" algn="l"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endPar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endParaRPr>
          </a:p>
          <a:p>
            <a:pPr marL="171450" marR="0" lvl="0" indent="-1714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2022</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年</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12</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月～　「</a:t>
            </a: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DIF Member </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Spotlight</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」シリーズ</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
            </a:r>
            <a:b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b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・・・分散型</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ID</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に関連する技術やサービスを提供するメンバー企業</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CEO</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等へのインタビュー記事</a:t>
            </a:r>
            <a:endPar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endParaRPr>
          </a:p>
          <a:p>
            <a:pPr marL="171450" marR="0" lvl="0" indent="-1714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endPar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endParaRPr>
          </a:p>
          <a:p>
            <a:pPr marL="171450" marR="0" lvl="0" indent="-1714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2022</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年</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7</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月　「</a:t>
            </a:r>
            <a:r>
              <a:rPr kumimoji="1" lang="en-US" altLang="ja-JP" sz="1200" b="0" i="0" u="none" strike="noStrike" kern="1200" cap="none" spc="0" normalizeH="0" baseline="0" noProof="0" dirty="0" err="1" smtClean="0">
                <a:ln>
                  <a:noFill/>
                </a:ln>
                <a:solidFill>
                  <a:srgbClr val="000000">
                    <a:lumMod val="85000"/>
                    <a:lumOff val="15000"/>
                  </a:srgbClr>
                </a:solidFill>
                <a:effectLst/>
                <a:uLnTx/>
                <a:uFillTx/>
                <a:latin typeface="Meiryo UI"/>
                <a:ea typeface="Meiryo UI"/>
                <a:cs typeface="Arial"/>
              </a:rPr>
              <a:t>DIDComm</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 </a:t>
            </a: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v2 reaches approved spec status</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
            </a:r>
            <a:b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b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DIF</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における</a:t>
            </a:r>
            <a:r>
              <a:rPr kumimoji="1" lang="en-US" altLang="ja-JP" sz="1200" b="0" i="0" u="none" strike="noStrike" kern="1200" cap="none" spc="0" normalizeH="0" baseline="0" noProof="0" dirty="0" err="1" smtClean="0">
                <a:ln>
                  <a:noFill/>
                </a:ln>
                <a:solidFill>
                  <a:srgbClr val="000000">
                    <a:lumMod val="85000"/>
                    <a:lumOff val="15000"/>
                  </a:srgbClr>
                </a:solidFill>
                <a:effectLst/>
                <a:uLnTx/>
                <a:uFillTx/>
                <a:latin typeface="Meiryo UI"/>
                <a:ea typeface="Meiryo UI"/>
                <a:cs typeface="Arial"/>
              </a:rPr>
              <a:t>DIDComm</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 v2</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の承認を規格の内容と共に紹介</a:t>
            </a:r>
            <a:endPar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endParaRPr>
          </a:p>
          <a:p>
            <a:pPr marL="171450" marR="0" lvl="0" indent="-1714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endPar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endParaRPr>
          </a:p>
          <a:p>
            <a:pPr marL="171450" marR="0" lvl="0" indent="-1714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2021</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年</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11</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月　「</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Internet Identity Workshop</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 </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#33</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a:t>
            </a: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
            </a:r>
            <a:b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b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2021</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年</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10</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月に開催された</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IIW</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の報告</a:t>
            </a:r>
            <a:endPar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endParaRPr>
          </a:p>
          <a:p>
            <a:pPr marL="0" marR="0" lvl="0" indent="0" algn="l"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endPar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endParaRPr>
          </a:p>
          <a:p>
            <a:pPr marL="171450" marR="0" lvl="0" indent="-1714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2021</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年</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10</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月　「</a:t>
            </a: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A DIF &amp; ToIP joint Statement of Support for the Decentralized Identifiers (DIDs) v1.0 specification becoming a W3C Standard.</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
            </a:r>
            <a:b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b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W3C</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における</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DID Core</a:t>
            </a:r>
            <a:r>
              <a:rPr kumimoji="1" lang="ja-JP" altLang="en-US" sz="1200" b="0" i="0" u="none" strike="noStrike" kern="1200" cap="none" spc="0" normalizeH="0" baseline="0" noProof="0" dirty="0" err="1" smtClean="0">
                <a:ln>
                  <a:noFill/>
                </a:ln>
                <a:solidFill>
                  <a:srgbClr val="000000">
                    <a:lumMod val="85000"/>
                    <a:lumOff val="15000"/>
                  </a:srgbClr>
                </a:solidFill>
                <a:effectLst/>
                <a:uLnTx/>
                <a:uFillTx/>
                <a:latin typeface="Meiryo UI"/>
                <a:ea typeface="Meiryo UI"/>
                <a:cs typeface="Arial"/>
              </a:rPr>
              <a:t>の規格</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化対する賛同を示す、</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ToIP</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とのジョイントステートメント</a:t>
            </a:r>
            <a:endPar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endParaRPr>
          </a:p>
        </p:txBody>
      </p:sp>
      <p:pic>
        <p:nvPicPr>
          <p:cNvPr id="2" name="図 1"/>
          <p:cNvPicPr>
            <a:picLocks noChangeAspect="1"/>
          </p:cNvPicPr>
          <p:nvPr/>
        </p:nvPicPr>
        <p:blipFill>
          <a:blip r:embed="rId2"/>
          <a:stretch>
            <a:fillRect/>
          </a:stretch>
        </p:blipFill>
        <p:spPr>
          <a:xfrm>
            <a:off x="1218124" y="5063349"/>
            <a:ext cx="2721769" cy="1322125"/>
          </a:xfrm>
          <a:prstGeom prst="rect">
            <a:avLst/>
          </a:prstGeom>
        </p:spPr>
      </p:pic>
      <p:sp>
        <p:nvSpPr>
          <p:cNvPr id="3" name="正方形/長方形 2"/>
          <p:cNvSpPr/>
          <p:nvPr/>
        </p:nvSpPr>
        <p:spPr>
          <a:xfrm>
            <a:off x="331490" y="6476643"/>
            <a:ext cx="3139001"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smtClean="0">
                <a:ln>
                  <a:noFill/>
                </a:ln>
                <a:solidFill>
                  <a:srgbClr val="000000"/>
                </a:solidFill>
                <a:effectLst/>
                <a:uLnTx/>
                <a:uFillTx/>
                <a:latin typeface="Arial"/>
                <a:ea typeface="Meiryo UI"/>
                <a:cs typeface="+mn-cs"/>
              </a:rPr>
              <a:t>出所）https</a:t>
            </a: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://blog.identity.foundation/dif-monthly-30/</a:t>
            </a:r>
          </a:p>
        </p:txBody>
      </p:sp>
    </p:spTree>
    <p:extLst>
      <p:ext uri="{BB962C8B-B14F-4D97-AF65-F5344CB8AC3E}">
        <p14:creationId xmlns:p14="http://schemas.microsoft.com/office/powerpoint/2010/main" val="127608117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プレースホルダー 5"/>
          <p:cNvSpPr>
            <a:spLocks noGrp="1"/>
          </p:cNvSpPr>
          <p:nvPr>
            <p:ph type="body" sz="quarter" idx="11"/>
          </p:nvPr>
        </p:nvSpPr>
        <p:spPr/>
        <p:txBody>
          <a:bodyPr/>
          <a:lstStyle/>
          <a:p>
            <a:r>
              <a:rPr lang="ja-JP" altLang="en-US" dirty="0" smtClean="0"/>
              <a:t>②　</a:t>
            </a:r>
            <a:r>
              <a:rPr lang="en-US" altLang="ja-JP" dirty="0" smtClean="0"/>
              <a:t>World </a:t>
            </a:r>
            <a:r>
              <a:rPr lang="en-US" altLang="ja-JP" dirty="0"/>
              <a:t>Wide Web Consortium</a:t>
            </a:r>
            <a:r>
              <a:rPr lang="ja-JP" altLang="en-US" dirty="0"/>
              <a:t> </a:t>
            </a:r>
            <a:r>
              <a:rPr lang="en-US" altLang="ja-JP" dirty="0"/>
              <a:t>(W3C)</a:t>
            </a:r>
            <a:endParaRPr kumimoji="1" lang="en-US" altLang="ja-JP" dirty="0" smtClean="0"/>
          </a:p>
        </p:txBody>
      </p:sp>
    </p:spTree>
    <p:extLst>
      <p:ext uri="{BB962C8B-B14F-4D97-AF65-F5344CB8AC3E}">
        <p14:creationId xmlns:p14="http://schemas.microsoft.com/office/powerpoint/2010/main" val="401360014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normAutofit/>
          </a:bodyPr>
          <a:lstStyle/>
          <a:p>
            <a:r>
              <a:rPr kumimoji="1" lang="en-US" altLang="ja-JP" sz="2000" dirty="0" smtClean="0"/>
              <a:t>World Wide Web Consortium</a:t>
            </a:r>
            <a:r>
              <a:rPr lang="ja-JP" altLang="en-US" sz="2000" dirty="0"/>
              <a:t> </a:t>
            </a:r>
            <a:r>
              <a:rPr lang="en-US" altLang="ja-JP" sz="2000" dirty="0" smtClean="0"/>
              <a:t>(W3C) –</a:t>
            </a:r>
            <a:r>
              <a:rPr lang="ja-JP" altLang="en-US" sz="2000" dirty="0" smtClean="0"/>
              <a:t> サマリー</a:t>
            </a:r>
            <a:endParaRPr kumimoji="1" lang="ja-JP" altLang="en-US" sz="2000" dirty="0"/>
          </a:p>
        </p:txBody>
      </p:sp>
      <p:sp>
        <p:nvSpPr>
          <p:cNvPr id="9" name="テキスト ボックス 8"/>
          <p:cNvSpPr txBox="1"/>
          <p:nvPr/>
        </p:nvSpPr>
        <p:spPr>
          <a:xfrm>
            <a:off x="331490" y="681923"/>
            <a:ext cx="1054400" cy="853976"/>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mn-cs"/>
              </a:rPr>
              <a:t>団体概要</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0" name="テキスト ボックス 9"/>
          <p:cNvSpPr txBox="1"/>
          <p:nvPr/>
        </p:nvSpPr>
        <p:spPr>
          <a:xfrm>
            <a:off x="1443336" y="681923"/>
            <a:ext cx="8131175" cy="853976"/>
          </a:xfrm>
          <a:prstGeom prst="rect">
            <a:avLst/>
          </a:prstGeom>
          <a:noFill/>
          <a:ln>
            <a:solidFill>
              <a:srgbClr val="002060"/>
            </a:solidFill>
          </a:ln>
        </p:spPr>
        <p:txBody>
          <a:bodyPr wrap="square" lIns="36000" rIns="36000" rtlCol="0" anchor="ctr">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smtClean="0">
                <a:ln>
                  <a:noFill/>
                </a:ln>
                <a:solidFill>
                  <a:srgbClr val="000000"/>
                </a:solidFill>
                <a:effectLst/>
                <a:uLnTx/>
                <a:uFillTx/>
                <a:latin typeface="Meiryo UI"/>
                <a:ea typeface="Meiryo UI"/>
                <a:cs typeface="+mn-cs"/>
              </a:rPr>
              <a:t>1994</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年に設立された。ウェブへの参加、ナレッジ共有、グローバルスケールでのトラスト構築の促進というビジョンのもと、ウェブの長期的な成長を促すために、プロトコルやガイドラインを開発することをミッションとしている。</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2023</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年</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月時点で、</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460</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のメンバー組織が参加している。これまで、米国のマサチューセッツ工科大学（</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MIT</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）、欧州情報処理数学研究コンソーシアム（</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ERCIM</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）、日本の慶應義塾大学、中国の北京航空航天大学による共同運営とされてきたが、</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2023</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年</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月に</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W3C</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は法人格を取得し、</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NPO</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としての運営を開始した。</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1" name="テキスト ボックス 10"/>
          <p:cNvSpPr txBox="1"/>
          <p:nvPr/>
        </p:nvSpPr>
        <p:spPr>
          <a:xfrm>
            <a:off x="331489" y="1624380"/>
            <a:ext cx="1054400" cy="863978"/>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mn-cs"/>
              </a:rPr>
              <a:t>組織構成</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2" name="テキスト ボックス 11"/>
          <p:cNvSpPr txBox="1"/>
          <p:nvPr/>
        </p:nvSpPr>
        <p:spPr>
          <a:xfrm>
            <a:off x="1443038" y="1634382"/>
            <a:ext cx="8131175" cy="853976"/>
          </a:xfrm>
          <a:prstGeom prst="rect">
            <a:avLst/>
          </a:prstGeom>
          <a:noFill/>
          <a:ln>
            <a:solidFill>
              <a:srgbClr val="002060"/>
            </a:solidFill>
          </a:ln>
        </p:spPr>
        <p:txBody>
          <a:bodyPr wrap="square" lIns="36000" rIns="36000" rtlCol="0" anchor="ctr">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W3C</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内部には、</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44</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の</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Working Group</a:t>
            </a:r>
            <a:r>
              <a:rPr kumimoji="1" lang="ja-JP" altLang="en-US" sz="1200" b="0" i="0" u="none" strike="noStrike" kern="1200" cap="none" spc="0" normalizeH="0" baseline="0" noProof="0" dirty="0" err="1">
                <a:ln>
                  <a:noFill/>
                </a:ln>
                <a:solidFill>
                  <a:srgbClr val="000000"/>
                </a:solidFill>
                <a:effectLst/>
                <a:uLnTx/>
                <a:uFillTx/>
                <a:latin typeface="Meiryo UI"/>
                <a:ea typeface="Meiryo UI"/>
                <a:cs typeface="+mn-cs"/>
              </a:rPr>
              <a:t>、</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9</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の</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Interest Group</a:t>
            </a:r>
            <a:r>
              <a:rPr kumimoji="1" lang="ja-JP" altLang="en-US" sz="1200" b="0" i="0" u="none" strike="noStrike" kern="1200" cap="none" spc="0" normalizeH="0" baseline="0" noProof="0" dirty="0" err="1">
                <a:ln>
                  <a:noFill/>
                </a:ln>
                <a:solidFill>
                  <a:srgbClr val="000000"/>
                </a:solidFill>
                <a:effectLst/>
                <a:uLnTx/>
                <a:uFillTx/>
                <a:latin typeface="Meiryo UI"/>
                <a:ea typeface="Meiryo UI"/>
                <a:cs typeface="+mn-cs"/>
              </a:rPr>
              <a:t>、</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387</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の</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Community Group</a:t>
            </a:r>
            <a:r>
              <a:rPr kumimoji="1" lang="ja-JP" altLang="en-US" sz="1200" b="0" i="0" u="none" strike="noStrike" kern="1200" cap="none" spc="0" normalizeH="0" baseline="0" noProof="0" dirty="0" err="1">
                <a:ln>
                  <a:noFill/>
                </a:ln>
                <a:solidFill>
                  <a:srgbClr val="000000"/>
                </a:solidFill>
                <a:effectLst/>
                <a:uLnTx/>
                <a:uFillTx/>
                <a:latin typeface="Meiryo UI"/>
                <a:ea typeface="Meiryo UI"/>
                <a:cs typeface="+mn-cs"/>
              </a:rPr>
              <a:t>、</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3</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の</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Business Group</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が主なグループとして設置されている。規格開発を行うのは</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Working Group</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（以下、</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WG</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）であり、各</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WG</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はそれぞれ特定の規格開発とそれに関連する文書の策定・管理をスコープとしている。本調査では、</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Verifiable Credentials WG</a:t>
            </a:r>
            <a:r>
              <a:rPr kumimoji="1" lang="ja-JP" altLang="en-US" sz="1200" b="0" i="0" u="none" strike="noStrike" kern="1200" cap="none" spc="0" normalizeH="0" baseline="0" noProof="0" dirty="0" err="1">
                <a:ln>
                  <a:noFill/>
                </a:ln>
                <a:solidFill>
                  <a:srgbClr val="000000"/>
                </a:solidFill>
                <a:effectLst/>
                <a:uLnTx/>
                <a:uFillTx/>
                <a:latin typeface="Meiryo UI"/>
                <a:ea typeface="Meiryo UI"/>
                <a:cs typeface="+mn-cs"/>
              </a:rPr>
              <a:t>、</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Decentralized </a:t>
            </a:r>
            <a:r>
              <a:rPr kumimoji="1" lang="en-US" altLang="ja-JP" sz="1200" b="0" i="0" u="none" strike="noStrike" kern="1200" cap="none" spc="0" normalizeH="0" baseline="0" noProof="0" dirty="0" err="1">
                <a:ln>
                  <a:noFill/>
                </a:ln>
                <a:solidFill>
                  <a:srgbClr val="000000"/>
                </a:solidFill>
                <a:effectLst/>
                <a:uLnTx/>
                <a:uFillTx/>
                <a:latin typeface="Meiryo UI"/>
                <a:ea typeface="Meiryo UI"/>
                <a:cs typeface="+mn-cs"/>
              </a:rPr>
              <a:t>Identififers</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 WG</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および</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Decentralized Identifier and Verifiable Credentials Applications Community Group</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を調査対象とした。</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3" name="テキスト ボックス 12"/>
          <p:cNvSpPr txBox="1"/>
          <p:nvPr/>
        </p:nvSpPr>
        <p:spPr>
          <a:xfrm>
            <a:off x="331489" y="2555407"/>
            <a:ext cx="1054400" cy="1737533"/>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mn-cs"/>
              </a:rPr>
              <a:t>作業部会の</a:t>
            </a:r>
            <a:r>
              <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mn-cs"/>
              </a:rPr>
              <a:t/>
            </a:r>
            <a:br>
              <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mn-cs"/>
              </a:rPr>
            </a:b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mn-cs"/>
              </a:rPr>
              <a:t>詳細</a:t>
            </a:r>
            <a:r>
              <a:rPr kumimoji="1" lang="ja-JP" altLang="en-US" sz="1400" b="1" i="0" u="none" strike="noStrike" kern="1200" cap="none" spc="0" normalizeH="0" baseline="0" noProof="0" dirty="0">
                <a:ln>
                  <a:noFill/>
                </a:ln>
                <a:solidFill>
                  <a:srgbClr val="FFFFFF"/>
                </a:solidFill>
                <a:effectLst/>
                <a:uLnTx/>
                <a:uFillTx/>
                <a:latin typeface="Meiryo UI"/>
                <a:ea typeface="Meiryo UI"/>
                <a:cs typeface="+mn-cs"/>
              </a:rPr>
              <a:t>動向</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4" name="テキスト ボックス 13"/>
          <p:cNvSpPr txBox="1"/>
          <p:nvPr/>
        </p:nvSpPr>
        <p:spPr>
          <a:xfrm>
            <a:off x="1442739" y="2569257"/>
            <a:ext cx="1378446" cy="827691"/>
          </a:xfrm>
          <a:prstGeom prst="rect">
            <a:avLst/>
          </a:prstGeom>
          <a:solidFill>
            <a:schemeClr val="accent2">
              <a:lumMod val="10000"/>
              <a:lumOff val="90000"/>
            </a:schemeClr>
          </a:solidFill>
          <a:ln>
            <a:noFill/>
          </a:ln>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smtClean="0">
                <a:ln>
                  <a:noFill/>
                </a:ln>
                <a:solidFill>
                  <a:srgbClr val="000000"/>
                </a:solidFill>
                <a:effectLst/>
                <a:uLnTx/>
                <a:uFillTx/>
                <a:latin typeface="Meiryo UI"/>
                <a:ea typeface="Meiryo UI"/>
                <a:cs typeface="+mn-cs"/>
              </a:rPr>
              <a:t>Decentralized Identifiers WG</a:t>
            </a:r>
            <a:endParaRPr kumimoji="1" lang="en-US" altLang="ja-JP" sz="11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7" name="テキスト ボックス 16"/>
          <p:cNvSpPr txBox="1"/>
          <p:nvPr/>
        </p:nvSpPr>
        <p:spPr>
          <a:xfrm>
            <a:off x="2878035" y="2572733"/>
            <a:ext cx="6696177" cy="827691"/>
          </a:xfrm>
          <a:prstGeom prst="rect">
            <a:avLst/>
          </a:prstGeom>
          <a:noFill/>
          <a:ln>
            <a:solidFill>
              <a:srgbClr val="002060"/>
            </a:solidFill>
          </a:ln>
        </p:spPr>
        <p:txBody>
          <a:bodyPr wrap="square" lIns="36000" rIns="36000" rtlCol="0" anchor="ctr">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smtClean="0">
                <a:ln>
                  <a:noFill/>
                </a:ln>
                <a:solidFill>
                  <a:srgbClr val="000000"/>
                </a:solidFill>
                <a:effectLst/>
                <a:uLnTx/>
                <a:uFillTx/>
                <a:latin typeface="Meiryo UI"/>
                <a:ea typeface="Meiryo UI"/>
                <a:cs typeface="+mn-cs"/>
              </a:rPr>
              <a:t>中央</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集権化された登録や</a:t>
            </a: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ID</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プロバイダー、認証局から識別子（</a:t>
            </a: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Identifier</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）を分離することを可能にするために、</a:t>
            </a: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Decentralized Identifiers</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規格とそれに関連する導入ガイドライン、ユースケースの文書を策定・管理することをミッションとしている</a:t>
            </a:r>
            <a:r>
              <a:rPr kumimoji="1" lang="ja-JP" altLang="en-US" sz="1100" b="0" i="0" u="none" strike="noStrike" kern="1200" cap="none" spc="0" normalizeH="0" baseline="0" noProof="0" dirty="0" smtClean="0">
                <a:ln>
                  <a:noFill/>
                </a:ln>
                <a:solidFill>
                  <a:srgbClr val="000000"/>
                </a:solidFill>
                <a:effectLst/>
                <a:uLnTx/>
                <a:uFillTx/>
                <a:latin typeface="Meiryo UI"/>
                <a:ea typeface="Meiryo UI"/>
                <a:cs typeface="+mn-cs"/>
              </a:rPr>
              <a:t>。</a:t>
            </a:r>
            <a:endParaRPr kumimoji="1" lang="en-US" altLang="ja-JP" sz="1100" b="0" i="0" u="none" strike="noStrike" kern="1200" cap="none" spc="0" normalizeH="0" baseline="0" noProof="0" dirty="0" smtClean="0">
              <a:ln>
                <a:noFill/>
              </a:ln>
              <a:solidFill>
                <a:srgbClr val="000000"/>
              </a:solidFill>
              <a:effectLst/>
              <a:uLnTx/>
              <a:uFillTx/>
              <a:latin typeface="Meiryo UI"/>
              <a:ea typeface="Meiryo UI"/>
              <a:cs typeface="+mn-cs"/>
            </a:endParaRPr>
          </a:p>
          <a:p>
            <a:pPr marL="0" marR="0" lvl="0" indent="0" algn="l" defTabSz="2880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smtClean="0">
                <a:ln>
                  <a:noFill/>
                </a:ln>
                <a:solidFill>
                  <a:srgbClr val="000000"/>
                </a:solidFill>
                <a:effectLst/>
                <a:uLnTx/>
                <a:uFillTx/>
                <a:latin typeface="Meiryo UI"/>
                <a:ea typeface="Meiryo UI"/>
                <a:cs typeface="+mn-cs"/>
              </a:rPr>
              <a:t>【</a:t>
            </a:r>
            <a:r>
              <a:rPr kumimoji="1" lang="ja-JP" altLang="en-US" sz="1100" b="0" i="0" u="none" strike="noStrike" kern="1200" cap="none" spc="0" normalizeH="0" baseline="0" noProof="0" dirty="0" smtClean="0">
                <a:ln>
                  <a:noFill/>
                </a:ln>
                <a:solidFill>
                  <a:srgbClr val="000000"/>
                </a:solidFill>
                <a:effectLst/>
                <a:uLnTx/>
                <a:uFillTx/>
                <a:latin typeface="Meiryo UI"/>
                <a:ea typeface="Meiryo UI"/>
                <a:cs typeface="+mn-cs"/>
              </a:rPr>
              <a:t>主</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な</a:t>
            </a:r>
            <a:r>
              <a:rPr kumimoji="1" lang="ja-JP" altLang="en-US" sz="1100" b="0" i="0" u="none" strike="noStrike" kern="1200" cap="none" spc="0" normalizeH="0" baseline="0" noProof="0" dirty="0" smtClean="0">
                <a:ln>
                  <a:noFill/>
                </a:ln>
                <a:solidFill>
                  <a:srgbClr val="000000"/>
                </a:solidFill>
                <a:effectLst/>
                <a:uLnTx/>
                <a:uFillTx/>
                <a:latin typeface="Meiryo UI"/>
                <a:ea typeface="Meiryo UI"/>
                <a:cs typeface="+mn-cs"/>
              </a:rPr>
              <a:t>規格</a:t>
            </a:r>
            <a:r>
              <a:rPr kumimoji="1" lang="en-US" altLang="ja-JP" sz="1100" b="0" i="0" u="none" strike="noStrike" kern="1200" cap="none" spc="0" normalizeH="0" baseline="0" noProof="0" dirty="0" smtClean="0">
                <a:ln>
                  <a:noFill/>
                </a:ln>
                <a:solidFill>
                  <a:srgbClr val="000000"/>
                </a:solidFill>
                <a:effectLst/>
                <a:uLnTx/>
                <a:uFillTx/>
                <a:latin typeface="Meiryo UI"/>
                <a:ea typeface="Meiryo UI"/>
                <a:cs typeface="+mn-cs"/>
              </a:rPr>
              <a:t>】Decentralized Identifiers</a:t>
            </a:r>
            <a:r>
              <a:rPr kumimoji="1" lang="ja-JP" altLang="en-US" sz="1100" b="0" i="0" u="none" strike="noStrike" kern="1200" cap="none" spc="0" normalizeH="0" baseline="0" noProof="0" dirty="0" smtClean="0">
                <a:ln>
                  <a:noFill/>
                </a:ln>
                <a:solidFill>
                  <a:srgbClr val="000000"/>
                </a:solidFill>
                <a:effectLst/>
                <a:uLnTx/>
                <a:uFillTx/>
                <a:latin typeface="Meiryo UI"/>
                <a:ea typeface="Meiryo UI"/>
                <a:cs typeface="+mn-cs"/>
              </a:rPr>
              <a:t>（通称</a:t>
            </a:r>
            <a:r>
              <a:rPr kumimoji="1" lang="en-US" altLang="ja-JP" sz="1100" b="0" i="0" u="none" strike="noStrike" kern="1200" cap="none" spc="0" normalizeH="0" baseline="0" noProof="0" dirty="0" smtClean="0">
                <a:ln>
                  <a:noFill/>
                </a:ln>
                <a:solidFill>
                  <a:srgbClr val="000000"/>
                </a:solidFill>
                <a:effectLst/>
                <a:uLnTx/>
                <a:uFillTx/>
                <a:latin typeface="Meiryo UI"/>
                <a:ea typeface="Meiryo UI"/>
                <a:cs typeface="+mn-cs"/>
              </a:rPr>
              <a:t>DID Core</a:t>
            </a:r>
            <a:r>
              <a:rPr kumimoji="1" lang="ja-JP" altLang="en-US" sz="1100" b="0" i="0" u="none" strike="noStrike" kern="1200" cap="none" spc="0" normalizeH="0" baseline="0" noProof="0" dirty="0" smtClean="0">
                <a:ln>
                  <a:noFill/>
                </a:ln>
                <a:solidFill>
                  <a:srgbClr val="000000"/>
                </a:solidFill>
                <a:effectLst/>
                <a:uLnTx/>
                <a:uFillTx/>
                <a:latin typeface="Meiryo UI"/>
                <a:ea typeface="Meiryo UI"/>
                <a:cs typeface="+mn-cs"/>
              </a:rPr>
              <a:t>）</a:t>
            </a:r>
            <a:endParaRPr kumimoji="1" lang="en-US" altLang="ja-JP" sz="11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8" name="テキスト ボックス 17"/>
          <p:cNvSpPr txBox="1"/>
          <p:nvPr/>
        </p:nvSpPr>
        <p:spPr>
          <a:xfrm>
            <a:off x="1443038" y="3447498"/>
            <a:ext cx="1378446" cy="845442"/>
          </a:xfrm>
          <a:prstGeom prst="rect">
            <a:avLst/>
          </a:prstGeom>
          <a:solidFill>
            <a:schemeClr val="accent2">
              <a:lumMod val="10000"/>
              <a:lumOff val="90000"/>
            </a:schemeClr>
          </a:solidFill>
          <a:ln>
            <a:noFill/>
          </a:ln>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smtClean="0">
                <a:ln>
                  <a:noFill/>
                </a:ln>
                <a:solidFill>
                  <a:srgbClr val="000000"/>
                </a:solidFill>
                <a:effectLst/>
                <a:uLnTx/>
                <a:uFillTx/>
                <a:latin typeface="Meiryo UI"/>
                <a:ea typeface="Meiryo UI"/>
                <a:cs typeface="+mn-cs"/>
              </a:rPr>
              <a:t>Verifiable Credentials WG</a:t>
            </a:r>
            <a:endParaRPr kumimoji="1" lang="en-US" altLang="ja-JP" sz="11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9" name="テキスト ボックス 18"/>
          <p:cNvSpPr txBox="1"/>
          <p:nvPr/>
        </p:nvSpPr>
        <p:spPr>
          <a:xfrm>
            <a:off x="2878334" y="3450105"/>
            <a:ext cx="6696177" cy="843286"/>
          </a:xfrm>
          <a:prstGeom prst="rect">
            <a:avLst/>
          </a:prstGeom>
          <a:noFill/>
          <a:ln>
            <a:solidFill>
              <a:srgbClr val="002060"/>
            </a:solidFill>
          </a:ln>
        </p:spPr>
        <p:txBody>
          <a:bodyPr wrap="square" lIns="36000" rIns="36000" rtlCol="0" anchor="ctr">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暗号学的に安全であり、プライバシーが尊重され、かつ機械で検証可能な方法で、</a:t>
            </a: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Web </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上でクレデンシャルを表現するメカニズムを提供するために、</a:t>
            </a: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Verifiable Credentials Data Model</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規格とそれに関連する導入ガイドライン、ユースケースの文書を策定・管理することをミッションとしている。</a:t>
            </a:r>
            <a:endParaRPr kumimoji="1" lang="en-US" altLang="ja-JP" sz="1100" b="0" i="0" u="none" strike="noStrike" kern="1200" cap="none" spc="0" normalizeH="0" baseline="0" noProof="0" dirty="0" smtClean="0">
              <a:ln>
                <a:noFill/>
              </a:ln>
              <a:solidFill>
                <a:srgbClr val="000000"/>
              </a:solidFill>
              <a:effectLst/>
              <a:uLnTx/>
              <a:uFillTx/>
              <a:latin typeface="Meiryo UI"/>
              <a:ea typeface="Meiryo UI"/>
              <a:cs typeface="+mn-cs"/>
            </a:endParaRPr>
          </a:p>
          <a:p>
            <a:pPr marL="0" marR="0" lvl="0" indent="0" algn="l" defTabSz="2880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smtClean="0">
                <a:ln>
                  <a:noFill/>
                </a:ln>
                <a:solidFill>
                  <a:srgbClr val="000000"/>
                </a:solidFill>
                <a:effectLst/>
                <a:uLnTx/>
                <a:uFillTx/>
                <a:latin typeface="Meiryo UI"/>
                <a:ea typeface="Meiryo UI"/>
                <a:cs typeface="+mn-cs"/>
              </a:rPr>
              <a:t>【</a:t>
            </a:r>
            <a:r>
              <a:rPr kumimoji="1" lang="ja-JP" altLang="en-US" sz="1100" b="0" i="0" u="none" strike="noStrike" kern="1200" cap="none" spc="0" normalizeH="0" baseline="0" noProof="0" dirty="0" smtClean="0">
                <a:ln>
                  <a:noFill/>
                </a:ln>
                <a:solidFill>
                  <a:srgbClr val="000000"/>
                </a:solidFill>
                <a:effectLst/>
                <a:uLnTx/>
                <a:uFillTx/>
                <a:latin typeface="Meiryo UI"/>
                <a:ea typeface="Meiryo UI"/>
                <a:cs typeface="+mn-cs"/>
              </a:rPr>
              <a:t>主な規格</a:t>
            </a:r>
            <a:r>
              <a:rPr kumimoji="1" lang="en-US" altLang="ja-JP" sz="1100" b="0" i="0" u="none" strike="noStrike" kern="1200" cap="none" spc="0" normalizeH="0" baseline="0" noProof="0" dirty="0" smtClean="0">
                <a:ln>
                  <a:noFill/>
                </a:ln>
                <a:solidFill>
                  <a:srgbClr val="000000"/>
                </a:solidFill>
                <a:effectLst/>
                <a:uLnTx/>
                <a:uFillTx/>
                <a:latin typeface="Meiryo UI"/>
                <a:ea typeface="Meiryo UI"/>
                <a:cs typeface="+mn-cs"/>
              </a:rPr>
              <a:t>】Verifiable Credentials Data Model</a:t>
            </a:r>
            <a:r>
              <a:rPr kumimoji="1" lang="ja-JP" altLang="en-US" sz="1100" b="0" i="0" u="none" strike="noStrike" kern="1200" cap="none" spc="0" normalizeH="0" baseline="0" noProof="0" dirty="0" smtClean="0">
                <a:ln>
                  <a:noFill/>
                </a:ln>
                <a:solidFill>
                  <a:srgbClr val="000000"/>
                </a:solidFill>
                <a:effectLst/>
                <a:uLnTx/>
                <a:uFillTx/>
                <a:latin typeface="Meiryo UI"/>
                <a:ea typeface="Meiryo UI"/>
                <a:cs typeface="+mn-cs"/>
              </a:rPr>
              <a:t>（通称</a:t>
            </a:r>
            <a:r>
              <a:rPr kumimoji="1" lang="en-US" altLang="ja-JP" sz="1100" b="0" i="0" u="none" strike="noStrike" kern="1200" cap="none" spc="0" normalizeH="0" baseline="0" noProof="0" dirty="0" smtClean="0">
                <a:ln>
                  <a:noFill/>
                </a:ln>
                <a:solidFill>
                  <a:srgbClr val="000000"/>
                </a:solidFill>
                <a:effectLst/>
                <a:uLnTx/>
                <a:uFillTx/>
                <a:latin typeface="Meiryo UI"/>
                <a:ea typeface="Meiryo UI"/>
                <a:cs typeface="+mn-cs"/>
              </a:rPr>
              <a:t>VC Data Model</a:t>
            </a:r>
            <a:r>
              <a:rPr kumimoji="1" lang="ja-JP" altLang="en-US" sz="1100" b="0" i="0" u="none" strike="noStrike" kern="1200" cap="none" spc="0" normalizeH="0" baseline="0" noProof="0" dirty="0" smtClean="0">
                <a:ln>
                  <a:noFill/>
                </a:ln>
                <a:solidFill>
                  <a:srgbClr val="000000"/>
                </a:solidFill>
                <a:effectLst/>
                <a:uLnTx/>
                <a:uFillTx/>
                <a:latin typeface="Meiryo UI"/>
                <a:ea typeface="Meiryo UI"/>
                <a:cs typeface="+mn-cs"/>
              </a:rPr>
              <a:t>）</a:t>
            </a:r>
            <a:endParaRPr kumimoji="1" lang="en-US" altLang="ja-JP" sz="11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4" name="テキスト ボックス 23"/>
          <p:cNvSpPr txBox="1"/>
          <p:nvPr/>
        </p:nvSpPr>
        <p:spPr>
          <a:xfrm>
            <a:off x="331490" y="4372486"/>
            <a:ext cx="1054400" cy="1256790"/>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a:ea typeface="Meiryo UI"/>
                <a:cs typeface="+mn-cs"/>
              </a:rPr>
              <a:t>規格</a:t>
            </a: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mn-cs"/>
              </a:rPr>
              <a:t>策定以外の活動</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31" name="テキスト ボックス 30"/>
          <p:cNvSpPr txBox="1"/>
          <p:nvPr/>
        </p:nvSpPr>
        <p:spPr>
          <a:xfrm>
            <a:off x="317171" y="5707855"/>
            <a:ext cx="1054400" cy="864395"/>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mn-cs"/>
              </a:rPr>
              <a:t>Trusted Web</a:t>
            </a: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mn-cs"/>
              </a:rPr>
              <a:t>との関連性</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32" name="テキスト ボックス 31"/>
          <p:cNvSpPr txBox="1"/>
          <p:nvPr/>
        </p:nvSpPr>
        <p:spPr>
          <a:xfrm>
            <a:off x="1426833" y="5707855"/>
            <a:ext cx="8133359" cy="864395"/>
          </a:xfrm>
          <a:prstGeom prst="rect">
            <a:avLst/>
          </a:prstGeom>
          <a:noFill/>
          <a:ln>
            <a:solidFill>
              <a:srgbClr val="002060"/>
            </a:solidFill>
          </a:ln>
        </p:spPr>
        <p:txBody>
          <a:bodyPr wrap="square" lIns="36000" rIns="36000" rtlCol="0" anchor="ctr">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a:ln>
                  <a:noFill/>
                </a:ln>
                <a:solidFill>
                  <a:srgbClr val="000000"/>
                </a:solidFill>
                <a:effectLst/>
                <a:uLnTx/>
                <a:uFillTx/>
                <a:latin typeface="Meiryo UI"/>
                <a:ea typeface="Meiryo UI"/>
                <a:cs typeface="+mn-cs"/>
              </a:rPr>
              <a:t>VD Data Model</a:t>
            </a:r>
            <a:r>
              <a:rPr kumimoji="1" lang="ja-JP" altLang="en-US" sz="1200" b="0" i="0" u="none" strike="noStrike" kern="1200" cap="none" spc="0" normalizeH="0" baseline="0" noProof="0">
                <a:ln>
                  <a:noFill/>
                </a:ln>
                <a:solidFill>
                  <a:srgbClr val="000000"/>
                </a:solidFill>
                <a:effectLst/>
                <a:uLnTx/>
                <a:uFillTx/>
                <a:latin typeface="Meiryo UI"/>
                <a:ea typeface="Meiryo UI"/>
                <a:cs typeface="+mn-cs"/>
              </a:rPr>
              <a:t>は、「プライバシーが尊重され、かつ機械で検証可能な方法」でクレデンシャルを表現することを可能にするという点において、</a:t>
            </a:r>
            <a:r>
              <a:rPr kumimoji="1" lang="en-US" altLang="ja-JP" sz="1200" b="0" i="0" u="none" strike="noStrike" kern="1200" cap="none" spc="0" normalizeH="0" baseline="0" noProof="0">
                <a:ln>
                  <a:noFill/>
                </a:ln>
                <a:solidFill>
                  <a:srgbClr val="000000"/>
                </a:solidFill>
                <a:effectLst/>
                <a:uLnTx/>
                <a:uFillTx/>
                <a:latin typeface="Meiryo UI"/>
                <a:ea typeface="Meiryo UI"/>
                <a:cs typeface="+mn-cs"/>
              </a:rPr>
              <a:t>Trusted Web</a:t>
            </a:r>
            <a:r>
              <a:rPr kumimoji="1" lang="ja-JP" altLang="en-US" sz="1200" b="0" i="0" u="none" strike="noStrike" kern="1200" cap="none" spc="0" normalizeH="0" baseline="0" noProof="0">
                <a:ln>
                  <a:noFill/>
                </a:ln>
                <a:solidFill>
                  <a:srgbClr val="000000"/>
                </a:solidFill>
                <a:effectLst/>
                <a:uLnTx/>
                <a:uFillTx/>
                <a:latin typeface="Meiryo UI"/>
                <a:ea typeface="Meiryo UI"/>
                <a:cs typeface="+mn-cs"/>
              </a:rPr>
              <a:t>のコンセプトとの一致が見られる。</a:t>
            </a:r>
          </a:p>
          <a:p>
            <a:pPr marL="0" marR="0" lvl="0" indent="0" algn="l" defTabSz="2880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srgbClr val="000000"/>
                </a:solidFill>
                <a:effectLst/>
                <a:uLnTx/>
                <a:uFillTx/>
                <a:latin typeface="Meiryo UI"/>
                <a:ea typeface="Meiryo UI"/>
                <a:cs typeface="+mn-cs"/>
              </a:rPr>
              <a:t>また</a:t>
            </a:r>
            <a:r>
              <a:rPr kumimoji="1" lang="en-US" altLang="ja-JP" sz="1200" b="0" i="0" u="none" strike="noStrike" kern="1200" cap="none" spc="0" normalizeH="0" baseline="0" noProof="0">
                <a:ln>
                  <a:noFill/>
                </a:ln>
                <a:solidFill>
                  <a:srgbClr val="000000"/>
                </a:solidFill>
                <a:effectLst/>
                <a:uLnTx/>
                <a:uFillTx/>
                <a:latin typeface="Meiryo UI"/>
                <a:ea typeface="Meiryo UI"/>
                <a:cs typeface="+mn-cs"/>
              </a:rPr>
              <a:t>DID Core</a:t>
            </a:r>
            <a:r>
              <a:rPr kumimoji="1" lang="ja-JP" altLang="en-US" sz="1200" b="0" i="0" u="none" strike="noStrike" kern="1200" cap="none" spc="0" normalizeH="0" baseline="0" noProof="0">
                <a:ln>
                  <a:noFill/>
                </a:ln>
                <a:solidFill>
                  <a:srgbClr val="000000"/>
                </a:solidFill>
                <a:effectLst/>
                <a:uLnTx/>
                <a:uFillTx/>
                <a:latin typeface="Meiryo UI"/>
                <a:ea typeface="Meiryo UI"/>
                <a:cs typeface="+mn-cs"/>
              </a:rPr>
              <a:t>規格は、中央集権化された登録や</a:t>
            </a:r>
            <a:r>
              <a:rPr kumimoji="1" lang="en-US" altLang="ja-JP" sz="1200" b="0" i="0" u="none" strike="noStrike" kern="1200" cap="none" spc="0" normalizeH="0" baseline="0" noProof="0">
                <a:ln>
                  <a:noFill/>
                </a:ln>
                <a:solidFill>
                  <a:srgbClr val="000000"/>
                </a:solidFill>
                <a:effectLst/>
                <a:uLnTx/>
                <a:uFillTx/>
                <a:latin typeface="Meiryo UI"/>
                <a:ea typeface="Meiryo UI"/>
                <a:cs typeface="+mn-cs"/>
              </a:rPr>
              <a:t>ID</a:t>
            </a:r>
            <a:r>
              <a:rPr kumimoji="1" lang="ja-JP" altLang="en-US" sz="1200" b="0" i="0" u="none" strike="noStrike" kern="1200" cap="none" spc="0" normalizeH="0" baseline="0" noProof="0">
                <a:ln>
                  <a:noFill/>
                </a:ln>
                <a:solidFill>
                  <a:srgbClr val="000000"/>
                </a:solidFill>
                <a:effectLst/>
                <a:uLnTx/>
                <a:uFillTx/>
                <a:latin typeface="Meiryo UI"/>
                <a:ea typeface="Meiryo UI"/>
                <a:cs typeface="+mn-cs"/>
              </a:rPr>
              <a:t>プロバイダー、認証局から識別子（</a:t>
            </a:r>
            <a:r>
              <a:rPr kumimoji="1" lang="en-US" altLang="ja-JP" sz="1200" b="0" i="0" u="none" strike="noStrike" kern="1200" cap="none" spc="0" normalizeH="0" baseline="0" noProof="0">
                <a:ln>
                  <a:noFill/>
                </a:ln>
                <a:solidFill>
                  <a:srgbClr val="000000"/>
                </a:solidFill>
                <a:effectLst/>
                <a:uLnTx/>
                <a:uFillTx/>
                <a:latin typeface="Meiryo UI"/>
                <a:ea typeface="Meiryo UI"/>
                <a:cs typeface="+mn-cs"/>
              </a:rPr>
              <a:t>Identifier</a:t>
            </a:r>
            <a:r>
              <a:rPr kumimoji="1" lang="ja-JP" altLang="en-US" sz="1200" b="0" i="0" u="none" strike="noStrike" kern="1200" cap="none" spc="0" normalizeH="0" baseline="0" noProof="0">
                <a:ln>
                  <a:noFill/>
                </a:ln>
                <a:solidFill>
                  <a:srgbClr val="000000"/>
                </a:solidFill>
                <a:effectLst/>
                <a:uLnTx/>
                <a:uFillTx/>
                <a:latin typeface="Meiryo UI"/>
                <a:ea typeface="Meiryo UI"/>
                <a:cs typeface="+mn-cs"/>
              </a:rPr>
              <a:t>）を分離することを可能にするという点において、</a:t>
            </a:r>
            <a:r>
              <a:rPr kumimoji="1" lang="en-US" altLang="ja-JP" sz="1200" b="0" i="0" u="none" strike="noStrike" kern="1200" cap="none" spc="0" normalizeH="0" baseline="0" noProof="0">
                <a:ln>
                  <a:noFill/>
                </a:ln>
                <a:solidFill>
                  <a:srgbClr val="000000"/>
                </a:solidFill>
                <a:effectLst/>
                <a:uLnTx/>
                <a:uFillTx/>
                <a:latin typeface="Meiryo UI"/>
                <a:ea typeface="Meiryo UI"/>
                <a:cs typeface="+mn-cs"/>
              </a:rPr>
              <a:t>Trusted Web</a:t>
            </a:r>
            <a:r>
              <a:rPr kumimoji="1" lang="ja-JP" altLang="en-US" sz="1200" b="0" i="0" u="none" strike="noStrike" kern="1200" cap="none" spc="0" normalizeH="0" baseline="0" noProof="0">
                <a:ln>
                  <a:noFill/>
                </a:ln>
                <a:solidFill>
                  <a:srgbClr val="000000"/>
                </a:solidFill>
                <a:effectLst/>
                <a:uLnTx/>
                <a:uFillTx/>
                <a:latin typeface="Meiryo UI"/>
                <a:ea typeface="Meiryo UI"/>
                <a:cs typeface="+mn-cs"/>
              </a:rPr>
              <a:t>のコンセプトとの一致が見られる。</a:t>
            </a:r>
            <a:endParaRPr kumimoji="1" lang="ja-JP" altLang="en-US"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3" name="テキスト ボックス 32"/>
          <p:cNvSpPr txBox="1"/>
          <p:nvPr/>
        </p:nvSpPr>
        <p:spPr>
          <a:xfrm>
            <a:off x="2878334" y="4372487"/>
            <a:ext cx="6696476" cy="663857"/>
          </a:xfrm>
          <a:prstGeom prst="rect">
            <a:avLst/>
          </a:prstGeom>
          <a:noFill/>
          <a:ln>
            <a:solidFill>
              <a:srgbClr val="002060"/>
            </a:solidFill>
          </a:ln>
        </p:spPr>
        <p:txBody>
          <a:bodyPr wrap="square" lIns="36000" rIns="36000" rtlCol="0" anchor="ctr">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smtClean="0">
                <a:ln>
                  <a:noFill/>
                </a:ln>
                <a:solidFill>
                  <a:srgbClr val="000000"/>
                </a:solidFill>
                <a:effectLst/>
                <a:uLnTx/>
                <a:uFillTx/>
                <a:latin typeface="Meiryo UI"/>
                <a:ea typeface="Meiryo UI"/>
                <a:cs typeface="+mn-cs"/>
              </a:rPr>
              <a:t>Credential</a:t>
            </a:r>
            <a:r>
              <a:rPr kumimoji="1" lang="ja-JP" altLang="en-US" sz="1100" b="0" i="0" u="none" strike="noStrike" kern="1200" cap="none" spc="0" normalizeH="0" baseline="0" noProof="0" dirty="0" smtClean="0">
                <a:ln>
                  <a:noFill/>
                </a:ln>
                <a:solidFill>
                  <a:srgbClr val="000000"/>
                </a:solidFill>
                <a:effectLst/>
                <a:uLnTx/>
                <a:uFillTx/>
                <a:latin typeface="Meiryo UI"/>
                <a:ea typeface="Meiryo UI"/>
                <a:cs typeface="+mn-cs"/>
              </a:rPr>
              <a:t>（主に</a:t>
            </a:r>
            <a:r>
              <a:rPr kumimoji="1" lang="en-US" altLang="ja-JP" sz="1100" b="0" i="0" u="none" strike="noStrike" kern="1200" cap="none" spc="0" normalizeH="0" baseline="0" noProof="0" dirty="0" smtClean="0">
                <a:ln>
                  <a:noFill/>
                </a:ln>
                <a:solidFill>
                  <a:srgbClr val="000000"/>
                </a:solidFill>
                <a:effectLst/>
                <a:uLnTx/>
                <a:uFillTx/>
                <a:latin typeface="Meiryo UI"/>
                <a:ea typeface="Meiryo UI"/>
                <a:cs typeface="+mn-cs"/>
              </a:rPr>
              <a:t>VC</a:t>
            </a:r>
            <a:r>
              <a:rPr kumimoji="1" lang="ja-JP" altLang="en-US" sz="1100" b="0" i="0" u="none" strike="noStrike" kern="1200" cap="none" spc="0" normalizeH="0" baseline="0" noProof="0" dirty="0" smtClean="0">
                <a:ln>
                  <a:noFill/>
                </a:ln>
                <a:solidFill>
                  <a:srgbClr val="000000"/>
                </a:solidFill>
                <a:effectLst/>
                <a:uLnTx/>
                <a:uFillTx/>
                <a:latin typeface="Meiryo UI"/>
                <a:ea typeface="Meiryo UI"/>
                <a:cs typeface="+mn-cs"/>
              </a:rPr>
              <a:t>）の作成、保管、定時、検証、ユーザーコントロールに関する議論を行うことをミッションとしている。更なる標準化に向けたインターネット規格の検討や参照インプリのプロトタイプ作成、テストも実施する。</a:t>
            </a:r>
            <a:endParaRPr kumimoji="1" lang="en-US" altLang="ja-JP" sz="1100" b="0" i="0" u="none" strike="noStrike" kern="1200" cap="none" spc="0" normalizeH="0" baseline="0" noProof="0" dirty="0" smtClean="0">
              <a:ln>
                <a:noFill/>
              </a:ln>
              <a:solidFill>
                <a:srgbClr val="000000"/>
              </a:solidFill>
              <a:effectLst/>
              <a:uLnTx/>
              <a:uFillTx/>
              <a:latin typeface="Meiryo UI"/>
              <a:ea typeface="Meiryo UI"/>
              <a:cs typeface="+mn-cs"/>
            </a:endParaRPr>
          </a:p>
          <a:p>
            <a:pPr marL="0" marR="0" lvl="0" indent="0" algn="l" defTabSz="2880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smtClean="0">
                <a:ln>
                  <a:noFill/>
                </a:ln>
                <a:solidFill>
                  <a:srgbClr val="000000"/>
                </a:solidFill>
                <a:effectLst/>
                <a:uLnTx/>
                <a:uFillTx/>
                <a:latin typeface="Meiryo UI"/>
                <a:ea typeface="Meiryo UI"/>
                <a:cs typeface="+mn-cs"/>
              </a:rPr>
              <a:t>【</a:t>
            </a:r>
            <a:r>
              <a:rPr kumimoji="1" lang="ja-JP" altLang="en-US" sz="1100" b="0" i="0" u="none" strike="noStrike" kern="1200" cap="none" spc="0" normalizeH="0" baseline="0" noProof="0" dirty="0" smtClean="0">
                <a:ln>
                  <a:noFill/>
                </a:ln>
                <a:solidFill>
                  <a:srgbClr val="000000"/>
                </a:solidFill>
                <a:effectLst/>
                <a:uLnTx/>
                <a:uFillTx/>
                <a:latin typeface="Meiryo UI"/>
                <a:ea typeface="Meiryo UI"/>
                <a:cs typeface="+mn-cs"/>
              </a:rPr>
              <a:t>主な成果物</a:t>
            </a: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】Verifiable Claims Use Cases </a:t>
            </a:r>
            <a:r>
              <a:rPr kumimoji="1" lang="en-US" altLang="ja-JP" sz="1100" b="0" i="0" u="none" strike="noStrike" kern="1200" cap="none" spc="0" normalizeH="0" baseline="0" noProof="0" dirty="0" smtClean="0">
                <a:ln>
                  <a:noFill/>
                </a:ln>
                <a:solidFill>
                  <a:srgbClr val="000000"/>
                </a:solidFill>
                <a:effectLst/>
                <a:uLnTx/>
                <a:uFillTx/>
                <a:latin typeface="Meiryo UI"/>
                <a:ea typeface="Meiryo UI"/>
                <a:cs typeface="+mn-cs"/>
              </a:rPr>
              <a:t>1.0</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等</a:t>
            </a:r>
            <a:endParaRPr kumimoji="1" lang="en-US" altLang="ja-JP" sz="11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4" name="テキスト ボックス 33"/>
          <p:cNvSpPr txBox="1"/>
          <p:nvPr/>
        </p:nvSpPr>
        <p:spPr>
          <a:xfrm>
            <a:off x="1443635" y="4372487"/>
            <a:ext cx="1377848" cy="663857"/>
          </a:xfrm>
          <a:prstGeom prst="rect">
            <a:avLst/>
          </a:prstGeom>
          <a:solidFill>
            <a:schemeClr val="accent2">
              <a:lumMod val="10000"/>
              <a:lumOff val="90000"/>
            </a:schemeClr>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smtClean="0">
                <a:ln>
                  <a:noFill/>
                </a:ln>
                <a:solidFill>
                  <a:srgbClr val="000000"/>
                </a:solidFill>
                <a:effectLst/>
                <a:uLnTx/>
                <a:uFillTx/>
                <a:latin typeface="Meiryo UI"/>
                <a:ea typeface="Meiryo UI"/>
                <a:cs typeface="+mn-cs"/>
              </a:rPr>
              <a:t>Credentials Community Group</a:t>
            </a:r>
            <a:r>
              <a:rPr kumimoji="1" lang="ja-JP" altLang="en-US" sz="1100" b="1" i="0" u="none" strike="noStrike" kern="1200" cap="none" spc="0" normalizeH="0" baseline="0" noProof="0" dirty="0" smtClean="0">
                <a:ln>
                  <a:noFill/>
                </a:ln>
                <a:solidFill>
                  <a:srgbClr val="000000"/>
                </a:solidFill>
                <a:effectLst/>
                <a:uLnTx/>
                <a:uFillTx/>
                <a:latin typeface="Meiryo UI"/>
                <a:ea typeface="Meiryo UI"/>
                <a:cs typeface="+mn-cs"/>
              </a:rPr>
              <a:t>（</a:t>
            </a:r>
            <a:r>
              <a:rPr kumimoji="1" lang="en-US" altLang="ja-JP" sz="1100" b="1" i="0" u="none" strike="noStrike" kern="1200" cap="none" spc="0" normalizeH="0" baseline="0" noProof="0" dirty="0" smtClean="0">
                <a:ln>
                  <a:noFill/>
                </a:ln>
                <a:solidFill>
                  <a:srgbClr val="000000"/>
                </a:solidFill>
                <a:effectLst/>
                <a:uLnTx/>
                <a:uFillTx/>
                <a:latin typeface="Meiryo UI"/>
                <a:ea typeface="Meiryo UI"/>
                <a:cs typeface="+mn-cs"/>
              </a:rPr>
              <a:t>CCG</a:t>
            </a:r>
            <a:r>
              <a:rPr kumimoji="1" lang="ja-JP" altLang="en-US" sz="1100" b="1" i="0" u="none" strike="noStrike" kern="1200" cap="none" spc="0" normalizeH="0" baseline="0" noProof="0" dirty="0" smtClean="0">
                <a:ln>
                  <a:noFill/>
                </a:ln>
                <a:solidFill>
                  <a:srgbClr val="000000"/>
                </a:solidFill>
                <a:effectLst/>
                <a:uLnTx/>
                <a:uFillTx/>
                <a:latin typeface="Meiryo UI"/>
                <a:ea typeface="Meiryo UI"/>
                <a:cs typeface="+mn-cs"/>
              </a:rPr>
              <a:t>）</a:t>
            </a:r>
            <a:endParaRPr kumimoji="1" lang="en-US" altLang="ja-JP" sz="11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0" name="テキスト ボックス 19"/>
          <p:cNvSpPr txBox="1"/>
          <p:nvPr/>
        </p:nvSpPr>
        <p:spPr>
          <a:xfrm>
            <a:off x="1442738" y="5078478"/>
            <a:ext cx="8131473" cy="550798"/>
          </a:xfrm>
          <a:prstGeom prst="rect">
            <a:avLst/>
          </a:prstGeom>
          <a:noFill/>
          <a:ln>
            <a:solidFill>
              <a:srgbClr val="002060"/>
            </a:solidFill>
          </a:ln>
        </p:spPr>
        <p:txBody>
          <a:bodyPr wrap="square" lIns="36000" rIns="36000" rtlCol="0" anchor="ctr">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smtClean="0">
                <a:ln>
                  <a:noFill/>
                </a:ln>
                <a:solidFill>
                  <a:srgbClr val="000000"/>
                </a:solidFill>
                <a:effectLst/>
                <a:uLnTx/>
                <a:uFillTx/>
                <a:latin typeface="Meiryo UI"/>
                <a:ea typeface="Meiryo UI"/>
                <a:cs typeface="+mn-cs"/>
              </a:rPr>
              <a:t>CCG</a:t>
            </a:r>
            <a:r>
              <a:rPr kumimoji="1" lang="ja-JP" altLang="en-US" sz="1100" b="0" i="0" u="none" strike="noStrike" kern="1200" cap="none" spc="0" normalizeH="0" baseline="0" noProof="0" dirty="0" smtClean="0">
                <a:ln>
                  <a:noFill/>
                </a:ln>
                <a:solidFill>
                  <a:srgbClr val="000000"/>
                </a:solidFill>
                <a:effectLst/>
                <a:uLnTx/>
                <a:uFillTx/>
                <a:latin typeface="Meiryo UI"/>
                <a:ea typeface="Meiryo UI"/>
                <a:cs typeface="+mn-cs"/>
              </a:rPr>
              <a:t>の他にも、</a:t>
            </a: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2022</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年</a:t>
            </a: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10</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月に</a:t>
            </a: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DID and VC Applications Community Group</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が発足</a:t>
            </a:r>
            <a:r>
              <a:rPr kumimoji="1" lang="ja-JP" altLang="en-US" sz="1100" b="0" i="0" u="none" strike="noStrike" kern="1200" cap="none" spc="0" normalizeH="0" baseline="0" noProof="0" dirty="0" smtClean="0">
                <a:ln>
                  <a:noFill/>
                </a:ln>
                <a:solidFill>
                  <a:srgbClr val="000000"/>
                </a:solidFill>
                <a:effectLst/>
                <a:uLnTx/>
                <a:uFillTx/>
                <a:latin typeface="Meiryo UI"/>
                <a:ea typeface="Meiryo UI"/>
                <a:cs typeface="+mn-cs"/>
              </a:rPr>
              <a:t>した。</a:t>
            </a:r>
            <a:r>
              <a:rPr kumimoji="1" lang="en-US" altLang="ja-JP" sz="1100" b="0" i="0" u="none" strike="noStrike" kern="1200" cap="none" spc="0" normalizeH="0" baseline="0" noProof="0" dirty="0" smtClean="0">
                <a:ln>
                  <a:noFill/>
                </a:ln>
                <a:solidFill>
                  <a:srgbClr val="000000"/>
                </a:solidFill>
                <a:effectLst/>
                <a:uLnTx/>
                <a:uFillTx/>
                <a:latin typeface="Meiryo UI"/>
                <a:ea typeface="Meiryo UI"/>
                <a:cs typeface="+mn-cs"/>
              </a:rPr>
              <a:t>CCG</a:t>
            </a:r>
            <a:r>
              <a:rPr kumimoji="1" lang="ja-JP" altLang="en-US" sz="1100" b="0" i="0" u="none" strike="noStrike" kern="1200" cap="none" spc="0" normalizeH="0" baseline="0" noProof="0" dirty="0" smtClean="0">
                <a:ln>
                  <a:noFill/>
                </a:ln>
                <a:solidFill>
                  <a:srgbClr val="000000"/>
                </a:solidFill>
                <a:effectLst/>
                <a:uLnTx/>
                <a:uFillTx/>
                <a:latin typeface="Meiryo UI"/>
                <a:ea typeface="Meiryo UI"/>
                <a:cs typeface="+mn-cs"/>
              </a:rPr>
              <a:t>産業</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における</a:t>
            </a: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DID</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と</a:t>
            </a: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VC</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の活用者の主導により、</a:t>
            </a: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DID</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と</a:t>
            </a: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VC</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のグローバルな活用に向け、オープンかつ公正、闊達な議論とコラボレーションを促進することや、ベストプラクティスと参照インプリを示すこと、ナレッジ共有を図ることをミッション</a:t>
            </a:r>
            <a:r>
              <a:rPr kumimoji="1" lang="ja-JP" altLang="en-US" sz="1100" b="0" i="0" u="none" strike="noStrike" kern="1200" cap="none" spc="0" normalizeH="0" baseline="0" noProof="0" dirty="0" smtClean="0">
                <a:ln>
                  <a:noFill/>
                </a:ln>
                <a:solidFill>
                  <a:srgbClr val="000000"/>
                </a:solidFill>
                <a:effectLst/>
                <a:uLnTx/>
                <a:uFillTx/>
                <a:latin typeface="Meiryo UI"/>
                <a:ea typeface="Meiryo UI"/>
                <a:cs typeface="+mn-cs"/>
              </a:rPr>
              <a:t>とするとしている。</a:t>
            </a:r>
            <a:endParaRPr kumimoji="1" lang="en-US" altLang="ja-JP" sz="1100" b="0" i="0" u="none" strike="noStrike" kern="1200" cap="none" spc="0" normalizeH="0" baseline="0" noProof="0" dirty="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260058146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normAutofit/>
          </a:bodyPr>
          <a:lstStyle/>
          <a:p>
            <a:r>
              <a:rPr lang="en-US" altLang="ja-JP" sz="2000" dirty="0"/>
              <a:t>World Wide Web Consortium</a:t>
            </a:r>
            <a:r>
              <a:rPr lang="ja-JP" altLang="en-US" sz="2000" dirty="0"/>
              <a:t> </a:t>
            </a:r>
            <a:r>
              <a:rPr lang="en-US" altLang="ja-JP" sz="2000" dirty="0"/>
              <a:t>(W3C)</a:t>
            </a:r>
            <a:r>
              <a:rPr kumimoji="1" lang="en-US" altLang="ja-JP" sz="2000" dirty="0" smtClean="0"/>
              <a:t> – </a:t>
            </a:r>
            <a:r>
              <a:rPr kumimoji="1" lang="ja-JP" altLang="en-US" sz="2000" dirty="0" smtClean="0"/>
              <a:t>団体概要</a:t>
            </a:r>
            <a:endParaRPr kumimoji="1" lang="ja-JP" altLang="en-US" sz="2000" dirty="0"/>
          </a:p>
        </p:txBody>
      </p:sp>
      <p:sp>
        <p:nvSpPr>
          <p:cNvPr id="9" name="テキスト ボックス 8"/>
          <p:cNvSpPr txBox="1"/>
          <p:nvPr/>
        </p:nvSpPr>
        <p:spPr>
          <a:xfrm>
            <a:off x="331490" y="639059"/>
            <a:ext cx="1054400" cy="649493"/>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mn-cs"/>
              </a:rPr>
              <a:t>ミッション</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0" name="テキスト ボックス 9"/>
          <p:cNvSpPr txBox="1"/>
          <p:nvPr/>
        </p:nvSpPr>
        <p:spPr>
          <a:xfrm>
            <a:off x="1443336" y="639059"/>
            <a:ext cx="8131175" cy="649493"/>
          </a:xfrm>
          <a:prstGeom prst="rect">
            <a:avLst/>
          </a:prstGeom>
          <a:noFill/>
          <a:ln>
            <a:solidFill>
              <a:srgbClr val="002060"/>
            </a:solidFill>
          </a:ln>
        </p:spPr>
        <p:txBody>
          <a:bodyPr wrap="square" lIns="36000" rIns="36000" rtlCol="0" anchor="ctr">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ウェブへの参加、ナレッジ共有、グローバルスケールでのトラスト構築の促進というビジョンのもと、ウェブの長期的な成長を促すために、プロトコルやガイドラインを開発する</a:t>
            </a:r>
            <a:r>
              <a:rPr kumimoji="1" lang="ja-JP" altLang="en-US" sz="1200" b="0" i="0" u="none" strike="noStrike" kern="1200" cap="none" spc="0" normalizeH="0" baseline="0" noProof="0" dirty="0" smtClean="0">
                <a:ln>
                  <a:noFill/>
                </a:ln>
                <a:solidFill>
                  <a:srgbClr val="000000"/>
                </a:solidFill>
                <a:effectLst/>
                <a:uLnTx/>
                <a:uFillTx/>
                <a:latin typeface="Meiryo UI"/>
                <a:ea typeface="Meiryo UI"/>
                <a:cs typeface="+mn-cs"/>
              </a:rPr>
              <a:t>ことをミッションとする。</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8" name="テキスト プレースホルダー 2"/>
          <p:cNvSpPr>
            <a:spLocks noGrp="1"/>
          </p:cNvSpPr>
          <p:nvPr>
            <p:ph type="body" sz="quarter" idx="10"/>
          </p:nvPr>
        </p:nvSpPr>
        <p:spPr>
          <a:xfrm>
            <a:off x="324587" y="1796661"/>
            <a:ext cx="9243019" cy="288000"/>
          </a:xfrm>
          <a:solidFill>
            <a:srgbClr val="002060"/>
          </a:solidFill>
          <a:ln>
            <a:noFill/>
          </a:ln>
        </p:spPr>
        <p:txBody>
          <a:bodyPr lIns="72000" rIns="72000" anchor="ctr"/>
          <a:lstStyle/>
          <a:p>
            <a:pPr algn="ctr"/>
            <a:r>
              <a:rPr lang="ja-JP" altLang="en-US" sz="1400" b="1" dirty="0" smtClean="0">
                <a:solidFill>
                  <a:schemeClr val="bg1"/>
                </a:solidFill>
              </a:rPr>
              <a:t>メンバーシップ</a:t>
            </a:r>
            <a:endParaRPr lang="en-US" altLang="ja-JP" sz="1400" b="1" dirty="0" smtClean="0">
              <a:solidFill>
                <a:schemeClr val="bg1"/>
              </a:solidFill>
            </a:endParaRPr>
          </a:p>
        </p:txBody>
      </p:sp>
      <p:sp>
        <p:nvSpPr>
          <p:cNvPr id="11" name="テキスト プレースホルダー 2"/>
          <p:cNvSpPr txBox="1">
            <a:spLocks/>
          </p:cNvSpPr>
          <p:nvPr/>
        </p:nvSpPr>
        <p:spPr>
          <a:xfrm>
            <a:off x="324588" y="1324727"/>
            <a:ext cx="1054400" cy="405680"/>
          </a:xfrm>
          <a:prstGeom prst="rect">
            <a:avLst/>
          </a:prstGeom>
          <a:solidFill>
            <a:srgbClr val="002060"/>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Arial"/>
              </a:rPr>
              <a:t>設立年</a:t>
            </a:r>
            <a:endPar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Arial"/>
            </a:endParaRPr>
          </a:p>
        </p:txBody>
      </p:sp>
      <p:sp>
        <p:nvSpPr>
          <p:cNvPr id="12" name="テキスト ボックス 11"/>
          <p:cNvSpPr txBox="1"/>
          <p:nvPr/>
        </p:nvSpPr>
        <p:spPr>
          <a:xfrm>
            <a:off x="1436432" y="1323167"/>
            <a:ext cx="3064371" cy="407878"/>
          </a:xfrm>
          <a:prstGeom prst="rect">
            <a:avLst/>
          </a:prstGeom>
          <a:noFill/>
          <a:ln>
            <a:solidFill>
              <a:srgbClr val="002060"/>
            </a:solidFill>
          </a:ln>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smtClean="0">
                <a:ln>
                  <a:noFill/>
                </a:ln>
                <a:solidFill>
                  <a:srgbClr val="000000"/>
                </a:solidFill>
                <a:effectLst/>
                <a:uLnTx/>
                <a:uFillTx/>
                <a:latin typeface="Meiryo UI"/>
                <a:ea typeface="Meiryo UI"/>
                <a:cs typeface="+mn-cs"/>
              </a:rPr>
              <a:t>1994</a:t>
            </a:r>
            <a:r>
              <a:rPr kumimoji="1" lang="ja-JP" altLang="en-US" sz="1200" b="0" i="0" u="none" strike="noStrike" kern="1200" cap="none" spc="0" normalizeH="0" baseline="0" noProof="0" dirty="0" smtClean="0">
                <a:ln>
                  <a:noFill/>
                </a:ln>
                <a:solidFill>
                  <a:srgbClr val="000000"/>
                </a:solidFill>
                <a:effectLst/>
                <a:uLnTx/>
                <a:uFillTx/>
                <a:latin typeface="Meiryo UI"/>
                <a:ea typeface="Meiryo UI"/>
                <a:cs typeface="+mn-cs"/>
              </a:rPr>
              <a:t>年</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3" name="テキスト プレースホルダー 2"/>
          <p:cNvSpPr txBox="1">
            <a:spLocks/>
          </p:cNvSpPr>
          <p:nvPr/>
        </p:nvSpPr>
        <p:spPr>
          <a:xfrm>
            <a:off x="4558247" y="1324727"/>
            <a:ext cx="1247282" cy="405680"/>
          </a:xfrm>
          <a:prstGeom prst="rect">
            <a:avLst/>
          </a:prstGeom>
          <a:solidFill>
            <a:srgbClr val="002060"/>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Arial"/>
              </a:rPr>
              <a:t>公式ホームページ</a:t>
            </a:r>
            <a:endPar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Arial"/>
            </a:endParaRPr>
          </a:p>
        </p:txBody>
      </p:sp>
      <p:sp>
        <p:nvSpPr>
          <p:cNvPr id="14" name="テキスト ボックス 13"/>
          <p:cNvSpPr txBox="1"/>
          <p:nvPr/>
        </p:nvSpPr>
        <p:spPr>
          <a:xfrm>
            <a:off x="5862973" y="1323167"/>
            <a:ext cx="3704634" cy="407878"/>
          </a:xfrm>
          <a:prstGeom prst="rect">
            <a:avLst/>
          </a:prstGeom>
          <a:noFill/>
          <a:ln>
            <a:solidFill>
              <a:srgbClr val="002060"/>
            </a:solidFill>
          </a:ln>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a:ln>
                  <a:noFill/>
                </a:ln>
                <a:solidFill>
                  <a:srgbClr val="000000"/>
                </a:solidFill>
                <a:effectLst/>
                <a:uLnTx/>
                <a:uFillTx/>
                <a:latin typeface="Meiryo UI"/>
                <a:ea typeface="Meiryo UI"/>
                <a:cs typeface="+mn-cs"/>
              </a:rPr>
              <a:t>https://www.w3.org/</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5" name="テキスト ボックス 14"/>
          <p:cNvSpPr txBox="1"/>
          <p:nvPr/>
        </p:nvSpPr>
        <p:spPr>
          <a:xfrm>
            <a:off x="324587" y="2118438"/>
            <a:ext cx="9236117" cy="574754"/>
          </a:xfrm>
          <a:prstGeom prst="rect">
            <a:avLst/>
          </a:prstGeom>
          <a:noFill/>
          <a:ln>
            <a:solidFill>
              <a:srgbClr val="002060"/>
            </a:solidFill>
          </a:ln>
        </p:spPr>
        <p:txBody>
          <a:bodyPr wrap="square" lIns="36000" rIns="36000" rtlCol="0" anchor="ctr">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smtClean="0">
                <a:ln>
                  <a:noFill/>
                </a:ln>
                <a:solidFill>
                  <a:srgbClr val="000000"/>
                </a:solidFill>
                <a:effectLst/>
                <a:uLnTx/>
                <a:uFillTx/>
                <a:latin typeface="Meiryo UI"/>
                <a:ea typeface="Meiryo UI"/>
                <a:cs typeface="+mn-cs"/>
              </a:rPr>
              <a:t>組織（営利・非営利、教育、政府など様々）および個人でのメンバー参加が可能。多様な組織・個人からのメンバー参加を促進するため、年間収入、組織の種類、ヘッドクオーターの場所に応じてメンバー費が異なるシステムをとっている。例えば、</a:t>
            </a:r>
            <a:r>
              <a:rPr kumimoji="1" lang="en-US" altLang="ja-JP" sz="1200" b="0" i="0" u="none" strike="noStrike" kern="1200" cap="none" spc="0" normalizeH="0" baseline="0" noProof="0" dirty="0" smtClean="0">
                <a:ln>
                  <a:noFill/>
                </a:ln>
                <a:solidFill>
                  <a:srgbClr val="000000"/>
                </a:solidFill>
                <a:effectLst/>
                <a:uLnTx/>
                <a:uFillTx/>
                <a:latin typeface="Meiryo UI"/>
                <a:ea typeface="Meiryo UI"/>
                <a:cs typeface="+mn-cs"/>
              </a:rPr>
              <a:t>2023</a:t>
            </a:r>
            <a:r>
              <a:rPr kumimoji="1" lang="ja-JP" altLang="en-US" sz="1200" b="0" i="0" u="none" strike="noStrike" kern="1200" cap="none" spc="0" normalizeH="0" baseline="0" noProof="0" dirty="0" smtClean="0">
                <a:ln>
                  <a:noFill/>
                </a:ln>
                <a:solidFill>
                  <a:srgbClr val="000000"/>
                </a:solidFill>
                <a:effectLst/>
                <a:uLnTx/>
                <a:uFillTx/>
                <a:latin typeface="Meiryo UI"/>
                <a:ea typeface="Meiryo UI"/>
                <a:cs typeface="+mn-cs"/>
              </a:rPr>
              <a:t>年</a:t>
            </a:r>
            <a:r>
              <a:rPr kumimoji="1" lang="en-US" altLang="ja-JP" sz="1200" b="0" i="0" u="none" strike="noStrike" kern="1200" cap="none" spc="0" normalizeH="0" baseline="0" noProof="0" dirty="0" smtClean="0">
                <a:ln>
                  <a:noFill/>
                </a:ln>
                <a:solidFill>
                  <a:srgbClr val="000000"/>
                </a:solidFill>
                <a:effectLst/>
                <a:uLnTx/>
                <a:uFillTx/>
                <a:latin typeface="Meiryo UI"/>
                <a:ea typeface="Meiryo UI"/>
                <a:cs typeface="+mn-cs"/>
              </a:rPr>
              <a:t>2</a:t>
            </a:r>
            <a:r>
              <a:rPr kumimoji="1" lang="ja-JP" altLang="en-US" sz="1200" b="0" i="0" u="none" strike="noStrike" kern="1200" cap="none" spc="0" normalizeH="0" baseline="0" noProof="0" dirty="0" smtClean="0">
                <a:ln>
                  <a:noFill/>
                </a:ln>
                <a:solidFill>
                  <a:srgbClr val="000000"/>
                </a:solidFill>
                <a:effectLst/>
                <a:uLnTx/>
                <a:uFillTx/>
                <a:latin typeface="Meiryo UI"/>
                <a:ea typeface="Meiryo UI"/>
                <a:cs typeface="+mn-cs"/>
              </a:rPr>
              <a:t>月の時点の年会費は、インドの小規模企業が</a:t>
            </a:r>
            <a:r>
              <a:rPr kumimoji="1" lang="en-US" altLang="ja-JP" sz="1200" b="0" i="0" u="none" strike="noStrike" kern="1200" cap="none" spc="0" normalizeH="0" baseline="0" noProof="0" dirty="0" smtClean="0">
                <a:ln>
                  <a:noFill/>
                </a:ln>
                <a:solidFill>
                  <a:srgbClr val="000000"/>
                </a:solidFill>
                <a:effectLst/>
                <a:uLnTx/>
                <a:uFillTx/>
                <a:latin typeface="Meiryo UI"/>
                <a:ea typeface="Meiryo UI"/>
                <a:cs typeface="+mn-cs"/>
              </a:rPr>
              <a:t>1905USD</a:t>
            </a:r>
            <a:r>
              <a:rPr kumimoji="1" lang="ja-JP" altLang="en-US" sz="1200" b="0" i="0" u="none" strike="noStrike" kern="1200" cap="none" spc="0" normalizeH="0" baseline="0" noProof="0" dirty="0" err="1" smtClean="0">
                <a:ln>
                  <a:noFill/>
                </a:ln>
                <a:solidFill>
                  <a:srgbClr val="000000"/>
                </a:solidFill>
                <a:effectLst/>
                <a:uLnTx/>
                <a:uFillTx/>
                <a:latin typeface="Meiryo UI"/>
                <a:ea typeface="Meiryo UI"/>
                <a:cs typeface="+mn-cs"/>
              </a:rPr>
              <a:t>、</a:t>
            </a:r>
            <a:r>
              <a:rPr kumimoji="1" lang="ja-JP" altLang="en-US" sz="1200" b="0" i="0" u="none" strike="noStrike" kern="1200" cap="none" spc="0" normalizeH="0" baseline="0" noProof="0" dirty="0" smtClean="0">
                <a:ln>
                  <a:noFill/>
                </a:ln>
                <a:solidFill>
                  <a:srgbClr val="000000"/>
                </a:solidFill>
                <a:effectLst/>
                <a:uLnTx/>
                <a:uFillTx/>
                <a:latin typeface="Meiryo UI"/>
                <a:ea typeface="Meiryo UI"/>
                <a:cs typeface="+mn-cs"/>
              </a:rPr>
              <a:t>米国の</a:t>
            </a:r>
            <a:r>
              <a:rPr kumimoji="1" lang="en-US" altLang="ja-JP" sz="1200" b="0" i="0" u="none" strike="noStrike" kern="1200" cap="none" spc="0" normalizeH="0" baseline="0" noProof="0" dirty="0" smtClean="0">
                <a:ln>
                  <a:noFill/>
                </a:ln>
                <a:solidFill>
                  <a:srgbClr val="000000"/>
                </a:solidFill>
                <a:effectLst/>
                <a:uLnTx/>
                <a:uFillTx/>
                <a:latin typeface="Meiryo UI"/>
                <a:ea typeface="Meiryo UI"/>
                <a:cs typeface="+mn-cs"/>
              </a:rPr>
              <a:t>NPO</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が</a:t>
            </a:r>
            <a:r>
              <a:rPr kumimoji="1" lang="en-US" altLang="ja-JP" sz="1200" b="0" i="0" u="none" strike="noStrike" kern="1200" cap="none" spc="0" normalizeH="0" baseline="0" noProof="0" dirty="0" smtClean="0">
                <a:ln>
                  <a:noFill/>
                </a:ln>
                <a:solidFill>
                  <a:srgbClr val="000000"/>
                </a:solidFill>
                <a:effectLst/>
                <a:uLnTx/>
                <a:uFillTx/>
                <a:latin typeface="Meiryo UI"/>
                <a:ea typeface="Meiryo UI"/>
                <a:cs typeface="+mn-cs"/>
              </a:rPr>
              <a:t>7900USD</a:t>
            </a:r>
            <a:r>
              <a:rPr kumimoji="1" lang="ja-JP" altLang="en-US" sz="1200" b="0" i="0" u="none" strike="noStrike" kern="1200" cap="none" spc="0" normalizeH="0" baseline="0" noProof="0" dirty="0" err="1" smtClean="0">
                <a:ln>
                  <a:noFill/>
                </a:ln>
                <a:solidFill>
                  <a:srgbClr val="000000"/>
                </a:solidFill>
                <a:effectLst/>
                <a:uLnTx/>
                <a:uFillTx/>
                <a:latin typeface="Meiryo UI"/>
                <a:ea typeface="Meiryo UI"/>
                <a:cs typeface="+mn-cs"/>
              </a:rPr>
              <a:t>、</a:t>
            </a:r>
            <a:r>
              <a:rPr kumimoji="1" lang="ja-JP" altLang="en-US" sz="1200" b="0" i="0" u="none" strike="noStrike" kern="1200" cap="none" spc="0" normalizeH="0" baseline="0" noProof="0" dirty="0" smtClean="0">
                <a:ln>
                  <a:noFill/>
                </a:ln>
                <a:solidFill>
                  <a:srgbClr val="000000"/>
                </a:solidFill>
                <a:effectLst/>
                <a:uLnTx/>
                <a:uFillTx/>
                <a:latin typeface="Meiryo UI"/>
                <a:ea typeface="Meiryo UI"/>
                <a:cs typeface="+mn-cs"/>
              </a:rPr>
              <a:t>フランスの大企業が</a:t>
            </a:r>
            <a:r>
              <a:rPr kumimoji="1" lang="en-US" altLang="ja-JP" sz="1200" b="0" i="0" u="none" strike="noStrike" kern="1200" cap="none" spc="0" normalizeH="0" baseline="0" noProof="0" dirty="0" smtClean="0">
                <a:ln>
                  <a:noFill/>
                </a:ln>
                <a:solidFill>
                  <a:srgbClr val="000000"/>
                </a:solidFill>
                <a:effectLst/>
                <a:uLnTx/>
                <a:uFillTx/>
                <a:latin typeface="Meiryo UI"/>
                <a:ea typeface="Meiryo UI"/>
                <a:cs typeface="+mn-cs"/>
              </a:rPr>
              <a:t>59500EUR</a:t>
            </a:r>
            <a:r>
              <a:rPr kumimoji="1" lang="ja-JP" altLang="en-US" sz="1200" b="0" i="0" u="none" strike="noStrike" kern="1200" cap="none" spc="0" normalizeH="0" baseline="0" noProof="0" dirty="0" smtClean="0">
                <a:ln>
                  <a:noFill/>
                </a:ln>
                <a:solidFill>
                  <a:srgbClr val="000000"/>
                </a:solidFill>
                <a:effectLst/>
                <a:uLnTx/>
                <a:uFillTx/>
                <a:latin typeface="Meiryo UI"/>
                <a:ea typeface="Meiryo UI"/>
                <a:cs typeface="+mn-cs"/>
              </a:rPr>
              <a:t>となっている。それ自体がメンバー</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制をとって</a:t>
            </a:r>
            <a:r>
              <a:rPr kumimoji="1" lang="ja-JP" altLang="en-US" sz="1200" b="0" i="0" u="none" strike="noStrike" kern="1200" cap="none" spc="0" normalizeH="0" baseline="0" noProof="0" dirty="0" smtClean="0">
                <a:ln>
                  <a:noFill/>
                </a:ln>
                <a:solidFill>
                  <a:srgbClr val="000000"/>
                </a:solidFill>
                <a:effectLst/>
                <a:uLnTx/>
                <a:uFillTx/>
                <a:latin typeface="Meiryo UI"/>
                <a:ea typeface="Meiryo UI"/>
                <a:cs typeface="+mn-cs"/>
              </a:rPr>
              <a:t>いる</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団体</a:t>
            </a:r>
            <a:r>
              <a:rPr kumimoji="1" lang="ja-JP" altLang="en-US" sz="1200" b="0" i="0" u="none" strike="noStrike" kern="1200" cap="none" spc="0" normalizeH="0" baseline="0" noProof="0" dirty="0" smtClean="0">
                <a:ln>
                  <a:noFill/>
                </a:ln>
                <a:solidFill>
                  <a:srgbClr val="000000"/>
                </a:solidFill>
                <a:effectLst/>
                <a:uLnTx/>
                <a:uFillTx/>
                <a:latin typeface="Meiryo UI"/>
                <a:ea typeface="Meiryo UI"/>
                <a:cs typeface="+mn-cs"/>
              </a:rPr>
              <a:t>も参加可能。</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1" name="テキスト プレースホルダー 2"/>
          <p:cNvSpPr txBox="1">
            <a:spLocks/>
          </p:cNvSpPr>
          <p:nvPr/>
        </p:nvSpPr>
        <p:spPr>
          <a:xfrm>
            <a:off x="1965962" y="2721286"/>
            <a:ext cx="5974073" cy="288000"/>
          </a:xfrm>
          <a:prstGeom prst="rect">
            <a:avLst/>
          </a:prstGeom>
          <a:no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ja-JP" altLang="en-US" sz="1400" b="1" i="0" u="sng" strike="noStrike" kern="1200" cap="none" spc="0" normalizeH="0" baseline="0" noProof="0" dirty="0" smtClean="0">
                <a:ln>
                  <a:noFill/>
                </a:ln>
                <a:solidFill>
                  <a:srgbClr val="000000"/>
                </a:solidFill>
                <a:effectLst/>
                <a:uLnTx/>
                <a:uFillTx/>
                <a:latin typeface="Meiryo UI"/>
                <a:ea typeface="Meiryo UI"/>
                <a:cs typeface="Arial"/>
              </a:rPr>
              <a:t>メンバー費（日本にヘッドクオーターがある場合）</a:t>
            </a:r>
            <a:endParaRPr kumimoji="1" lang="en-US" altLang="ja-JP" sz="1400" b="1" i="0" u="sng" strike="noStrike" kern="1200" cap="none" spc="0" normalizeH="0" baseline="0" noProof="0" dirty="0" smtClean="0">
              <a:ln>
                <a:noFill/>
              </a:ln>
              <a:solidFill>
                <a:srgbClr val="000000"/>
              </a:solidFill>
              <a:effectLst/>
              <a:uLnTx/>
              <a:uFillTx/>
              <a:latin typeface="Meiryo UI"/>
              <a:ea typeface="Meiryo UI"/>
              <a:cs typeface="Arial"/>
            </a:endParaRPr>
          </a:p>
        </p:txBody>
      </p:sp>
      <p:sp>
        <p:nvSpPr>
          <p:cNvPr id="22" name="テキスト プレースホルダー 2"/>
          <p:cNvSpPr txBox="1">
            <a:spLocks/>
          </p:cNvSpPr>
          <p:nvPr/>
        </p:nvSpPr>
        <p:spPr>
          <a:xfrm>
            <a:off x="3362330" y="5117091"/>
            <a:ext cx="3181335" cy="288000"/>
          </a:xfrm>
          <a:prstGeom prst="rect">
            <a:avLst/>
          </a:prstGeom>
          <a:no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ja-JP" altLang="en-US" sz="1400" b="1" i="0" u="sng" strike="noStrike" kern="1200" cap="none" spc="0" normalizeH="0" baseline="0" noProof="0" dirty="0" smtClean="0">
                <a:ln>
                  <a:noFill/>
                </a:ln>
                <a:solidFill>
                  <a:srgbClr val="000000"/>
                </a:solidFill>
                <a:effectLst/>
                <a:uLnTx/>
                <a:uFillTx/>
                <a:latin typeface="Meiryo UI"/>
                <a:ea typeface="Meiryo UI"/>
                <a:cs typeface="Arial"/>
              </a:rPr>
              <a:t>主な参加組織（日本）</a:t>
            </a:r>
            <a:r>
              <a:rPr kumimoji="1" lang="en-US" altLang="ja-JP" sz="1100" b="1" i="0" u="none" strike="noStrike" kern="1200" cap="none" spc="0" normalizeH="0" baseline="0" noProof="0" dirty="0" smtClean="0">
                <a:ln>
                  <a:noFill/>
                </a:ln>
                <a:solidFill>
                  <a:srgbClr val="000000"/>
                </a:solidFill>
                <a:effectLst/>
                <a:uLnTx/>
                <a:uFillTx/>
                <a:latin typeface="Meiryo UI"/>
                <a:ea typeface="Meiryo UI"/>
                <a:cs typeface="Arial"/>
              </a:rPr>
              <a:t>※</a:t>
            </a:r>
            <a:r>
              <a:rPr kumimoji="1" lang="ja-JP" altLang="en-US" sz="1100" b="1" i="0" u="none" strike="noStrike" kern="1200" cap="none" spc="0" normalizeH="0" baseline="0" noProof="0" dirty="0" smtClean="0">
                <a:ln>
                  <a:noFill/>
                </a:ln>
                <a:solidFill>
                  <a:srgbClr val="000000"/>
                </a:solidFill>
                <a:effectLst/>
                <a:uLnTx/>
                <a:uFillTx/>
                <a:latin typeface="Meiryo UI"/>
                <a:ea typeface="Meiryo UI"/>
                <a:cs typeface="Arial"/>
              </a:rPr>
              <a:t>重複あり</a:t>
            </a:r>
            <a:endParaRPr kumimoji="1" lang="en-US" altLang="ja-JP" sz="1400" b="1" i="0" u="none" strike="noStrike" kern="1200" cap="none" spc="0" normalizeH="0" baseline="0" noProof="0" dirty="0" smtClean="0">
              <a:ln>
                <a:noFill/>
              </a:ln>
              <a:solidFill>
                <a:srgbClr val="000000"/>
              </a:solidFill>
              <a:effectLst/>
              <a:uLnTx/>
              <a:uFillTx/>
              <a:latin typeface="Meiryo UI"/>
              <a:ea typeface="Meiryo UI"/>
              <a:cs typeface="Arial"/>
            </a:endParaRPr>
          </a:p>
        </p:txBody>
      </p:sp>
      <p:pic>
        <p:nvPicPr>
          <p:cNvPr id="3" name="図 2"/>
          <p:cNvPicPr>
            <a:picLocks noChangeAspect="1"/>
          </p:cNvPicPr>
          <p:nvPr/>
        </p:nvPicPr>
        <p:blipFill rotWithShape="1">
          <a:blip r:embed="rId2"/>
          <a:srcRect t="16768"/>
          <a:stretch/>
        </p:blipFill>
        <p:spPr>
          <a:xfrm>
            <a:off x="138608" y="2971283"/>
            <a:ext cx="9284788" cy="2162977"/>
          </a:xfrm>
          <a:prstGeom prst="rect">
            <a:avLst/>
          </a:prstGeom>
        </p:spPr>
      </p:pic>
      <p:sp>
        <p:nvSpPr>
          <p:cNvPr id="18" name="テキスト ボックス 17"/>
          <p:cNvSpPr txBox="1"/>
          <p:nvPr/>
        </p:nvSpPr>
        <p:spPr>
          <a:xfrm>
            <a:off x="324587" y="5412349"/>
            <a:ext cx="1111845" cy="392104"/>
          </a:xfrm>
          <a:prstGeom prst="rect">
            <a:avLst/>
          </a:prstGeom>
          <a:solidFill>
            <a:schemeClr val="accent2">
              <a:lumMod val="10000"/>
              <a:lumOff val="90000"/>
            </a:schemeClr>
          </a:solidFill>
          <a:ln>
            <a:noFill/>
          </a:ln>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en-US" altLang="ja-JP" sz="1050" b="1" i="0" u="none" strike="noStrike" kern="1200" cap="none" spc="0" normalizeH="0" baseline="0" noProof="0" dirty="0" smtClean="0">
                <a:ln>
                  <a:noFill/>
                </a:ln>
                <a:solidFill>
                  <a:srgbClr val="000000"/>
                </a:solidFill>
                <a:effectLst/>
                <a:uLnTx/>
                <a:uFillTx/>
                <a:latin typeface="Meiryo UI"/>
                <a:ea typeface="Meiryo UI"/>
                <a:cs typeface="+mn-cs"/>
              </a:rPr>
              <a:t>Advertising</a:t>
            </a:r>
            <a:endParaRPr kumimoji="1" lang="en-US" altLang="ja-JP" sz="105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9" name="テキスト ボックス 18"/>
          <p:cNvSpPr txBox="1"/>
          <p:nvPr/>
        </p:nvSpPr>
        <p:spPr>
          <a:xfrm>
            <a:off x="324587" y="5860431"/>
            <a:ext cx="1111845" cy="392104"/>
          </a:xfrm>
          <a:prstGeom prst="rect">
            <a:avLst/>
          </a:prstGeom>
          <a:solidFill>
            <a:schemeClr val="accent2">
              <a:lumMod val="10000"/>
              <a:lumOff val="90000"/>
            </a:schemeClr>
          </a:solidFill>
          <a:ln>
            <a:noFill/>
          </a:ln>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en-US" altLang="ja-JP" sz="1050" b="1" i="0" u="none" strike="noStrike" kern="1200" cap="none" spc="0" normalizeH="0" baseline="0" noProof="0" dirty="0" smtClean="0">
                <a:ln>
                  <a:noFill/>
                </a:ln>
                <a:solidFill>
                  <a:srgbClr val="000000"/>
                </a:solidFill>
                <a:effectLst/>
                <a:uLnTx/>
                <a:uFillTx/>
                <a:latin typeface="Meiryo UI"/>
                <a:ea typeface="Meiryo UI"/>
                <a:cs typeface="+mn-cs"/>
              </a:rPr>
              <a:t>E-commerce</a:t>
            </a:r>
            <a:endParaRPr kumimoji="1" lang="en-US" altLang="ja-JP" sz="105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0" name="テキスト ボックス 19"/>
          <p:cNvSpPr txBox="1"/>
          <p:nvPr/>
        </p:nvSpPr>
        <p:spPr>
          <a:xfrm>
            <a:off x="324587" y="6308513"/>
            <a:ext cx="1111845" cy="392104"/>
          </a:xfrm>
          <a:prstGeom prst="rect">
            <a:avLst/>
          </a:prstGeom>
          <a:solidFill>
            <a:schemeClr val="accent2">
              <a:lumMod val="10000"/>
              <a:lumOff val="90000"/>
            </a:schemeClr>
          </a:solidFill>
          <a:ln>
            <a:noFill/>
          </a:ln>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en-US" altLang="ja-JP" sz="1050" b="1" i="0" u="none" strike="noStrike" kern="1200" cap="none" spc="0" normalizeH="0" baseline="0" noProof="0" dirty="0" smtClean="0">
                <a:ln>
                  <a:noFill/>
                </a:ln>
                <a:solidFill>
                  <a:srgbClr val="000000"/>
                </a:solidFill>
                <a:effectLst/>
                <a:uLnTx/>
                <a:uFillTx/>
                <a:latin typeface="Meiryo UI"/>
                <a:ea typeface="Meiryo UI"/>
                <a:cs typeface="+mn-cs"/>
              </a:rPr>
              <a:t>Media &amp; Entertainment</a:t>
            </a:r>
            <a:endParaRPr kumimoji="1" lang="en-US" altLang="ja-JP" sz="105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4" name="テキスト ボックス 23"/>
          <p:cNvSpPr txBox="1"/>
          <p:nvPr/>
        </p:nvSpPr>
        <p:spPr>
          <a:xfrm>
            <a:off x="3514280" y="5412349"/>
            <a:ext cx="1312162" cy="392104"/>
          </a:xfrm>
          <a:prstGeom prst="rect">
            <a:avLst/>
          </a:prstGeom>
          <a:solidFill>
            <a:schemeClr val="accent2">
              <a:lumMod val="10000"/>
              <a:lumOff val="90000"/>
            </a:schemeClr>
          </a:solidFill>
          <a:ln>
            <a:noFill/>
          </a:ln>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en-US" altLang="ja-JP" sz="1050" b="1" i="0" u="none" strike="noStrike" kern="1200" cap="none" spc="0" normalizeH="0" baseline="0" noProof="0" dirty="0" smtClean="0">
                <a:ln>
                  <a:noFill/>
                </a:ln>
                <a:solidFill>
                  <a:srgbClr val="000000"/>
                </a:solidFill>
                <a:effectLst/>
                <a:uLnTx/>
                <a:uFillTx/>
                <a:latin typeface="Meiryo UI"/>
                <a:ea typeface="Meiryo UI"/>
                <a:cs typeface="+mn-cs"/>
              </a:rPr>
              <a:t>Network &amp; Communications</a:t>
            </a:r>
            <a:endParaRPr kumimoji="1" lang="en-US" altLang="ja-JP" sz="105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5" name="テキスト ボックス 24"/>
          <p:cNvSpPr txBox="1"/>
          <p:nvPr/>
        </p:nvSpPr>
        <p:spPr>
          <a:xfrm>
            <a:off x="3514280" y="5860431"/>
            <a:ext cx="1312162" cy="392104"/>
          </a:xfrm>
          <a:prstGeom prst="rect">
            <a:avLst/>
          </a:prstGeom>
          <a:solidFill>
            <a:schemeClr val="accent2">
              <a:lumMod val="10000"/>
              <a:lumOff val="90000"/>
            </a:schemeClr>
          </a:solidFill>
          <a:ln>
            <a:noFill/>
          </a:ln>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en-US" altLang="ja-JP" sz="1050" b="1" i="0" u="none" strike="noStrike" kern="1200" cap="none" spc="0" normalizeH="0" baseline="0" noProof="0" dirty="0" smtClean="0">
                <a:ln>
                  <a:noFill/>
                </a:ln>
                <a:solidFill>
                  <a:srgbClr val="000000"/>
                </a:solidFill>
                <a:effectLst/>
                <a:uLnTx/>
                <a:uFillTx/>
                <a:latin typeface="Meiryo UI"/>
                <a:ea typeface="Meiryo UI"/>
                <a:cs typeface="+mn-cs"/>
              </a:rPr>
              <a:t>Publishing</a:t>
            </a:r>
            <a:endParaRPr kumimoji="1" lang="en-US" altLang="ja-JP" sz="105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7" name="テキスト ボックス 26"/>
          <p:cNvSpPr txBox="1"/>
          <p:nvPr/>
        </p:nvSpPr>
        <p:spPr>
          <a:xfrm>
            <a:off x="7104408" y="5755735"/>
            <a:ext cx="2456295" cy="392104"/>
          </a:xfrm>
          <a:prstGeom prst="rect">
            <a:avLst/>
          </a:prstGeom>
          <a:solidFill>
            <a:schemeClr val="accent2">
              <a:lumMod val="10000"/>
              <a:lumOff val="90000"/>
            </a:schemeClr>
          </a:solidFill>
          <a:ln>
            <a:noFill/>
          </a:ln>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en-US" altLang="ja-JP" sz="1050" b="1" i="0" u="none" strike="noStrike" kern="1200" cap="none" spc="0" normalizeH="0" baseline="0" noProof="0" dirty="0" smtClean="0">
                <a:ln>
                  <a:noFill/>
                </a:ln>
                <a:solidFill>
                  <a:srgbClr val="000000"/>
                </a:solidFill>
                <a:effectLst/>
                <a:uLnTx/>
                <a:uFillTx/>
                <a:latin typeface="Meiryo UI"/>
                <a:ea typeface="Meiryo UI"/>
                <a:cs typeface="+mn-cs"/>
              </a:rPr>
              <a:t>Automotive </a:t>
            </a:r>
            <a:r>
              <a:rPr kumimoji="1" lang="ja-JP" altLang="en-US" sz="1050" b="1" i="0" u="none" strike="noStrike" kern="1200" cap="none" spc="0" normalizeH="0" baseline="0" noProof="0" dirty="0" smtClean="0">
                <a:ln>
                  <a:noFill/>
                </a:ln>
                <a:solidFill>
                  <a:srgbClr val="000000"/>
                </a:solidFill>
                <a:effectLst/>
                <a:uLnTx/>
                <a:uFillTx/>
                <a:latin typeface="Meiryo UI"/>
                <a:ea typeface="Meiryo UI"/>
                <a:cs typeface="+mn-cs"/>
              </a:rPr>
              <a:t>＆ </a:t>
            </a:r>
            <a:r>
              <a:rPr kumimoji="1" lang="en-US" altLang="ja-JP" sz="1050" b="1" i="0" u="none" strike="noStrike" kern="1200" cap="none" spc="0" normalizeH="0" baseline="0" noProof="0" dirty="0" smtClean="0">
                <a:ln>
                  <a:noFill/>
                </a:ln>
                <a:solidFill>
                  <a:srgbClr val="000000"/>
                </a:solidFill>
                <a:effectLst/>
                <a:uLnTx/>
                <a:uFillTx/>
                <a:latin typeface="Meiryo UI"/>
                <a:ea typeface="Meiryo UI"/>
                <a:cs typeface="+mn-cs"/>
              </a:rPr>
              <a:t>Transportation</a:t>
            </a:r>
            <a:endParaRPr kumimoji="1" lang="en-US" altLang="ja-JP" sz="105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0" name="テキスト ボックス 29"/>
          <p:cNvSpPr txBox="1"/>
          <p:nvPr/>
        </p:nvSpPr>
        <p:spPr>
          <a:xfrm>
            <a:off x="3513639" y="6308513"/>
            <a:ext cx="1312162" cy="392104"/>
          </a:xfrm>
          <a:prstGeom prst="rect">
            <a:avLst/>
          </a:prstGeom>
          <a:solidFill>
            <a:schemeClr val="accent2">
              <a:lumMod val="10000"/>
              <a:lumOff val="90000"/>
            </a:schemeClr>
          </a:solidFill>
          <a:ln>
            <a:noFill/>
          </a:ln>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en-US" altLang="ja-JP" sz="1050" b="1" i="0" u="none" strike="noStrike" kern="1200" cap="none" spc="0" normalizeH="0" baseline="0" noProof="0" dirty="0" smtClean="0">
                <a:ln>
                  <a:noFill/>
                </a:ln>
                <a:solidFill>
                  <a:srgbClr val="000000"/>
                </a:solidFill>
                <a:effectLst/>
                <a:uLnTx/>
                <a:uFillTx/>
                <a:latin typeface="Meiryo UI"/>
                <a:ea typeface="Meiryo UI"/>
                <a:cs typeface="+mn-cs"/>
              </a:rPr>
              <a:t>Web of Things</a:t>
            </a:r>
            <a:endParaRPr kumimoji="1" lang="en-US" altLang="ja-JP" sz="105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4" name="四角形吹き出し 3"/>
          <p:cNvSpPr/>
          <p:nvPr/>
        </p:nvSpPr>
        <p:spPr>
          <a:xfrm>
            <a:off x="7955112" y="5089786"/>
            <a:ext cx="1353194" cy="518615"/>
          </a:xfrm>
          <a:prstGeom prst="wedgeRectCallout">
            <a:avLst>
              <a:gd name="adj1" fmla="val -86783"/>
              <a:gd name="adj2" fmla="val 57937"/>
            </a:avLst>
          </a:prstGeom>
          <a:solidFill>
            <a:schemeClr val="accent2">
              <a:lumMod val="10000"/>
              <a:lumOff val="9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慶應</a:t>
            </a:r>
            <a:r>
              <a:rPr kumimoji="1" lang="ja-JP" altLang="en-US" sz="1100" b="0" i="0" u="none" strike="noStrike" kern="1200" cap="none" spc="0" normalizeH="0" baseline="0" noProof="0" dirty="0" smtClean="0">
                <a:ln>
                  <a:noFill/>
                </a:ln>
                <a:solidFill>
                  <a:srgbClr val="000000"/>
                </a:solidFill>
                <a:effectLst/>
                <a:uLnTx/>
                <a:uFillTx/>
                <a:latin typeface="Arial"/>
                <a:ea typeface="Meiryo UI"/>
                <a:cs typeface="+mn-cs"/>
              </a:rPr>
              <a:t>義塾大学は従来よりホスト団体として</a:t>
            </a:r>
            <a:r>
              <a:rPr kumimoji="1" lang="en-US" altLang="ja-JP" sz="1100" b="0" i="0" u="none" strike="noStrike" kern="1200" cap="none" spc="0" normalizeH="0" baseline="0" noProof="0" dirty="0" smtClean="0">
                <a:ln>
                  <a:noFill/>
                </a:ln>
                <a:solidFill>
                  <a:srgbClr val="000000"/>
                </a:solidFill>
                <a:effectLst/>
                <a:uLnTx/>
                <a:uFillTx/>
                <a:latin typeface="Arial"/>
                <a:ea typeface="Meiryo UI"/>
                <a:cs typeface="+mn-cs"/>
              </a:rPr>
              <a:t>W3C</a:t>
            </a:r>
            <a:r>
              <a:rPr kumimoji="1" lang="ja-JP" altLang="en-US" sz="1100" b="0" i="0" u="none" strike="noStrike" kern="1200" cap="none" spc="0" normalizeH="0" baseline="0" noProof="0" dirty="0" smtClean="0">
                <a:ln>
                  <a:noFill/>
                </a:ln>
                <a:solidFill>
                  <a:srgbClr val="000000"/>
                </a:solidFill>
                <a:effectLst/>
                <a:uLnTx/>
                <a:uFillTx/>
                <a:latin typeface="Arial"/>
                <a:ea typeface="Meiryo UI"/>
                <a:cs typeface="+mn-cs"/>
              </a:rPr>
              <a:t>の運営に携わる</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 name="正方形/長方形 1"/>
          <p:cNvSpPr/>
          <p:nvPr/>
        </p:nvSpPr>
        <p:spPr>
          <a:xfrm>
            <a:off x="1436432" y="5420763"/>
            <a:ext cx="2066463" cy="383689"/>
          </a:xfrm>
          <a:prstGeom prst="rect">
            <a:avLst/>
          </a:prstGeom>
        </p:spPr>
        <p:txBody>
          <a:bodyPr wrap="square">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err="1" smtClean="0">
                <a:ln>
                  <a:noFill/>
                </a:ln>
                <a:solidFill>
                  <a:srgbClr val="000000"/>
                </a:solidFill>
                <a:effectLst/>
                <a:uLnTx/>
                <a:uFillTx/>
                <a:latin typeface="Arial"/>
                <a:ea typeface="Meiryo UI"/>
                <a:cs typeface="+mn-cs"/>
              </a:rPr>
              <a:t>Dentsu</a:t>
            </a:r>
            <a:r>
              <a:rPr kumimoji="1" lang="en-US" altLang="ja-JP" sz="1050" b="0" i="0" u="none" strike="noStrike" kern="1200" cap="none" spc="0" normalizeH="0" baseline="0" noProof="0" dirty="0" smtClean="0">
                <a:ln>
                  <a:noFill/>
                </a:ln>
                <a:solidFill>
                  <a:srgbClr val="000000"/>
                </a:solidFill>
                <a:effectLst/>
                <a:uLnTx/>
                <a:uFillTx/>
                <a:latin typeface="Arial"/>
                <a:ea typeface="Meiryo UI"/>
                <a:cs typeface="+mn-cs"/>
              </a:rPr>
              <a:t> Group Inc.</a:t>
            </a:r>
            <a:r>
              <a:rPr kumimoji="1" lang="ja-JP" altLang="en-US" sz="1050" b="0" i="0" u="none" strike="noStrike" kern="1200" cap="none" spc="0" normalizeH="0" baseline="0" noProof="0" dirty="0" err="1" smtClean="0">
                <a:ln>
                  <a:noFill/>
                </a:ln>
                <a:solidFill>
                  <a:srgbClr val="000000"/>
                </a:solidFill>
                <a:effectLst/>
                <a:uLnTx/>
                <a:uFillTx/>
                <a:latin typeface="Arial"/>
                <a:ea typeface="Meiryo UI"/>
                <a:cs typeface="+mn-cs"/>
              </a:rPr>
              <a:t>、</a:t>
            </a:r>
            <a:r>
              <a:rPr kumimoji="1" lang="en-US" altLang="ja-JP" sz="1050" b="0" i="0" u="none" strike="noStrike" kern="1200" cap="none" spc="0" normalizeH="0" baseline="0" noProof="0" dirty="0">
                <a:ln>
                  <a:noFill/>
                </a:ln>
                <a:solidFill>
                  <a:srgbClr val="000000"/>
                </a:solidFill>
                <a:effectLst/>
                <a:uLnTx/>
                <a:uFillTx/>
                <a:latin typeface="Arial"/>
                <a:ea typeface="Meiryo UI"/>
                <a:cs typeface="+mn-cs"/>
              </a:rPr>
              <a:t>FLUX Inc</a:t>
            </a:r>
            <a:r>
              <a:rPr kumimoji="1" lang="en-US" altLang="ja-JP" sz="1050" b="0" i="0" u="none" strike="noStrike" kern="1200" cap="none" spc="0" normalizeH="0" baseline="0" noProof="0" dirty="0" smtClean="0">
                <a:ln>
                  <a:noFill/>
                </a:ln>
                <a:solidFill>
                  <a:srgbClr val="000000"/>
                </a:solidFill>
                <a:effectLst/>
                <a:uLnTx/>
                <a:uFillTx/>
                <a:latin typeface="Arial"/>
                <a:ea typeface="Meiryo UI"/>
                <a:cs typeface="+mn-cs"/>
              </a:rPr>
              <a:t>.</a:t>
            </a:r>
            <a:r>
              <a:rPr kumimoji="1" lang="ja-JP" altLang="en-US" sz="1050" b="0" i="0" u="none" strike="noStrike" kern="1200" cap="none" spc="0" normalizeH="0" baseline="0" noProof="0" dirty="0" err="1" smtClean="0">
                <a:ln>
                  <a:noFill/>
                </a:ln>
                <a:solidFill>
                  <a:srgbClr val="000000"/>
                </a:solidFill>
                <a:effectLst/>
                <a:uLnTx/>
                <a:uFillTx/>
                <a:latin typeface="Arial"/>
                <a:ea typeface="Meiryo UI"/>
                <a:cs typeface="+mn-cs"/>
              </a:rPr>
              <a:t>、</a:t>
            </a:r>
            <a:r>
              <a:rPr kumimoji="1" lang="en-US" altLang="ja-JP" sz="1050" b="0" i="0" u="none" strike="noStrike" kern="1200" cap="none" spc="0" normalizeH="0" baseline="0" noProof="0" dirty="0">
                <a:ln>
                  <a:noFill/>
                </a:ln>
                <a:solidFill>
                  <a:srgbClr val="000000"/>
                </a:solidFill>
                <a:effectLst/>
                <a:uLnTx/>
                <a:uFillTx/>
                <a:latin typeface="Arial"/>
                <a:ea typeface="Meiryo UI"/>
                <a:cs typeface="+mn-cs"/>
              </a:rPr>
              <a:t>Yahoo Japan Corporation</a:t>
            </a:r>
            <a:endParaRPr kumimoji="1" lang="ja-JP" altLang="en-US" sz="105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8" name="正方形/長方形 27"/>
          <p:cNvSpPr/>
          <p:nvPr/>
        </p:nvSpPr>
        <p:spPr>
          <a:xfrm>
            <a:off x="1436432" y="5860431"/>
            <a:ext cx="2066464" cy="383689"/>
          </a:xfrm>
          <a:prstGeom prst="rect">
            <a:avLst/>
          </a:prstGeom>
        </p:spPr>
        <p:txBody>
          <a:bodyPr wrap="square">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smtClean="0">
                <a:ln>
                  <a:noFill/>
                </a:ln>
                <a:solidFill>
                  <a:srgbClr val="000000"/>
                </a:solidFill>
                <a:effectLst/>
                <a:uLnTx/>
                <a:uFillTx/>
                <a:latin typeface="Arial"/>
                <a:ea typeface="Meiryo UI"/>
                <a:cs typeface="+mn-cs"/>
              </a:rPr>
              <a:t>JCB </a:t>
            </a:r>
            <a:r>
              <a:rPr kumimoji="1" lang="en-US" altLang="ja-JP" sz="1050" b="0" i="0" u="none" strike="noStrike" kern="1200" cap="none" spc="0" normalizeH="0" baseline="0" noProof="0" dirty="0">
                <a:ln>
                  <a:noFill/>
                </a:ln>
                <a:solidFill>
                  <a:srgbClr val="000000"/>
                </a:solidFill>
                <a:effectLst/>
                <a:uLnTx/>
                <a:uFillTx/>
                <a:latin typeface="Arial"/>
                <a:ea typeface="Meiryo UI"/>
                <a:cs typeface="+mn-cs"/>
              </a:rPr>
              <a:t>CO., LTD</a:t>
            </a:r>
            <a:r>
              <a:rPr kumimoji="1" lang="en-US" altLang="ja-JP" sz="1050" b="0" i="0" u="none" strike="noStrike" kern="1200" cap="none" spc="0" normalizeH="0" baseline="0" noProof="0" dirty="0" smtClean="0">
                <a:ln>
                  <a:noFill/>
                </a:ln>
                <a:solidFill>
                  <a:srgbClr val="000000"/>
                </a:solidFill>
                <a:effectLst/>
                <a:uLnTx/>
                <a:uFillTx/>
                <a:latin typeface="Arial"/>
                <a:ea typeface="Meiryo UI"/>
                <a:cs typeface="+mn-cs"/>
              </a:rPr>
              <a:t>.</a:t>
            </a:r>
            <a:r>
              <a:rPr kumimoji="1" lang="ja-JP" altLang="en-US" sz="1050" b="0" i="0" u="none" strike="noStrike" kern="1200" cap="none" spc="0" normalizeH="0" baseline="0" noProof="0" dirty="0" err="1" smtClean="0">
                <a:ln>
                  <a:noFill/>
                </a:ln>
                <a:solidFill>
                  <a:srgbClr val="000000"/>
                </a:solidFill>
                <a:effectLst/>
                <a:uLnTx/>
                <a:uFillTx/>
                <a:latin typeface="Arial"/>
                <a:ea typeface="Meiryo UI"/>
                <a:cs typeface="+mn-cs"/>
              </a:rPr>
              <a:t>、</a:t>
            </a:r>
            <a:r>
              <a:rPr kumimoji="1" lang="en-US" altLang="ja-JP" sz="1050" b="0" i="0" u="none" strike="noStrike" kern="1200" cap="none" spc="0" normalizeH="0" baseline="0" noProof="0" dirty="0" err="1">
                <a:ln>
                  <a:noFill/>
                </a:ln>
                <a:solidFill>
                  <a:srgbClr val="000000"/>
                </a:solidFill>
                <a:effectLst/>
                <a:uLnTx/>
                <a:uFillTx/>
                <a:latin typeface="Arial"/>
                <a:ea typeface="Meiryo UI"/>
                <a:cs typeface="+mn-cs"/>
              </a:rPr>
              <a:t>Rakuten</a:t>
            </a:r>
            <a:r>
              <a:rPr kumimoji="1" lang="en-US" altLang="ja-JP" sz="1050" b="0" i="0" u="none" strike="noStrike" kern="1200" cap="none" spc="0" normalizeH="0" baseline="0" noProof="0" dirty="0">
                <a:ln>
                  <a:noFill/>
                </a:ln>
                <a:solidFill>
                  <a:srgbClr val="000000"/>
                </a:solidFill>
                <a:effectLst/>
                <a:uLnTx/>
                <a:uFillTx/>
                <a:latin typeface="Arial"/>
                <a:ea typeface="Meiryo UI"/>
                <a:cs typeface="+mn-cs"/>
              </a:rPr>
              <a:t> Group, </a:t>
            </a:r>
            <a:r>
              <a:rPr kumimoji="1" lang="en-US" altLang="ja-JP" sz="1050" b="0" i="0" u="none" strike="noStrike" kern="1200" cap="none" spc="0" normalizeH="0" baseline="0" noProof="0" dirty="0" smtClean="0">
                <a:ln>
                  <a:noFill/>
                </a:ln>
                <a:solidFill>
                  <a:srgbClr val="000000"/>
                </a:solidFill>
                <a:effectLst/>
                <a:uLnTx/>
                <a:uFillTx/>
                <a:latin typeface="Arial"/>
                <a:ea typeface="Meiryo UI"/>
                <a:cs typeface="+mn-cs"/>
              </a:rPr>
              <a:t>Inc.</a:t>
            </a:r>
            <a:r>
              <a:rPr kumimoji="1" lang="ja-JP" altLang="en-US" sz="1050" b="0" i="0" u="none" strike="noStrike" kern="1200" cap="none" spc="0" normalizeH="0" baseline="0" noProof="0" dirty="0" smtClean="0">
                <a:ln>
                  <a:noFill/>
                </a:ln>
                <a:solidFill>
                  <a:srgbClr val="000000"/>
                </a:solidFill>
                <a:effectLst/>
                <a:uLnTx/>
                <a:uFillTx/>
                <a:latin typeface="Arial"/>
                <a:ea typeface="Meiryo UI"/>
                <a:cs typeface="+mn-cs"/>
              </a:rPr>
              <a:t>、</a:t>
            </a:r>
            <a:r>
              <a:rPr kumimoji="1" lang="en-US" altLang="ja-JP" sz="1050" b="0" i="0" u="none" strike="noStrike" kern="1200" cap="none" spc="0" normalizeH="0" baseline="0" noProof="0" dirty="0" smtClean="0">
                <a:ln>
                  <a:noFill/>
                </a:ln>
                <a:solidFill>
                  <a:srgbClr val="000000"/>
                </a:solidFill>
                <a:effectLst/>
                <a:uLnTx/>
                <a:uFillTx/>
                <a:latin typeface="Arial"/>
                <a:ea typeface="Meiryo UI"/>
                <a:cs typeface="+mn-cs"/>
              </a:rPr>
              <a:t>KDDI CORPORATION</a:t>
            </a:r>
            <a:r>
              <a:rPr kumimoji="1" lang="ja-JP" altLang="en-US" sz="1050" b="0" i="0" u="none" strike="noStrike" kern="1200" cap="none" spc="0" normalizeH="0" baseline="0" noProof="0" dirty="0" err="1" smtClean="0">
                <a:ln>
                  <a:noFill/>
                </a:ln>
                <a:solidFill>
                  <a:srgbClr val="000000"/>
                </a:solidFill>
                <a:effectLst/>
                <a:uLnTx/>
                <a:uFillTx/>
                <a:latin typeface="Arial"/>
                <a:ea typeface="Meiryo UI"/>
                <a:cs typeface="+mn-cs"/>
              </a:rPr>
              <a:t>、</a:t>
            </a:r>
            <a:endParaRPr kumimoji="1" lang="ja-JP" altLang="en-US" sz="105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9" name="正方形/長方形 28"/>
          <p:cNvSpPr/>
          <p:nvPr/>
        </p:nvSpPr>
        <p:spPr>
          <a:xfrm>
            <a:off x="1436432" y="6312720"/>
            <a:ext cx="2066464" cy="383689"/>
          </a:xfrm>
          <a:prstGeom prst="rect">
            <a:avLst/>
          </a:prstGeom>
        </p:spPr>
        <p:txBody>
          <a:bodyPr wrap="square">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smtClean="0">
                <a:ln>
                  <a:noFill/>
                </a:ln>
                <a:solidFill>
                  <a:srgbClr val="000000"/>
                </a:solidFill>
                <a:effectLst/>
                <a:uLnTx/>
                <a:uFillTx/>
                <a:latin typeface="Arial"/>
                <a:ea typeface="Meiryo UI"/>
                <a:cs typeface="+mn-cs"/>
              </a:rPr>
              <a:t>JCB </a:t>
            </a:r>
            <a:r>
              <a:rPr kumimoji="1" lang="en-US" altLang="ja-JP" sz="1050" b="0" i="0" u="none" strike="noStrike" kern="1200" cap="none" spc="0" normalizeH="0" baseline="0" noProof="0" dirty="0">
                <a:ln>
                  <a:noFill/>
                </a:ln>
                <a:solidFill>
                  <a:srgbClr val="000000"/>
                </a:solidFill>
                <a:effectLst/>
                <a:uLnTx/>
                <a:uFillTx/>
                <a:latin typeface="Arial"/>
                <a:ea typeface="Meiryo UI"/>
                <a:cs typeface="+mn-cs"/>
              </a:rPr>
              <a:t>CO., LTD</a:t>
            </a:r>
            <a:r>
              <a:rPr kumimoji="1" lang="en-US" altLang="ja-JP" sz="1050" b="0" i="0" u="none" strike="noStrike" kern="1200" cap="none" spc="0" normalizeH="0" baseline="0" noProof="0" dirty="0" smtClean="0">
                <a:ln>
                  <a:noFill/>
                </a:ln>
                <a:solidFill>
                  <a:srgbClr val="000000"/>
                </a:solidFill>
                <a:effectLst/>
                <a:uLnTx/>
                <a:uFillTx/>
                <a:latin typeface="Arial"/>
                <a:ea typeface="Meiryo UI"/>
                <a:cs typeface="+mn-cs"/>
              </a:rPr>
              <a:t>.</a:t>
            </a:r>
            <a:r>
              <a:rPr kumimoji="1" lang="ja-JP" altLang="en-US" sz="1050" b="0" i="0" u="none" strike="noStrike" kern="1200" cap="none" spc="0" normalizeH="0" baseline="0" noProof="0" dirty="0" err="1" smtClean="0">
                <a:ln>
                  <a:noFill/>
                </a:ln>
                <a:solidFill>
                  <a:srgbClr val="000000"/>
                </a:solidFill>
                <a:effectLst/>
                <a:uLnTx/>
                <a:uFillTx/>
                <a:latin typeface="Arial"/>
                <a:ea typeface="Meiryo UI"/>
                <a:cs typeface="+mn-cs"/>
              </a:rPr>
              <a:t>、</a:t>
            </a:r>
            <a:r>
              <a:rPr kumimoji="1" lang="en-US" altLang="ja-JP" sz="1050" b="0" i="0" u="none" strike="noStrike" kern="1200" cap="none" spc="0" normalizeH="0" baseline="0" noProof="0" dirty="0" err="1">
                <a:ln>
                  <a:noFill/>
                </a:ln>
                <a:solidFill>
                  <a:srgbClr val="000000"/>
                </a:solidFill>
                <a:effectLst/>
                <a:uLnTx/>
                <a:uFillTx/>
                <a:latin typeface="Arial"/>
                <a:ea typeface="Meiryo UI"/>
                <a:cs typeface="+mn-cs"/>
              </a:rPr>
              <a:t>Rakuten</a:t>
            </a:r>
            <a:r>
              <a:rPr kumimoji="1" lang="en-US" altLang="ja-JP" sz="1050" b="0" i="0" u="none" strike="noStrike" kern="1200" cap="none" spc="0" normalizeH="0" baseline="0" noProof="0" dirty="0">
                <a:ln>
                  <a:noFill/>
                </a:ln>
                <a:solidFill>
                  <a:srgbClr val="000000"/>
                </a:solidFill>
                <a:effectLst/>
                <a:uLnTx/>
                <a:uFillTx/>
                <a:latin typeface="Arial"/>
                <a:ea typeface="Meiryo UI"/>
                <a:cs typeface="+mn-cs"/>
              </a:rPr>
              <a:t> Group, </a:t>
            </a:r>
            <a:r>
              <a:rPr kumimoji="1" lang="en-US" altLang="ja-JP" sz="1050" b="0" i="0" u="none" strike="noStrike" kern="1200" cap="none" spc="0" normalizeH="0" baseline="0" noProof="0" dirty="0" smtClean="0">
                <a:ln>
                  <a:noFill/>
                </a:ln>
                <a:solidFill>
                  <a:srgbClr val="000000"/>
                </a:solidFill>
                <a:effectLst/>
                <a:uLnTx/>
                <a:uFillTx/>
                <a:latin typeface="Arial"/>
                <a:ea typeface="Meiryo UI"/>
                <a:cs typeface="+mn-cs"/>
              </a:rPr>
              <a:t>Inc.</a:t>
            </a:r>
            <a:r>
              <a:rPr kumimoji="1" lang="ja-JP" altLang="en-US" sz="1050" b="0" i="0" u="none" strike="noStrike" kern="1200" cap="none" spc="0" normalizeH="0" baseline="0" noProof="0" dirty="0" smtClean="0">
                <a:ln>
                  <a:noFill/>
                </a:ln>
                <a:solidFill>
                  <a:srgbClr val="000000"/>
                </a:solidFill>
                <a:effectLst/>
                <a:uLnTx/>
                <a:uFillTx/>
                <a:latin typeface="Arial"/>
                <a:ea typeface="Meiryo UI"/>
                <a:cs typeface="+mn-cs"/>
              </a:rPr>
              <a:t>、</a:t>
            </a:r>
            <a:r>
              <a:rPr kumimoji="1" lang="en-US" altLang="ja-JP" sz="1050" b="0" i="0" u="none" strike="noStrike" kern="1200" cap="none" spc="0" normalizeH="0" baseline="0" noProof="0" dirty="0" smtClean="0">
                <a:ln>
                  <a:noFill/>
                </a:ln>
                <a:solidFill>
                  <a:srgbClr val="000000"/>
                </a:solidFill>
                <a:effectLst/>
                <a:uLnTx/>
                <a:uFillTx/>
                <a:latin typeface="Arial"/>
                <a:ea typeface="Meiryo UI"/>
                <a:cs typeface="+mn-cs"/>
              </a:rPr>
              <a:t>KDDI CORPORATION</a:t>
            </a:r>
            <a:r>
              <a:rPr kumimoji="1" lang="ja-JP" altLang="en-US" sz="1050" b="0" i="0" u="none" strike="noStrike" kern="1200" cap="none" spc="0" normalizeH="0" baseline="0" noProof="0" dirty="0" err="1" smtClean="0">
                <a:ln>
                  <a:noFill/>
                </a:ln>
                <a:solidFill>
                  <a:srgbClr val="000000"/>
                </a:solidFill>
                <a:effectLst/>
                <a:uLnTx/>
                <a:uFillTx/>
                <a:latin typeface="Arial"/>
                <a:ea typeface="Meiryo UI"/>
                <a:cs typeface="+mn-cs"/>
              </a:rPr>
              <a:t>、</a:t>
            </a:r>
            <a:endParaRPr kumimoji="1" lang="ja-JP" altLang="en-US" sz="105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31" name="正方形/長方形 30"/>
          <p:cNvSpPr/>
          <p:nvPr/>
        </p:nvSpPr>
        <p:spPr>
          <a:xfrm>
            <a:off x="4781002" y="5420764"/>
            <a:ext cx="2214118" cy="383689"/>
          </a:xfrm>
          <a:prstGeom prst="rect">
            <a:avLst/>
          </a:prstGeom>
        </p:spPr>
        <p:txBody>
          <a:bodyPr wrap="square">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rgbClr val="000000"/>
                </a:solidFill>
                <a:effectLst/>
                <a:uLnTx/>
                <a:uFillTx/>
                <a:latin typeface="Arial"/>
                <a:ea typeface="Meiryo UI"/>
                <a:cs typeface="+mn-cs"/>
              </a:rPr>
              <a:t>Kadokawa </a:t>
            </a:r>
            <a:r>
              <a:rPr kumimoji="1" lang="en-US" altLang="ja-JP" sz="1050" b="0" i="0" u="none" strike="noStrike" kern="1200" cap="none" spc="0" normalizeH="0" baseline="0" noProof="0" dirty="0" smtClean="0">
                <a:ln>
                  <a:noFill/>
                </a:ln>
                <a:solidFill>
                  <a:srgbClr val="000000"/>
                </a:solidFill>
                <a:effectLst/>
                <a:uLnTx/>
                <a:uFillTx/>
                <a:latin typeface="Arial"/>
                <a:ea typeface="Meiryo UI"/>
                <a:cs typeface="+mn-cs"/>
              </a:rPr>
              <a:t>Corporation</a:t>
            </a:r>
            <a:r>
              <a:rPr kumimoji="1" lang="ja-JP" altLang="en-US" sz="1050" b="0" i="0" u="none" strike="noStrike" kern="1200" cap="none" spc="0" normalizeH="0" baseline="0" noProof="0" dirty="0" err="1" smtClean="0">
                <a:ln>
                  <a:noFill/>
                </a:ln>
                <a:solidFill>
                  <a:srgbClr val="000000"/>
                </a:solidFill>
                <a:effectLst/>
                <a:uLnTx/>
                <a:uFillTx/>
                <a:latin typeface="Arial"/>
                <a:ea typeface="Meiryo UI"/>
                <a:cs typeface="+mn-cs"/>
              </a:rPr>
              <a:t>、</a:t>
            </a:r>
            <a:r>
              <a:rPr kumimoji="1" lang="en-US" altLang="ja-JP" sz="1050" b="0" i="0" u="none" strike="noStrike" kern="1200" cap="none" spc="0" normalizeH="0" baseline="0" noProof="0" dirty="0" smtClean="0">
                <a:ln>
                  <a:noFill/>
                </a:ln>
                <a:solidFill>
                  <a:srgbClr val="000000"/>
                </a:solidFill>
                <a:effectLst/>
                <a:uLnTx/>
                <a:uFillTx/>
                <a:latin typeface="Arial"/>
                <a:ea typeface="Meiryo UI"/>
                <a:cs typeface="+mn-cs"/>
              </a:rPr>
              <a:t>NHK</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smtClean="0">
                <a:ln>
                  <a:noFill/>
                </a:ln>
                <a:solidFill>
                  <a:srgbClr val="000000"/>
                </a:solidFill>
                <a:effectLst/>
                <a:uLnTx/>
                <a:uFillTx/>
                <a:latin typeface="Arial"/>
                <a:ea typeface="Meiryo UI"/>
                <a:cs typeface="+mn-cs"/>
              </a:rPr>
              <a:t>等　</a:t>
            </a:r>
            <a:r>
              <a:rPr kumimoji="1" lang="en-US" altLang="ja-JP" sz="1050" b="0" i="0" u="none" strike="noStrike" kern="1200" cap="none" spc="0" normalizeH="0" baseline="0" noProof="0" dirty="0" smtClean="0">
                <a:ln>
                  <a:noFill/>
                </a:ln>
                <a:solidFill>
                  <a:srgbClr val="000000"/>
                </a:solidFill>
                <a:effectLst/>
                <a:uLnTx/>
                <a:uFillTx/>
                <a:latin typeface="Arial"/>
                <a:ea typeface="Meiryo UI"/>
                <a:cs typeface="+mn-cs"/>
              </a:rPr>
              <a:t>9</a:t>
            </a:r>
            <a:r>
              <a:rPr kumimoji="1" lang="ja-JP" altLang="en-US" sz="1050" b="0" i="0" u="none" strike="noStrike" kern="1200" cap="none" spc="0" normalizeH="0" baseline="0" noProof="0" dirty="0" smtClean="0">
                <a:ln>
                  <a:noFill/>
                </a:ln>
                <a:solidFill>
                  <a:srgbClr val="000000"/>
                </a:solidFill>
                <a:effectLst/>
                <a:uLnTx/>
                <a:uFillTx/>
                <a:latin typeface="Arial"/>
                <a:ea typeface="Meiryo UI"/>
                <a:cs typeface="+mn-cs"/>
              </a:rPr>
              <a:t>組織</a:t>
            </a:r>
            <a:endParaRPr kumimoji="1" lang="ja-JP" altLang="en-US" sz="105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32" name="正方形/長方形 31"/>
          <p:cNvSpPr/>
          <p:nvPr/>
        </p:nvSpPr>
        <p:spPr>
          <a:xfrm>
            <a:off x="4781002" y="5859396"/>
            <a:ext cx="2214118" cy="383689"/>
          </a:xfrm>
          <a:prstGeom prst="rect">
            <a:avLst/>
          </a:prstGeom>
        </p:spPr>
        <p:txBody>
          <a:bodyPr wrap="square">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rgbClr val="000000"/>
                </a:solidFill>
                <a:effectLst/>
                <a:uLnTx/>
                <a:uFillTx/>
                <a:latin typeface="Arial"/>
                <a:ea typeface="Meiryo UI"/>
                <a:cs typeface="+mn-cs"/>
              </a:rPr>
              <a:t>SHUEISHA Inc</a:t>
            </a:r>
            <a:r>
              <a:rPr kumimoji="1" lang="en-US" altLang="ja-JP" sz="1050" b="0" i="0" u="none" strike="noStrike" kern="1200" cap="none" spc="0" normalizeH="0" baseline="0" noProof="0" dirty="0" smtClean="0">
                <a:ln>
                  <a:noFill/>
                </a:ln>
                <a:solidFill>
                  <a:srgbClr val="000000"/>
                </a:solidFill>
                <a:effectLst/>
                <a:uLnTx/>
                <a:uFillTx/>
                <a:latin typeface="Arial"/>
                <a:ea typeface="Meiryo UI"/>
                <a:cs typeface="+mn-cs"/>
              </a:rPr>
              <a:t>.</a:t>
            </a:r>
            <a:r>
              <a:rPr kumimoji="1" lang="ja-JP" altLang="en-US" sz="1050" b="0" i="0" u="none" strike="noStrike" kern="1200" cap="none" spc="0" normalizeH="0" baseline="0" noProof="0" dirty="0" err="1" smtClean="0">
                <a:ln>
                  <a:noFill/>
                </a:ln>
                <a:solidFill>
                  <a:srgbClr val="000000"/>
                </a:solidFill>
                <a:effectLst/>
                <a:uLnTx/>
                <a:uFillTx/>
                <a:latin typeface="Arial"/>
                <a:ea typeface="Meiryo UI"/>
                <a:cs typeface="+mn-cs"/>
              </a:rPr>
              <a:t>、</a:t>
            </a:r>
            <a:r>
              <a:rPr kumimoji="1" lang="en-US" altLang="ja-JP" sz="1050" b="0" i="0" u="none" strike="noStrike" kern="1200" cap="none" spc="0" normalizeH="0" baseline="0" noProof="0" dirty="0">
                <a:ln>
                  <a:noFill/>
                </a:ln>
                <a:solidFill>
                  <a:srgbClr val="000000"/>
                </a:solidFill>
                <a:effectLst/>
                <a:uLnTx/>
                <a:uFillTx/>
                <a:latin typeface="Arial"/>
                <a:ea typeface="Meiryo UI"/>
                <a:cs typeface="+mn-cs"/>
              </a:rPr>
              <a:t>MEDIA DO Co., Ltd</a:t>
            </a:r>
            <a:r>
              <a:rPr kumimoji="1" lang="en-US" altLang="ja-JP" sz="1050" b="0" i="0" u="none" strike="noStrike" kern="1200" cap="none" spc="0" normalizeH="0" baseline="0" noProof="0" dirty="0" smtClean="0">
                <a:ln>
                  <a:noFill/>
                </a:ln>
                <a:solidFill>
                  <a:srgbClr val="000000"/>
                </a:solidFill>
                <a:effectLst/>
                <a:uLnTx/>
                <a:uFillTx/>
                <a:latin typeface="Arial"/>
                <a:ea typeface="Meiryo UI"/>
                <a:cs typeface="+mn-cs"/>
              </a:rPr>
              <a:t>.</a:t>
            </a:r>
            <a:r>
              <a:rPr kumimoji="1" lang="ja-JP" altLang="en-US" sz="1050" b="0" i="0" u="none" strike="noStrike" kern="1200" cap="none" spc="0" normalizeH="0" baseline="0" noProof="0" dirty="0" smtClean="0">
                <a:ln>
                  <a:noFill/>
                </a:ln>
                <a:solidFill>
                  <a:srgbClr val="000000"/>
                </a:solidFill>
                <a:effectLst/>
                <a:uLnTx/>
                <a:uFillTx/>
                <a:latin typeface="Arial"/>
                <a:ea typeface="Meiryo UI"/>
                <a:cs typeface="+mn-cs"/>
              </a:rPr>
              <a:t>等　</a:t>
            </a:r>
            <a:r>
              <a:rPr kumimoji="1" lang="en-US" altLang="ja-JP" sz="1050" b="0" i="0" u="none" strike="noStrike" kern="1200" cap="none" spc="0" normalizeH="0" baseline="0" noProof="0" dirty="0" smtClean="0">
                <a:ln>
                  <a:noFill/>
                </a:ln>
                <a:solidFill>
                  <a:srgbClr val="000000"/>
                </a:solidFill>
                <a:effectLst/>
                <a:uLnTx/>
                <a:uFillTx/>
                <a:latin typeface="Arial"/>
                <a:ea typeface="Meiryo UI"/>
                <a:cs typeface="+mn-cs"/>
              </a:rPr>
              <a:t>9</a:t>
            </a:r>
            <a:r>
              <a:rPr kumimoji="1" lang="ja-JP" altLang="en-US" sz="1050" b="0" i="0" u="none" strike="noStrike" kern="1200" cap="none" spc="0" normalizeH="0" baseline="0" noProof="0" dirty="0" smtClean="0">
                <a:ln>
                  <a:noFill/>
                </a:ln>
                <a:solidFill>
                  <a:srgbClr val="000000"/>
                </a:solidFill>
                <a:effectLst/>
                <a:uLnTx/>
                <a:uFillTx/>
                <a:latin typeface="Arial"/>
                <a:ea typeface="Meiryo UI"/>
                <a:cs typeface="+mn-cs"/>
              </a:rPr>
              <a:t>組織</a:t>
            </a:r>
            <a:endParaRPr kumimoji="1" lang="ja-JP" altLang="en-US" sz="105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33" name="正方形/長方形 32"/>
          <p:cNvSpPr/>
          <p:nvPr/>
        </p:nvSpPr>
        <p:spPr>
          <a:xfrm>
            <a:off x="7058967" y="6175930"/>
            <a:ext cx="2501735" cy="383689"/>
          </a:xfrm>
          <a:prstGeom prst="rect">
            <a:avLst/>
          </a:prstGeom>
        </p:spPr>
        <p:txBody>
          <a:bodyPr wrap="square">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rgbClr val="000000"/>
                </a:solidFill>
                <a:effectLst/>
                <a:uLnTx/>
                <a:uFillTx/>
                <a:latin typeface="Arial"/>
                <a:ea typeface="Meiryo UI"/>
                <a:cs typeface="+mn-cs"/>
              </a:rPr>
              <a:t>Mitsubishi Electric </a:t>
            </a:r>
            <a:r>
              <a:rPr kumimoji="1" lang="en-US" altLang="ja-JP" sz="1050" b="0" i="0" u="none" strike="noStrike" kern="1200" cap="none" spc="0" normalizeH="0" baseline="0" noProof="0" dirty="0" smtClean="0">
                <a:ln>
                  <a:noFill/>
                </a:ln>
                <a:solidFill>
                  <a:srgbClr val="000000"/>
                </a:solidFill>
                <a:effectLst/>
                <a:uLnTx/>
                <a:uFillTx/>
                <a:latin typeface="Arial"/>
                <a:ea typeface="Meiryo UI"/>
                <a:cs typeface="+mn-cs"/>
              </a:rPr>
              <a:t>Corporation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smtClean="0">
                <a:ln>
                  <a:noFill/>
                </a:ln>
                <a:solidFill>
                  <a:srgbClr val="000000"/>
                </a:solidFill>
                <a:effectLst/>
                <a:uLnTx/>
                <a:uFillTx/>
                <a:latin typeface="Arial"/>
                <a:ea typeface="Meiryo UI"/>
                <a:cs typeface="+mn-cs"/>
              </a:rPr>
              <a:t>等　</a:t>
            </a:r>
            <a:r>
              <a:rPr kumimoji="1" lang="en-US" altLang="ja-JP" sz="1050" b="0" i="0" u="none" strike="noStrike" kern="1200" cap="none" spc="0" normalizeH="0" baseline="0" noProof="0" dirty="0" smtClean="0">
                <a:ln>
                  <a:noFill/>
                </a:ln>
                <a:solidFill>
                  <a:srgbClr val="000000"/>
                </a:solidFill>
                <a:effectLst/>
                <a:uLnTx/>
                <a:uFillTx/>
                <a:latin typeface="Arial"/>
                <a:ea typeface="Meiryo UI"/>
                <a:cs typeface="+mn-cs"/>
              </a:rPr>
              <a:t>9</a:t>
            </a:r>
            <a:r>
              <a:rPr kumimoji="1" lang="ja-JP" altLang="en-US" sz="1050" b="0" i="0" u="none" strike="noStrike" kern="1200" cap="none" spc="0" normalizeH="0" baseline="0" noProof="0" dirty="0" smtClean="0">
                <a:ln>
                  <a:noFill/>
                </a:ln>
                <a:solidFill>
                  <a:srgbClr val="000000"/>
                </a:solidFill>
                <a:effectLst/>
                <a:uLnTx/>
                <a:uFillTx/>
                <a:latin typeface="Arial"/>
                <a:ea typeface="Meiryo UI"/>
                <a:cs typeface="+mn-cs"/>
              </a:rPr>
              <a:t>組織</a:t>
            </a:r>
            <a:endParaRPr kumimoji="1" lang="ja-JP" altLang="en-US" sz="105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34" name="正方形/長方形 33"/>
          <p:cNvSpPr/>
          <p:nvPr/>
        </p:nvSpPr>
        <p:spPr>
          <a:xfrm>
            <a:off x="4781002" y="6305333"/>
            <a:ext cx="2214118" cy="383689"/>
          </a:xfrm>
          <a:prstGeom prst="rect">
            <a:avLst/>
          </a:prstGeom>
        </p:spPr>
        <p:txBody>
          <a:bodyPr wrap="square">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rgbClr val="000000"/>
                </a:solidFill>
                <a:effectLst/>
                <a:uLnTx/>
                <a:uFillTx/>
                <a:latin typeface="Arial"/>
                <a:ea typeface="Meiryo UI"/>
                <a:cs typeface="+mn-cs"/>
              </a:rPr>
              <a:t>Fujitsu </a:t>
            </a:r>
            <a:r>
              <a:rPr kumimoji="1" lang="en-US" altLang="ja-JP" sz="1050" b="0" i="0" u="none" strike="noStrike" kern="1200" cap="none" spc="0" normalizeH="0" baseline="0" noProof="0" dirty="0" smtClean="0">
                <a:ln>
                  <a:noFill/>
                </a:ln>
                <a:solidFill>
                  <a:srgbClr val="000000"/>
                </a:solidFill>
                <a:effectLst/>
                <a:uLnTx/>
                <a:uFillTx/>
                <a:latin typeface="Arial"/>
                <a:ea typeface="Meiryo UI"/>
                <a:cs typeface="+mn-cs"/>
              </a:rPr>
              <a:t>Limited</a:t>
            </a:r>
            <a:r>
              <a:rPr kumimoji="1" lang="ja-JP" altLang="en-US" sz="1050" b="0" i="0" u="none" strike="noStrike" kern="1200" cap="none" spc="0" normalizeH="0" baseline="0" noProof="0" dirty="0" err="1" smtClean="0">
                <a:ln>
                  <a:noFill/>
                </a:ln>
                <a:solidFill>
                  <a:srgbClr val="000000"/>
                </a:solidFill>
                <a:effectLst/>
                <a:uLnTx/>
                <a:uFillTx/>
                <a:latin typeface="Arial"/>
                <a:ea typeface="Meiryo UI"/>
                <a:cs typeface="+mn-cs"/>
              </a:rPr>
              <a:t>、</a:t>
            </a:r>
            <a:r>
              <a:rPr kumimoji="1" lang="en-US" altLang="ja-JP" sz="1050" b="0" i="0" u="none" strike="noStrike" kern="1200" cap="none" spc="0" normalizeH="0" baseline="0" noProof="0" dirty="0">
                <a:ln>
                  <a:noFill/>
                </a:ln>
                <a:solidFill>
                  <a:srgbClr val="000000"/>
                </a:solidFill>
                <a:effectLst/>
                <a:uLnTx/>
                <a:uFillTx/>
                <a:latin typeface="Arial"/>
                <a:ea typeface="Meiryo UI"/>
                <a:cs typeface="+mn-cs"/>
              </a:rPr>
              <a:t>Hitachi, Ltd</a:t>
            </a:r>
            <a:r>
              <a:rPr kumimoji="1" lang="en-US" altLang="ja-JP" sz="1050" b="0" i="0" u="none" strike="noStrike" kern="1200" cap="none" spc="0" normalizeH="0" baseline="0" noProof="0" dirty="0" smtClean="0">
                <a:ln>
                  <a:noFill/>
                </a:ln>
                <a:solidFill>
                  <a:srgbClr val="000000"/>
                </a:solidFill>
                <a:effectLst/>
                <a:uLnTx/>
                <a:uFillTx/>
                <a:latin typeface="Arial"/>
                <a:ea typeface="Meiryo UI"/>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smtClean="0">
                <a:ln>
                  <a:noFill/>
                </a:ln>
                <a:solidFill>
                  <a:srgbClr val="000000"/>
                </a:solidFill>
                <a:effectLst/>
                <a:uLnTx/>
                <a:uFillTx/>
                <a:latin typeface="Arial"/>
                <a:ea typeface="Meiryo UI"/>
                <a:cs typeface="+mn-cs"/>
              </a:rPr>
              <a:t>等　</a:t>
            </a:r>
            <a:r>
              <a:rPr kumimoji="1" lang="en-US" altLang="ja-JP" sz="1050" b="0" i="0" u="none" strike="noStrike" kern="1200" cap="none" spc="0" normalizeH="0" baseline="0" noProof="0" dirty="0" smtClean="0">
                <a:ln>
                  <a:noFill/>
                </a:ln>
                <a:solidFill>
                  <a:srgbClr val="000000"/>
                </a:solidFill>
                <a:effectLst/>
                <a:uLnTx/>
                <a:uFillTx/>
                <a:latin typeface="Arial"/>
                <a:ea typeface="Meiryo UI"/>
                <a:cs typeface="+mn-cs"/>
              </a:rPr>
              <a:t>9</a:t>
            </a:r>
            <a:r>
              <a:rPr kumimoji="1" lang="ja-JP" altLang="en-US" sz="1050" b="0" i="0" u="none" strike="noStrike" kern="1200" cap="none" spc="0" normalizeH="0" baseline="0" noProof="0" dirty="0" smtClean="0">
                <a:ln>
                  <a:noFill/>
                </a:ln>
                <a:solidFill>
                  <a:srgbClr val="000000"/>
                </a:solidFill>
                <a:effectLst/>
                <a:uLnTx/>
                <a:uFillTx/>
                <a:latin typeface="Arial"/>
                <a:ea typeface="Meiryo UI"/>
                <a:cs typeface="+mn-cs"/>
              </a:rPr>
              <a:t>組織</a:t>
            </a:r>
            <a:endParaRPr kumimoji="1" lang="ja-JP" altLang="en-US" sz="1050" b="0" i="0" u="none" strike="noStrike" kern="1200" cap="none" spc="0" normalizeH="0" baseline="0" noProof="0" dirty="0">
              <a:ln>
                <a:noFill/>
              </a:ln>
              <a:solidFill>
                <a:srgbClr val="000000"/>
              </a:solidFill>
              <a:effectLst/>
              <a:uLnTx/>
              <a:uFillTx/>
              <a:latin typeface="Arial"/>
              <a:ea typeface="Meiryo UI"/>
              <a:cs typeface="+mn-cs"/>
            </a:endParaRPr>
          </a:p>
        </p:txBody>
      </p:sp>
    </p:spTree>
    <p:extLst>
      <p:ext uri="{BB962C8B-B14F-4D97-AF65-F5344CB8AC3E}">
        <p14:creationId xmlns:p14="http://schemas.microsoft.com/office/powerpoint/2010/main" val="132101955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テキスト ボックス 31"/>
          <p:cNvSpPr txBox="1"/>
          <p:nvPr/>
        </p:nvSpPr>
        <p:spPr>
          <a:xfrm>
            <a:off x="320359" y="4788347"/>
            <a:ext cx="4890592" cy="1869628"/>
          </a:xfrm>
          <a:prstGeom prst="rect">
            <a:avLst/>
          </a:prstGeom>
          <a:noFill/>
          <a:ln w="19050">
            <a:solidFill>
              <a:schemeClr val="accent1"/>
            </a:solidFill>
          </a:ln>
        </p:spPr>
        <p:txBody>
          <a:bodyPr wrap="square" lIns="36000" rIns="36000" rtlCol="0" anchor="ctr">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1" name="テキスト プレースホルダー 2"/>
          <p:cNvSpPr txBox="1">
            <a:spLocks/>
          </p:cNvSpPr>
          <p:nvPr/>
        </p:nvSpPr>
        <p:spPr>
          <a:xfrm>
            <a:off x="465629" y="4578931"/>
            <a:ext cx="4550380" cy="373737"/>
          </a:xfrm>
          <a:prstGeom prst="rect">
            <a:avLst/>
          </a:prstGeom>
          <a:solidFill>
            <a:schemeClr val="accent1"/>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Arial"/>
              </a:rPr>
              <a:t>Business Group</a:t>
            </a:r>
          </a:p>
        </p:txBody>
      </p:sp>
      <p:sp>
        <p:nvSpPr>
          <p:cNvPr id="31" name="テキスト ボックス 30"/>
          <p:cNvSpPr txBox="1"/>
          <p:nvPr/>
        </p:nvSpPr>
        <p:spPr>
          <a:xfrm>
            <a:off x="5455440" y="1932171"/>
            <a:ext cx="4114800" cy="2479650"/>
          </a:xfrm>
          <a:prstGeom prst="rect">
            <a:avLst/>
          </a:prstGeom>
          <a:noFill/>
          <a:ln w="19050">
            <a:solidFill>
              <a:schemeClr val="accent1"/>
            </a:solidFill>
          </a:ln>
        </p:spPr>
        <p:txBody>
          <a:bodyPr wrap="square" lIns="36000" rIns="36000" rtlCol="0" anchor="ctr">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0" name="テキスト ボックス 29"/>
          <p:cNvSpPr txBox="1"/>
          <p:nvPr/>
        </p:nvSpPr>
        <p:spPr>
          <a:xfrm>
            <a:off x="320359" y="1928813"/>
            <a:ext cx="4890592" cy="2483008"/>
          </a:xfrm>
          <a:prstGeom prst="rect">
            <a:avLst/>
          </a:prstGeom>
          <a:noFill/>
          <a:ln w="19050">
            <a:solidFill>
              <a:schemeClr val="accent1"/>
            </a:solidFill>
          </a:ln>
        </p:spPr>
        <p:txBody>
          <a:bodyPr wrap="square" lIns="36000" rIns="36000" rtlCol="0" anchor="ctr">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7" name="タイトル 6"/>
          <p:cNvSpPr>
            <a:spLocks noGrp="1"/>
          </p:cNvSpPr>
          <p:nvPr>
            <p:ph type="title"/>
          </p:nvPr>
        </p:nvSpPr>
        <p:spPr/>
        <p:txBody>
          <a:bodyPr>
            <a:normAutofit/>
          </a:bodyPr>
          <a:lstStyle/>
          <a:p>
            <a:r>
              <a:rPr lang="en-US" altLang="ja-JP" sz="2000" dirty="0"/>
              <a:t>World Wide Web Consortium</a:t>
            </a:r>
            <a:r>
              <a:rPr lang="ja-JP" altLang="en-US" sz="2000" dirty="0"/>
              <a:t> </a:t>
            </a:r>
            <a:r>
              <a:rPr lang="en-US" altLang="ja-JP" sz="2000" dirty="0"/>
              <a:t>(W3C)</a:t>
            </a:r>
            <a:r>
              <a:rPr kumimoji="1" lang="en-US" altLang="ja-JP" sz="2000" dirty="0" smtClean="0"/>
              <a:t> –</a:t>
            </a:r>
            <a:r>
              <a:rPr lang="ja-JP" altLang="en-US" sz="2000" dirty="0"/>
              <a:t> </a:t>
            </a:r>
            <a:r>
              <a:rPr lang="ja-JP" altLang="en-US" sz="2000" dirty="0" smtClean="0"/>
              <a:t>組織構成</a:t>
            </a:r>
            <a:endParaRPr kumimoji="1" lang="ja-JP" altLang="en-US" sz="2000" dirty="0"/>
          </a:p>
        </p:txBody>
      </p:sp>
      <p:sp>
        <p:nvSpPr>
          <p:cNvPr id="9" name="テキスト ボックス 8"/>
          <p:cNvSpPr txBox="1"/>
          <p:nvPr/>
        </p:nvSpPr>
        <p:spPr>
          <a:xfrm>
            <a:off x="319578" y="681923"/>
            <a:ext cx="1066312" cy="853976"/>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mn-cs"/>
              </a:rPr>
              <a:t>組織構成</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0" name="テキスト ボックス 9"/>
          <p:cNvSpPr txBox="1"/>
          <p:nvPr/>
        </p:nvSpPr>
        <p:spPr>
          <a:xfrm>
            <a:off x="1443336" y="681923"/>
            <a:ext cx="8131175" cy="853976"/>
          </a:xfrm>
          <a:prstGeom prst="rect">
            <a:avLst/>
          </a:prstGeom>
          <a:noFill/>
          <a:ln>
            <a:solidFill>
              <a:srgbClr val="002060"/>
            </a:solidFill>
          </a:ln>
        </p:spPr>
        <p:txBody>
          <a:bodyPr wrap="square" lIns="36000" rIns="36000" rtlCol="0" anchor="ctr">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W3C</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内部には、</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44</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の</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Working Group</a:t>
            </a:r>
            <a:r>
              <a:rPr kumimoji="1" lang="ja-JP" altLang="en-US" sz="1200" b="0" i="0" u="none" strike="noStrike" kern="1200" cap="none" spc="0" normalizeH="0" baseline="0" noProof="0" dirty="0" err="1">
                <a:ln>
                  <a:noFill/>
                </a:ln>
                <a:solidFill>
                  <a:srgbClr val="000000"/>
                </a:solidFill>
                <a:effectLst/>
                <a:uLnTx/>
                <a:uFillTx/>
                <a:latin typeface="Meiryo UI"/>
                <a:ea typeface="Meiryo UI"/>
                <a:cs typeface="+mn-cs"/>
              </a:rPr>
              <a:t>、</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9</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の</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Interest Group</a:t>
            </a:r>
            <a:r>
              <a:rPr kumimoji="1" lang="ja-JP" altLang="en-US" sz="1200" b="0" i="0" u="none" strike="noStrike" kern="1200" cap="none" spc="0" normalizeH="0" baseline="0" noProof="0" dirty="0" err="1">
                <a:ln>
                  <a:noFill/>
                </a:ln>
                <a:solidFill>
                  <a:srgbClr val="000000"/>
                </a:solidFill>
                <a:effectLst/>
                <a:uLnTx/>
                <a:uFillTx/>
                <a:latin typeface="Meiryo UI"/>
                <a:ea typeface="Meiryo UI"/>
                <a:cs typeface="+mn-cs"/>
              </a:rPr>
              <a:t>、</a:t>
            </a:r>
            <a:r>
              <a:rPr kumimoji="1" lang="en-US" altLang="ja-JP" sz="1200" b="0" i="0" u="none" strike="noStrike" kern="1200" cap="none" spc="0" normalizeH="0" baseline="0" noProof="0" dirty="0" smtClean="0">
                <a:ln>
                  <a:noFill/>
                </a:ln>
                <a:solidFill>
                  <a:srgbClr val="000000"/>
                </a:solidFill>
                <a:effectLst/>
                <a:uLnTx/>
                <a:uFillTx/>
                <a:latin typeface="Meiryo UI"/>
                <a:ea typeface="Meiryo UI"/>
                <a:cs typeface="+mn-cs"/>
              </a:rPr>
              <a:t>387</a:t>
            </a:r>
            <a:r>
              <a:rPr kumimoji="1" lang="ja-JP" altLang="en-US" sz="1200" b="0" i="0" u="none" strike="noStrike" kern="1200" cap="none" spc="0" normalizeH="0" baseline="0" noProof="0" dirty="0" smtClean="0">
                <a:ln>
                  <a:noFill/>
                </a:ln>
                <a:solidFill>
                  <a:srgbClr val="000000"/>
                </a:solidFill>
                <a:effectLst/>
                <a:uLnTx/>
                <a:uFillTx/>
                <a:latin typeface="Meiryo UI"/>
                <a:ea typeface="Meiryo UI"/>
                <a:cs typeface="+mn-cs"/>
              </a:rPr>
              <a:t>の</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Community Group</a:t>
            </a:r>
            <a:r>
              <a:rPr kumimoji="1" lang="ja-JP" altLang="en-US" sz="1200" b="0" i="0" u="none" strike="noStrike" kern="1200" cap="none" spc="0" normalizeH="0" baseline="0" noProof="0" dirty="0" err="1">
                <a:ln>
                  <a:noFill/>
                </a:ln>
                <a:solidFill>
                  <a:srgbClr val="000000"/>
                </a:solidFill>
                <a:effectLst/>
                <a:uLnTx/>
                <a:uFillTx/>
                <a:latin typeface="Meiryo UI"/>
                <a:ea typeface="Meiryo UI"/>
                <a:cs typeface="+mn-cs"/>
              </a:rPr>
              <a:t>、</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3</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の</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Business Group</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が主なグループとして設置されている。規格開発を行うのは</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Working Group</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（以下、</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WG</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）であり、各</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WG</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はそれぞれ特定の規格開発とそれに関連する文書の策定・管理をスコープとしている。</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8" name="テキスト プレースホルダー 2"/>
          <p:cNvSpPr>
            <a:spLocks noGrp="1"/>
          </p:cNvSpPr>
          <p:nvPr>
            <p:ph type="body" sz="quarter" idx="10"/>
          </p:nvPr>
        </p:nvSpPr>
        <p:spPr>
          <a:xfrm>
            <a:off x="387033" y="2755634"/>
            <a:ext cx="2540302" cy="367857"/>
          </a:xfrm>
          <a:solidFill>
            <a:schemeClr val="accent2">
              <a:lumMod val="10000"/>
              <a:lumOff val="90000"/>
            </a:schemeClr>
          </a:solidFill>
          <a:ln>
            <a:noFill/>
          </a:ln>
        </p:spPr>
        <p:txBody>
          <a:bodyPr lIns="72000" rIns="72000" anchor="ctr"/>
          <a:lstStyle/>
          <a:p>
            <a:pPr algn="ctr"/>
            <a:r>
              <a:rPr lang="en-US" altLang="ja-JP" sz="1200" b="1" dirty="0" smtClean="0"/>
              <a:t>Decentralized Identifiers WG</a:t>
            </a:r>
          </a:p>
        </p:txBody>
      </p:sp>
      <p:sp>
        <p:nvSpPr>
          <p:cNvPr id="11" name="テキスト プレースホルダー 2"/>
          <p:cNvSpPr txBox="1">
            <a:spLocks/>
          </p:cNvSpPr>
          <p:nvPr/>
        </p:nvSpPr>
        <p:spPr>
          <a:xfrm>
            <a:off x="391793" y="3160623"/>
            <a:ext cx="2540302" cy="367857"/>
          </a:xfrm>
          <a:prstGeom prst="rect">
            <a:avLst/>
          </a:prstGeom>
          <a:solidFill>
            <a:schemeClr val="accent2">
              <a:lumMod val="10000"/>
              <a:lumOff val="90000"/>
            </a:schemeClr>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200" b="1" i="0" u="none" strike="noStrike" kern="1200" cap="none" spc="0" normalizeH="0" baseline="0" noProof="0" dirty="0" smtClean="0">
                <a:ln>
                  <a:noFill/>
                </a:ln>
                <a:solidFill>
                  <a:srgbClr val="000000"/>
                </a:solidFill>
                <a:effectLst/>
                <a:uLnTx/>
                <a:uFillTx/>
                <a:latin typeface="Meiryo UI"/>
                <a:ea typeface="Meiryo UI"/>
                <a:cs typeface="Arial"/>
              </a:rPr>
              <a:t>Verifiable Credentials WG</a:t>
            </a:r>
          </a:p>
        </p:txBody>
      </p:sp>
      <p:sp>
        <p:nvSpPr>
          <p:cNvPr id="12" name="テキスト プレースホルダー 2"/>
          <p:cNvSpPr txBox="1">
            <a:spLocks/>
          </p:cNvSpPr>
          <p:nvPr/>
        </p:nvSpPr>
        <p:spPr>
          <a:xfrm>
            <a:off x="391793" y="3565612"/>
            <a:ext cx="2540302" cy="367857"/>
          </a:xfrm>
          <a:prstGeom prst="rect">
            <a:avLst/>
          </a:prstGeom>
          <a:solidFill>
            <a:schemeClr val="accent2">
              <a:lumMod val="10000"/>
              <a:lumOff val="90000"/>
            </a:schemeClr>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200" b="1" i="0" u="none" strike="noStrike" kern="1200" cap="none" spc="0" normalizeH="0" baseline="0" noProof="0" dirty="0" smtClean="0">
                <a:ln>
                  <a:noFill/>
                </a:ln>
                <a:solidFill>
                  <a:srgbClr val="000000"/>
                </a:solidFill>
                <a:effectLst/>
                <a:uLnTx/>
                <a:uFillTx/>
                <a:latin typeface="Meiryo UI"/>
                <a:ea typeface="Meiryo UI"/>
                <a:cs typeface="Arial"/>
              </a:rPr>
              <a:t>JSON-LD WG</a:t>
            </a:r>
          </a:p>
        </p:txBody>
      </p:sp>
      <p:sp>
        <p:nvSpPr>
          <p:cNvPr id="19" name="テキスト プレースホルダー 2"/>
          <p:cNvSpPr txBox="1">
            <a:spLocks/>
          </p:cNvSpPr>
          <p:nvPr/>
        </p:nvSpPr>
        <p:spPr>
          <a:xfrm>
            <a:off x="506097" y="1734512"/>
            <a:ext cx="4519117" cy="373737"/>
          </a:xfrm>
          <a:prstGeom prst="rect">
            <a:avLst/>
          </a:prstGeom>
          <a:solidFill>
            <a:schemeClr val="accent1"/>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Arial"/>
              </a:rPr>
              <a:t>Working Group</a:t>
            </a:r>
          </a:p>
        </p:txBody>
      </p:sp>
      <p:sp>
        <p:nvSpPr>
          <p:cNvPr id="20" name="テキスト プレースホルダー 2"/>
          <p:cNvSpPr txBox="1">
            <a:spLocks/>
          </p:cNvSpPr>
          <p:nvPr/>
        </p:nvSpPr>
        <p:spPr>
          <a:xfrm>
            <a:off x="5600697" y="1730765"/>
            <a:ext cx="3828556" cy="373737"/>
          </a:xfrm>
          <a:prstGeom prst="rect">
            <a:avLst/>
          </a:prstGeom>
          <a:solidFill>
            <a:schemeClr val="accent1"/>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Arial"/>
              </a:rPr>
              <a:t>Community Group</a:t>
            </a:r>
          </a:p>
        </p:txBody>
      </p:sp>
      <p:sp>
        <p:nvSpPr>
          <p:cNvPr id="22" name="テキスト プレースホルダー 2"/>
          <p:cNvSpPr txBox="1">
            <a:spLocks/>
          </p:cNvSpPr>
          <p:nvPr/>
        </p:nvSpPr>
        <p:spPr>
          <a:xfrm>
            <a:off x="5598562" y="2669870"/>
            <a:ext cx="3828556" cy="367857"/>
          </a:xfrm>
          <a:prstGeom prst="rect">
            <a:avLst/>
          </a:prstGeom>
          <a:solidFill>
            <a:schemeClr val="accent2">
              <a:lumMod val="10000"/>
              <a:lumOff val="90000"/>
            </a:schemeClr>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200" b="1" i="0" u="none" strike="noStrike" kern="1200" cap="none" spc="0" normalizeH="0" baseline="0" noProof="0">
                <a:ln>
                  <a:noFill/>
                </a:ln>
                <a:solidFill>
                  <a:srgbClr val="000000"/>
                </a:solidFill>
                <a:effectLst/>
                <a:uLnTx/>
                <a:uFillTx/>
                <a:latin typeface="Meiryo UI"/>
                <a:ea typeface="Meiryo UI"/>
                <a:cs typeface="Arial"/>
              </a:rPr>
              <a:t>DID and VC Applications Community Group</a:t>
            </a:r>
            <a:endParaRPr kumimoji="1" lang="en-US" altLang="ja-JP" sz="1200" b="1" i="0" u="none" strike="noStrike" kern="1200" cap="none" spc="0" normalizeH="0" baseline="0" noProof="0" dirty="0">
              <a:ln>
                <a:noFill/>
              </a:ln>
              <a:solidFill>
                <a:srgbClr val="000000"/>
              </a:solidFill>
              <a:effectLst/>
              <a:uLnTx/>
              <a:uFillTx/>
              <a:latin typeface="Meiryo UI"/>
              <a:ea typeface="Meiryo UI"/>
              <a:cs typeface="Arial"/>
            </a:endParaRPr>
          </a:p>
        </p:txBody>
      </p:sp>
      <p:sp>
        <p:nvSpPr>
          <p:cNvPr id="23" name="テキスト プレースホルダー 2"/>
          <p:cNvSpPr txBox="1">
            <a:spLocks/>
          </p:cNvSpPr>
          <p:nvPr/>
        </p:nvSpPr>
        <p:spPr>
          <a:xfrm>
            <a:off x="5598562" y="3113662"/>
            <a:ext cx="3828556" cy="367857"/>
          </a:xfrm>
          <a:prstGeom prst="rect">
            <a:avLst/>
          </a:prstGeom>
          <a:solidFill>
            <a:schemeClr val="accent2">
              <a:lumMod val="10000"/>
              <a:lumOff val="90000"/>
            </a:schemeClr>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200" b="1" i="0" u="none" strike="noStrike" kern="1200" cap="none" spc="0" normalizeH="0" baseline="0" noProof="0" dirty="0" smtClean="0">
                <a:ln>
                  <a:noFill/>
                </a:ln>
                <a:solidFill>
                  <a:srgbClr val="000000"/>
                </a:solidFill>
                <a:effectLst/>
                <a:uLnTx/>
                <a:uFillTx/>
                <a:latin typeface="Meiryo UI"/>
                <a:ea typeface="Meiryo UI"/>
                <a:cs typeface="Arial"/>
              </a:rPr>
              <a:t>Agriculture Community Group</a:t>
            </a:r>
          </a:p>
        </p:txBody>
      </p:sp>
      <p:sp>
        <p:nvSpPr>
          <p:cNvPr id="24" name="テキスト プレースホルダー 2"/>
          <p:cNvSpPr txBox="1">
            <a:spLocks/>
          </p:cNvSpPr>
          <p:nvPr/>
        </p:nvSpPr>
        <p:spPr>
          <a:xfrm>
            <a:off x="5600694" y="3539797"/>
            <a:ext cx="3828556" cy="367857"/>
          </a:xfrm>
          <a:prstGeom prst="rect">
            <a:avLst/>
          </a:prstGeom>
          <a:solidFill>
            <a:schemeClr val="accent2">
              <a:lumMod val="10000"/>
              <a:lumOff val="90000"/>
            </a:schemeClr>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200" b="1" i="0" u="none" strike="noStrike" kern="1200" cap="none" spc="0" normalizeH="0" baseline="0" noProof="0" dirty="0" smtClean="0">
                <a:ln>
                  <a:noFill/>
                </a:ln>
                <a:solidFill>
                  <a:srgbClr val="000000"/>
                </a:solidFill>
                <a:effectLst/>
                <a:uLnTx/>
                <a:uFillTx/>
                <a:latin typeface="Meiryo UI"/>
                <a:ea typeface="Meiryo UI"/>
                <a:cs typeface="Arial"/>
              </a:rPr>
              <a:t>Web of Things Japan Community Group</a:t>
            </a:r>
          </a:p>
        </p:txBody>
      </p:sp>
      <p:sp>
        <p:nvSpPr>
          <p:cNvPr id="26" name="テキスト プレースホルダー 2"/>
          <p:cNvSpPr txBox="1">
            <a:spLocks/>
          </p:cNvSpPr>
          <p:nvPr/>
        </p:nvSpPr>
        <p:spPr>
          <a:xfrm>
            <a:off x="465625" y="5678404"/>
            <a:ext cx="4550380" cy="272174"/>
          </a:xfrm>
          <a:prstGeom prst="rect">
            <a:avLst/>
          </a:prstGeom>
          <a:solidFill>
            <a:schemeClr val="accent2">
              <a:lumMod val="10000"/>
              <a:lumOff val="90000"/>
            </a:schemeClr>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200" b="1" i="0" u="none" strike="noStrike" kern="1200" cap="none" spc="0" normalizeH="0" baseline="0" noProof="0" dirty="0" smtClean="0">
                <a:ln>
                  <a:noFill/>
                </a:ln>
                <a:solidFill>
                  <a:srgbClr val="000000"/>
                </a:solidFill>
                <a:effectLst/>
                <a:uLnTx/>
                <a:uFillTx/>
                <a:latin typeface="Meiryo UI"/>
                <a:ea typeface="Meiryo UI"/>
                <a:cs typeface="Arial"/>
              </a:rPr>
              <a:t>Automotive and Transportation Business Group</a:t>
            </a:r>
          </a:p>
        </p:txBody>
      </p:sp>
      <p:sp>
        <p:nvSpPr>
          <p:cNvPr id="27" name="テキスト プレースホルダー 2"/>
          <p:cNvSpPr txBox="1">
            <a:spLocks/>
          </p:cNvSpPr>
          <p:nvPr/>
        </p:nvSpPr>
        <p:spPr>
          <a:xfrm>
            <a:off x="465621" y="6010675"/>
            <a:ext cx="4550380" cy="272174"/>
          </a:xfrm>
          <a:prstGeom prst="rect">
            <a:avLst/>
          </a:prstGeom>
          <a:solidFill>
            <a:schemeClr val="accent2">
              <a:lumMod val="10000"/>
              <a:lumOff val="90000"/>
            </a:schemeClr>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200" b="1" i="0" u="none" strike="noStrike" kern="1200" cap="none" spc="0" normalizeH="0" baseline="0" noProof="0" dirty="0" smtClean="0">
                <a:ln>
                  <a:noFill/>
                </a:ln>
                <a:solidFill>
                  <a:srgbClr val="000000"/>
                </a:solidFill>
                <a:effectLst/>
                <a:uLnTx/>
                <a:uFillTx/>
                <a:latin typeface="Meiryo UI"/>
                <a:ea typeface="Meiryo UI"/>
                <a:cs typeface="Arial"/>
              </a:rPr>
              <a:t>Improving Web Advertising Business Group</a:t>
            </a:r>
          </a:p>
        </p:txBody>
      </p:sp>
      <p:sp>
        <p:nvSpPr>
          <p:cNvPr id="28" name="テキスト プレースホルダー 2"/>
          <p:cNvSpPr txBox="1">
            <a:spLocks/>
          </p:cNvSpPr>
          <p:nvPr/>
        </p:nvSpPr>
        <p:spPr>
          <a:xfrm>
            <a:off x="465617" y="6328654"/>
            <a:ext cx="4550380" cy="272174"/>
          </a:xfrm>
          <a:prstGeom prst="rect">
            <a:avLst/>
          </a:prstGeom>
          <a:solidFill>
            <a:schemeClr val="accent2">
              <a:lumMod val="10000"/>
              <a:lumOff val="90000"/>
            </a:schemeClr>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200" b="1" i="0" u="none" strike="noStrike" kern="1200" cap="none" spc="0" normalizeH="0" baseline="0" noProof="0" dirty="0" smtClean="0">
                <a:ln>
                  <a:noFill/>
                </a:ln>
                <a:solidFill>
                  <a:srgbClr val="000000"/>
                </a:solidFill>
                <a:effectLst/>
                <a:uLnTx/>
                <a:uFillTx/>
                <a:latin typeface="Meiryo UI"/>
                <a:ea typeface="Meiryo UI"/>
                <a:cs typeface="Arial"/>
              </a:rPr>
              <a:t>Publishing Business Grou</a:t>
            </a:r>
            <a:r>
              <a:rPr kumimoji="1" lang="en-US" altLang="ja-JP" sz="1200" b="1" i="0" u="none" strike="noStrike" kern="1200" cap="none" spc="0" normalizeH="0" baseline="0" noProof="0" dirty="0">
                <a:ln>
                  <a:noFill/>
                </a:ln>
                <a:solidFill>
                  <a:srgbClr val="000000"/>
                </a:solidFill>
                <a:effectLst/>
                <a:uLnTx/>
                <a:uFillTx/>
                <a:latin typeface="Meiryo UI"/>
                <a:ea typeface="Meiryo UI"/>
                <a:cs typeface="Arial"/>
              </a:rPr>
              <a:t>p</a:t>
            </a:r>
            <a:endParaRPr kumimoji="1" lang="en-US" altLang="ja-JP" sz="1200" b="1" i="0" u="none" strike="noStrike" kern="1200" cap="none" spc="0" normalizeH="0" baseline="0" noProof="0" dirty="0" smtClean="0">
              <a:ln>
                <a:noFill/>
              </a:ln>
              <a:solidFill>
                <a:srgbClr val="000000"/>
              </a:solidFill>
              <a:effectLst/>
              <a:uLnTx/>
              <a:uFillTx/>
              <a:latin typeface="Meiryo UI"/>
              <a:ea typeface="Meiryo UI"/>
              <a:cs typeface="Arial"/>
            </a:endParaRPr>
          </a:p>
        </p:txBody>
      </p:sp>
      <p:sp>
        <p:nvSpPr>
          <p:cNvPr id="33" name="テキスト プレースホルダー 2"/>
          <p:cNvSpPr txBox="1">
            <a:spLocks/>
          </p:cNvSpPr>
          <p:nvPr/>
        </p:nvSpPr>
        <p:spPr>
          <a:xfrm>
            <a:off x="2899824" y="3858344"/>
            <a:ext cx="703154" cy="553477"/>
          </a:xfrm>
          <a:prstGeom prst="rect">
            <a:avLst/>
          </a:prstGeom>
          <a:no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ja-JP" altLang="en-US" sz="1200" b="1" i="0" u="none" strike="noStrike" kern="1200" cap="none" spc="0" normalizeH="0" baseline="0" noProof="0" dirty="0">
                <a:ln>
                  <a:noFill/>
                </a:ln>
                <a:solidFill>
                  <a:srgbClr val="000000"/>
                </a:solidFill>
                <a:effectLst/>
                <a:uLnTx/>
                <a:uFillTx/>
                <a:latin typeface="Meiryo UI"/>
                <a:ea typeface="Meiryo UI"/>
                <a:cs typeface="Arial"/>
              </a:rPr>
              <a:t>・・・</a:t>
            </a:r>
            <a:endParaRPr kumimoji="1" lang="en-US" altLang="ja-JP" sz="1200" b="1" i="0" u="none" strike="noStrike" kern="1200" cap="none" spc="0" normalizeH="0" baseline="0" noProof="0" dirty="0" smtClean="0">
              <a:ln>
                <a:noFill/>
              </a:ln>
              <a:solidFill>
                <a:srgbClr val="000000"/>
              </a:solidFill>
              <a:effectLst/>
              <a:uLnTx/>
              <a:uFillTx/>
              <a:latin typeface="Meiryo UI"/>
              <a:ea typeface="Meiryo UI"/>
              <a:cs typeface="Arial"/>
            </a:endParaRPr>
          </a:p>
        </p:txBody>
      </p:sp>
      <p:sp>
        <p:nvSpPr>
          <p:cNvPr id="34" name="テキスト プレースホルダー 2"/>
          <p:cNvSpPr txBox="1">
            <a:spLocks/>
          </p:cNvSpPr>
          <p:nvPr/>
        </p:nvSpPr>
        <p:spPr>
          <a:xfrm>
            <a:off x="391793" y="3970601"/>
            <a:ext cx="2540302" cy="367857"/>
          </a:xfrm>
          <a:prstGeom prst="rect">
            <a:avLst/>
          </a:prstGeom>
          <a:solidFill>
            <a:schemeClr val="accent2">
              <a:lumMod val="10000"/>
              <a:lumOff val="90000"/>
            </a:schemeClr>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200" b="1" i="0" u="none" strike="noStrike" kern="1200" cap="none" spc="0" normalizeH="0" baseline="0" noProof="0" dirty="0">
                <a:ln>
                  <a:noFill/>
                </a:ln>
                <a:solidFill>
                  <a:srgbClr val="000000"/>
                </a:solidFill>
                <a:effectLst/>
                <a:uLnTx/>
                <a:uFillTx/>
                <a:latin typeface="Meiryo UI"/>
                <a:ea typeface="Meiryo UI"/>
                <a:cs typeface="Arial"/>
              </a:rPr>
              <a:t>HTML</a:t>
            </a:r>
            <a:r>
              <a:rPr kumimoji="1" lang="en-US" altLang="ja-JP" sz="1200" b="1" i="0" u="none" strike="noStrike" kern="1200" cap="none" spc="0" normalizeH="0" baseline="0" noProof="0" dirty="0" smtClean="0">
                <a:ln>
                  <a:noFill/>
                </a:ln>
                <a:solidFill>
                  <a:srgbClr val="000000"/>
                </a:solidFill>
                <a:effectLst/>
                <a:uLnTx/>
                <a:uFillTx/>
                <a:latin typeface="Meiryo UI"/>
                <a:ea typeface="Meiryo UI"/>
                <a:cs typeface="Arial"/>
              </a:rPr>
              <a:t> WG</a:t>
            </a:r>
          </a:p>
        </p:txBody>
      </p:sp>
      <p:sp>
        <p:nvSpPr>
          <p:cNvPr id="35" name="テキスト プレースホルダー 2"/>
          <p:cNvSpPr txBox="1">
            <a:spLocks/>
          </p:cNvSpPr>
          <p:nvPr/>
        </p:nvSpPr>
        <p:spPr>
          <a:xfrm>
            <a:off x="2998583" y="2761147"/>
            <a:ext cx="2147545" cy="367857"/>
          </a:xfrm>
          <a:prstGeom prst="rect">
            <a:avLst/>
          </a:prstGeom>
          <a:solidFill>
            <a:schemeClr val="accent2">
              <a:lumMod val="10000"/>
              <a:lumOff val="90000"/>
            </a:schemeClr>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200" b="1" i="0" u="none" strike="noStrike" kern="1200" cap="none" spc="0" normalizeH="0" baseline="0" noProof="0" dirty="0">
                <a:ln>
                  <a:noFill/>
                </a:ln>
                <a:solidFill>
                  <a:srgbClr val="000000"/>
                </a:solidFill>
                <a:effectLst/>
                <a:uLnTx/>
                <a:uFillTx/>
                <a:latin typeface="Meiryo UI"/>
                <a:ea typeface="Meiryo UI"/>
                <a:cs typeface="Arial"/>
              </a:rPr>
              <a:t>Accessibility Guidelines</a:t>
            </a:r>
            <a:r>
              <a:rPr kumimoji="1" lang="en-US" altLang="ja-JP" sz="1200" b="1" i="0" u="none" strike="noStrike" kern="1200" cap="none" spc="0" normalizeH="0" baseline="0" noProof="0" dirty="0" smtClean="0">
                <a:ln>
                  <a:noFill/>
                </a:ln>
                <a:solidFill>
                  <a:srgbClr val="000000"/>
                </a:solidFill>
                <a:effectLst/>
                <a:uLnTx/>
                <a:uFillTx/>
                <a:latin typeface="Meiryo UI"/>
                <a:ea typeface="Meiryo UI"/>
                <a:cs typeface="Arial"/>
              </a:rPr>
              <a:t> WG</a:t>
            </a:r>
          </a:p>
        </p:txBody>
      </p:sp>
      <p:sp>
        <p:nvSpPr>
          <p:cNvPr id="38" name="テキスト プレースホルダー 2"/>
          <p:cNvSpPr txBox="1">
            <a:spLocks/>
          </p:cNvSpPr>
          <p:nvPr/>
        </p:nvSpPr>
        <p:spPr>
          <a:xfrm>
            <a:off x="2999116" y="3166136"/>
            <a:ext cx="2147545" cy="367857"/>
          </a:xfrm>
          <a:prstGeom prst="rect">
            <a:avLst/>
          </a:prstGeom>
          <a:solidFill>
            <a:schemeClr val="accent2">
              <a:lumMod val="10000"/>
              <a:lumOff val="90000"/>
            </a:schemeClr>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200" b="1" i="0" u="none" strike="noStrike" kern="1200" cap="none" spc="0" normalizeH="0" baseline="0" noProof="0" dirty="0" smtClean="0">
                <a:ln>
                  <a:noFill/>
                </a:ln>
                <a:solidFill>
                  <a:srgbClr val="000000"/>
                </a:solidFill>
                <a:effectLst/>
                <a:uLnTx/>
                <a:uFillTx/>
                <a:latin typeface="Meiryo UI"/>
                <a:ea typeface="Meiryo UI"/>
                <a:cs typeface="Arial"/>
              </a:rPr>
              <a:t>Dataset Exchange WG</a:t>
            </a:r>
          </a:p>
        </p:txBody>
      </p:sp>
      <p:sp>
        <p:nvSpPr>
          <p:cNvPr id="39" name="テキスト プレースホルダー 2"/>
          <p:cNvSpPr txBox="1">
            <a:spLocks/>
          </p:cNvSpPr>
          <p:nvPr/>
        </p:nvSpPr>
        <p:spPr>
          <a:xfrm>
            <a:off x="2999649" y="3571122"/>
            <a:ext cx="2147545" cy="367857"/>
          </a:xfrm>
          <a:prstGeom prst="rect">
            <a:avLst/>
          </a:prstGeom>
          <a:solidFill>
            <a:schemeClr val="accent2">
              <a:lumMod val="10000"/>
              <a:lumOff val="90000"/>
            </a:schemeClr>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200" b="1" i="0" u="none" strike="noStrike" kern="1200" cap="none" spc="0" normalizeH="0" baseline="0" noProof="0" dirty="0" smtClean="0">
                <a:ln>
                  <a:noFill/>
                </a:ln>
                <a:solidFill>
                  <a:srgbClr val="000000"/>
                </a:solidFill>
                <a:effectLst/>
                <a:uLnTx/>
                <a:uFillTx/>
                <a:latin typeface="Meiryo UI"/>
                <a:ea typeface="Meiryo UI"/>
                <a:cs typeface="Arial"/>
              </a:rPr>
              <a:t>Web of Things WG</a:t>
            </a:r>
          </a:p>
        </p:txBody>
      </p:sp>
      <p:sp>
        <p:nvSpPr>
          <p:cNvPr id="40" name="テキスト プレースホルダー 2"/>
          <p:cNvSpPr txBox="1">
            <a:spLocks/>
          </p:cNvSpPr>
          <p:nvPr/>
        </p:nvSpPr>
        <p:spPr>
          <a:xfrm>
            <a:off x="3642702" y="3926907"/>
            <a:ext cx="1283369" cy="392787"/>
          </a:xfrm>
          <a:prstGeom prst="rect">
            <a:avLst/>
          </a:prstGeom>
          <a:no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ja-JP" altLang="en-US" sz="1400" b="1" i="0" u="none" strike="noStrike" kern="1200" cap="none" spc="0" normalizeH="0" baseline="0" noProof="0" dirty="0" smtClean="0">
                <a:ln>
                  <a:noFill/>
                </a:ln>
                <a:solidFill>
                  <a:srgbClr val="000000"/>
                </a:solidFill>
                <a:effectLst/>
                <a:uLnTx/>
                <a:uFillTx/>
                <a:latin typeface="Meiryo UI"/>
                <a:ea typeface="Meiryo UI"/>
                <a:cs typeface="Arial"/>
              </a:rPr>
              <a:t>計</a:t>
            </a:r>
            <a:r>
              <a:rPr kumimoji="1" lang="en-US" altLang="ja-JP" sz="1400" b="1" i="0" u="none" strike="noStrike" kern="1200" cap="none" spc="0" normalizeH="0" baseline="0" noProof="0" dirty="0" smtClean="0">
                <a:ln>
                  <a:noFill/>
                </a:ln>
                <a:solidFill>
                  <a:srgbClr val="000000"/>
                </a:solidFill>
                <a:effectLst/>
                <a:uLnTx/>
                <a:uFillTx/>
                <a:latin typeface="Meiryo UI"/>
                <a:ea typeface="Meiryo UI"/>
                <a:cs typeface="Arial"/>
              </a:rPr>
              <a:t>44</a:t>
            </a:r>
            <a:r>
              <a:rPr kumimoji="1" lang="ja-JP" altLang="en-US" sz="1400" b="1" i="0" u="none" strike="noStrike" kern="1200" cap="none" spc="0" normalizeH="0" baseline="0" noProof="0" dirty="0" smtClean="0">
                <a:ln>
                  <a:noFill/>
                </a:ln>
                <a:solidFill>
                  <a:srgbClr val="000000"/>
                </a:solidFill>
                <a:effectLst/>
                <a:uLnTx/>
                <a:uFillTx/>
                <a:latin typeface="Meiryo UI"/>
                <a:ea typeface="Meiryo UI"/>
                <a:cs typeface="Arial"/>
              </a:rPr>
              <a:t>グループ</a:t>
            </a:r>
            <a:endParaRPr kumimoji="1" lang="en-US" altLang="ja-JP" sz="1400" b="1" i="0" u="none" strike="noStrike" kern="1200" cap="none" spc="0" normalizeH="0" baseline="0" noProof="0" dirty="0" smtClean="0">
              <a:ln>
                <a:noFill/>
              </a:ln>
              <a:solidFill>
                <a:srgbClr val="000000"/>
              </a:solidFill>
              <a:effectLst/>
              <a:uLnTx/>
              <a:uFillTx/>
              <a:latin typeface="Meiryo UI"/>
              <a:ea typeface="Meiryo UI"/>
              <a:cs typeface="Arial"/>
            </a:endParaRPr>
          </a:p>
        </p:txBody>
      </p:sp>
      <p:sp>
        <p:nvSpPr>
          <p:cNvPr id="44" name="テキスト プレースホルダー 2"/>
          <p:cNvSpPr txBox="1">
            <a:spLocks/>
          </p:cNvSpPr>
          <p:nvPr/>
        </p:nvSpPr>
        <p:spPr>
          <a:xfrm>
            <a:off x="6693876" y="3888696"/>
            <a:ext cx="1550437" cy="367857"/>
          </a:xfrm>
          <a:prstGeom prst="rect">
            <a:avLst/>
          </a:prstGeom>
          <a:no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ja-JP" altLang="en-US" sz="1400" b="1" i="0" u="none" strike="noStrike" kern="1200" cap="none" spc="0" normalizeH="0" baseline="0" noProof="0" dirty="0" smtClean="0">
                <a:ln>
                  <a:noFill/>
                </a:ln>
                <a:solidFill>
                  <a:srgbClr val="000000"/>
                </a:solidFill>
                <a:effectLst/>
                <a:uLnTx/>
                <a:uFillTx/>
                <a:latin typeface="Meiryo UI"/>
                <a:ea typeface="Meiryo UI"/>
                <a:cs typeface="Arial"/>
              </a:rPr>
              <a:t>計</a:t>
            </a:r>
            <a:r>
              <a:rPr kumimoji="1" lang="en-US" altLang="ja-JP" sz="1400" b="1" i="0" u="none" strike="noStrike" kern="1200" cap="none" spc="0" normalizeH="0" baseline="0" noProof="0" dirty="0" smtClean="0">
                <a:ln>
                  <a:noFill/>
                </a:ln>
                <a:solidFill>
                  <a:srgbClr val="000000"/>
                </a:solidFill>
                <a:effectLst/>
                <a:uLnTx/>
                <a:uFillTx/>
                <a:latin typeface="Meiryo UI"/>
                <a:ea typeface="Meiryo UI"/>
                <a:cs typeface="Arial"/>
              </a:rPr>
              <a:t>387</a:t>
            </a:r>
            <a:r>
              <a:rPr kumimoji="1" lang="ja-JP" altLang="en-US" sz="1400" b="1" i="0" u="none" strike="noStrike" kern="1200" cap="none" spc="0" normalizeH="0" baseline="0" noProof="0" dirty="0">
                <a:ln>
                  <a:noFill/>
                </a:ln>
                <a:solidFill>
                  <a:srgbClr val="000000"/>
                </a:solidFill>
                <a:effectLst/>
                <a:uLnTx/>
                <a:uFillTx/>
                <a:latin typeface="Meiryo UI"/>
                <a:ea typeface="Meiryo UI"/>
                <a:cs typeface="Arial"/>
              </a:rPr>
              <a:t>グループ</a:t>
            </a:r>
            <a:endParaRPr kumimoji="1" lang="en-US" altLang="ja-JP" sz="1400" b="1" i="0" u="none" strike="noStrike" kern="1200" cap="none" spc="0" normalizeH="0" baseline="0" noProof="0" dirty="0" smtClean="0">
              <a:ln>
                <a:noFill/>
              </a:ln>
              <a:solidFill>
                <a:srgbClr val="000000"/>
              </a:solidFill>
              <a:effectLst/>
              <a:uLnTx/>
              <a:uFillTx/>
              <a:latin typeface="Meiryo UI"/>
              <a:ea typeface="Meiryo UI"/>
              <a:cs typeface="Arial"/>
            </a:endParaRPr>
          </a:p>
        </p:txBody>
      </p:sp>
      <p:sp>
        <p:nvSpPr>
          <p:cNvPr id="29" name="テキスト プレースホルダー 2"/>
          <p:cNvSpPr txBox="1">
            <a:spLocks/>
          </p:cNvSpPr>
          <p:nvPr/>
        </p:nvSpPr>
        <p:spPr>
          <a:xfrm>
            <a:off x="501338" y="2126927"/>
            <a:ext cx="4519117" cy="591576"/>
          </a:xfrm>
          <a:prstGeom prst="rect">
            <a:avLst/>
          </a:prstGeom>
          <a:no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l"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200" b="1" i="0" u="none" strike="noStrike" kern="1200" cap="none" spc="0" normalizeH="0" baseline="0" noProof="0" dirty="0" smtClean="0">
                <a:ln>
                  <a:noFill/>
                </a:ln>
                <a:solidFill>
                  <a:srgbClr val="000000"/>
                </a:solidFill>
                <a:effectLst/>
                <a:uLnTx/>
                <a:uFillTx/>
                <a:latin typeface="Meiryo UI"/>
                <a:ea typeface="Meiryo UI"/>
                <a:cs typeface="Arial"/>
              </a:rPr>
              <a:t>W3C</a:t>
            </a:r>
            <a:r>
              <a:rPr kumimoji="1" lang="ja-JP" altLang="en-US" sz="1200" b="1" i="0" u="none" strike="noStrike" kern="1200" cap="none" spc="0" normalizeH="0" baseline="0" noProof="0" dirty="0" smtClean="0">
                <a:ln>
                  <a:noFill/>
                </a:ln>
                <a:solidFill>
                  <a:srgbClr val="000000"/>
                </a:solidFill>
                <a:effectLst/>
                <a:uLnTx/>
                <a:uFillTx/>
                <a:latin typeface="Meiryo UI"/>
                <a:ea typeface="Meiryo UI"/>
                <a:cs typeface="Arial"/>
              </a:rPr>
              <a:t>で開発する規格につき１つの</a:t>
            </a:r>
            <a:r>
              <a:rPr kumimoji="1" lang="en-US" altLang="ja-JP" sz="1200" b="1" i="0" u="none" strike="noStrike" kern="1200" cap="none" spc="0" normalizeH="0" baseline="0" noProof="0" dirty="0" smtClean="0">
                <a:ln>
                  <a:noFill/>
                </a:ln>
                <a:solidFill>
                  <a:srgbClr val="000000"/>
                </a:solidFill>
                <a:effectLst/>
                <a:uLnTx/>
                <a:uFillTx/>
                <a:latin typeface="Meiryo UI"/>
                <a:ea typeface="Meiryo UI"/>
                <a:cs typeface="Arial"/>
              </a:rPr>
              <a:t>Working Group</a:t>
            </a:r>
            <a:r>
              <a:rPr kumimoji="1" lang="ja-JP" altLang="en-US" sz="1200" b="1" i="0" u="none" strike="noStrike" kern="1200" cap="none" spc="0" normalizeH="0" baseline="0" noProof="0" dirty="0" smtClean="0">
                <a:ln>
                  <a:noFill/>
                </a:ln>
                <a:solidFill>
                  <a:srgbClr val="000000"/>
                </a:solidFill>
                <a:effectLst/>
                <a:uLnTx/>
                <a:uFillTx/>
                <a:latin typeface="Meiryo UI"/>
                <a:ea typeface="Meiryo UI"/>
                <a:cs typeface="Arial"/>
              </a:rPr>
              <a:t>が設置され、規格開発とそれに関連するガイドライン等の策定・管理を行う</a:t>
            </a:r>
            <a:endParaRPr kumimoji="1" lang="en-US" altLang="ja-JP" sz="1200" b="1" i="0" u="none" strike="noStrike" kern="1200" cap="none" spc="0" normalizeH="0" baseline="0" noProof="0" dirty="0" smtClean="0">
              <a:ln>
                <a:noFill/>
              </a:ln>
              <a:solidFill>
                <a:srgbClr val="000000"/>
              </a:solidFill>
              <a:effectLst/>
              <a:uLnTx/>
              <a:uFillTx/>
              <a:latin typeface="Meiryo UI"/>
              <a:ea typeface="Meiryo UI"/>
              <a:cs typeface="Arial"/>
            </a:endParaRPr>
          </a:p>
        </p:txBody>
      </p:sp>
      <p:sp>
        <p:nvSpPr>
          <p:cNvPr id="36" name="テキスト プレースホルダー 2"/>
          <p:cNvSpPr txBox="1">
            <a:spLocks/>
          </p:cNvSpPr>
          <p:nvPr/>
        </p:nvSpPr>
        <p:spPr>
          <a:xfrm>
            <a:off x="5508923" y="2044860"/>
            <a:ext cx="3920345" cy="716287"/>
          </a:xfrm>
          <a:prstGeom prst="rect">
            <a:avLst/>
          </a:prstGeom>
          <a:no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l"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ja-JP" altLang="en-US" sz="1200" b="1" i="0" u="none" strike="noStrike" kern="1200" cap="none" spc="0" normalizeH="0" baseline="0" noProof="0" dirty="0" smtClean="0">
                <a:ln>
                  <a:noFill/>
                </a:ln>
                <a:solidFill>
                  <a:srgbClr val="000000"/>
                </a:solidFill>
                <a:effectLst/>
                <a:uLnTx/>
                <a:uFillTx/>
                <a:latin typeface="Meiryo UI"/>
                <a:ea typeface="Meiryo UI"/>
                <a:cs typeface="Arial"/>
              </a:rPr>
              <a:t>特定の技術や分野について、個人も参加可能でオープンな議論を行う</a:t>
            </a:r>
            <a:endParaRPr kumimoji="1" lang="en-US" altLang="ja-JP" sz="1200" b="1" i="0" u="none" strike="noStrike" kern="1200" cap="none" spc="0" normalizeH="0" baseline="0" noProof="0" dirty="0" smtClean="0">
              <a:ln>
                <a:noFill/>
              </a:ln>
              <a:solidFill>
                <a:srgbClr val="000000"/>
              </a:solidFill>
              <a:effectLst/>
              <a:uLnTx/>
              <a:uFillTx/>
              <a:latin typeface="Meiryo UI"/>
              <a:ea typeface="Meiryo UI"/>
              <a:cs typeface="Arial"/>
            </a:endParaRPr>
          </a:p>
        </p:txBody>
      </p:sp>
      <p:sp>
        <p:nvSpPr>
          <p:cNvPr id="37" name="テキスト プレースホルダー 2"/>
          <p:cNvSpPr txBox="1">
            <a:spLocks/>
          </p:cNvSpPr>
          <p:nvPr/>
        </p:nvSpPr>
        <p:spPr>
          <a:xfrm>
            <a:off x="506097" y="4993608"/>
            <a:ext cx="4519117" cy="591576"/>
          </a:xfrm>
          <a:prstGeom prst="rect">
            <a:avLst/>
          </a:prstGeom>
          <a:no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l"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ja-JP" altLang="en-US" sz="1200" b="1" i="0" u="none" strike="noStrike" kern="1200" cap="none" spc="0" normalizeH="0" baseline="0" noProof="0" dirty="0" smtClean="0">
                <a:ln>
                  <a:noFill/>
                </a:ln>
                <a:solidFill>
                  <a:srgbClr val="000000"/>
                </a:solidFill>
                <a:effectLst/>
                <a:uLnTx/>
                <a:uFillTx/>
                <a:latin typeface="Meiryo UI"/>
                <a:ea typeface="Meiryo UI"/>
                <a:cs typeface="Arial"/>
              </a:rPr>
              <a:t>特定のビジネス領域のステークホルダー間で意見交換を行い、特定のビジネスのニーズに</a:t>
            </a:r>
            <a:r>
              <a:rPr kumimoji="1" lang="ja-JP" altLang="en-US" sz="1200" b="1" i="0" u="none" strike="noStrike" kern="1200" cap="none" spc="0" normalizeH="0" baseline="0" noProof="0" dirty="0">
                <a:ln>
                  <a:noFill/>
                </a:ln>
                <a:solidFill>
                  <a:srgbClr val="000000"/>
                </a:solidFill>
                <a:effectLst/>
                <a:uLnTx/>
                <a:uFillTx/>
                <a:latin typeface="Meiryo UI"/>
                <a:ea typeface="Meiryo UI"/>
                <a:cs typeface="Arial"/>
              </a:rPr>
              <a:t>対応</a:t>
            </a:r>
            <a:r>
              <a:rPr kumimoji="1" lang="ja-JP" altLang="en-US" sz="1200" b="1" i="0" u="none" strike="noStrike" kern="1200" cap="none" spc="0" normalizeH="0" baseline="0" noProof="0" dirty="0" smtClean="0">
                <a:ln>
                  <a:noFill/>
                </a:ln>
                <a:solidFill>
                  <a:srgbClr val="000000"/>
                </a:solidFill>
                <a:effectLst/>
                <a:uLnTx/>
                <a:uFillTx/>
                <a:latin typeface="Meiryo UI"/>
                <a:ea typeface="Meiryo UI"/>
                <a:cs typeface="Arial"/>
              </a:rPr>
              <a:t>することを目的としたオープンな議論を行う</a:t>
            </a:r>
            <a:endParaRPr kumimoji="1" lang="en-US" altLang="ja-JP" sz="1200" b="1" i="0" u="none" strike="noStrike" kern="1200" cap="none" spc="0" normalizeH="0" baseline="0" noProof="0" dirty="0" smtClean="0">
              <a:ln>
                <a:noFill/>
              </a:ln>
              <a:solidFill>
                <a:srgbClr val="000000"/>
              </a:solidFill>
              <a:effectLst/>
              <a:uLnTx/>
              <a:uFillTx/>
              <a:latin typeface="Meiryo UI"/>
              <a:ea typeface="Meiryo UI"/>
              <a:cs typeface="Arial"/>
            </a:endParaRPr>
          </a:p>
        </p:txBody>
      </p:sp>
      <p:sp>
        <p:nvSpPr>
          <p:cNvPr id="41" name="テキスト プレースホルダー 2"/>
          <p:cNvSpPr txBox="1">
            <a:spLocks/>
          </p:cNvSpPr>
          <p:nvPr/>
        </p:nvSpPr>
        <p:spPr>
          <a:xfrm>
            <a:off x="6043554" y="3799540"/>
            <a:ext cx="703154" cy="553477"/>
          </a:xfrm>
          <a:prstGeom prst="rect">
            <a:avLst/>
          </a:prstGeom>
          <a:no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ja-JP" altLang="en-US" sz="1200" b="1" i="0" u="none" strike="noStrike" kern="1200" cap="none" spc="0" normalizeH="0" baseline="0" noProof="0" dirty="0">
                <a:ln>
                  <a:noFill/>
                </a:ln>
                <a:solidFill>
                  <a:srgbClr val="000000"/>
                </a:solidFill>
                <a:effectLst/>
                <a:uLnTx/>
                <a:uFillTx/>
                <a:latin typeface="Meiryo UI"/>
                <a:ea typeface="Meiryo UI"/>
                <a:cs typeface="Arial"/>
              </a:rPr>
              <a:t>・・・</a:t>
            </a:r>
            <a:endParaRPr kumimoji="1" lang="en-US" altLang="ja-JP" sz="1200" b="1" i="0" u="none" strike="noStrike" kern="1200" cap="none" spc="0" normalizeH="0" baseline="0" noProof="0" dirty="0" smtClean="0">
              <a:ln>
                <a:noFill/>
              </a:ln>
              <a:solidFill>
                <a:srgbClr val="000000"/>
              </a:solidFill>
              <a:effectLst/>
              <a:uLnTx/>
              <a:uFillTx/>
              <a:latin typeface="Meiryo UI"/>
              <a:ea typeface="Meiryo UI"/>
              <a:cs typeface="Arial"/>
            </a:endParaRPr>
          </a:p>
        </p:txBody>
      </p:sp>
      <p:sp>
        <p:nvSpPr>
          <p:cNvPr id="46" name="テキスト ボックス 45"/>
          <p:cNvSpPr txBox="1"/>
          <p:nvPr/>
        </p:nvSpPr>
        <p:spPr>
          <a:xfrm>
            <a:off x="5462583" y="4776301"/>
            <a:ext cx="4114800" cy="1881674"/>
          </a:xfrm>
          <a:prstGeom prst="rect">
            <a:avLst/>
          </a:prstGeom>
          <a:noFill/>
          <a:ln w="19050">
            <a:solidFill>
              <a:schemeClr val="accent1"/>
            </a:solidFill>
          </a:ln>
        </p:spPr>
        <p:txBody>
          <a:bodyPr wrap="square" lIns="36000" rIns="36000" rtlCol="0" anchor="ctr">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47" name="テキスト プレースホルダー 2"/>
          <p:cNvSpPr txBox="1">
            <a:spLocks/>
          </p:cNvSpPr>
          <p:nvPr/>
        </p:nvSpPr>
        <p:spPr>
          <a:xfrm>
            <a:off x="5607840" y="4574895"/>
            <a:ext cx="3828556" cy="373737"/>
          </a:xfrm>
          <a:prstGeom prst="rect">
            <a:avLst/>
          </a:prstGeom>
          <a:solidFill>
            <a:schemeClr val="accent1"/>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400" b="1" i="0" u="none" strike="noStrike" kern="1200" cap="none" spc="0" normalizeH="0" baseline="0" noProof="0" dirty="0">
                <a:ln>
                  <a:noFill/>
                </a:ln>
                <a:solidFill>
                  <a:srgbClr val="FFFFFF"/>
                </a:solidFill>
                <a:effectLst/>
                <a:uLnTx/>
                <a:uFillTx/>
                <a:latin typeface="Meiryo UI"/>
                <a:ea typeface="Meiryo UI"/>
                <a:cs typeface="Arial"/>
              </a:rPr>
              <a:t>Interest</a:t>
            </a:r>
            <a:r>
              <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Arial"/>
              </a:rPr>
              <a:t> Group</a:t>
            </a:r>
          </a:p>
        </p:txBody>
      </p:sp>
      <p:sp>
        <p:nvSpPr>
          <p:cNvPr id="48" name="テキスト プレースホルダー 2"/>
          <p:cNvSpPr txBox="1">
            <a:spLocks/>
          </p:cNvSpPr>
          <p:nvPr/>
        </p:nvSpPr>
        <p:spPr>
          <a:xfrm>
            <a:off x="5589417" y="5460921"/>
            <a:ext cx="3828556" cy="274048"/>
          </a:xfrm>
          <a:prstGeom prst="rect">
            <a:avLst/>
          </a:prstGeom>
          <a:solidFill>
            <a:schemeClr val="accent2">
              <a:lumMod val="10000"/>
              <a:lumOff val="90000"/>
            </a:schemeClr>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200" b="1" i="0" u="none" strike="noStrike" kern="1200" cap="none" spc="0" normalizeH="0" baseline="0" noProof="0" dirty="0" smtClean="0">
                <a:ln>
                  <a:noFill/>
                </a:ln>
                <a:solidFill>
                  <a:srgbClr val="000000"/>
                </a:solidFill>
                <a:effectLst/>
                <a:uLnTx/>
                <a:uFillTx/>
                <a:latin typeface="Meiryo UI"/>
                <a:ea typeface="Meiryo UI"/>
                <a:cs typeface="Arial"/>
              </a:rPr>
              <a:t>Chinese Web Interest Group</a:t>
            </a:r>
            <a:endParaRPr kumimoji="1" lang="en-US" altLang="ja-JP" sz="1200" b="1" i="0" u="none" strike="noStrike" kern="1200" cap="none" spc="0" normalizeH="0" baseline="0" noProof="0" dirty="0">
              <a:ln>
                <a:noFill/>
              </a:ln>
              <a:solidFill>
                <a:srgbClr val="000000"/>
              </a:solidFill>
              <a:effectLst/>
              <a:uLnTx/>
              <a:uFillTx/>
              <a:latin typeface="Meiryo UI"/>
              <a:ea typeface="Meiryo UI"/>
              <a:cs typeface="Arial"/>
            </a:endParaRPr>
          </a:p>
        </p:txBody>
      </p:sp>
      <p:sp>
        <p:nvSpPr>
          <p:cNvPr id="49" name="テキスト プレースホルダー 2"/>
          <p:cNvSpPr txBox="1">
            <a:spLocks/>
          </p:cNvSpPr>
          <p:nvPr/>
        </p:nvSpPr>
        <p:spPr>
          <a:xfrm>
            <a:off x="5596560" y="5789960"/>
            <a:ext cx="3828556" cy="274048"/>
          </a:xfrm>
          <a:prstGeom prst="rect">
            <a:avLst/>
          </a:prstGeom>
          <a:solidFill>
            <a:schemeClr val="accent2">
              <a:lumMod val="10000"/>
              <a:lumOff val="90000"/>
            </a:schemeClr>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200" b="1" i="0" u="none" strike="noStrike" kern="1200" cap="none" spc="0" normalizeH="0" baseline="0" noProof="0" dirty="0" smtClean="0">
                <a:ln>
                  <a:noFill/>
                </a:ln>
                <a:solidFill>
                  <a:srgbClr val="000000"/>
                </a:solidFill>
                <a:effectLst/>
                <a:uLnTx/>
                <a:uFillTx/>
                <a:latin typeface="Meiryo UI"/>
                <a:ea typeface="Meiryo UI"/>
                <a:cs typeface="Arial"/>
              </a:rPr>
              <a:t>International Interest Group</a:t>
            </a:r>
          </a:p>
        </p:txBody>
      </p:sp>
      <p:sp>
        <p:nvSpPr>
          <p:cNvPr id="50" name="テキスト プレースホルダー 2"/>
          <p:cNvSpPr txBox="1">
            <a:spLocks/>
          </p:cNvSpPr>
          <p:nvPr/>
        </p:nvSpPr>
        <p:spPr>
          <a:xfrm>
            <a:off x="5598692" y="6132140"/>
            <a:ext cx="3828556" cy="274048"/>
          </a:xfrm>
          <a:prstGeom prst="rect">
            <a:avLst/>
          </a:prstGeom>
          <a:solidFill>
            <a:schemeClr val="accent2">
              <a:lumMod val="10000"/>
              <a:lumOff val="90000"/>
            </a:schemeClr>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200" b="1" i="0" u="none" strike="noStrike" kern="1200" cap="none" spc="0" normalizeH="0" baseline="0" noProof="0" dirty="0" smtClean="0">
                <a:ln>
                  <a:noFill/>
                </a:ln>
                <a:solidFill>
                  <a:srgbClr val="000000"/>
                </a:solidFill>
                <a:effectLst/>
                <a:uLnTx/>
                <a:uFillTx/>
                <a:latin typeface="Meiryo UI"/>
                <a:ea typeface="Meiryo UI"/>
                <a:cs typeface="Arial"/>
              </a:rPr>
              <a:t>Web of Things Internet Group</a:t>
            </a:r>
          </a:p>
        </p:txBody>
      </p:sp>
      <p:sp>
        <p:nvSpPr>
          <p:cNvPr id="52" name="テキスト プレースホルダー 2"/>
          <p:cNvSpPr txBox="1">
            <a:spLocks/>
          </p:cNvSpPr>
          <p:nvPr/>
        </p:nvSpPr>
        <p:spPr>
          <a:xfrm>
            <a:off x="5516066" y="4888990"/>
            <a:ext cx="3920345" cy="571931"/>
          </a:xfrm>
          <a:prstGeom prst="rect">
            <a:avLst/>
          </a:prstGeom>
          <a:no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ja-JP" altLang="en-US" sz="1200" b="1" i="0" u="none" strike="noStrike" kern="1200" cap="none" spc="0" normalizeH="0" baseline="0" noProof="0" dirty="0" smtClean="0">
                <a:ln>
                  <a:noFill/>
                </a:ln>
                <a:solidFill>
                  <a:srgbClr val="000000"/>
                </a:solidFill>
                <a:effectLst/>
                <a:uLnTx/>
                <a:uFillTx/>
                <a:latin typeface="Meiryo UI"/>
                <a:ea typeface="Meiryo UI"/>
                <a:cs typeface="Arial"/>
              </a:rPr>
              <a:t>潜在的なウェブ技術やポリシーに関する意見交換を行う</a:t>
            </a:r>
            <a:endParaRPr kumimoji="1" lang="en-US" altLang="ja-JP" sz="1200" b="1" i="0" u="none" strike="noStrike" kern="1200" cap="none" spc="0" normalizeH="0" baseline="0" noProof="0" dirty="0" smtClean="0">
              <a:ln>
                <a:noFill/>
              </a:ln>
              <a:solidFill>
                <a:srgbClr val="000000"/>
              </a:solidFill>
              <a:effectLst/>
              <a:uLnTx/>
              <a:uFillTx/>
              <a:latin typeface="Meiryo UI"/>
              <a:ea typeface="Meiryo UI"/>
              <a:cs typeface="Arial"/>
            </a:endParaRPr>
          </a:p>
        </p:txBody>
      </p:sp>
      <p:sp>
        <p:nvSpPr>
          <p:cNvPr id="54" name="テキスト プレースホルダー 2"/>
          <p:cNvSpPr txBox="1">
            <a:spLocks/>
          </p:cNvSpPr>
          <p:nvPr/>
        </p:nvSpPr>
        <p:spPr>
          <a:xfrm>
            <a:off x="6693876" y="6346788"/>
            <a:ext cx="1550437" cy="367857"/>
          </a:xfrm>
          <a:prstGeom prst="rect">
            <a:avLst/>
          </a:prstGeom>
          <a:no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ja-JP" altLang="en-US" sz="1400" b="1" i="0" u="none" strike="noStrike" kern="1200" cap="none" spc="0" normalizeH="0" baseline="0" noProof="0" dirty="0" smtClean="0">
                <a:ln>
                  <a:noFill/>
                </a:ln>
                <a:solidFill>
                  <a:srgbClr val="000000"/>
                </a:solidFill>
                <a:effectLst/>
                <a:uLnTx/>
                <a:uFillTx/>
                <a:latin typeface="Meiryo UI"/>
                <a:ea typeface="Meiryo UI"/>
                <a:cs typeface="Arial"/>
              </a:rPr>
              <a:t>計</a:t>
            </a:r>
            <a:r>
              <a:rPr kumimoji="1" lang="en-US" altLang="ja-JP" sz="1400" b="1" i="0" u="none" strike="noStrike" kern="1200" cap="none" spc="0" normalizeH="0" baseline="0" noProof="0" dirty="0">
                <a:ln>
                  <a:noFill/>
                </a:ln>
                <a:solidFill>
                  <a:srgbClr val="000000"/>
                </a:solidFill>
                <a:effectLst/>
                <a:uLnTx/>
                <a:uFillTx/>
                <a:latin typeface="Meiryo UI"/>
                <a:ea typeface="Meiryo UI"/>
                <a:cs typeface="Arial"/>
              </a:rPr>
              <a:t>9</a:t>
            </a:r>
            <a:r>
              <a:rPr kumimoji="1" lang="ja-JP" altLang="en-US" sz="1400" b="1" i="0" u="none" strike="noStrike" kern="1200" cap="none" spc="0" normalizeH="0" baseline="0" noProof="0" dirty="0" smtClean="0">
                <a:ln>
                  <a:noFill/>
                </a:ln>
                <a:solidFill>
                  <a:srgbClr val="000000"/>
                </a:solidFill>
                <a:effectLst/>
                <a:uLnTx/>
                <a:uFillTx/>
                <a:latin typeface="Meiryo UI"/>
                <a:ea typeface="Meiryo UI"/>
                <a:cs typeface="Arial"/>
              </a:rPr>
              <a:t>グループ</a:t>
            </a:r>
            <a:endParaRPr kumimoji="1" lang="en-US" altLang="ja-JP" sz="1400" b="1" i="0" u="none" strike="noStrike" kern="1200" cap="none" spc="0" normalizeH="0" baseline="0" noProof="0" dirty="0" smtClean="0">
              <a:ln>
                <a:noFill/>
              </a:ln>
              <a:solidFill>
                <a:srgbClr val="000000"/>
              </a:solidFill>
              <a:effectLst/>
              <a:uLnTx/>
              <a:uFillTx/>
              <a:latin typeface="Meiryo UI"/>
              <a:ea typeface="Meiryo UI"/>
              <a:cs typeface="Arial"/>
            </a:endParaRPr>
          </a:p>
        </p:txBody>
      </p:sp>
      <p:sp>
        <p:nvSpPr>
          <p:cNvPr id="55" name="テキスト プレースホルダー 2"/>
          <p:cNvSpPr txBox="1">
            <a:spLocks/>
          </p:cNvSpPr>
          <p:nvPr/>
        </p:nvSpPr>
        <p:spPr>
          <a:xfrm>
            <a:off x="6043554" y="6257632"/>
            <a:ext cx="703154" cy="553477"/>
          </a:xfrm>
          <a:prstGeom prst="rect">
            <a:avLst/>
          </a:prstGeom>
          <a:no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ja-JP" altLang="en-US" sz="1200" b="1" i="0" u="none" strike="noStrike" kern="1200" cap="none" spc="0" normalizeH="0" baseline="0" noProof="0" dirty="0">
                <a:ln>
                  <a:noFill/>
                </a:ln>
                <a:solidFill>
                  <a:srgbClr val="000000"/>
                </a:solidFill>
                <a:effectLst/>
                <a:uLnTx/>
                <a:uFillTx/>
                <a:latin typeface="Meiryo UI"/>
                <a:ea typeface="Meiryo UI"/>
                <a:cs typeface="Arial"/>
              </a:rPr>
              <a:t>・・・</a:t>
            </a:r>
            <a:endParaRPr kumimoji="1" lang="en-US" altLang="ja-JP" sz="1200" b="1" i="0" u="none" strike="noStrike" kern="1200" cap="none" spc="0" normalizeH="0" baseline="0" noProof="0" dirty="0" smtClean="0">
              <a:ln>
                <a:noFill/>
              </a:ln>
              <a:solidFill>
                <a:srgbClr val="000000"/>
              </a:solidFill>
              <a:effectLst/>
              <a:uLnTx/>
              <a:uFillTx/>
              <a:latin typeface="Meiryo UI"/>
              <a:ea typeface="Meiryo UI"/>
              <a:cs typeface="Arial"/>
            </a:endParaRPr>
          </a:p>
        </p:txBody>
      </p:sp>
    </p:spTree>
    <p:extLst>
      <p:ext uri="{BB962C8B-B14F-4D97-AF65-F5344CB8AC3E}">
        <p14:creationId xmlns:p14="http://schemas.microsoft.com/office/powerpoint/2010/main" val="318094099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normAutofit/>
          </a:bodyPr>
          <a:lstStyle/>
          <a:p>
            <a:r>
              <a:rPr lang="en-US" altLang="ja-JP" sz="2000" dirty="0"/>
              <a:t>World Wide Web Consortium</a:t>
            </a:r>
            <a:r>
              <a:rPr lang="ja-JP" altLang="en-US" sz="2000" dirty="0"/>
              <a:t> </a:t>
            </a:r>
            <a:r>
              <a:rPr lang="en-US" altLang="ja-JP" sz="2000" dirty="0"/>
              <a:t>(W3C</a:t>
            </a:r>
            <a:r>
              <a:rPr lang="en-US" altLang="ja-JP" sz="2000" dirty="0" smtClean="0"/>
              <a:t>) </a:t>
            </a:r>
            <a:r>
              <a:rPr kumimoji="1" lang="en-US" altLang="ja-JP" sz="2000" dirty="0" smtClean="0"/>
              <a:t>–</a:t>
            </a:r>
            <a:r>
              <a:rPr lang="ja-JP" altLang="en-US" sz="2000" dirty="0" smtClean="0"/>
              <a:t> 作業</a:t>
            </a:r>
            <a:r>
              <a:rPr lang="ja-JP" altLang="en-US" sz="2000" dirty="0"/>
              <a:t>部会ごと</a:t>
            </a:r>
            <a:r>
              <a:rPr lang="ja-JP" altLang="en-US" sz="2000" dirty="0" smtClean="0"/>
              <a:t>の詳細</a:t>
            </a:r>
            <a:r>
              <a:rPr lang="ja-JP" altLang="en-US" sz="2000" dirty="0"/>
              <a:t>動向</a:t>
            </a:r>
          </a:p>
        </p:txBody>
      </p:sp>
      <p:sp>
        <p:nvSpPr>
          <p:cNvPr id="8" name="テキスト ボックス 7"/>
          <p:cNvSpPr txBox="1"/>
          <p:nvPr/>
        </p:nvSpPr>
        <p:spPr>
          <a:xfrm>
            <a:off x="1778795" y="674907"/>
            <a:ext cx="7795716" cy="689534"/>
          </a:xfrm>
          <a:prstGeom prst="rect">
            <a:avLst/>
          </a:prstGeom>
          <a:noFill/>
          <a:ln>
            <a:solidFill>
              <a:srgbClr val="002060"/>
            </a:solidFill>
          </a:ln>
        </p:spPr>
        <p:txBody>
          <a:bodyPr wrap="square" lIns="36000" rIns="36000" rtlCol="0" anchor="ctr">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smtClean="0">
                <a:ln>
                  <a:noFill/>
                </a:ln>
                <a:solidFill>
                  <a:srgbClr val="000000"/>
                </a:solidFill>
                <a:effectLst/>
                <a:uLnTx/>
                <a:uFillTx/>
                <a:latin typeface="Meiryo UI"/>
                <a:ea typeface="Meiryo UI"/>
                <a:cs typeface="+mn-cs"/>
              </a:rPr>
              <a:t>中央</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集権化された登録や</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ID</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プロバイダー、認証局から識別子（</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Identifier</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）を分離することを可能にするために、</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Decentralized Identifiers</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規格とそれに関連する導入ガイドライン、ユースケースの文書を策定・管理することをミッションとしている。</a:t>
            </a:r>
            <a:endParaRPr kumimoji="1" lang="en-US" altLang="ja-JP" sz="1400" b="0" i="0" u="none" strike="noStrike" kern="1200" cap="none" spc="0" normalizeH="0" baseline="0" noProof="0" dirty="0" smtClean="0">
              <a:ln>
                <a:noFill/>
              </a:ln>
              <a:solidFill>
                <a:srgbClr val="000000"/>
              </a:solidFill>
              <a:effectLst/>
              <a:uLnTx/>
              <a:uFillTx/>
              <a:latin typeface="Meiryo UI"/>
              <a:ea typeface="Meiryo UI"/>
              <a:cs typeface="+mn-cs"/>
            </a:endParaRPr>
          </a:p>
        </p:txBody>
      </p:sp>
      <p:sp>
        <p:nvSpPr>
          <p:cNvPr id="9" name="テキスト プレースホルダー 2"/>
          <p:cNvSpPr>
            <a:spLocks noGrp="1"/>
          </p:cNvSpPr>
          <p:nvPr>
            <p:ph type="body" sz="quarter" idx="10"/>
          </p:nvPr>
        </p:nvSpPr>
        <p:spPr>
          <a:xfrm>
            <a:off x="335693" y="1578734"/>
            <a:ext cx="9238818" cy="364233"/>
          </a:xfrm>
          <a:solidFill>
            <a:schemeClr val="accent1"/>
          </a:solidFill>
          <a:ln>
            <a:noFill/>
          </a:ln>
        </p:spPr>
        <p:txBody>
          <a:bodyPr lIns="72000" rIns="72000" anchor="ctr"/>
          <a:lstStyle/>
          <a:p>
            <a:pPr algn="ctr"/>
            <a:r>
              <a:rPr lang="en-US" altLang="ja-JP" sz="1400" b="1" dirty="0" smtClean="0">
                <a:solidFill>
                  <a:schemeClr val="bg1"/>
                </a:solidFill>
              </a:rPr>
              <a:t>Decentralized Identifiers WG</a:t>
            </a:r>
            <a:r>
              <a:rPr lang="ja-JP" altLang="en-US" sz="1400" b="1" dirty="0" smtClean="0">
                <a:solidFill>
                  <a:schemeClr val="bg1"/>
                </a:solidFill>
              </a:rPr>
              <a:t>の</a:t>
            </a:r>
            <a:r>
              <a:rPr lang="ja-JP" altLang="en-US" sz="1400" b="1" dirty="0">
                <a:solidFill>
                  <a:schemeClr val="bg1"/>
                </a:solidFill>
              </a:rPr>
              <a:t>動向</a:t>
            </a:r>
            <a:endParaRPr lang="en-US" altLang="ja-JP" sz="1400" b="1" dirty="0" smtClean="0">
              <a:solidFill>
                <a:schemeClr val="bg1"/>
              </a:solidFill>
            </a:endParaRPr>
          </a:p>
        </p:txBody>
      </p:sp>
      <p:sp>
        <p:nvSpPr>
          <p:cNvPr id="12" name="テキスト ボックス 11"/>
          <p:cNvSpPr txBox="1"/>
          <p:nvPr/>
        </p:nvSpPr>
        <p:spPr>
          <a:xfrm>
            <a:off x="324345" y="2743045"/>
            <a:ext cx="878447" cy="986380"/>
          </a:xfrm>
          <a:prstGeom prst="rect">
            <a:avLst/>
          </a:prstGeom>
          <a:solidFill>
            <a:schemeClr val="accent2">
              <a:lumMod val="10000"/>
              <a:lumOff val="90000"/>
            </a:schemeClr>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mn-cs"/>
              </a:rPr>
              <a:t>主な文書</a:t>
            </a:r>
            <a:endParaRPr kumimoji="1" lang="en-US" altLang="ja-JP" sz="1200" b="1" i="0" u="none" strike="noStrike" kern="1200" cap="none" spc="0" normalizeH="0" baseline="0" noProof="0" dirty="0">
              <a:ln>
                <a:noFill/>
              </a:ln>
              <a:solidFill>
                <a:srgbClr val="000000">
                  <a:lumMod val="85000"/>
                  <a:lumOff val="15000"/>
                </a:srgbClr>
              </a:solidFill>
              <a:effectLst/>
              <a:uLnTx/>
              <a:uFillTx/>
              <a:latin typeface="Meiryo UI"/>
              <a:ea typeface="Meiryo UI"/>
              <a:cs typeface="+mn-cs"/>
            </a:endParaRPr>
          </a:p>
        </p:txBody>
      </p:sp>
      <p:sp>
        <p:nvSpPr>
          <p:cNvPr id="13" name="テキスト プレースホルダー 2"/>
          <p:cNvSpPr txBox="1">
            <a:spLocks/>
          </p:cNvSpPr>
          <p:nvPr/>
        </p:nvSpPr>
        <p:spPr>
          <a:xfrm>
            <a:off x="1274230" y="2741920"/>
            <a:ext cx="3609974" cy="985600"/>
          </a:xfrm>
          <a:prstGeom prst="rect">
            <a:avLst/>
          </a:prstGeom>
          <a:ln>
            <a:solidFill>
              <a:schemeClr val="accent1"/>
            </a:solid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285750" marR="0" lvl="0" indent="-2857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Decentralized Identifiers (DIDs) v1.0</a:t>
            </a:r>
          </a:p>
          <a:p>
            <a:pPr marL="285750" marR="0" lvl="0" indent="-2857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DID Implementation Guide v1.0</a:t>
            </a:r>
          </a:p>
          <a:p>
            <a:pPr marL="285750" marR="0" lvl="0" indent="-2857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Use Cases and Requirements for Decentralized Identifiers</a:t>
            </a:r>
          </a:p>
        </p:txBody>
      </p:sp>
      <p:sp>
        <p:nvSpPr>
          <p:cNvPr id="16" name="テキスト プレースホルダー 2"/>
          <p:cNvSpPr txBox="1">
            <a:spLocks/>
          </p:cNvSpPr>
          <p:nvPr/>
        </p:nvSpPr>
        <p:spPr>
          <a:xfrm>
            <a:off x="331489" y="4249229"/>
            <a:ext cx="9243021" cy="1930116"/>
          </a:xfrm>
          <a:prstGeom prst="rect">
            <a:avLst/>
          </a:prstGeom>
          <a:ln>
            <a:solidFill>
              <a:schemeClr val="accent1"/>
            </a:solid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285750" marR="0" lvl="0" indent="-2857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DID Core</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規格における</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DID method</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の特定について</a:t>
            </a:r>
            <a:endPar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endParaRPr>
          </a:p>
          <a:p>
            <a:pPr marL="645752" marR="0" lvl="1" indent="-2857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DID Method Registry</a:t>
            </a:r>
            <a:r>
              <a:rPr kumimoji="1" lang="ja-JP" altLang="en-US" sz="1200" b="0" i="0" u="none" strike="noStrike" kern="1200" cap="none" spc="0" normalizeH="0" baseline="0" noProof="0" dirty="0" err="1" smtClean="0">
                <a:ln>
                  <a:noFill/>
                </a:ln>
                <a:solidFill>
                  <a:srgbClr val="000000">
                    <a:lumMod val="85000"/>
                    <a:lumOff val="15000"/>
                  </a:srgbClr>
                </a:solidFill>
                <a:effectLst/>
                <a:uLnTx/>
                <a:uFillTx/>
                <a:latin typeface="Meiryo UI"/>
                <a:ea typeface="Meiryo UI"/>
                <a:cs typeface="Arial"/>
              </a:rPr>
              <a:t>に</a:t>
            </a:r>
            <a:r>
              <a:rPr kumimoji="1" lang="ja-JP" altLang="en-US" sz="1200" b="0" i="0" u="none" strike="noStrike" kern="1200" cap="none" spc="0" normalizeH="0" baseline="0" noProof="0" dirty="0" err="1">
                <a:ln>
                  <a:noFill/>
                </a:ln>
                <a:solidFill>
                  <a:srgbClr val="000000">
                    <a:lumMod val="85000"/>
                    <a:lumOff val="15000"/>
                  </a:srgbClr>
                </a:solidFill>
                <a:effectLst/>
                <a:uLnTx/>
                <a:uFillTx/>
                <a:latin typeface="Meiryo UI"/>
                <a:ea typeface="Meiryo UI"/>
                <a:cs typeface="Arial"/>
              </a:rPr>
              <a:t>登</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録することができる</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DID Method</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に</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対し、要件のチェックリストを作成する案が議論されている</a:t>
            </a:r>
            <a:endPar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endParaRPr>
          </a:p>
          <a:p>
            <a:pPr marL="645752" marR="0" lvl="1" indent="-2857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新しく要件を定めるという案に付随して、すでに登録済みの</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DID Method</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の処遇についても議論されている</a:t>
            </a:r>
            <a:endPar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endParaRPr>
          </a:p>
          <a:p>
            <a:pPr marL="285750" marR="0" lvl="0" indent="-2857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個別</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DID Method (did: id</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と</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did: </a:t>
            </a:r>
            <a:r>
              <a:rPr kumimoji="1" lang="en-US" altLang="ja-JP" sz="1200" b="0" i="0" u="none" strike="noStrike" kern="1200" cap="none" spc="0" normalizeH="0" baseline="0" noProof="0" dirty="0" err="1" smtClean="0">
                <a:ln>
                  <a:noFill/>
                </a:ln>
                <a:solidFill>
                  <a:srgbClr val="000000">
                    <a:lumMod val="85000"/>
                    <a:lumOff val="15000"/>
                  </a:srgbClr>
                </a:solidFill>
                <a:effectLst/>
                <a:uLnTx/>
                <a:uFillTx/>
                <a:latin typeface="Meiryo UI"/>
                <a:ea typeface="Meiryo UI"/>
                <a:cs typeface="Arial"/>
              </a:rPr>
              <a:t>keri</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の特徴について</a:t>
            </a:r>
            <a:endPar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endParaRPr>
          </a:p>
          <a:p>
            <a:pPr marL="645752" marR="0" lvl="1" indent="-2857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0" i="0" u="none" strike="noStrike" kern="1200" cap="none" spc="0" normalizeH="0" baseline="0" noProof="0" dirty="0" err="1" smtClean="0">
                <a:ln>
                  <a:noFill/>
                </a:ln>
                <a:solidFill>
                  <a:srgbClr val="000000">
                    <a:lumMod val="85000"/>
                    <a:lumOff val="15000"/>
                  </a:srgbClr>
                </a:solidFill>
                <a:effectLst/>
                <a:uLnTx/>
                <a:uFillTx/>
                <a:latin typeface="Meiryo UI"/>
                <a:ea typeface="Meiryo UI"/>
                <a:cs typeface="Arial"/>
              </a:rPr>
              <a:t>Mastercard</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がサービスを提供する</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did: id</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は中央集権化された</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DID method</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であり、監視や検閲などプライバシー侵害のおそれがあるのではないか（</a:t>
            </a:r>
            <a:r>
              <a:rPr kumimoji="1" lang="en-US" altLang="ja-JP" sz="1200" b="0" i="0" u="none" strike="noStrike" kern="1200" cap="none" spc="0" normalizeH="0" baseline="0" noProof="0" dirty="0" err="1" smtClean="0">
                <a:ln>
                  <a:noFill/>
                </a:ln>
                <a:solidFill>
                  <a:srgbClr val="000000">
                    <a:lumMod val="85000"/>
                    <a:lumOff val="15000"/>
                  </a:srgbClr>
                </a:solidFill>
                <a:effectLst/>
                <a:uLnTx/>
                <a:uFillTx/>
                <a:latin typeface="Meiryo UI"/>
                <a:ea typeface="Meiryo UI"/>
                <a:cs typeface="Arial"/>
              </a:rPr>
              <a:t>Danub</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 Tech: Markus </a:t>
            </a:r>
            <a:r>
              <a:rPr kumimoji="1" lang="en-US" altLang="ja-JP" sz="1200" b="0" i="0" u="none" strike="noStrike" kern="1200" cap="none" spc="0" normalizeH="0" baseline="0" noProof="0" dirty="0" err="1" smtClean="0">
                <a:ln>
                  <a:noFill/>
                </a:ln>
                <a:solidFill>
                  <a:srgbClr val="000000">
                    <a:lumMod val="85000"/>
                    <a:lumOff val="15000"/>
                  </a:srgbClr>
                </a:solidFill>
                <a:effectLst/>
                <a:uLnTx/>
                <a:uFillTx/>
                <a:latin typeface="Meiryo UI"/>
                <a:ea typeface="Meiryo UI"/>
                <a:cs typeface="Arial"/>
              </a:rPr>
              <a:t>Sabadello</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氏の発言）</a:t>
            </a:r>
            <a:r>
              <a:rPr kumimoji="1" lang="en-US" altLang="ja-JP" sz="1200" b="0" i="0" u="none" strike="noStrike" kern="1200" cap="none" spc="0" normalizeH="0" baseline="30000" noProof="0" dirty="0" smtClean="0">
                <a:ln>
                  <a:noFill/>
                </a:ln>
                <a:solidFill>
                  <a:srgbClr val="000000">
                    <a:lumMod val="85000"/>
                    <a:lumOff val="15000"/>
                  </a:srgbClr>
                </a:solidFill>
                <a:effectLst/>
                <a:uLnTx/>
                <a:uFillTx/>
                <a:latin typeface="Meiryo UI"/>
                <a:ea typeface="Meiryo UI"/>
                <a:cs typeface="Arial"/>
              </a:rPr>
              <a:t>1)</a:t>
            </a:r>
          </a:p>
          <a:p>
            <a:pPr marL="645752" marR="0" lvl="1" indent="-2857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DIF</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において開発された</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did: </a:t>
            </a:r>
            <a:r>
              <a:rPr kumimoji="1" lang="en-US" altLang="ja-JP" sz="1200" b="0" i="0" u="none" strike="noStrike" kern="1200" cap="none" spc="0" normalizeH="0" baseline="0" noProof="0" dirty="0" err="1" smtClean="0">
                <a:ln>
                  <a:noFill/>
                </a:ln>
                <a:solidFill>
                  <a:srgbClr val="000000">
                    <a:lumMod val="85000"/>
                    <a:lumOff val="15000"/>
                  </a:srgbClr>
                </a:solidFill>
                <a:effectLst/>
                <a:uLnTx/>
                <a:uFillTx/>
                <a:latin typeface="Meiryo UI"/>
                <a:ea typeface="Meiryo UI"/>
                <a:cs typeface="Arial"/>
              </a:rPr>
              <a:t>keri</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が、通常は</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”contact email”</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と</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表現</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されているフィールドを</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”change controller”</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と表現して</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いる</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ことに伴い</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DID Method Registry</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においても</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change controller</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という表現に変更するかどうか</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議論</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されている</a:t>
            </a:r>
            <a:r>
              <a:rPr kumimoji="1" lang="en-US" altLang="ja-JP" sz="1200" b="0" i="0" u="none" strike="noStrike" kern="1200" cap="none" spc="0" normalizeH="0" baseline="30000" noProof="0" dirty="0" smtClean="0">
                <a:ln>
                  <a:noFill/>
                </a:ln>
                <a:solidFill>
                  <a:srgbClr val="000000">
                    <a:lumMod val="85000"/>
                    <a:lumOff val="15000"/>
                  </a:srgbClr>
                </a:solidFill>
                <a:effectLst/>
                <a:uLnTx/>
                <a:uFillTx/>
                <a:latin typeface="Meiryo UI"/>
                <a:ea typeface="Meiryo UI"/>
                <a:cs typeface="Arial"/>
              </a:rPr>
              <a:t>2)</a:t>
            </a:r>
            <a:endPar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endParaRPr>
          </a:p>
        </p:txBody>
      </p:sp>
      <p:sp>
        <p:nvSpPr>
          <p:cNvPr id="17" name="テキスト ボックス 16"/>
          <p:cNvSpPr txBox="1"/>
          <p:nvPr/>
        </p:nvSpPr>
        <p:spPr>
          <a:xfrm>
            <a:off x="4941354" y="2741920"/>
            <a:ext cx="1047750" cy="988024"/>
          </a:xfrm>
          <a:prstGeom prst="rect">
            <a:avLst/>
          </a:prstGeom>
          <a:solidFill>
            <a:schemeClr val="accent2">
              <a:lumMod val="10000"/>
              <a:lumOff val="90000"/>
            </a:schemeClr>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mn-cs"/>
              </a:rPr>
              <a:t>会議開催状況</a:t>
            </a:r>
            <a:endParaRPr kumimoji="1" lang="en-US" altLang="ja-JP" sz="1200" b="1" i="0" u="none" strike="noStrike" kern="1200" cap="none" spc="0" normalizeH="0" baseline="0" noProof="0" dirty="0">
              <a:ln>
                <a:noFill/>
              </a:ln>
              <a:solidFill>
                <a:srgbClr val="000000">
                  <a:lumMod val="85000"/>
                  <a:lumOff val="15000"/>
                </a:srgbClr>
              </a:solidFill>
              <a:effectLst/>
              <a:uLnTx/>
              <a:uFillTx/>
              <a:latin typeface="Meiryo UI"/>
              <a:ea typeface="Meiryo UI"/>
              <a:cs typeface="+mn-cs"/>
            </a:endParaRPr>
          </a:p>
        </p:txBody>
      </p:sp>
      <p:sp>
        <p:nvSpPr>
          <p:cNvPr id="18" name="テキスト プレースホルダー 2"/>
          <p:cNvSpPr txBox="1">
            <a:spLocks/>
          </p:cNvSpPr>
          <p:nvPr/>
        </p:nvSpPr>
        <p:spPr>
          <a:xfrm>
            <a:off x="6046254" y="2741921"/>
            <a:ext cx="3528257" cy="987242"/>
          </a:xfrm>
          <a:prstGeom prst="rect">
            <a:avLst/>
          </a:prstGeom>
          <a:ln>
            <a:solidFill>
              <a:schemeClr val="accent1"/>
            </a:solid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l"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2022</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年は計</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2</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回実施</a:t>
            </a:r>
            <a:endPar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endParaRPr>
          </a:p>
          <a:p>
            <a:pPr marL="0" marR="0" lvl="0" indent="0" algn="l"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1</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月</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11</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日、</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9</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月</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12</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日</a:t>
            </a:r>
            <a:endPar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endParaRPr>
          </a:p>
        </p:txBody>
      </p:sp>
      <p:sp>
        <p:nvSpPr>
          <p:cNvPr id="25" name="テキスト ボックス 24"/>
          <p:cNvSpPr txBox="1"/>
          <p:nvPr/>
        </p:nvSpPr>
        <p:spPr>
          <a:xfrm>
            <a:off x="335990" y="674907"/>
            <a:ext cx="1392797" cy="689534"/>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a:ea typeface="Meiryo UI"/>
                <a:cs typeface="+mn-cs"/>
              </a:rPr>
              <a:t>Decentralized Identifiers WG</a:t>
            </a:r>
          </a:p>
        </p:txBody>
      </p:sp>
      <p:sp>
        <p:nvSpPr>
          <p:cNvPr id="26" name="テキスト ボックス 25"/>
          <p:cNvSpPr txBox="1"/>
          <p:nvPr/>
        </p:nvSpPr>
        <p:spPr>
          <a:xfrm>
            <a:off x="324345" y="3813460"/>
            <a:ext cx="9250166" cy="357188"/>
          </a:xfrm>
          <a:prstGeom prst="rect">
            <a:avLst/>
          </a:prstGeom>
          <a:solidFill>
            <a:schemeClr val="accent2">
              <a:lumMod val="10000"/>
              <a:lumOff val="90000"/>
            </a:schemeClr>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mn-cs"/>
              </a:rPr>
              <a:t>主な議題</a:t>
            </a:r>
            <a:endParaRPr kumimoji="1" lang="en-US" altLang="ja-JP" sz="1200" b="1" i="0" u="none" strike="noStrike" kern="1200" cap="none" spc="0" normalizeH="0" baseline="0" noProof="0" dirty="0">
              <a:ln>
                <a:noFill/>
              </a:ln>
              <a:solidFill>
                <a:srgbClr val="000000">
                  <a:lumMod val="85000"/>
                  <a:lumOff val="15000"/>
                </a:srgbClr>
              </a:solidFill>
              <a:effectLst/>
              <a:uLnTx/>
              <a:uFillTx/>
              <a:latin typeface="Meiryo UI"/>
              <a:ea typeface="Meiryo UI"/>
              <a:cs typeface="+mn-cs"/>
            </a:endParaRPr>
          </a:p>
        </p:txBody>
      </p:sp>
      <p:sp>
        <p:nvSpPr>
          <p:cNvPr id="27" name="テキスト ボックス 26"/>
          <p:cNvSpPr txBox="1"/>
          <p:nvPr/>
        </p:nvSpPr>
        <p:spPr>
          <a:xfrm>
            <a:off x="324344" y="1997113"/>
            <a:ext cx="9250165" cy="689534"/>
          </a:xfrm>
          <a:prstGeom prst="rect">
            <a:avLst/>
          </a:prstGeom>
          <a:noFill/>
          <a:ln>
            <a:solidFill>
              <a:srgbClr val="002060"/>
            </a:solidFill>
          </a:ln>
        </p:spPr>
        <p:txBody>
          <a:bodyPr wrap="square" lIns="36000" rIns="3600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a:ln>
                  <a:noFill/>
                </a:ln>
                <a:solidFill>
                  <a:srgbClr val="000000">
                    <a:lumMod val="85000"/>
                    <a:lumOff val="15000"/>
                  </a:srgbClr>
                </a:solidFill>
                <a:effectLst/>
                <a:uLnTx/>
                <a:uFillTx/>
                <a:latin typeface="Arial"/>
                <a:ea typeface="Meiryo UI"/>
                <a:cs typeface="+mn-cs"/>
              </a:rPr>
              <a:t>2022</a:t>
            </a:r>
            <a:r>
              <a:rPr kumimoji="1" lang="ja-JP" altLang="en-US" sz="1400" b="0" i="0" u="none" strike="noStrike" kern="1200" cap="none" spc="0" normalizeH="0" baseline="0" noProof="0" dirty="0">
                <a:ln>
                  <a:noFill/>
                </a:ln>
                <a:solidFill>
                  <a:srgbClr val="000000">
                    <a:lumMod val="85000"/>
                    <a:lumOff val="15000"/>
                  </a:srgbClr>
                </a:solidFill>
                <a:effectLst/>
                <a:uLnTx/>
                <a:uFillTx/>
                <a:latin typeface="Arial"/>
                <a:ea typeface="Meiryo UI"/>
                <a:cs typeface="+mn-cs"/>
              </a:rPr>
              <a:t>年</a:t>
            </a:r>
            <a:r>
              <a:rPr kumimoji="1" lang="en-US" altLang="ja-JP" sz="1400" b="0" i="0" u="none" strike="noStrike" kern="1200" cap="none" spc="0" normalizeH="0" baseline="0" noProof="0" dirty="0">
                <a:ln>
                  <a:noFill/>
                </a:ln>
                <a:solidFill>
                  <a:srgbClr val="000000">
                    <a:lumMod val="85000"/>
                    <a:lumOff val="15000"/>
                  </a:srgbClr>
                </a:solidFill>
                <a:effectLst/>
                <a:uLnTx/>
                <a:uFillTx/>
                <a:latin typeface="Arial"/>
                <a:ea typeface="Meiryo UI"/>
                <a:cs typeface="+mn-cs"/>
              </a:rPr>
              <a:t>7</a:t>
            </a:r>
            <a:r>
              <a:rPr kumimoji="1" lang="ja-JP" altLang="en-US" sz="1400" b="0" i="0" u="none" strike="noStrike" kern="1200" cap="none" spc="0" normalizeH="0" baseline="0" noProof="0" dirty="0">
                <a:ln>
                  <a:noFill/>
                </a:ln>
                <a:solidFill>
                  <a:srgbClr val="000000">
                    <a:lumMod val="85000"/>
                    <a:lumOff val="15000"/>
                  </a:srgbClr>
                </a:solidFill>
                <a:effectLst/>
                <a:uLnTx/>
                <a:uFillTx/>
                <a:latin typeface="Arial"/>
                <a:ea typeface="Meiryo UI"/>
                <a:cs typeface="+mn-cs"/>
              </a:rPr>
              <a:t>月に</a:t>
            </a:r>
            <a:r>
              <a:rPr kumimoji="1" lang="en-US" altLang="ja-JP" sz="1400" b="0" i="0" u="none" strike="noStrike" kern="1200" cap="none" spc="0" normalizeH="0" baseline="0" noProof="0" dirty="0">
                <a:ln>
                  <a:noFill/>
                </a:ln>
                <a:solidFill>
                  <a:srgbClr val="000000">
                    <a:lumMod val="85000"/>
                    <a:lumOff val="15000"/>
                  </a:srgbClr>
                </a:solidFill>
                <a:effectLst/>
                <a:uLnTx/>
                <a:uFillTx/>
                <a:latin typeface="Arial"/>
                <a:ea typeface="Meiryo UI"/>
                <a:cs typeface="+mn-cs"/>
              </a:rPr>
              <a:t>Decentralized Identifiers</a:t>
            </a:r>
            <a:r>
              <a:rPr kumimoji="1" lang="ja-JP" altLang="en-US" sz="1400" b="0" i="0" u="none" strike="noStrike" kern="1200" cap="none" spc="0" normalizeH="0" baseline="0" noProof="0" dirty="0">
                <a:ln>
                  <a:noFill/>
                </a:ln>
                <a:solidFill>
                  <a:srgbClr val="000000">
                    <a:lumMod val="85000"/>
                    <a:lumOff val="15000"/>
                  </a:srgbClr>
                </a:solidFill>
                <a:effectLst/>
                <a:uLnTx/>
                <a:uFillTx/>
                <a:latin typeface="Arial"/>
                <a:ea typeface="Meiryo UI"/>
                <a:cs typeface="+mn-cs"/>
              </a:rPr>
              <a:t>（</a:t>
            </a:r>
            <a:r>
              <a:rPr kumimoji="1" lang="en-US" altLang="ja-JP" sz="1400" b="0" i="0" u="none" strike="noStrike" kern="1200" cap="none" spc="0" normalizeH="0" baseline="0" noProof="0" dirty="0">
                <a:ln>
                  <a:noFill/>
                </a:ln>
                <a:solidFill>
                  <a:srgbClr val="000000">
                    <a:lumMod val="85000"/>
                    <a:lumOff val="15000"/>
                  </a:srgbClr>
                </a:solidFill>
                <a:effectLst/>
                <a:uLnTx/>
                <a:uFillTx/>
                <a:latin typeface="Arial"/>
                <a:ea typeface="Meiryo UI"/>
                <a:cs typeface="+mn-cs"/>
              </a:rPr>
              <a:t>DIDs; DID Core</a:t>
            </a:r>
            <a:r>
              <a:rPr kumimoji="1" lang="ja-JP" altLang="en-US" sz="1400" b="0" i="0" u="none" strike="noStrike" kern="1200" cap="none" spc="0" normalizeH="0" baseline="0" noProof="0" dirty="0">
                <a:ln>
                  <a:noFill/>
                </a:ln>
                <a:solidFill>
                  <a:srgbClr val="000000">
                    <a:lumMod val="85000"/>
                    <a:lumOff val="15000"/>
                  </a:srgbClr>
                </a:solidFill>
                <a:effectLst/>
                <a:uLnTx/>
                <a:uFillTx/>
                <a:latin typeface="Arial"/>
                <a:ea typeface="Meiryo UI"/>
                <a:cs typeface="+mn-cs"/>
              </a:rPr>
              <a:t>）が規格として採択</a:t>
            </a:r>
            <a:r>
              <a:rPr kumimoji="1" lang="ja-JP" altLang="en-US" sz="1400" b="0" i="0" u="none" strike="noStrike" kern="1200" cap="none" spc="0" normalizeH="0" baseline="0" noProof="0" dirty="0" smtClean="0">
                <a:ln>
                  <a:noFill/>
                </a:ln>
                <a:solidFill>
                  <a:srgbClr val="000000">
                    <a:lumMod val="85000"/>
                    <a:lumOff val="15000"/>
                  </a:srgbClr>
                </a:solidFill>
                <a:effectLst/>
                <a:uLnTx/>
                <a:uFillTx/>
                <a:latin typeface="Arial"/>
                <a:ea typeface="Meiryo UI"/>
                <a:cs typeface="+mn-cs"/>
              </a:rPr>
              <a:t>された。</a:t>
            </a:r>
            <a:r>
              <a:rPr kumimoji="1" lang="en-US" altLang="ja-JP" sz="1400" b="0" i="0" u="none" strike="noStrike" kern="1200" cap="none" spc="0" normalizeH="0" baseline="0" noProof="0" dirty="0" smtClean="0">
                <a:ln>
                  <a:noFill/>
                </a:ln>
                <a:solidFill>
                  <a:srgbClr val="000000">
                    <a:lumMod val="85000"/>
                    <a:lumOff val="15000"/>
                  </a:srgbClr>
                </a:solidFill>
                <a:effectLst/>
                <a:uLnTx/>
                <a:uFillTx/>
                <a:latin typeface="Arial"/>
                <a:ea typeface="Meiryo UI"/>
                <a:cs typeface="+mn-cs"/>
              </a:rPr>
              <a:t>DID </a:t>
            </a:r>
            <a:r>
              <a:rPr kumimoji="1" lang="en-US" altLang="ja-JP" sz="1400" b="0" i="0" u="none" strike="noStrike" kern="1200" cap="none" spc="0" normalizeH="0" baseline="0" noProof="0" dirty="0">
                <a:ln>
                  <a:noFill/>
                </a:ln>
                <a:solidFill>
                  <a:srgbClr val="000000">
                    <a:lumMod val="85000"/>
                    <a:lumOff val="15000"/>
                  </a:srgbClr>
                </a:solidFill>
                <a:effectLst/>
                <a:uLnTx/>
                <a:uFillTx/>
                <a:latin typeface="Arial"/>
                <a:ea typeface="Meiryo UI"/>
                <a:cs typeface="+mn-cs"/>
              </a:rPr>
              <a:t>Core</a:t>
            </a:r>
            <a:r>
              <a:rPr kumimoji="1" lang="ja-JP" altLang="en-US" sz="1400" b="0" i="0" u="none" strike="noStrike" kern="1200" cap="none" spc="0" normalizeH="0" baseline="0" noProof="0" dirty="0">
                <a:ln>
                  <a:noFill/>
                </a:ln>
                <a:solidFill>
                  <a:srgbClr val="000000">
                    <a:lumMod val="85000"/>
                    <a:lumOff val="15000"/>
                  </a:srgbClr>
                </a:solidFill>
                <a:effectLst/>
                <a:uLnTx/>
                <a:uFillTx/>
                <a:latin typeface="Arial"/>
                <a:ea typeface="Meiryo UI"/>
                <a:cs typeface="+mn-cs"/>
              </a:rPr>
              <a:t>では、</a:t>
            </a:r>
            <a:r>
              <a:rPr kumimoji="1" lang="en-US" altLang="ja-JP" sz="1400" b="0" i="0" u="none" strike="noStrike" kern="1200" cap="none" spc="0" normalizeH="0" baseline="0" noProof="0" dirty="0">
                <a:ln>
                  <a:noFill/>
                </a:ln>
                <a:solidFill>
                  <a:srgbClr val="000000">
                    <a:lumMod val="85000"/>
                    <a:lumOff val="15000"/>
                  </a:srgbClr>
                </a:solidFill>
                <a:effectLst/>
                <a:uLnTx/>
                <a:uFillTx/>
                <a:latin typeface="Arial"/>
                <a:ea typeface="Meiryo UI"/>
                <a:cs typeface="+mn-cs"/>
              </a:rPr>
              <a:t>Identifier, Data Model Core Properties, Representations, Resolution, Method</a:t>
            </a:r>
            <a:r>
              <a:rPr kumimoji="1" lang="ja-JP" altLang="en-US" sz="1400" b="0" i="0" u="none" strike="noStrike" kern="1200" cap="none" spc="0" normalizeH="0" baseline="0" noProof="0" dirty="0">
                <a:ln>
                  <a:noFill/>
                </a:ln>
                <a:solidFill>
                  <a:srgbClr val="000000">
                    <a:lumMod val="85000"/>
                    <a:lumOff val="15000"/>
                  </a:srgbClr>
                </a:solidFill>
                <a:effectLst/>
                <a:uLnTx/>
                <a:uFillTx/>
                <a:latin typeface="Arial"/>
                <a:ea typeface="Meiryo UI"/>
                <a:cs typeface="+mn-cs"/>
              </a:rPr>
              <a:t>を定義して</a:t>
            </a:r>
            <a:r>
              <a:rPr kumimoji="1" lang="ja-JP" altLang="en-US" sz="1400" b="0" i="0" u="none" strike="noStrike" kern="1200" cap="none" spc="0" normalizeH="0" baseline="0" noProof="0" dirty="0" smtClean="0">
                <a:ln>
                  <a:noFill/>
                </a:ln>
                <a:solidFill>
                  <a:srgbClr val="000000">
                    <a:lumMod val="85000"/>
                    <a:lumOff val="15000"/>
                  </a:srgbClr>
                </a:solidFill>
                <a:effectLst/>
                <a:uLnTx/>
                <a:uFillTx/>
                <a:latin typeface="Arial"/>
                <a:ea typeface="Meiryo UI"/>
                <a:cs typeface="+mn-cs"/>
              </a:rPr>
              <a:t>いる。</a:t>
            </a:r>
            <a:endParaRPr kumimoji="1" lang="ja-JP" altLang="en-US" sz="1400" b="0" i="0" u="none" strike="noStrike" kern="1200" cap="none" spc="0" normalizeH="0" baseline="0" noProof="0" dirty="0">
              <a:ln>
                <a:noFill/>
              </a:ln>
              <a:solidFill>
                <a:srgbClr val="000000">
                  <a:lumMod val="85000"/>
                  <a:lumOff val="15000"/>
                </a:srgbClr>
              </a:solidFill>
              <a:effectLst/>
              <a:uLnTx/>
              <a:uFillTx/>
              <a:latin typeface="Arial"/>
              <a:ea typeface="Meiryo UI"/>
              <a:cs typeface="+mn-cs"/>
            </a:endParaRPr>
          </a:p>
        </p:txBody>
      </p:sp>
      <p:sp>
        <p:nvSpPr>
          <p:cNvPr id="2" name="正方形/長方形 1"/>
          <p:cNvSpPr/>
          <p:nvPr/>
        </p:nvSpPr>
        <p:spPr>
          <a:xfrm>
            <a:off x="324344" y="6266808"/>
            <a:ext cx="4953000" cy="400110"/>
          </a:xfrm>
          <a:prstGeom prst="rect">
            <a:avLst/>
          </a:prstGeom>
        </p:spPr>
        <p:txBody>
          <a:bodyPr>
            <a:spAutoFit/>
          </a:bodyPr>
          <a:lstStyle/>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kumimoji="1" lang="ja-JP" altLang="en-US" sz="1000" b="0" i="0" u="none" strike="noStrike" kern="1200" cap="none" spc="0" normalizeH="0" baseline="0" noProof="0" dirty="0" smtClean="0">
                <a:ln>
                  <a:noFill/>
                </a:ln>
                <a:solidFill>
                  <a:srgbClr val="000000"/>
                </a:solidFill>
                <a:effectLst/>
                <a:uLnTx/>
                <a:uFillTx/>
                <a:latin typeface="Arial"/>
                <a:ea typeface="Meiryo UI"/>
                <a:cs typeface="+mn-cs"/>
              </a:rPr>
              <a:t>https</a:t>
            </a: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://www.w3.org/2019/did-wg/Meetings/Minutes/</a:t>
            </a:r>
            <a:r>
              <a:rPr kumimoji="1" lang="ja-JP" altLang="en-US" sz="1000" b="0" i="0" u="none" strike="noStrike" kern="1200" cap="none" spc="0" normalizeH="0" baseline="0" noProof="0" dirty="0" smtClean="0">
                <a:ln>
                  <a:noFill/>
                </a:ln>
                <a:solidFill>
                  <a:srgbClr val="000000"/>
                </a:solidFill>
                <a:effectLst/>
                <a:uLnTx/>
                <a:uFillTx/>
                <a:latin typeface="Arial"/>
                <a:ea typeface="Meiryo UI"/>
                <a:cs typeface="+mn-cs"/>
              </a:rPr>
              <a:t>2021-12-07-did#section4-4</a:t>
            </a:r>
            <a:endParaRPr kumimoji="1" lang="en-US" altLang="ja-JP" sz="1000" b="0" i="0" u="none" strike="noStrike" kern="1200" cap="none" spc="0" normalizeH="0" baseline="0" noProof="0" dirty="0" smtClean="0">
              <a:ln>
                <a:noFill/>
              </a:ln>
              <a:solidFill>
                <a:srgbClr val="000000"/>
              </a:solidFill>
              <a:effectLst/>
              <a:uLnTx/>
              <a:uFillTx/>
              <a:latin typeface="Arial"/>
              <a:ea typeface="Meiryo UI"/>
              <a:cs typeface="+mn-cs"/>
            </a:endParaRP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kumimoji="1" lang="en-US" altLang="ja-JP" sz="1000" b="0" i="0" u="none" strike="noStrike" kern="1200" cap="none" spc="0" normalizeH="0" baseline="0" noProof="0" dirty="0">
                <a:ln>
                  <a:noFill/>
                </a:ln>
                <a:solidFill>
                  <a:srgbClr val="000000"/>
                </a:solidFill>
                <a:effectLst/>
                <a:uLnTx/>
                <a:uFillTx/>
                <a:latin typeface="Arial"/>
                <a:ea typeface="Meiryo UI"/>
                <a:cs typeface="+mn-cs"/>
              </a:rPr>
              <a:t>https://www.w3.org/2019/did-wg/Meetings/Minutes/2022-01-11-did#section5</a:t>
            </a:r>
            <a:endParaRPr kumimoji="1" lang="ja-JP" altLang="en-US" sz="1000" b="0" i="0" u="none" strike="noStrike" kern="1200" cap="none" spc="0" normalizeH="0" baseline="0" noProof="0" dirty="0">
              <a:ln>
                <a:noFill/>
              </a:ln>
              <a:solidFill>
                <a:srgbClr val="000000"/>
              </a:solidFill>
              <a:effectLst/>
              <a:uLnTx/>
              <a:uFillTx/>
              <a:latin typeface="Arial"/>
              <a:ea typeface="Meiryo UI"/>
              <a:cs typeface="+mn-cs"/>
            </a:endParaRPr>
          </a:p>
        </p:txBody>
      </p:sp>
    </p:spTree>
    <p:extLst>
      <p:ext uri="{BB962C8B-B14F-4D97-AF65-F5344CB8AC3E}">
        <p14:creationId xmlns:p14="http://schemas.microsoft.com/office/powerpoint/2010/main" val="247792281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normAutofit/>
          </a:bodyPr>
          <a:lstStyle/>
          <a:p>
            <a:r>
              <a:rPr lang="en-US" altLang="ja-JP" sz="2000" dirty="0"/>
              <a:t>World Wide Web Consortium</a:t>
            </a:r>
            <a:r>
              <a:rPr lang="ja-JP" altLang="en-US" sz="2000" dirty="0"/>
              <a:t> </a:t>
            </a:r>
            <a:r>
              <a:rPr lang="en-US" altLang="ja-JP" sz="2000" dirty="0"/>
              <a:t>(W3C</a:t>
            </a:r>
            <a:r>
              <a:rPr lang="en-US" altLang="ja-JP" sz="2000" dirty="0" smtClean="0"/>
              <a:t>) </a:t>
            </a:r>
            <a:r>
              <a:rPr kumimoji="1" lang="en-US" altLang="ja-JP" sz="2000" dirty="0" smtClean="0"/>
              <a:t>–</a:t>
            </a:r>
            <a:r>
              <a:rPr lang="ja-JP" altLang="en-US" sz="2000" dirty="0" smtClean="0"/>
              <a:t> 作業</a:t>
            </a:r>
            <a:r>
              <a:rPr lang="ja-JP" altLang="en-US" sz="2000" dirty="0"/>
              <a:t>部会ごと</a:t>
            </a:r>
            <a:r>
              <a:rPr lang="ja-JP" altLang="en-US" sz="2000" dirty="0" smtClean="0"/>
              <a:t>の詳細</a:t>
            </a:r>
            <a:r>
              <a:rPr lang="ja-JP" altLang="en-US" sz="2000" dirty="0"/>
              <a:t>動向</a:t>
            </a:r>
          </a:p>
        </p:txBody>
      </p:sp>
      <p:sp>
        <p:nvSpPr>
          <p:cNvPr id="8" name="テキスト ボックス 7"/>
          <p:cNvSpPr txBox="1"/>
          <p:nvPr/>
        </p:nvSpPr>
        <p:spPr>
          <a:xfrm>
            <a:off x="1778795" y="674907"/>
            <a:ext cx="7795716" cy="689534"/>
          </a:xfrm>
          <a:prstGeom prst="rect">
            <a:avLst/>
          </a:prstGeom>
          <a:noFill/>
          <a:ln>
            <a:solidFill>
              <a:srgbClr val="002060"/>
            </a:solidFill>
          </a:ln>
        </p:spPr>
        <p:txBody>
          <a:bodyPr wrap="square" lIns="36000" rIns="36000" rtlCol="0" anchor="ctr">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暗号学的に安全であり、プライバシーが尊重され、かつ機械で検証可能な方法で、</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Web </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上でクレデンシャルを表現するメカニズムを提供するために、</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Verifiable Credentials Data </a:t>
            </a:r>
            <a:r>
              <a:rPr kumimoji="1" lang="en-US" altLang="ja-JP" sz="1400" b="0" i="0" u="none" strike="noStrike" kern="1200" cap="none" spc="0" normalizeH="0" baseline="0" noProof="0" dirty="0" smtClean="0">
                <a:ln>
                  <a:noFill/>
                </a:ln>
                <a:solidFill>
                  <a:srgbClr val="000000"/>
                </a:solidFill>
                <a:effectLst/>
                <a:uLnTx/>
                <a:uFillTx/>
                <a:latin typeface="Meiryo UI"/>
                <a:ea typeface="Meiryo UI"/>
                <a:cs typeface="+mn-cs"/>
              </a:rPr>
              <a:t>Model (VC Data Model)</a:t>
            </a:r>
            <a:r>
              <a:rPr kumimoji="1" lang="ja-JP" altLang="en-US" sz="1400" b="0" i="0" u="none" strike="noStrike" kern="1200" cap="none" spc="0" normalizeH="0" baseline="0" noProof="0" dirty="0" smtClean="0">
                <a:ln>
                  <a:noFill/>
                </a:ln>
                <a:solidFill>
                  <a:srgbClr val="000000"/>
                </a:solidFill>
                <a:effectLst/>
                <a:uLnTx/>
                <a:uFillTx/>
                <a:latin typeface="Meiryo UI"/>
                <a:ea typeface="Meiryo UI"/>
                <a:cs typeface="+mn-cs"/>
              </a:rPr>
              <a:t>規格</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とそれに関連する導入ガイドライン、ユースケースの文書を策定・管理することをミッションとしている。</a:t>
            </a:r>
            <a:endParaRPr kumimoji="1" lang="en-US" altLang="ja-JP" sz="1400" b="0" i="0" u="none" strike="noStrike" kern="1200" cap="none" spc="0" normalizeH="0" baseline="0" noProof="0" dirty="0" smtClean="0">
              <a:ln>
                <a:noFill/>
              </a:ln>
              <a:solidFill>
                <a:srgbClr val="000000"/>
              </a:solidFill>
              <a:effectLst/>
              <a:uLnTx/>
              <a:uFillTx/>
              <a:latin typeface="Meiryo UI"/>
              <a:ea typeface="Meiryo UI"/>
              <a:cs typeface="+mn-cs"/>
            </a:endParaRPr>
          </a:p>
        </p:txBody>
      </p:sp>
      <p:sp>
        <p:nvSpPr>
          <p:cNvPr id="9" name="テキスト プレースホルダー 2"/>
          <p:cNvSpPr>
            <a:spLocks noGrp="1"/>
          </p:cNvSpPr>
          <p:nvPr>
            <p:ph type="body" sz="quarter" idx="10"/>
          </p:nvPr>
        </p:nvSpPr>
        <p:spPr>
          <a:xfrm>
            <a:off x="335693" y="1578734"/>
            <a:ext cx="9238818" cy="364233"/>
          </a:xfrm>
          <a:solidFill>
            <a:schemeClr val="accent1"/>
          </a:solidFill>
          <a:ln>
            <a:noFill/>
          </a:ln>
        </p:spPr>
        <p:txBody>
          <a:bodyPr lIns="72000" rIns="72000" anchor="ctr"/>
          <a:lstStyle/>
          <a:p>
            <a:pPr algn="ctr"/>
            <a:r>
              <a:rPr lang="en-US" altLang="ja-JP" sz="1400" b="1" dirty="0" smtClean="0">
                <a:solidFill>
                  <a:schemeClr val="bg1"/>
                </a:solidFill>
              </a:rPr>
              <a:t>Verifiable Credentials WG</a:t>
            </a:r>
            <a:r>
              <a:rPr lang="ja-JP" altLang="en-US" sz="1400" b="1" dirty="0" smtClean="0">
                <a:solidFill>
                  <a:schemeClr val="bg1"/>
                </a:solidFill>
              </a:rPr>
              <a:t>の</a:t>
            </a:r>
            <a:r>
              <a:rPr lang="ja-JP" altLang="en-US" sz="1400" b="1" dirty="0">
                <a:solidFill>
                  <a:schemeClr val="bg1"/>
                </a:solidFill>
              </a:rPr>
              <a:t>動向</a:t>
            </a:r>
            <a:endParaRPr lang="en-US" altLang="ja-JP" sz="1400" b="1" dirty="0" smtClean="0">
              <a:solidFill>
                <a:schemeClr val="bg1"/>
              </a:solidFill>
            </a:endParaRPr>
          </a:p>
        </p:txBody>
      </p:sp>
      <p:sp>
        <p:nvSpPr>
          <p:cNvPr id="12" name="テキスト ボックス 11"/>
          <p:cNvSpPr txBox="1"/>
          <p:nvPr/>
        </p:nvSpPr>
        <p:spPr>
          <a:xfrm>
            <a:off x="324345" y="2743045"/>
            <a:ext cx="878447" cy="874798"/>
          </a:xfrm>
          <a:prstGeom prst="rect">
            <a:avLst/>
          </a:prstGeom>
          <a:solidFill>
            <a:schemeClr val="accent2">
              <a:lumMod val="10000"/>
              <a:lumOff val="90000"/>
            </a:schemeClr>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mn-cs"/>
              </a:rPr>
              <a:t>主な文書</a:t>
            </a:r>
            <a:endParaRPr kumimoji="1" lang="en-US" altLang="ja-JP" sz="1200" b="1" i="0" u="none" strike="noStrike" kern="1200" cap="none" spc="0" normalizeH="0" baseline="0" noProof="0" dirty="0">
              <a:ln>
                <a:noFill/>
              </a:ln>
              <a:solidFill>
                <a:srgbClr val="000000">
                  <a:lumMod val="85000"/>
                  <a:lumOff val="15000"/>
                </a:srgbClr>
              </a:solidFill>
              <a:effectLst/>
              <a:uLnTx/>
              <a:uFillTx/>
              <a:latin typeface="Meiryo UI"/>
              <a:ea typeface="Meiryo UI"/>
              <a:cs typeface="+mn-cs"/>
            </a:endParaRPr>
          </a:p>
        </p:txBody>
      </p:sp>
      <p:sp>
        <p:nvSpPr>
          <p:cNvPr id="13" name="テキスト プレースホルダー 2"/>
          <p:cNvSpPr txBox="1">
            <a:spLocks/>
          </p:cNvSpPr>
          <p:nvPr/>
        </p:nvSpPr>
        <p:spPr>
          <a:xfrm>
            <a:off x="1274230" y="2741920"/>
            <a:ext cx="3609974" cy="873774"/>
          </a:xfrm>
          <a:prstGeom prst="rect">
            <a:avLst/>
          </a:prstGeom>
          <a:ln>
            <a:solidFill>
              <a:schemeClr val="accent1"/>
            </a:solid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285750" marR="0" lvl="0" indent="-2857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Verifiable Credentials Data Model v1.1</a:t>
            </a:r>
          </a:p>
          <a:p>
            <a:pPr marL="285750" marR="0" lvl="0" indent="-2857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Verifiable Credentials Implementation Guidelines </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1.0</a:t>
            </a:r>
          </a:p>
          <a:p>
            <a:pPr marL="285750" marR="0" lvl="0" indent="-2857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Verifiable Credentials Use Cases</a:t>
            </a:r>
            <a:endPar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endParaRPr>
          </a:p>
        </p:txBody>
      </p:sp>
      <p:sp>
        <p:nvSpPr>
          <p:cNvPr id="16" name="テキスト プレースホルダー 2"/>
          <p:cNvSpPr txBox="1">
            <a:spLocks/>
          </p:cNvSpPr>
          <p:nvPr/>
        </p:nvSpPr>
        <p:spPr>
          <a:xfrm>
            <a:off x="331489" y="4106528"/>
            <a:ext cx="9243021" cy="2447071"/>
          </a:xfrm>
          <a:prstGeom prst="rect">
            <a:avLst/>
          </a:prstGeom>
          <a:ln>
            <a:solidFill>
              <a:schemeClr val="accent1"/>
            </a:solid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l"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【VC Data Model v2.0</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の策定に関する議題</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a:t>
            </a:r>
          </a:p>
          <a:p>
            <a:pPr marL="285750" marR="0" lvl="0" indent="-2857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Verifiable </a:t>
            </a: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Credential Data Integrity Specification/</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暗号化スイートの管理方法、証明</a:t>
            </a: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署名の使い分けなど</a:t>
            </a:r>
          </a:p>
          <a:p>
            <a:pPr marL="285750" marR="0" lvl="0" indent="-2857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Verifiable Credentials Data Model</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a:t>
            </a: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VC Data Model</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a:t>
            </a: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/Verifiable Credentials Data Model</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の仕様に関する議論（複数名署名への対応、</a:t>
            </a: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URI</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の</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逆参照（</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dereference</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）に</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ついてなど）</a:t>
            </a:r>
          </a:p>
          <a:p>
            <a:pPr marL="285750" marR="0" lvl="0" indent="-2857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VC JSON Web Tokens/</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将来的な</a:t>
            </a: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JWT</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仕様の拡張に関する推測に関する議論</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など</a:t>
            </a:r>
            <a:endPar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endParaRPr>
          </a:p>
          <a:p>
            <a:pPr marL="0" marR="0" lvl="0" indent="0" algn="l"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上記以外の議題</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a:t>
            </a:r>
          </a:p>
          <a:p>
            <a:pPr marL="171450" marR="0" lvl="0" indent="-1714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W3C</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規格　「</a:t>
            </a: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VC Data Model</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」への準拠確認用テストスイート　（</a:t>
            </a: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Verifiable Credentials WG Test Suite</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a:t>
            </a:r>
            <a:endPar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endParaRPr>
          </a:p>
          <a:p>
            <a:pPr marL="171450" marR="0" lvl="0" indent="-1714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VC</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実装ガイドライン　「</a:t>
            </a: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Verifiable Credentials Implementation Guidelines</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a:t>
            </a:r>
            <a:endPar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endParaRPr>
          </a:p>
          <a:p>
            <a:pPr marL="171450" marR="0" lvl="0" indent="-1714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VC </a:t>
            </a: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Data Model</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を用いたユースケースや各分野での適用シナリオをまとめた</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文書「</a:t>
            </a: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Verifiable Credentials Use Cases</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a:t>
            </a:r>
            <a:endPar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endParaRPr>
          </a:p>
          <a:p>
            <a:pPr marL="171450" marR="0" lvl="0" indent="-1714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VC </a:t>
            </a: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Data Model</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を使用するための </a:t>
            </a: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API </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とプロトコルの仕様化に向けた</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作業</a:t>
            </a:r>
            <a:endPar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endParaRPr>
          </a:p>
          <a:p>
            <a:pPr marL="171450" marR="0" lvl="0" indent="-1714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モバイル</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運転免許証（</a:t>
            </a:r>
            <a:r>
              <a:rPr kumimoji="1" lang="en-US" altLang="ja-JP" sz="1200" b="0" i="0" u="none" strike="noStrike" kern="1200" cap="none" spc="0" normalizeH="0" baseline="0" noProof="0" dirty="0" err="1">
                <a:ln>
                  <a:noFill/>
                </a:ln>
                <a:solidFill>
                  <a:srgbClr val="000000">
                    <a:lumMod val="85000"/>
                    <a:lumOff val="15000"/>
                  </a:srgbClr>
                </a:solidFill>
                <a:effectLst/>
                <a:uLnTx/>
                <a:uFillTx/>
                <a:latin typeface="Meiryo UI"/>
                <a:ea typeface="Meiryo UI"/>
                <a:cs typeface="Arial"/>
              </a:rPr>
              <a:t>mDL</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）など他のエコシステムとの相互運用性に関する</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議論</a:t>
            </a:r>
            <a:endPar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endParaRPr>
          </a:p>
        </p:txBody>
      </p:sp>
      <p:sp>
        <p:nvSpPr>
          <p:cNvPr id="17" name="テキスト ボックス 16"/>
          <p:cNvSpPr txBox="1"/>
          <p:nvPr/>
        </p:nvSpPr>
        <p:spPr>
          <a:xfrm>
            <a:off x="4941354" y="2741920"/>
            <a:ext cx="1047750" cy="875923"/>
          </a:xfrm>
          <a:prstGeom prst="rect">
            <a:avLst/>
          </a:prstGeom>
          <a:solidFill>
            <a:schemeClr val="accent2">
              <a:lumMod val="10000"/>
              <a:lumOff val="90000"/>
            </a:schemeClr>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mn-cs"/>
              </a:rPr>
              <a:t>会議開催状況</a:t>
            </a:r>
            <a:endParaRPr kumimoji="1" lang="en-US" altLang="ja-JP" sz="1200" b="1" i="0" u="none" strike="noStrike" kern="1200" cap="none" spc="0" normalizeH="0" baseline="0" noProof="0" dirty="0">
              <a:ln>
                <a:noFill/>
              </a:ln>
              <a:solidFill>
                <a:srgbClr val="000000">
                  <a:lumMod val="85000"/>
                  <a:lumOff val="15000"/>
                </a:srgbClr>
              </a:solidFill>
              <a:effectLst/>
              <a:uLnTx/>
              <a:uFillTx/>
              <a:latin typeface="Meiryo UI"/>
              <a:ea typeface="Meiryo UI"/>
              <a:cs typeface="+mn-cs"/>
            </a:endParaRPr>
          </a:p>
        </p:txBody>
      </p:sp>
      <p:sp>
        <p:nvSpPr>
          <p:cNvPr id="18" name="テキスト プレースホルダー 2"/>
          <p:cNvSpPr txBox="1">
            <a:spLocks/>
          </p:cNvSpPr>
          <p:nvPr/>
        </p:nvSpPr>
        <p:spPr>
          <a:xfrm>
            <a:off x="6046254" y="2741921"/>
            <a:ext cx="3528257" cy="875230"/>
          </a:xfrm>
          <a:prstGeom prst="rect">
            <a:avLst/>
          </a:prstGeom>
          <a:ln>
            <a:solidFill>
              <a:schemeClr val="accent1"/>
            </a:solid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l"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2022</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年は計約</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50</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回実施</a:t>
            </a:r>
            <a:endPar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endParaRPr>
          </a:p>
        </p:txBody>
      </p:sp>
      <p:sp>
        <p:nvSpPr>
          <p:cNvPr id="25" name="テキスト ボックス 24"/>
          <p:cNvSpPr txBox="1"/>
          <p:nvPr/>
        </p:nvSpPr>
        <p:spPr>
          <a:xfrm>
            <a:off x="335990" y="674907"/>
            <a:ext cx="1392797" cy="689534"/>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mn-cs"/>
              </a:rPr>
              <a:t>Verifiable Credentials WG</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26" name="テキスト ボックス 25"/>
          <p:cNvSpPr txBox="1"/>
          <p:nvPr/>
        </p:nvSpPr>
        <p:spPr>
          <a:xfrm>
            <a:off x="324345" y="3694185"/>
            <a:ext cx="9250166" cy="357188"/>
          </a:xfrm>
          <a:prstGeom prst="rect">
            <a:avLst/>
          </a:prstGeom>
          <a:solidFill>
            <a:schemeClr val="accent2">
              <a:lumMod val="10000"/>
              <a:lumOff val="90000"/>
            </a:schemeClr>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mn-cs"/>
              </a:rPr>
              <a:t>主な議題</a:t>
            </a:r>
            <a:endParaRPr kumimoji="1" lang="en-US" altLang="ja-JP" sz="1200" b="1" i="0" u="none" strike="noStrike" kern="1200" cap="none" spc="0" normalizeH="0" baseline="0" noProof="0" dirty="0">
              <a:ln>
                <a:noFill/>
              </a:ln>
              <a:solidFill>
                <a:srgbClr val="000000">
                  <a:lumMod val="85000"/>
                  <a:lumOff val="15000"/>
                </a:srgbClr>
              </a:solidFill>
              <a:effectLst/>
              <a:uLnTx/>
              <a:uFillTx/>
              <a:latin typeface="Meiryo UI"/>
              <a:ea typeface="Meiryo UI"/>
              <a:cs typeface="+mn-cs"/>
            </a:endParaRPr>
          </a:p>
        </p:txBody>
      </p:sp>
      <p:sp>
        <p:nvSpPr>
          <p:cNvPr id="27" name="テキスト ボックス 26"/>
          <p:cNvSpPr txBox="1"/>
          <p:nvPr/>
        </p:nvSpPr>
        <p:spPr>
          <a:xfrm>
            <a:off x="324344" y="1997113"/>
            <a:ext cx="9250165" cy="689534"/>
          </a:xfrm>
          <a:prstGeom prst="rect">
            <a:avLst/>
          </a:prstGeom>
          <a:noFill/>
          <a:ln>
            <a:solidFill>
              <a:srgbClr val="002060"/>
            </a:solidFill>
          </a:ln>
        </p:spPr>
        <p:txBody>
          <a:bodyPr wrap="square" lIns="36000" rIns="3600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smtClean="0">
                <a:ln>
                  <a:noFill/>
                </a:ln>
                <a:solidFill>
                  <a:srgbClr val="000000">
                    <a:lumMod val="85000"/>
                    <a:lumOff val="15000"/>
                  </a:srgbClr>
                </a:solidFill>
                <a:effectLst/>
                <a:uLnTx/>
                <a:uFillTx/>
                <a:latin typeface="Arial"/>
                <a:ea typeface="Meiryo UI"/>
                <a:cs typeface="+mn-cs"/>
              </a:rPr>
              <a:t>2022</a:t>
            </a:r>
            <a:r>
              <a:rPr kumimoji="1" lang="ja-JP" altLang="en-US" sz="1400" b="0" i="0" u="none" strike="noStrike" kern="1200" cap="none" spc="0" normalizeH="0" baseline="0" noProof="0" dirty="0" smtClean="0">
                <a:ln>
                  <a:noFill/>
                </a:ln>
                <a:solidFill>
                  <a:srgbClr val="000000">
                    <a:lumMod val="85000"/>
                    <a:lumOff val="15000"/>
                  </a:srgbClr>
                </a:solidFill>
                <a:effectLst/>
                <a:uLnTx/>
                <a:uFillTx/>
                <a:latin typeface="Arial"/>
                <a:ea typeface="Meiryo UI"/>
                <a:cs typeface="+mn-cs"/>
              </a:rPr>
              <a:t>年</a:t>
            </a:r>
            <a:r>
              <a:rPr kumimoji="1" lang="en-US" altLang="ja-JP" sz="1400" b="0" i="0" u="none" strike="noStrike" kern="1200" cap="none" spc="0" normalizeH="0" baseline="0" noProof="0" dirty="0" smtClean="0">
                <a:ln>
                  <a:noFill/>
                </a:ln>
                <a:solidFill>
                  <a:srgbClr val="000000">
                    <a:lumMod val="85000"/>
                    <a:lumOff val="15000"/>
                  </a:srgbClr>
                </a:solidFill>
                <a:effectLst/>
                <a:uLnTx/>
                <a:uFillTx/>
                <a:latin typeface="Arial"/>
                <a:ea typeface="Meiryo UI"/>
                <a:cs typeface="+mn-cs"/>
              </a:rPr>
              <a:t>10</a:t>
            </a:r>
            <a:r>
              <a:rPr kumimoji="1" lang="ja-JP" altLang="en-US" sz="1400" b="0" i="0" u="none" strike="noStrike" kern="1200" cap="none" spc="0" normalizeH="0" baseline="0" noProof="0" dirty="0" smtClean="0">
                <a:ln>
                  <a:noFill/>
                </a:ln>
                <a:solidFill>
                  <a:srgbClr val="000000">
                    <a:lumMod val="85000"/>
                    <a:lumOff val="15000"/>
                  </a:srgbClr>
                </a:solidFill>
                <a:effectLst/>
                <a:uLnTx/>
                <a:uFillTx/>
                <a:latin typeface="Arial"/>
                <a:ea typeface="Meiryo UI"/>
                <a:cs typeface="+mn-cs"/>
              </a:rPr>
              <a:t>月時点では、</a:t>
            </a:r>
            <a:r>
              <a:rPr kumimoji="1" lang="en-US" altLang="ja-JP" sz="1400" b="0" i="0" u="none" strike="noStrike" kern="1200" cap="none" spc="0" normalizeH="0" baseline="0" noProof="0" dirty="0" smtClean="0">
                <a:ln>
                  <a:noFill/>
                </a:ln>
                <a:solidFill>
                  <a:srgbClr val="000000">
                    <a:lumMod val="85000"/>
                    <a:lumOff val="15000"/>
                  </a:srgbClr>
                </a:solidFill>
                <a:effectLst/>
                <a:uLnTx/>
                <a:uFillTx/>
                <a:latin typeface="Arial"/>
                <a:ea typeface="Meiryo UI"/>
                <a:cs typeface="+mn-cs"/>
              </a:rPr>
              <a:t>VC Data Model v2.0</a:t>
            </a:r>
            <a:r>
              <a:rPr kumimoji="1" lang="ja-JP" altLang="en-US" sz="1400" b="0" i="0" u="none" strike="noStrike" kern="1200" cap="none" spc="0" normalizeH="0" baseline="0" noProof="0" dirty="0" smtClean="0">
                <a:ln>
                  <a:noFill/>
                </a:ln>
                <a:solidFill>
                  <a:srgbClr val="000000">
                    <a:lumMod val="85000"/>
                    <a:lumOff val="15000"/>
                  </a:srgbClr>
                </a:solidFill>
                <a:effectLst/>
                <a:uLnTx/>
                <a:uFillTx/>
                <a:latin typeface="Arial"/>
                <a:ea typeface="Meiryo UI"/>
                <a:cs typeface="+mn-cs"/>
              </a:rPr>
              <a:t>の草案について検討が行われて</a:t>
            </a:r>
            <a:r>
              <a:rPr kumimoji="1" lang="ja-JP" altLang="en-US" sz="1400" b="0" i="0" u="none" strike="noStrike" kern="1200" cap="none" spc="0" normalizeH="0" baseline="0" noProof="0" dirty="0">
                <a:ln>
                  <a:noFill/>
                </a:ln>
                <a:solidFill>
                  <a:srgbClr val="000000">
                    <a:lumMod val="85000"/>
                    <a:lumOff val="15000"/>
                  </a:srgbClr>
                </a:solidFill>
                <a:effectLst/>
                <a:uLnTx/>
                <a:uFillTx/>
                <a:latin typeface="Arial"/>
                <a:ea typeface="Meiryo UI"/>
                <a:cs typeface="+mn-cs"/>
              </a:rPr>
              <a:t>いた。実ユースケースでの利用や他のエコシステムとの相互運用を踏まえた仕様の新たな設定、もしくは要件の緩和が論点となって</a:t>
            </a:r>
            <a:r>
              <a:rPr kumimoji="1" lang="ja-JP" altLang="en-US" sz="1400" b="0" i="0" u="none" strike="noStrike" kern="1200" cap="none" spc="0" normalizeH="0" baseline="0" noProof="0" dirty="0" smtClean="0">
                <a:ln>
                  <a:noFill/>
                </a:ln>
                <a:solidFill>
                  <a:srgbClr val="000000">
                    <a:lumMod val="85000"/>
                    <a:lumOff val="15000"/>
                  </a:srgbClr>
                </a:solidFill>
                <a:effectLst/>
                <a:uLnTx/>
                <a:uFillTx/>
                <a:latin typeface="Arial"/>
                <a:ea typeface="Meiryo UI"/>
                <a:cs typeface="+mn-cs"/>
              </a:rPr>
              <a:t>いる</a:t>
            </a:r>
            <a:r>
              <a:rPr kumimoji="1" lang="ja-JP" altLang="en-US" sz="1400" b="0" i="0" u="none" strike="noStrike" kern="1200" cap="none" spc="0" normalizeH="0" baseline="0" noProof="0" dirty="0">
                <a:ln>
                  <a:noFill/>
                </a:ln>
                <a:solidFill>
                  <a:srgbClr val="000000">
                    <a:lumMod val="85000"/>
                    <a:lumOff val="15000"/>
                  </a:srgbClr>
                </a:solidFill>
                <a:effectLst/>
                <a:uLnTx/>
                <a:uFillTx/>
                <a:latin typeface="Arial"/>
                <a:ea typeface="Meiryo UI"/>
                <a:cs typeface="+mn-cs"/>
              </a:rPr>
              <a:t>様子で</a:t>
            </a:r>
            <a:r>
              <a:rPr kumimoji="1" lang="ja-JP" altLang="en-US" sz="1400" b="0" i="0" u="none" strike="noStrike" kern="1200" cap="none" spc="0" normalizeH="0" baseline="0" noProof="0" dirty="0" smtClean="0">
                <a:ln>
                  <a:noFill/>
                </a:ln>
                <a:solidFill>
                  <a:srgbClr val="000000">
                    <a:lumMod val="85000"/>
                    <a:lumOff val="15000"/>
                  </a:srgbClr>
                </a:solidFill>
                <a:effectLst/>
                <a:uLnTx/>
                <a:uFillTx/>
                <a:latin typeface="Arial"/>
                <a:ea typeface="Meiryo UI"/>
                <a:cs typeface="+mn-cs"/>
              </a:rPr>
              <a:t>あった。</a:t>
            </a:r>
            <a:endParaRPr kumimoji="1" lang="ja-JP" altLang="en-US" sz="1400" b="0" i="0" u="none" strike="noStrike" kern="1200" cap="none" spc="0" normalizeH="0" baseline="0" noProof="0" dirty="0">
              <a:ln>
                <a:noFill/>
              </a:ln>
              <a:solidFill>
                <a:srgbClr val="000000">
                  <a:lumMod val="85000"/>
                  <a:lumOff val="15000"/>
                </a:srgbClr>
              </a:solidFill>
              <a:effectLst/>
              <a:uLnTx/>
              <a:uFillTx/>
              <a:latin typeface="Arial"/>
              <a:ea typeface="Meiryo UI"/>
              <a:cs typeface="+mn-cs"/>
            </a:endParaRPr>
          </a:p>
        </p:txBody>
      </p:sp>
    </p:spTree>
    <p:extLst>
      <p:ext uri="{BB962C8B-B14F-4D97-AF65-F5344CB8AC3E}">
        <p14:creationId xmlns:p14="http://schemas.microsoft.com/office/powerpoint/2010/main" val="234601031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normAutofit/>
          </a:bodyPr>
          <a:lstStyle/>
          <a:p>
            <a:r>
              <a:rPr lang="en-US" altLang="ja-JP" sz="2000" dirty="0"/>
              <a:t>World Wide Web Consortium</a:t>
            </a:r>
            <a:r>
              <a:rPr lang="ja-JP" altLang="en-US" sz="2000" dirty="0"/>
              <a:t> </a:t>
            </a:r>
            <a:r>
              <a:rPr lang="en-US" altLang="ja-JP" sz="2000" dirty="0"/>
              <a:t>(W3C</a:t>
            </a:r>
            <a:r>
              <a:rPr lang="en-US" altLang="ja-JP" sz="2000" dirty="0" smtClean="0"/>
              <a:t>) </a:t>
            </a:r>
            <a:r>
              <a:rPr kumimoji="1" lang="en-US" altLang="ja-JP" sz="2000" dirty="0" smtClean="0"/>
              <a:t>– </a:t>
            </a:r>
            <a:r>
              <a:rPr lang="ja-JP" altLang="en-US" sz="2000" dirty="0" smtClean="0"/>
              <a:t>規格策定以外の活動</a:t>
            </a:r>
            <a:endParaRPr lang="ja-JP" altLang="en-US" sz="2000" dirty="0"/>
          </a:p>
        </p:txBody>
      </p:sp>
      <p:sp>
        <p:nvSpPr>
          <p:cNvPr id="5" name="テキスト ボックス 4"/>
          <p:cNvSpPr txBox="1"/>
          <p:nvPr/>
        </p:nvSpPr>
        <p:spPr>
          <a:xfrm>
            <a:off x="2057400" y="649469"/>
            <a:ext cx="7517111" cy="846841"/>
          </a:xfrm>
          <a:prstGeom prst="rect">
            <a:avLst/>
          </a:prstGeom>
          <a:noFill/>
          <a:ln>
            <a:solidFill>
              <a:srgbClr val="002060"/>
            </a:solidFill>
          </a:ln>
        </p:spPr>
        <p:txBody>
          <a:bodyPr wrap="square" lIns="36000" rIns="36000" rtlCol="0" anchor="ctr">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Credential</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（主に</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VC</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）の作成、保管、定時、検証、ユーザーコントロールに関する議論を行うことをミッションとしている。更なる標準化に向けたインターネット規格の検討や参照</a:t>
            </a:r>
            <a:r>
              <a:rPr kumimoji="1" lang="ja-JP" altLang="en-US" sz="1400" b="0" i="0" u="none" strike="noStrike" kern="1200" cap="none" spc="0" normalizeH="0" baseline="0" noProof="0" dirty="0" smtClean="0">
                <a:ln>
                  <a:noFill/>
                </a:ln>
                <a:solidFill>
                  <a:srgbClr val="000000"/>
                </a:solidFill>
                <a:effectLst/>
                <a:uLnTx/>
                <a:uFillTx/>
                <a:latin typeface="Meiryo UI"/>
                <a:ea typeface="Meiryo UI"/>
                <a:cs typeface="+mn-cs"/>
              </a:rPr>
              <a:t>インプリメンテーション（</a:t>
            </a:r>
            <a:r>
              <a:rPr kumimoji="1" lang="en-US" altLang="ja-JP" sz="1400" b="0" i="0" u="none" strike="noStrike" kern="1200" cap="none" spc="0" normalizeH="0" baseline="0" noProof="0" dirty="0" smtClean="0">
                <a:ln>
                  <a:noFill/>
                </a:ln>
                <a:solidFill>
                  <a:srgbClr val="000000"/>
                </a:solidFill>
                <a:effectLst/>
                <a:uLnTx/>
                <a:uFillTx/>
                <a:latin typeface="Meiryo UI"/>
                <a:ea typeface="Meiryo UI"/>
                <a:cs typeface="+mn-cs"/>
              </a:rPr>
              <a:t>Reference Implementation</a:t>
            </a:r>
            <a:r>
              <a:rPr kumimoji="1" lang="ja-JP" altLang="en-US" sz="1400" b="0" i="0" u="none" strike="noStrike" kern="1200" cap="none" spc="0" normalizeH="0" baseline="0" noProof="0" dirty="0" smtClean="0">
                <a:ln>
                  <a:noFill/>
                </a:ln>
                <a:solidFill>
                  <a:srgbClr val="000000"/>
                </a:solidFill>
                <a:effectLst/>
                <a:uLnTx/>
                <a:uFillTx/>
                <a:latin typeface="Meiryo UI"/>
                <a:ea typeface="Meiryo UI"/>
                <a:cs typeface="+mn-cs"/>
              </a:rPr>
              <a:t>）の</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プロトタイプ作成、テストも実施する。</a:t>
            </a:r>
          </a:p>
        </p:txBody>
      </p:sp>
      <p:sp>
        <p:nvSpPr>
          <p:cNvPr id="9" name="テキスト ボックス 8"/>
          <p:cNvSpPr txBox="1"/>
          <p:nvPr/>
        </p:nvSpPr>
        <p:spPr>
          <a:xfrm>
            <a:off x="335990" y="659228"/>
            <a:ext cx="1649973" cy="836441"/>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mn-cs"/>
              </a:rPr>
              <a:t>Credentials Community Group</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7" name="テキスト プレースホルダー 2"/>
          <p:cNvSpPr txBox="1">
            <a:spLocks/>
          </p:cNvSpPr>
          <p:nvPr/>
        </p:nvSpPr>
        <p:spPr>
          <a:xfrm>
            <a:off x="335693" y="1578734"/>
            <a:ext cx="9238818" cy="364233"/>
          </a:xfrm>
          <a:prstGeom prst="rect">
            <a:avLst/>
          </a:prstGeom>
          <a:solidFill>
            <a:schemeClr val="accent1"/>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Arial"/>
              </a:rPr>
              <a:t>Credentials Community Group</a:t>
            </a: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Arial"/>
              </a:rPr>
              <a:t>の動向</a:t>
            </a:r>
            <a:endPar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Arial"/>
            </a:endParaRPr>
          </a:p>
        </p:txBody>
      </p:sp>
      <p:sp>
        <p:nvSpPr>
          <p:cNvPr id="18" name="テキスト ボックス 17"/>
          <p:cNvSpPr txBox="1"/>
          <p:nvPr/>
        </p:nvSpPr>
        <p:spPr>
          <a:xfrm>
            <a:off x="324345" y="2564448"/>
            <a:ext cx="878447" cy="1287876"/>
          </a:xfrm>
          <a:prstGeom prst="rect">
            <a:avLst/>
          </a:prstGeom>
          <a:solidFill>
            <a:schemeClr val="accent2">
              <a:lumMod val="10000"/>
              <a:lumOff val="90000"/>
            </a:schemeClr>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mn-cs"/>
              </a:rPr>
              <a:t>主な成果物</a:t>
            </a:r>
            <a:endParaRPr kumimoji="1" lang="en-US" altLang="ja-JP" sz="1200" b="1" i="0" u="none" strike="noStrike" kern="1200" cap="none" spc="0" normalizeH="0" baseline="0" noProof="0" dirty="0">
              <a:ln>
                <a:noFill/>
              </a:ln>
              <a:solidFill>
                <a:srgbClr val="000000">
                  <a:lumMod val="85000"/>
                  <a:lumOff val="15000"/>
                </a:srgbClr>
              </a:solidFill>
              <a:effectLst/>
              <a:uLnTx/>
              <a:uFillTx/>
              <a:latin typeface="Meiryo UI"/>
              <a:ea typeface="Meiryo UI"/>
              <a:cs typeface="+mn-cs"/>
            </a:endParaRPr>
          </a:p>
        </p:txBody>
      </p:sp>
      <p:sp>
        <p:nvSpPr>
          <p:cNvPr id="19" name="テキスト プレースホルダー 2"/>
          <p:cNvSpPr txBox="1">
            <a:spLocks/>
          </p:cNvSpPr>
          <p:nvPr/>
        </p:nvSpPr>
        <p:spPr>
          <a:xfrm>
            <a:off x="1274230" y="2563322"/>
            <a:ext cx="3609974" cy="1286857"/>
          </a:xfrm>
          <a:prstGeom prst="rect">
            <a:avLst/>
          </a:prstGeom>
          <a:ln>
            <a:solidFill>
              <a:schemeClr val="accent1"/>
            </a:solid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285750" marR="0" lvl="0" indent="-2857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Verifiable Claims Use Cases </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1.0</a:t>
            </a:r>
          </a:p>
          <a:p>
            <a:pPr marL="285750" marR="0" lvl="0" indent="-2857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Verifiable Claims Data Model and Representations </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1.0</a:t>
            </a:r>
          </a:p>
          <a:p>
            <a:pPr marL="285750" marR="0" lvl="0" indent="-2857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Decentralized Identifiers (DIDs) v0.13 Data Model and </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Syntaxes</a:t>
            </a:r>
          </a:p>
          <a:p>
            <a:pPr marL="285750" marR="0" lvl="0" indent="-2857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JSON Web Signature </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2020</a:t>
            </a:r>
          </a:p>
        </p:txBody>
      </p:sp>
      <p:sp>
        <p:nvSpPr>
          <p:cNvPr id="20" name="テキスト プレースホルダー 2"/>
          <p:cNvSpPr txBox="1">
            <a:spLocks/>
          </p:cNvSpPr>
          <p:nvPr/>
        </p:nvSpPr>
        <p:spPr>
          <a:xfrm>
            <a:off x="331489" y="4326240"/>
            <a:ext cx="9243021" cy="1872000"/>
          </a:xfrm>
          <a:prstGeom prst="rect">
            <a:avLst/>
          </a:prstGeom>
          <a:ln>
            <a:solidFill>
              <a:schemeClr val="accent1"/>
            </a:solid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285750" marR="0" lvl="0" indent="-2857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サプライチェーンのトレーサビリティ</a:t>
            </a:r>
            <a:endPar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endParaRPr>
          </a:p>
          <a:p>
            <a:pPr marL="645752" marR="0" lvl="1" indent="-2857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Traceability </a:t>
            </a: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Vocabulary </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v0.0</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a:t>
            </a:r>
            <a:r>
              <a:rPr kumimoji="1" lang="en-US" altLang="ja-JP" sz="1200" b="0" i="0" u="none" strike="noStrike" kern="1200" cap="none" spc="0" normalizeH="0" baseline="30000" noProof="0" dirty="0" smtClean="0">
                <a:ln>
                  <a:noFill/>
                </a:ln>
                <a:solidFill>
                  <a:srgbClr val="000000">
                    <a:lumMod val="85000"/>
                    <a:lumOff val="15000"/>
                  </a:srgbClr>
                </a:solidFill>
                <a:effectLst/>
                <a:uLnTx/>
                <a:uFillTx/>
                <a:latin typeface="Meiryo UI"/>
                <a:ea typeface="Meiryo UI"/>
                <a:cs typeface="Arial"/>
              </a:rPr>
              <a:t>1)</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のドラフトを作成中。</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VC Data Model</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や</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JSON-LD</a:t>
            </a:r>
            <a:r>
              <a:rPr kumimoji="1" lang="ja-JP" altLang="en-US" sz="1200" b="0" i="0" u="none" strike="noStrike" kern="1200" cap="none" spc="0" normalizeH="0" baseline="0" noProof="0" dirty="0" err="1" smtClean="0">
                <a:ln>
                  <a:noFill/>
                </a:ln>
                <a:solidFill>
                  <a:srgbClr val="000000">
                    <a:lumMod val="85000"/>
                    <a:lumOff val="15000"/>
                  </a:srgbClr>
                </a:solidFill>
                <a:effectLst/>
                <a:uLnTx/>
                <a:uFillTx/>
                <a:latin typeface="Meiryo UI"/>
                <a:ea typeface="Meiryo UI"/>
                <a:cs typeface="Arial"/>
              </a:rPr>
              <a:t>、</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DID Core</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規格を活用してサプライチェーンのトレーサビリティを確保するユースケースやユースケースに応じた</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VC</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スキーマをまとめている。</a:t>
            </a:r>
            <a:endPar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endParaRPr>
          </a:p>
          <a:p>
            <a:pPr marL="285750" marR="0" lvl="0" indent="-2857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教育関連</a:t>
            </a:r>
            <a:endPar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endParaRPr>
          </a:p>
          <a:p>
            <a:pPr marL="645752" marR="0" lvl="1" indent="-2857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Verifiable </a:t>
            </a: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Credentials for Education, Employment, and Achievement Use </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Cases</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a:t>
            </a:r>
            <a:r>
              <a:rPr kumimoji="1" lang="en-US" altLang="ja-JP" sz="1200" b="0" i="0" u="none" strike="noStrike" kern="1200" cap="none" spc="0" normalizeH="0" baseline="30000" noProof="0" dirty="0">
                <a:ln>
                  <a:noFill/>
                </a:ln>
                <a:solidFill>
                  <a:srgbClr val="000000">
                    <a:lumMod val="85000"/>
                    <a:lumOff val="15000"/>
                  </a:srgbClr>
                </a:solidFill>
                <a:effectLst/>
                <a:uLnTx/>
                <a:uFillTx/>
                <a:latin typeface="Meiryo UI"/>
                <a:ea typeface="Meiryo UI"/>
                <a:cs typeface="Arial"/>
              </a:rPr>
              <a:t> </a:t>
            </a:r>
            <a:r>
              <a:rPr kumimoji="1" lang="en-US" altLang="ja-JP" sz="1200" b="0" i="0" u="none" strike="noStrike" kern="1200" cap="none" spc="0" normalizeH="0" baseline="30000" noProof="0" dirty="0" smtClean="0">
                <a:ln>
                  <a:noFill/>
                </a:ln>
                <a:solidFill>
                  <a:srgbClr val="000000">
                    <a:lumMod val="85000"/>
                    <a:lumOff val="15000"/>
                  </a:srgbClr>
                </a:solidFill>
                <a:effectLst/>
                <a:uLnTx/>
                <a:uFillTx/>
                <a:latin typeface="Meiryo UI"/>
                <a:ea typeface="Meiryo UI"/>
                <a:cs typeface="Arial"/>
              </a:rPr>
              <a:t>2)</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を</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2022</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年</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9</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月に公表した</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VC</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を活用した教育歴、職歴、実績の証明に関するユースケースをまとめている。</a:t>
            </a:r>
            <a:endPar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endParaRPr>
          </a:p>
          <a:p>
            <a:pPr marL="285750" marR="0" lvl="0" indent="-2857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en-US" altLang="ja-JP" sz="1200" b="0" i="0" u="none" strike="noStrike" kern="1200" cap="none" spc="0" normalizeH="0" baseline="0" noProof="0" dirty="0" err="1" smtClean="0">
                <a:ln>
                  <a:noFill/>
                </a:ln>
                <a:solidFill>
                  <a:srgbClr val="000000">
                    <a:lumMod val="85000"/>
                    <a:lumOff val="15000"/>
                  </a:srgbClr>
                </a:solidFill>
                <a:effectLst/>
                <a:uLnTx/>
                <a:uFillTx/>
                <a:latin typeface="Meiryo UI"/>
                <a:ea typeface="Meiryo UI"/>
                <a:cs typeface="Arial"/>
              </a:rPr>
              <a:t>vc-api</a:t>
            </a:r>
            <a:endPar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endParaRPr>
          </a:p>
          <a:p>
            <a:pPr marL="645752" marR="0" lvl="1" indent="-2857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Verifiable </a:t>
            </a: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Credentials API </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v0.3</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a:t>
            </a:r>
            <a:r>
              <a:rPr kumimoji="1" lang="en-US" altLang="ja-JP" sz="1200" b="0" i="0" u="none" strike="noStrike" kern="1200" cap="none" spc="0" normalizeH="0" baseline="30000" noProof="0" dirty="0">
                <a:ln>
                  <a:noFill/>
                </a:ln>
                <a:solidFill>
                  <a:srgbClr val="000000">
                    <a:lumMod val="85000"/>
                    <a:lumOff val="15000"/>
                  </a:srgbClr>
                </a:solidFill>
                <a:effectLst/>
                <a:uLnTx/>
                <a:uFillTx/>
                <a:latin typeface="Meiryo UI"/>
                <a:ea typeface="Meiryo UI"/>
                <a:cs typeface="Arial"/>
              </a:rPr>
              <a:t> </a:t>
            </a:r>
            <a:r>
              <a:rPr kumimoji="1" lang="en-US" altLang="ja-JP" sz="1200" b="0" i="0" u="none" strike="noStrike" kern="1200" cap="none" spc="0" normalizeH="0" baseline="30000" noProof="0" dirty="0" smtClean="0">
                <a:ln>
                  <a:noFill/>
                </a:ln>
                <a:solidFill>
                  <a:srgbClr val="000000">
                    <a:lumMod val="85000"/>
                    <a:lumOff val="15000"/>
                  </a:srgbClr>
                </a:solidFill>
                <a:effectLst/>
                <a:uLnTx/>
                <a:uFillTx/>
                <a:latin typeface="Meiryo UI"/>
                <a:ea typeface="Meiryo UI"/>
                <a:cs typeface="Arial"/>
              </a:rPr>
              <a:t>3)</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のドラフトを策定中。</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VC</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を発行、検証、提示、管理するための</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API</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とプロトコルを定めた規格となる予定とされている。</a:t>
            </a:r>
            <a:endPar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endParaRPr>
          </a:p>
        </p:txBody>
      </p:sp>
      <p:sp>
        <p:nvSpPr>
          <p:cNvPr id="21" name="テキスト ボックス 20"/>
          <p:cNvSpPr txBox="1"/>
          <p:nvPr/>
        </p:nvSpPr>
        <p:spPr>
          <a:xfrm>
            <a:off x="4941354" y="2563323"/>
            <a:ext cx="1047750" cy="1290022"/>
          </a:xfrm>
          <a:prstGeom prst="rect">
            <a:avLst/>
          </a:prstGeom>
          <a:solidFill>
            <a:schemeClr val="accent2">
              <a:lumMod val="10000"/>
              <a:lumOff val="90000"/>
            </a:schemeClr>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mn-cs"/>
              </a:rPr>
              <a:t>会議開催状況</a:t>
            </a:r>
            <a:endParaRPr kumimoji="1" lang="en-US" altLang="ja-JP" sz="1200" b="1" i="0" u="none" strike="noStrike" kern="1200" cap="none" spc="0" normalizeH="0" baseline="0" noProof="0" dirty="0">
              <a:ln>
                <a:noFill/>
              </a:ln>
              <a:solidFill>
                <a:srgbClr val="000000">
                  <a:lumMod val="85000"/>
                  <a:lumOff val="15000"/>
                </a:srgbClr>
              </a:solidFill>
              <a:effectLst/>
              <a:uLnTx/>
              <a:uFillTx/>
              <a:latin typeface="Meiryo UI"/>
              <a:ea typeface="Meiryo UI"/>
              <a:cs typeface="+mn-cs"/>
            </a:endParaRPr>
          </a:p>
        </p:txBody>
      </p:sp>
      <p:sp>
        <p:nvSpPr>
          <p:cNvPr id="22" name="テキスト プレースホルダー 2"/>
          <p:cNvSpPr txBox="1">
            <a:spLocks/>
          </p:cNvSpPr>
          <p:nvPr/>
        </p:nvSpPr>
        <p:spPr>
          <a:xfrm>
            <a:off x="6046254" y="2563323"/>
            <a:ext cx="3528257" cy="1289001"/>
          </a:xfrm>
          <a:prstGeom prst="rect">
            <a:avLst/>
          </a:prstGeom>
          <a:ln>
            <a:solidFill>
              <a:schemeClr val="accent1"/>
            </a:solid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l"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2022</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年は</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計約</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100</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回実施</a:t>
            </a:r>
            <a:endPar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endParaRPr>
          </a:p>
        </p:txBody>
      </p:sp>
      <p:sp>
        <p:nvSpPr>
          <p:cNvPr id="23" name="テキスト ボックス 22"/>
          <p:cNvSpPr txBox="1"/>
          <p:nvPr/>
        </p:nvSpPr>
        <p:spPr>
          <a:xfrm>
            <a:off x="324345" y="3929059"/>
            <a:ext cx="9250166" cy="357188"/>
          </a:xfrm>
          <a:prstGeom prst="rect">
            <a:avLst/>
          </a:prstGeom>
          <a:solidFill>
            <a:schemeClr val="accent2">
              <a:lumMod val="10000"/>
              <a:lumOff val="90000"/>
            </a:schemeClr>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mn-cs"/>
              </a:rPr>
              <a:t>主な議題</a:t>
            </a:r>
            <a:endParaRPr kumimoji="1" lang="en-US" altLang="ja-JP" sz="1200" b="1" i="0" u="none" strike="noStrike" kern="1200" cap="none" spc="0" normalizeH="0" baseline="0" noProof="0" dirty="0">
              <a:ln>
                <a:noFill/>
              </a:ln>
              <a:solidFill>
                <a:srgbClr val="000000">
                  <a:lumMod val="85000"/>
                  <a:lumOff val="15000"/>
                </a:srgbClr>
              </a:solidFill>
              <a:effectLst/>
              <a:uLnTx/>
              <a:uFillTx/>
              <a:latin typeface="Meiryo UI"/>
              <a:ea typeface="Meiryo UI"/>
              <a:cs typeface="+mn-cs"/>
            </a:endParaRPr>
          </a:p>
        </p:txBody>
      </p:sp>
      <p:sp>
        <p:nvSpPr>
          <p:cNvPr id="24" name="テキスト ボックス 23"/>
          <p:cNvSpPr txBox="1"/>
          <p:nvPr/>
        </p:nvSpPr>
        <p:spPr>
          <a:xfrm>
            <a:off x="324344" y="1997113"/>
            <a:ext cx="9250165" cy="500059"/>
          </a:xfrm>
          <a:prstGeom prst="rect">
            <a:avLst/>
          </a:prstGeom>
          <a:noFill/>
          <a:ln>
            <a:solidFill>
              <a:srgbClr val="002060"/>
            </a:solidFill>
          </a:ln>
        </p:spPr>
        <p:txBody>
          <a:bodyPr wrap="square" lIns="36000" rIns="3600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smtClean="0">
                <a:ln>
                  <a:noFill/>
                </a:ln>
                <a:solidFill>
                  <a:srgbClr val="000000">
                    <a:lumMod val="85000"/>
                    <a:lumOff val="15000"/>
                  </a:srgbClr>
                </a:solidFill>
                <a:effectLst/>
                <a:uLnTx/>
                <a:uFillTx/>
                <a:latin typeface="Arial"/>
                <a:ea typeface="Meiryo UI"/>
                <a:cs typeface="+mn-cs"/>
              </a:rPr>
              <a:t>テーマごとに年間を通して頻繁に会議が開催されている。過去</a:t>
            </a:r>
            <a:r>
              <a:rPr kumimoji="1" lang="en-US" altLang="ja-JP" sz="1400" b="0" i="0" u="none" strike="noStrike" kern="1200" cap="none" spc="0" normalizeH="0" baseline="0" noProof="0" dirty="0" smtClean="0">
                <a:ln>
                  <a:noFill/>
                </a:ln>
                <a:solidFill>
                  <a:srgbClr val="000000">
                    <a:lumMod val="85000"/>
                    <a:lumOff val="15000"/>
                  </a:srgbClr>
                </a:solidFill>
                <a:effectLst/>
                <a:uLnTx/>
                <a:uFillTx/>
                <a:latin typeface="Arial"/>
                <a:ea typeface="Meiryo UI"/>
                <a:cs typeface="+mn-cs"/>
              </a:rPr>
              <a:t>1</a:t>
            </a:r>
            <a:r>
              <a:rPr kumimoji="1" lang="ja-JP" altLang="en-US" sz="1400" b="0" i="0" u="none" strike="noStrike" kern="1200" cap="none" spc="0" normalizeH="0" baseline="0" noProof="0" dirty="0" smtClean="0">
                <a:ln>
                  <a:noFill/>
                </a:ln>
                <a:solidFill>
                  <a:srgbClr val="000000">
                    <a:lumMod val="85000"/>
                    <a:lumOff val="15000"/>
                  </a:srgbClr>
                </a:solidFill>
                <a:effectLst/>
                <a:uLnTx/>
                <a:uFillTx/>
                <a:latin typeface="Arial"/>
                <a:ea typeface="Meiryo UI"/>
                <a:cs typeface="+mn-cs"/>
              </a:rPr>
              <a:t>年間は、サプライチェーンのトレーサビリティ、教育関連、</a:t>
            </a:r>
            <a:r>
              <a:rPr kumimoji="1" lang="en-US" altLang="ja-JP" sz="1400" b="0" i="0" u="none" strike="noStrike" kern="1200" cap="none" spc="0" normalizeH="0" baseline="0" noProof="0" dirty="0" smtClean="0">
                <a:ln>
                  <a:noFill/>
                </a:ln>
                <a:solidFill>
                  <a:srgbClr val="000000">
                    <a:lumMod val="85000"/>
                    <a:lumOff val="15000"/>
                  </a:srgbClr>
                </a:solidFill>
                <a:effectLst/>
                <a:uLnTx/>
                <a:uFillTx/>
                <a:latin typeface="Arial"/>
                <a:ea typeface="Meiryo UI"/>
                <a:cs typeface="+mn-cs"/>
              </a:rPr>
              <a:t>API</a:t>
            </a:r>
            <a:r>
              <a:rPr kumimoji="1" lang="ja-JP" altLang="en-US" sz="1400" b="0" i="0" u="none" strike="noStrike" kern="1200" cap="none" spc="0" normalizeH="0" baseline="0" noProof="0" dirty="0" smtClean="0">
                <a:ln>
                  <a:noFill/>
                </a:ln>
                <a:solidFill>
                  <a:srgbClr val="000000">
                    <a:lumMod val="85000"/>
                    <a:lumOff val="15000"/>
                  </a:srgbClr>
                </a:solidFill>
                <a:effectLst/>
                <a:uLnTx/>
                <a:uFillTx/>
                <a:latin typeface="Arial"/>
                <a:ea typeface="Meiryo UI"/>
                <a:cs typeface="+mn-cs"/>
              </a:rPr>
              <a:t>が主に</a:t>
            </a:r>
            <a:r>
              <a:rPr kumimoji="1" lang="ja-JP" altLang="en-US" sz="1400" b="0" i="0" u="none" strike="noStrike" kern="1200" cap="none" spc="0" normalizeH="0" baseline="0" noProof="0" dirty="0">
                <a:ln>
                  <a:noFill/>
                </a:ln>
                <a:solidFill>
                  <a:srgbClr val="000000">
                    <a:lumMod val="85000"/>
                    <a:lumOff val="15000"/>
                  </a:srgbClr>
                </a:solidFill>
                <a:effectLst/>
                <a:uLnTx/>
                <a:uFillTx/>
                <a:latin typeface="Arial"/>
                <a:ea typeface="Meiryo UI"/>
                <a:cs typeface="+mn-cs"/>
              </a:rPr>
              <a:t>議論されて</a:t>
            </a:r>
            <a:r>
              <a:rPr kumimoji="1" lang="ja-JP" altLang="en-US" sz="1400" b="0" i="0" u="none" strike="noStrike" kern="1200" cap="none" spc="0" normalizeH="0" baseline="0" noProof="0" dirty="0" smtClean="0">
                <a:ln>
                  <a:noFill/>
                </a:ln>
                <a:solidFill>
                  <a:srgbClr val="000000">
                    <a:lumMod val="85000"/>
                    <a:lumOff val="15000"/>
                  </a:srgbClr>
                </a:solidFill>
                <a:effectLst/>
                <a:uLnTx/>
                <a:uFillTx/>
                <a:latin typeface="Arial"/>
                <a:ea typeface="Meiryo UI"/>
                <a:cs typeface="+mn-cs"/>
              </a:rPr>
              <a:t>いる様子であった。（</a:t>
            </a:r>
            <a:r>
              <a:rPr kumimoji="1" lang="en-US" altLang="ja-JP" sz="1400" b="0" i="0" u="none" strike="noStrike" kern="1200" cap="none" spc="0" normalizeH="0" baseline="0" noProof="0" dirty="0" smtClean="0">
                <a:ln>
                  <a:noFill/>
                </a:ln>
                <a:solidFill>
                  <a:srgbClr val="000000">
                    <a:lumMod val="85000"/>
                    <a:lumOff val="15000"/>
                  </a:srgbClr>
                </a:solidFill>
                <a:effectLst/>
                <a:uLnTx/>
                <a:uFillTx/>
                <a:latin typeface="Arial"/>
                <a:ea typeface="Meiryo UI"/>
                <a:cs typeface="+mn-cs"/>
              </a:rPr>
              <a:t>2023</a:t>
            </a:r>
            <a:r>
              <a:rPr kumimoji="1" lang="ja-JP" altLang="en-US" sz="1400" b="0" i="0" u="none" strike="noStrike" kern="1200" cap="none" spc="0" normalizeH="0" baseline="0" noProof="0" dirty="0" smtClean="0">
                <a:ln>
                  <a:noFill/>
                </a:ln>
                <a:solidFill>
                  <a:srgbClr val="000000">
                    <a:lumMod val="85000"/>
                    <a:lumOff val="15000"/>
                  </a:srgbClr>
                </a:solidFill>
                <a:effectLst/>
                <a:uLnTx/>
                <a:uFillTx/>
                <a:latin typeface="Arial"/>
                <a:ea typeface="Meiryo UI"/>
                <a:cs typeface="+mn-cs"/>
              </a:rPr>
              <a:t>年</a:t>
            </a:r>
            <a:r>
              <a:rPr kumimoji="1" lang="en-US" altLang="ja-JP" sz="1400" b="0" i="0" u="none" strike="noStrike" kern="1200" cap="none" spc="0" normalizeH="0" baseline="0" noProof="0" dirty="0" smtClean="0">
                <a:ln>
                  <a:noFill/>
                </a:ln>
                <a:solidFill>
                  <a:srgbClr val="000000">
                    <a:lumMod val="85000"/>
                    <a:lumOff val="15000"/>
                  </a:srgbClr>
                </a:solidFill>
                <a:effectLst/>
                <a:uLnTx/>
                <a:uFillTx/>
                <a:latin typeface="Arial"/>
                <a:ea typeface="Meiryo UI"/>
                <a:cs typeface="+mn-cs"/>
              </a:rPr>
              <a:t>2</a:t>
            </a:r>
            <a:r>
              <a:rPr kumimoji="1" lang="ja-JP" altLang="en-US" sz="1400" b="0" i="0" u="none" strike="noStrike" kern="1200" cap="none" spc="0" normalizeH="0" baseline="0" noProof="0" dirty="0" smtClean="0">
                <a:ln>
                  <a:noFill/>
                </a:ln>
                <a:solidFill>
                  <a:srgbClr val="000000">
                    <a:lumMod val="85000"/>
                    <a:lumOff val="15000"/>
                  </a:srgbClr>
                </a:solidFill>
                <a:effectLst/>
                <a:uLnTx/>
                <a:uFillTx/>
                <a:latin typeface="Arial"/>
                <a:ea typeface="Meiryo UI"/>
                <a:cs typeface="+mn-cs"/>
              </a:rPr>
              <a:t>月時点）</a:t>
            </a:r>
            <a:endParaRPr kumimoji="1" lang="ja-JP" altLang="en-US" sz="1400" b="0" i="0" u="none" strike="noStrike" kern="1200" cap="none" spc="0" normalizeH="0" baseline="0" noProof="0" dirty="0">
              <a:ln>
                <a:noFill/>
              </a:ln>
              <a:solidFill>
                <a:srgbClr val="000000">
                  <a:lumMod val="85000"/>
                  <a:lumOff val="15000"/>
                </a:srgbClr>
              </a:solidFill>
              <a:effectLst/>
              <a:uLnTx/>
              <a:uFillTx/>
              <a:latin typeface="Arial"/>
              <a:ea typeface="Meiryo UI"/>
              <a:cs typeface="+mn-cs"/>
            </a:endParaRPr>
          </a:p>
        </p:txBody>
      </p:sp>
      <p:sp>
        <p:nvSpPr>
          <p:cNvPr id="3" name="正方形/長方形 2"/>
          <p:cNvSpPr/>
          <p:nvPr/>
        </p:nvSpPr>
        <p:spPr>
          <a:xfrm>
            <a:off x="278450" y="6200776"/>
            <a:ext cx="2765501" cy="553998"/>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smtClean="0">
                <a:ln>
                  <a:noFill/>
                </a:ln>
                <a:solidFill>
                  <a:srgbClr val="000000"/>
                </a:solidFill>
                <a:effectLst/>
                <a:uLnTx/>
                <a:uFillTx/>
                <a:latin typeface="Arial"/>
                <a:ea typeface="Meiryo UI"/>
                <a:cs typeface="+mn-cs"/>
              </a:rPr>
              <a:t>1)</a:t>
            </a:r>
            <a:r>
              <a:rPr kumimoji="1" lang="ja-JP" altLang="en-US" sz="1000" b="0" i="0" u="none" strike="noStrike" kern="1200" cap="none" spc="0" normalizeH="0" baseline="0" noProof="0" dirty="0" smtClean="0">
                <a:ln>
                  <a:noFill/>
                </a:ln>
                <a:solidFill>
                  <a:srgbClr val="000000"/>
                </a:solidFill>
                <a:effectLst/>
                <a:uLnTx/>
                <a:uFillTx/>
                <a:latin typeface="Arial"/>
                <a:ea typeface="Meiryo UI"/>
                <a:cs typeface="+mn-cs"/>
              </a:rPr>
              <a:t> https://w3c-ccg.github.io/traceability-vocab/</a:t>
            </a:r>
            <a:endParaRPr kumimoji="1" lang="en-US" altLang="ja-JP" sz="1000" b="0" i="0" u="none" strike="noStrike" kern="1200" cap="none" spc="0" normalizeH="0" baseline="0" noProof="0" dirty="0" smtClean="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Arial"/>
                <a:ea typeface="Meiryo UI"/>
                <a:cs typeface="+mn-cs"/>
              </a:rPr>
              <a:t>2) https://w3c-ccg.github.io/vc-ed-use-cases</a:t>
            </a:r>
            <a:r>
              <a:rPr kumimoji="1" lang="en-US" altLang="ja-JP" sz="1000" b="0" i="0" u="none" strike="noStrike" kern="1200" cap="none" spc="0" normalizeH="0" baseline="0" noProof="0" dirty="0" smtClean="0">
                <a:ln>
                  <a:noFill/>
                </a:ln>
                <a:solidFill>
                  <a:srgbClr val="000000"/>
                </a:solidFill>
                <a:effectLst/>
                <a:uLnTx/>
                <a:uFillTx/>
                <a:latin typeface="Arial"/>
                <a:ea typeface="Meiryo UI"/>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Arial"/>
                <a:ea typeface="Meiryo UI"/>
                <a:cs typeface="+mn-cs"/>
              </a:rPr>
              <a:t>3) https://w3c-ccg.github.io/vc-api/</a:t>
            </a:r>
            <a:endParaRPr kumimoji="1" lang="ja-JP" altLang="en-US" sz="10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5" name="正方形/長方形 14"/>
          <p:cNvSpPr/>
          <p:nvPr/>
        </p:nvSpPr>
        <p:spPr>
          <a:xfrm>
            <a:off x="3914776" y="6272478"/>
            <a:ext cx="5841205"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smtClean="0">
                <a:ln>
                  <a:noFill/>
                </a:ln>
                <a:solidFill>
                  <a:srgbClr val="000000"/>
                </a:solidFill>
                <a:effectLst/>
                <a:uLnTx/>
                <a:uFillTx/>
                <a:latin typeface="Arial"/>
                <a:ea typeface="Meiryo UI"/>
                <a:cs typeface="+mn-cs"/>
              </a:rPr>
              <a:t>※CCG</a:t>
            </a:r>
            <a:r>
              <a:rPr kumimoji="1" lang="ja-JP" altLang="en-US" sz="1200" b="0" i="0" u="none" strike="noStrike" kern="1200" cap="none" spc="0" normalizeH="0" baseline="0" noProof="0" dirty="0" smtClean="0">
                <a:ln>
                  <a:noFill/>
                </a:ln>
                <a:solidFill>
                  <a:srgbClr val="000000"/>
                </a:solidFill>
                <a:effectLst/>
                <a:uLnTx/>
                <a:uFillTx/>
                <a:latin typeface="Arial"/>
                <a:ea typeface="Meiryo UI"/>
                <a:cs typeface="+mn-cs"/>
              </a:rPr>
              <a:t>の</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他に</a:t>
            </a:r>
            <a:r>
              <a:rPr kumimoji="1" lang="ja-JP" altLang="en-US" sz="1200" b="0" i="0" u="none" strike="noStrike" kern="1200" cap="none" spc="0" normalizeH="0" baseline="0" noProof="0" dirty="0" smtClean="0">
                <a:ln>
                  <a:noFill/>
                </a:ln>
                <a:solidFill>
                  <a:srgbClr val="000000"/>
                </a:solidFill>
                <a:effectLst/>
                <a:uLnTx/>
                <a:uFillTx/>
                <a:latin typeface="Arial"/>
                <a:ea typeface="Meiryo UI"/>
                <a:cs typeface="+mn-cs"/>
              </a:rPr>
              <a:t>も、</a:t>
            </a:r>
            <a:r>
              <a:rPr kumimoji="1" lang="en-US" altLang="ja-JP" sz="1200" b="0" i="0" u="none" strike="noStrike" kern="1200" cap="none" spc="0" normalizeH="0" baseline="0" noProof="0" dirty="0" smtClean="0">
                <a:ln>
                  <a:noFill/>
                </a:ln>
                <a:solidFill>
                  <a:srgbClr val="000000"/>
                </a:solidFill>
                <a:effectLst/>
                <a:uLnTx/>
                <a:uFillTx/>
                <a:latin typeface="Arial"/>
                <a:ea typeface="Meiryo UI"/>
                <a:cs typeface="+mn-cs"/>
              </a:rPr>
              <a:t>2022</a:t>
            </a:r>
            <a:r>
              <a:rPr kumimoji="1" lang="ja-JP" altLang="en-US" sz="1200" b="0" i="0" u="none" strike="noStrike" kern="1200" cap="none" spc="0" normalizeH="0" baseline="0" noProof="0" dirty="0" smtClean="0">
                <a:ln>
                  <a:noFill/>
                </a:ln>
                <a:solidFill>
                  <a:srgbClr val="000000"/>
                </a:solidFill>
                <a:effectLst/>
                <a:uLnTx/>
                <a:uFillTx/>
                <a:latin typeface="Arial"/>
                <a:ea typeface="Meiryo UI"/>
                <a:cs typeface="+mn-cs"/>
              </a:rPr>
              <a:t>年</a:t>
            </a:r>
            <a:r>
              <a:rPr kumimoji="1" lang="en-US" altLang="ja-JP" sz="1200" b="0" i="0" u="none" strike="noStrike" kern="1200" cap="none" spc="0" normalizeH="0" baseline="0" noProof="0" dirty="0" smtClean="0">
                <a:ln>
                  <a:noFill/>
                </a:ln>
                <a:solidFill>
                  <a:srgbClr val="000000"/>
                </a:solidFill>
                <a:effectLst/>
                <a:uLnTx/>
                <a:uFillTx/>
                <a:latin typeface="Arial"/>
                <a:ea typeface="Meiryo UI"/>
                <a:cs typeface="+mn-cs"/>
              </a:rPr>
              <a:t>10</a:t>
            </a:r>
            <a:r>
              <a:rPr kumimoji="1" lang="ja-JP" altLang="en-US" sz="1200" b="0" i="0" u="none" strike="noStrike" kern="1200" cap="none" spc="0" normalizeH="0" baseline="0" noProof="0" dirty="0" smtClean="0">
                <a:ln>
                  <a:noFill/>
                </a:ln>
                <a:solidFill>
                  <a:srgbClr val="000000"/>
                </a:solidFill>
                <a:effectLst/>
                <a:uLnTx/>
                <a:uFillTx/>
                <a:latin typeface="Arial"/>
                <a:ea typeface="Meiryo UI"/>
                <a:cs typeface="+mn-cs"/>
              </a:rPr>
              <a:t>月に</a:t>
            </a: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DID and VC Applications Community </a:t>
            </a:r>
            <a:r>
              <a:rPr kumimoji="1" lang="en-US" altLang="ja-JP" sz="1200" b="0" i="0" u="none" strike="noStrike" kern="1200" cap="none" spc="0" normalizeH="0" baseline="0" noProof="0" dirty="0" smtClean="0">
                <a:ln>
                  <a:noFill/>
                </a:ln>
                <a:solidFill>
                  <a:srgbClr val="000000"/>
                </a:solidFill>
                <a:effectLst/>
                <a:uLnTx/>
                <a:uFillTx/>
                <a:latin typeface="Arial"/>
                <a:ea typeface="Meiryo UI"/>
                <a:cs typeface="+mn-cs"/>
              </a:rPr>
              <a:t>Group</a:t>
            </a:r>
            <a:r>
              <a:rPr kumimoji="1" lang="ja-JP" altLang="en-US" sz="1200" b="0" i="0" u="none" strike="noStrike" kern="1200" cap="none" spc="0" normalizeH="0" baseline="0" noProof="0" dirty="0" smtClean="0">
                <a:ln>
                  <a:noFill/>
                </a:ln>
                <a:solidFill>
                  <a:srgbClr val="000000"/>
                </a:solidFill>
                <a:effectLst/>
                <a:uLnTx/>
                <a:uFillTx/>
                <a:latin typeface="Arial"/>
                <a:ea typeface="Meiryo UI"/>
                <a:cs typeface="+mn-cs"/>
              </a:rPr>
              <a:t>が発足した</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p:txBody>
      </p:sp>
    </p:spTree>
    <p:extLst>
      <p:ext uri="{BB962C8B-B14F-4D97-AF65-F5344CB8AC3E}">
        <p14:creationId xmlns:p14="http://schemas.microsoft.com/office/powerpoint/2010/main" val="164351604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プレースホルダー 5"/>
          <p:cNvSpPr>
            <a:spLocks noGrp="1"/>
          </p:cNvSpPr>
          <p:nvPr>
            <p:ph type="body" sz="quarter" idx="11"/>
          </p:nvPr>
        </p:nvSpPr>
        <p:spPr/>
        <p:txBody>
          <a:bodyPr/>
          <a:lstStyle/>
          <a:p>
            <a:r>
              <a:rPr kumimoji="1" lang="ja-JP" altLang="en-US" dirty="0" smtClean="0"/>
              <a:t>③　</a:t>
            </a:r>
            <a:r>
              <a:rPr kumimoji="1" lang="en-US" altLang="ja-JP" dirty="0" err="1" smtClean="0"/>
              <a:t>OpenID</a:t>
            </a:r>
            <a:r>
              <a:rPr kumimoji="1" lang="en-US" altLang="ja-JP" dirty="0" smtClean="0"/>
              <a:t> Foundation</a:t>
            </a:r>
            <a:r>
              <a:rPr lang="ja-JP" altLang="en-US" dirty="0" smtClean="0"/>
              <a:t> </a:t>
            </a:r>
            <a:r>
              <a:rPr lang="ja-JP" altLang="en-US" dirty="0"/>
              <a:t>（</a:t>
            </a:r>
            <a:r>
              <a:rPr kumimoji="1" lang="en-US" altLang="ja-JP" dirty="0" smtClean="0"/>
              <a:t>OIDF</a:t>
            </a:r>
            <a:r>
              <a:rPr lang="ja-JP" altLang="en-US" dirty="0" smtClean="0"/>
              <a:t>）</a:t>
            </a:r>
            <a:endParaRPr kumimoji="1" lang="en-US" altLang="ja-JP" dirty="0" smtClean="0"/>
          </a:p>
        </p:txBody>
      </p:sp>
    </p:spTree>
    <p:extLst>
      <p:ext uri="{BB962C8B-B14F-4D97-AF65-F5344CB8AC3E}">
        <p14:creationId xmlns:p14="http://schemas.microsoft.com/office/powerpoint/2010/main" val="268311360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noAutofit/>
          </a:bodyPr>
          <a:lstStyle/>
          <a:p>
            <a:r>
              <a:rPr lang="en-US" altLang="ja-JP" sz="2000" dirty="0" err="1" smtClean="0"/>
              <a:t>OpenID</a:t>
            </a:r>
            <a:r>
              <a:rPr lang="en-US" altLang="ja-JP" sz="2000" dirty="0" smtClean="0"/>
              <a:t> Foundation</a:t>
            </a:r>
            <a:r>
              <a:rPr lang="ja-JP" altLang="en-US" sz="2000" dirty="0" smtClean="0"/>
              <a:t>（</a:t>
            </a:r>
            <a:r>
              <a:rPr lang="en-US" altLang="ja-JP" sz="2000" dirty="0" smtClean="0"/>
              <a:t>OIDF</a:t>
            </a:r>
            <a:r>
              <a:rPr lang="ja-JP" altLang="en-US" sz="2000" dirty="0" smtClean="0"/>
              <a:t>）</a:t>
            </a:r>
            <a:r>
              <a:rPr lang="en-US" altLang="ja-JP" sz="2000" dirty="0" smtClean="0"/>
              <a:t>–</a:t>
            </a:r>
            <a:r>
              <a:rPr lang="ja-JP" altLang="en-US" sz="2000" dirty="0" smtClean="0"/>
              <a:t> サマリー</a:t>
            </a:r>
            <a:endParaRPr kumimoji="1" lang="ja-JP" altLang="en-US" sz="2000" dirty="0"/>
          </a:p>
        </p:txBody>
      </p:sp>
      <p:sp>
        <p:nvSpPr>
          <p:cNvPr id="9" name="テキスト ボックス 8"/>
          <p:cNvSpPr txBox="1"/>
          <p:nvPr/>
        </p:nvSpPr>
        <p:spPr>
          <a:xfrm>
            <a:off x="331490" y="681923"/>
            <a:ext cx="1054400" cy="853976"/>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mn-cs"/>
              </a:rPr>
              <a:t>団体概要</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0" name="テキスト ボックス 9"/>
          <p:cNvSpPr txBox="1"/>
          <p:nvPr/>
        </p:nvSpPr>
        <p:spPr>
          <a:xfrm>
            <a:off x="1443336" y="681923"/>
            <a:ext cx="8131175" cy="853976"/>
          </a:xfrm>
          <a:prstGeom prst="rect">
            <a:avLst/>
          </a:prstGeom>
          <a:noFill/>
          <a:ln>
            <a:solidFill>
              <a:srgbClr val="002060"/>
            </a:solidFill>
          </a:ln>
        </p:spPr>
        <p:txBody>
          <a:bodyPr wrap="square" lIns="36000" rIns="36000" rtlCol="0" anchor="ctr">
            <a:noAutofit/>
          </a:bodyPr>
          <a:lstStyle/>
          <a:p>
            <a:pPr lvl="0" defTabSz="288000">
              <a:defRPr/>
            </a:pPr>
            <a:r>
              <a:rPr lang="en-US" altLang="ja-JP" sz="1200" dirty="0">
                <a:solidFill>
                  <a:srgbClr val="000000"/>
                </a:solidFill>
                <a:latin typeface="Meiryo UI"/>
              </a:rPr>
              <a:t>OIDF</a:t>
            </a:r>
            <a:r>
              <a:rPr lang="ja-JP" altLang="en-US" sz="1200" dirty="0">
                <a:solidFill>
                  <a:srgbClr val="000000"/>
                </a:solidFill>
                <a:latin typeface="Meiryo UI"/>
              </a:rPr>
              <a:t>は</a:t>
            </a:r>
            <a:r>
              <a:rPr lang="en-US" altLang="ja-JP" sz="1200" dirty="0">
                <a:solidFill>
                  <a:srgbClr val="000000"/>
                </a:solidFill>
                <a:latin typeface="Meiryo UI"/>
              </a:rPr>
              <a:t>2007</a:t>
            </a:r>
            <a:r>
              <a:rPr lang="ja-JP" altLang="en-US" sz="1200" dirty="0">
                <a:solidFill>
                  <a:srgbClr val="000000"/>
                </a:solidFill>
                <a:latin typeface="Meiryo UI"/>
              </a:rPr>
              <a:t>年に非営利団体として設立された。</a:t>
            </a:r>
            <a:r>
              <a:rPr lang="en-US" altLang="ja-JP" sz="1200" dirty="0" err="1">
                <a:solidFill>
                  <a:srgbClr val="000000"/>
                </a:solidFill>
                <a:latin typeface="Meiryo UI"/>
              </a:rPr>
              <a:t>OpenID</a:t>
            </a:r>
            <a:r>
              <a:rPr lang="en-US" altLang="ja-JP" sz="1200" dirty="0">
                <a:solidFill>
                  <a:srgbClr val="000000"/>
                </a:solidFill>
                <a:latin typeface="Meiryo UI"/>
              </a:rPr>
              <a:t> Connect</a:t>
            </a:r>
            <a:r>
              <a:rPr lang="ja-JP" altLang="en-US" sz="1200" dirty="0">
                <a:solidFill>
                  <a:srgbClr val="000000"/>
                </a:solidFill>
                <a:latin typeface="Meiryo UI"/>
              </a:rPr>
              <a:t>によって、サービス間でユーザー情報を共有することでシンプルな認証を可能にするために、</a:t>
            </a:r>
            <a:r>
              <a:rPr lang="en-US" altLang="ja-JP" sz="1200" dirty="0" err="1">
                <a:solidFill>
                  <a:srgbClr val="000000"/>
                </a:solidFill>
                <a:latin typeface="Meiryo UI"/>
              </a:rPr>
              <a:t>OpenID</a:t>
            </a:r>
            <a:r>
              <a:rPr lang="ja-JP" altLang="en-US" sz="1200" dirty="0">
                <a:solidFill>
                  <a:srgbClr val="000000"/>
                </a:solidFill>
                <a:latin typeface="Meiryo UI"/>
              </a:rPr>
              <a:t>の普及促進に必要なインフラを提供し、</a:t>
            </a:r>
            <a:r>
              <a:rPr lang="en-US" altLang="ja-JP" sz="1200" dirty="0" err="1">
                <a:solidFill>
                  <a:srgbClr val="000000"/>
                </a:solidFill>
                <a:latin typeface="Meiryo UI"/>
              </a:rPr>
              <a:t>OpenID</a:t>
            </a:r>
            <a:r>
              <a:rPr lang="ja-JP" altLang="en-US" sz="1200" dirty="0">
                <a:solidFill>
                  <a:srgbClr val="000000"/>
                </a:solidFill>
                <a:latin typeface="Meiryo UI"/>
              </a:rPr>
              <a:t>の開発者、ベンダー、ユーザーを含むコミュニティを支援することをミッションとしている。</a:t>
            </a:r>
            <a:r>
              <a:rPr lang="en-US" altLang="ja-JP" sz="1200" dirty="0">
                <a:solidFill>
                  <a:srgbClr val="000000"/>
                </a:solidFill>
                <a:latin typeface="Meiryo UI"/>
              </a:rPr>
              <a:t>2023</a:t>
            </a:r>
            <a:r>
              <a:rPr lang="ja-JP" altLang="en-US" sz="1200" dirty="0" smtClean="0">
                <a:solidFill>
                  <a:srgbClr val="000000"/>
                </a:solidFill>
                <a:latin typeface="Meiryo UI"/>
              </a:rPr>
              <a:t>年２月時点</a:t>
            </a:r>
            <a:r>
              <a:rPr lang="ja-JP" altLang="en-US" sz="1200" dirty="0">
                <a:solidFill>
                  <a:srgbClr val="000000"/>
                </a:solidFill>
                <a:latin typeface="Meiryo UI"/>
              </a:rPr>
              <a:t>で</a:t>
            </a:r>
            <a:r>
              <a:rPr lang="en-US" altLang="ja-JP" sz="1200" dirty="0">
                <a:solidFill>
                  <a:srgbClr val="000000"/>
                </a:solidFill>
                <a:latin typeface="Meiryo UI"/>
              </a:rPr>
              <a:t>125</a:t>
            </a:r>
            <a:r>
              <a:rPr lang="ja-JP" altLang="en-US" sz="1200" dirty="0">
                <a:solidFill>
                  <a:srgbClr val="000000"/>
                </a:solidFill>
                <a:latin typeface="Meiryo UI"/>
              </a:rPr>
              <a:t>の</a:t>
            </a:r>
            <a:r>
              <a:rPr lang="en-US" altLang="ja-JP" sz="1200" dirty="0">
                <a:solidFill>
                  <a:srgbClr val="000000"/>
                </a:solidFill>
                <a:latin typeface="Meiryo UI"/>
              </a:rPr>
              <a:t>Member</a:t>
            </a:r>
            <a:r>
              <a:rPr lang="ja-JP" altLang="en-US" sz="1200" dirty="0">
                <a:solidFill>
                  <a:srgbClr val="000000"/>
                </a:solidFill>
                <a:latin typeface="Meiryo UI"/>
              </a:rPr>
              <a:t>が参加している。</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1" name="テキスト ボックス 10"/>
          <p:cNvSpPr txBox="1"/>
          <p:nvPr/>
        </p:nvSpPr>
        <p:spPr>
          <a:xfrm>
            <a:off x="331489" y="1624380"/>
            <a:ext cx="1054400" cy="863978"/>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mn-cs"/>
              </a:rPr>
              <a:t>組織構成</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2" name="テキスト ボックス 11"/>
          <p:cNvSpPr txBox="1"/>
          <p:nvPr/>
        </p:nvSpPr>
        <p:spPr>
          <a:xfrm>
            <a:off x="1443038" y="1634382"/>
            <a:ext cx="8131175" cy="853976"/>
          </a:xfrm>
          <a:prstGeom prst="rect">
            <a:avLst/>
          </a:prstGeom>
          <a:noFill/>
          <a:ln>
            <a:solidFill>
              <a:srgbClr val="002060"/>
            </a:solidFill>
          </a:ln>
        </p:spPr>
        <p:txBody>
          <a:bodyPr wrap="square" lIns="36000" rIns="36000" rtlCol="0" anchor="ctr">
            <a:noAutofit/>
          </a:bodyPr>
          <a:lstStyle/>
          <a:p>
            <a:pPr lvl="0" defTabSz="288000">
              <a:defRPr/>
            </a:pPr>
            <a:r>
              <a:rPr lang="en-US" altLang="ja-JP" sz="1200" dirty="0">
                <a:solidFill>
                  <a:srgbClr val="000000"/>
                </a:solidFill>
                <a:latin typeface="Meiryo UI"/>
              </a:rPr>
              <a:t>OIDF</a:t>
            </a:r>
            <a:r>
              <a:rPr lang="ja-JP" altLang="en-US" sz="1200" dirty="0">
                <a:solidFill>
                  <a:srgbClr val="000000"/>
                </a:solidFill>
                <a:latin typeface="Meiryo UI"/>
              </a:rPr>
              <a:t>内部には、</a:t>
            </a:r>
            <a:r>
              <a:rPr lang="en-US" altLang="ja-JP" sz="1200" dirty="0">
                <a:solidFill>
                  <a:srgbClr val="000000"/>
                </a:solidFill>
                <a:latin typeface="Meiryo UI"/>
              </a:rPr>
              <a:t>10</a:t>
            </a:r>
            <a:r>
              <a:rPr lang="ja-JP" altLang="en-US" sz="1200" dirty="0">
                <a:solidFill>
                  <a:srgbClr val="000000"/>
                </a:solidFill>
                <a:latin typeface="Meiryo UI"/>
              </a:rPr>
              <a:t>の</a:t>
            </a:r>
            <a:r>
              <a:rPr lang="en-US" altLang="ja-JP" sz="1200" dirty="0">
                <a:solidFill>
                  <a:srgbClr val="000000"/>
                </a:solidFill>
                <a:latin typeface="Meiryo UI"/>
              </a:rPr>
              <a:t>Working Group</a:t>
            </a:r>
            <a:r>
              <a:rPr lang="ja-JP" altLang="en-US" sz="1200" dirty="0" err="1">
                <a:solidFill>
                  <a:srgbClr val="000000"/>
                </a:solidFill>
                <a:latin typeface="Meiryo UI"/>
              </a:rPr>
              <a:t>、</a:t>
            </a:r>
            <a:r>
              <a:rPr lang="en-US" altLang="ja-JP" sz="1200" dirty="0">
                <a:solidFill>
                  <a:srgbClr val="000000"/>
                </a:solidFill>
                <a:latin typeface="Meiryo UI"/>
              </a:rPr>
              <a:t>1</a:t>
            </a:r>
            <a:r>
              <a:rPr lang="ja-JP" altLang="en-US" sz="1200" dirty="0">
                <a:solidFill>
                  <a:srgbClr val="000000"/>
                </a:solidFill>
                <a:latin typeface="Meiryo UI"/>
              </a:rPr>
              <a:t>の</a:t>
            </a:r>
            <a:r>
              <a:rPr lang="en-US" altLang="ja-JP" sz="1200" dirty="0">
                <a:solidFill>
                  <a:srgbClr val="000000"/>
                </a:solidFill>
                <a:latin typeface="Meiryo UI"/>
              </a:rPr>
              <a:t>Community Group</a:t>
            </a:r>
            <a:r>
              <a:rPr lang="ja-JP" altLang="en-US" sz="1200" dirty="0">
                <a:solidFill>
                  <a:srgbClr val="000000"/>
                </a:solidFill>
                <a:latin typeface="Meiryo UI"/>
              </a:rPr>
              <a:t>が設置されている。本調査では、</a:t>
            </a:r>
            <a:r>
              <a:rPr lang="en-US" altLang="ja-JP" sz="1200" dirty="0">
                <a:solidFill>
                  <a:srgbClr val="000000"/>
                </a:solidFill>
                <a:latin typeface="Meiryo UI"/>
              </a:rPr>
              <a:t>Open ID Connect</a:t>
            </a:r>
            <a:r>
              <a:rPr lang="ja-JP" altLang="en-US" sz="1200" dirty="0">
                <a:solidFill>
                  <a:srgbClr val="000000"/>
                </a:solidFill>
                <a:latin typeface="Meiryo UI"/>
              </a:rPr>
              <a:t>の規格策定を担う</a:t>
            </a:r>
            <a:r>
              <a:rPr lang="en-US" altLang="ja-JP" sz="1200" dirty="0">
                <a:solidFill>
                  <a:srgbClr val="000000"/>
                </a:solidFill>
                <a:latin typeface="Meiryo UI"/>
              </a:rPr>
              <a:t>AB/Connect WG</a:t>
            </a:r>
            <a:r>
              <a:rPr lang="ja-JP" altLang="en-US" sz="1200" dirty="0">
                <a:solidFill>
                  <a:srgbClr val="000000"/>
                </a:solidFill>
                <a:latin typeface="Meiryo UI"/>
              </a:rPr>
              <a:t>を調査対象</a:t>
            </a:r>
            <a:r>
              <a:rPr lang="ja-JP" altLang="en-US" sz="1200" dirty="0" smtClean="0">
                <a:solidFill>
                  <a:srgbClr val="000000"/>
                </a:solidFill>
                <a:latin typeface="Meiryo UI"/>
              </a:rPr>
              <a:t>と</a:t>
            </a:r>
            <a:r>
              <a:rPr lang="ja-JP" altLang="en-US" sz="1200" dirty="0">
                <a:solidFill>
                  <a:srgbClr val="000000"/>
                </a:solidFill>
                <a:latin typeface="Meiryo UI"/>
              </a:rPr>
              <a:t>した</a:t>
            </a:r>
            <a:r>
              <a:rPr lang="ja-JP" altLang="en-US" sz="1200" dirty="0" smtClean="0">
                <a:solidFill>
                  <a:srgbClr val="000000"/>
                </a:solidFill>
                <a:latin typeface="Meiryo UI"/>
              </a:rPr>
              <a:t>。唯一</a:t>
            </a:r>
            <a:r>
              <a:rPr lang="ja-JP" altLang="en-US" sz="1200" dirty="0">
                <a:solidFill>
                  <a:srgbClr val="000000"/>
                </a:solidFill>
                <a:latin typeface="Meiryo UI"/>
              </a:rPr>
              <a:t>の</a:t>
            </a:r>
            <a:r>
              <a:rPr lang="en-US" altLang="ja-JP" sz="1200" dirty="0">
                <a:solidFill>
                  <a:srgbClr val="000000"/>
                </a:solidFill>
                <a:latin typeface="Meiryo UI"/>
              </a:rPr>
              <a:t>Community </a:t>
            </a:r>
            <a:r>
              <a:rPr lang="en-US" altLang="ja-JP" sz="1200" dirty="0" smtClean="0">
                <a:solidFill>
                  <a:srgbClr val="000000"/>
                </a:solidFill>
                <a:latin typeface="Meiryo UI"/>
              </a:rPr>
              <a:t>Group</a:t>
            </a:r>
            <a:r>
              <a:rPr lang="ja-JP" altLang="en-US" sz="1200" dirty="0">
                <a:solidFill>
                  <a:srgbClr val="000000"/>
                </a:solidFill>
                <a:latin typeface="Meiryo UI"/>
              </a:rPr>
              <a:t>として</a:t>
            </a:r>
            <a:r>
              <a:rPr lang="en-US" altLang="ja-JP" sz="1200" dirty="0" smtClean="0">
                <a:solidFill>
                  <a:srgbClr val="000000"/>
                </a:solidFill>
                <a:latin typeface="Meiryo UI"/>
              </a:rPr>
              <a:t>Global </a:t>
            </a:r>
            <a:r>
              <a:rPr lang="en-US" altLang="ja-JP" sz="1200" dirty="0">
                <a:solidFill>
                  <a:srgbClr val="000000"/>
                </a:solidFill>
                <a:latin typeface="Meiryo UI"/>
              </a:rPr>
              <a:t>Assured Identity Network (GAIN) Proof of </a:t>
            </a:r>
            <a:r>
              <a:rPr lang="en-US" altLang="ja-JP" sz="1200" dirty="0" smtClean="0">
                <a:solidFill>
                  <a:srgbClr val="000000"/>
                </a:solidFill>
                <a:latin typeface="Meiryo UI"/>
              </a:rPr>
              <a:t>Concept</a:t>
            </a:r>
            <a:r>
              <a:rPr lang="ja-JP" altLang="en-US" sz="1200" dirty="0" smtClean="0">
                <a:solidFill>
                  <a:srgbClr val="000000"/>
                </a:solidFill>
                <a:latin typeface="Meiryo UI"/>
              </a:rPr>
              <a:t>が設置されている。</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3" name="テキスト ボックス 12"/>
          <p:cNvSpPr txBox="1"/>
          <p:nvPr/>
        </p:nvSpPr>
        <p:spPr>
          <a:xfrm>
            <a:off x="331489" y="2555408"/>
            <a:ext cx="1054400" cy="1339786"/>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mn-cs"/>
              </a:rPr>
              <a:t>作業部会の</a:t>
            </a:r>
            <a:r>
              <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mn-cs"/>
              </a:rPr>
              <a:t/>
            </a:r>
            <a:br>
              <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mn-cs"/>
              </a:rPr>
            </a:b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mn-cs"/>
              </a:rPr>
              <a:t>詳細</a:t>
            </a:r>
            <a:r>
              <a:rPr kumimoji="1" lang="ja-JP" altLang="en-US" sz="1400" b="1" i="0" u="none" strike="noStrike" kern="1200" cap="none" spc="0" normalizeH="0" baseline="0" noProof="0" dirty="0">
                <a:ln>
                  <a:noFill/>
                </a:ln>
                <a:solidFill>
                  <a:srgbClr val="FFFFFF"/>
                </a:solidFill>
                <a:effectLst/>
                <a:uLnTx/>
                <a:uFillTx/>
                <a:latin typeface="Meiryo UI"/>
                <a:ea typeface="Meiryo UI"/>
                <a:cs typeface="+mn-cs"/>
              </a:rPr>
              <a:t>動向</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4" name="テキスト ボックス 13"/>
          <p:cNvSpPr txBox="1"/>
          <p:nvPr/>
        </p:nvSpPr>
        <p:spPr>
          <a:xfrm>
            <a:off x="1442739" y="2569257"/>
            <a:ext cx="1378446" cy="1325936"/>
          </a:xfrm>
          <a:prstGeom prst="rect">
            <a:avLst/>
          </a:prstGeom>
          <a:solidFill>
            <a:schemeClr val="accent2">
              <a:lumMod val="10000"/>
              <a:lumOff val="90000"/>
            </a:schemeClr>
          </a:solidFill>
          <a:ln>
            <a:noFill/>
          </a:ln>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smtClean="0">
                <a:ln>
                  <a:noFill/>
                </a:ln>
                <a:solidFill>
                  <a:srgbClr val="000000"/>
                </a:solidFill>
                <a:effectLst/>
                <a:uLnTx/>
                <a:uFillTx/>
                <a:latin typeface="Meiryo UI"/>
                <a:ea typeface="Meiryo UI"/>
                <a:cs typeface="+mn-cs"/>
              </a:rPr>
              <a:t>AB/Connect WG</a:t>
            </a:r>
            <a:endParaRPr kumimoji="1" lang="en-US" altLang="ja-JP" sz="11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7" name="テキスト ボックス 16"/>
          <p:cNvSpPr txBox="1"/>
          <p:nvPr/>
        </p:nvSpPr>
        <p:spPr>
          <a:xfrm>
            <a:off x="2878035" y="2572733"/>
            <a:ext cx="6696177" cy="1325936"/>
          </a:xfrm>
          <a:prstGeom prst="rect">
            <a:avLst/>
          </a:prstGeom>
          <a:noFill/>
          <a:ln>
            <a:solidFill>
              <a:srgbClr val="002060"/>
            </a:solidFill>
          </a:ln>
        </p:spPr>
        <p:txBody>
          <a:bodyPr wrap="square" lIns="36000" rIns="36000" rtlCol="0" anchor="ctr">
            <a:noAutofit/>
          </a:bodyPr>
          <a:lstStyle/>
          <a:p>
            <a:pPr lvl="0" defTabSz="288000">
              <a:defRPr/>
            </a:pPr>
            <a:r>
              <a:rPr lang="en-US" altLang="ja-JP" sz="1100" dirty="0">
                <a:solidFill>
                  <a:srgbClr val="000000"/>
                </a:solidFill>
                <a:latin typeface="Meiryo UI"/>
              </a:rPr>
              <a:t>Open ID Connect</a:t>
            </a:r>
            <a:r>
              <a:rPr lang="ja-JP" altLang="en-US" sz="1100" dirty="0">
                <a:solidFill>
                  <a:srgbClr val="000000"/>
                </a:solidFill>
                <a:latin typeface="Meiryo UI"/>
              </a:rPr>
              <a:t>の規格策定をスコープとしている。</a:t>
            </a:r>
            <a:r>
              <a:rPr lang="en-US" altLang="ja-JP" sz="1100" dirty="0">
                <a:solidFill>
                  <a:srgbClr val="000000"/>
                </a:solidFill>
                <a:latin typeface="Meiryo UI"/>
              </a:rPr>
              <a:t>2014</a:t>
            </a:r>
            <a:r>
              <a:rPr lang="ja-JP" altLang="en-US" sz="1100" dirty="0">
                <a:solidFill>
                  <a:srgbClr val="000000"/>
                </a:solidFill>
                <a:latin typeface="Meiryo UI"/>
              </a:rPr>
              <a:t>年以降に</a:t>
            </a:r>
            <a:r>
              <a:rPr lang="en-US" altLang="ja-JP" sz="1100" dirty="0" err="1">
                <a:solidFill>
                  <a:srgbClr val="000000"/>
                </a:solidFill>
                <a:latin typeface="Meiryo UI"/>
              </a:rPr>
              <a:t>OpenID</a:t>
            </a:r>
            <a:r>
              <a:rPr lang="en-US" altLang="ja-JP" sz="1100" dirty="0">
                <a:solidFill>
                  <a:srgbClr val="000000"/>
                </a:solidFill>
                <a:latin typeface="Meiryo UI"/>
              </a:rPr>
              <a:t> Connect Core</a:t>
            </a:r>
            <a:r>
              <a:rPr lang="ja-JP" altLang="en-US" sz="1100" dirty="0">
                <a:solidFill>
                  <a:srgbClr val="000000"/>
                </a:solidFill>
                <a:latin typeface="Meiryo UI"/>
              </a:rPr>
              <a:t>と関連規格の計</a:t>
            </a:r>
            <a:r>
              <a:rPr lang="en-US" altLang="ja-JP" sz="1100" dirty="0">
                <a:solidFill>
                  <a:srgbClr val="000000"/>
                </a:solidFill>
                <a:latin typeface="Meiryo UI"/>
              </a:rPr>
              <a:t>10</a:t>
            </a:r>
            <a:r>
              <a:rPr lang="ja-JP" altLang="en-US" sz="1100" dirty="0">
                <a:solidFill>
                  <a:srgbClr val="000000"/>
                </a:solidFill>
                <a:latin typeface="Meiryo UI"/>
              </a:rPr>
              <a:t>件を策定した。</a:t>
            </a:r>
            <a:r>
              <a:rPr lang="en-US" altLang="ja-JP" sz="1100" dirty="0" err="1">
                <a:solidFill>
                  <a:srgbClr val="000000"/>
                </a:solidFill>
                <a:latin typeface="Meiryo UI"/>
              </a:rPr>
              <a:t>OpenID</a:t>
            </a:r>
            <a:r>
              <a:rPr lang="en-US" altLang="ja-JP" sz="1100" dirty="0">
                <a:solidFill>
                  <a:srgbClr val="000000"/>
                </a:solidFill>
                <a:latin typeface="Meiryo UI"/>
              </a:rPr>
              <a:t> Connect</a:t>
            </a:r>
            <a:r>
              <a:rPr lang="ja-JP" altLang="en-US" sz="1100" dirty="0">
                <a:solidFill>
                  <a:srgbClr val="000000"/>
                </a:solidFill>
                <a:latin typeface="Meiryo UI"/>
              </a:rPr>
              <a:t>は、</a:t>
            </a:r>
            <a:r>
              <a:rPr lang="en-US" altLang="ja-JP" sz="1100" dirty="0">
                <a:solidFill>
                  <a:srgbClr val="000000"/>
                </a:solidFill>
                <a:latin typeface="Meiryo UI"/>
              </a:rPr>
              <a:t>OAuth 2.0</a:t>
            </a:r>
            <a:r>
              <a:rPr lang="ja-JP" altLang="en-US" sz="1100" dirty="0">
                <a:solidFill>
                  <a:srgbClr val="000000"/>
                </a:solidFill>
                <a:latin typeface="Meiryo UI"/>
              </a:rPr>
              <a:t>を基にしたエンドユーザーアイデンティティの検証プロトコルの規格である。クライアントが、認証サーバーの認証結果に基づいてエンドユーザーのアイデンティティを検証することを可能にする。また同時にエンドユーザーの必要最低限のプロフィール情報を相互運用可能な形で取得することを可能とする。</a:t>
            </a:r>
            <a:endParaRPr kumimoji="1" lang="en-US" altLang="ja-JP" sz="1100" b="0" i="0" u="none" strike="noStrike" kern="1200" cap="none" spc="0" normalizeH="0" baseline="0" noProof="0" dirty="0" smtClean="0">
              <a:ln>
                <a:noFill/>
              </a:ln>
              <a:solidFill>
                <a:srgbClr val="000000"/>
              </a:solidFill>
              <a:effectLst/>
              <a:uLnTx/>
              <a:uFillTx/>
              <a:latin typeface="Meiryo UI"/>
              <a:ea typeface="Meiryo UI"/>
              <a:cs typeface="+mn-cs"/>
            </a:endParaRPr>
          </a:p>
          <a:p>
            <a:pPr marL="0" marR="0" lvl="0" indent="0" algn="l" defTabSz="2880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smtClean="0">
                <a:ln>
                  <a:noFill/>
                </a:ln>
                <a:solidFill>
                  <a:srgbClr val="000000"/>
                </a:solidFill>
                <a:effectLst/>
                <a:uLnTx/>
                <a:uFillTx/>
                <a:latin typeface="Meiryo UI"/>
                <a:ea typeface="Meiryo UI"/>
                <a:cs typeface="+mn-cs"/>
              </a:rPr>
              <a:t>【</a:t>
            </a:r>
            <a:r>
              <a:rPr kumimoji="1" lang="ja-JP" altLang="en-US" sz="1100" b="0" i="0" u="none" strike="noStrike" kern="1200" cap="none" spc="0" normalizeH="0" baseline="0" noProof="0" dirty="0" smtClean="0">
                <a:ln>
                  <a:noFill/>
                </a:ln>
                <a:solidFill>
                  <a:srgbClr val="000000"/>
                </a:solidFill>
                <a:effectLst/>
                <a:uLnTx/>
                <a:uFillTx/>
                <a:latin typeface="Meiryo UI"/>
                <a:ea typeface="Meiryo UI"/>
                <a:cs typeface="+mn-cs"/>
              </a:rPr>
              <a:t>主な規格</a:t>
            </a:r>
            <a:r>
              <a:rPr kumimoji="1" lang="en-US" altLang="ja-JP" sz="1100" b="0" i="0" u="none" strike="noStrike" kern="1200" cap="none" spc="0" normalizeH="0" baseline="0" noProof="0" dirty="0" smtClean="0">
                <a:ln>
                  <a:noFill/>
                </a:ln>
                <a:solidFill>
                  <a:srgbClr val="000000"/>
                </a:solidFill>
                <a:effectLst/>
                <a:uLnTx/>
                <a:uFillTx/>
                <a:latin typeface="Meiryo UI"/>
                <a:ea typeface="Meiryo UI"/>
                <a:cs typeface="+mn-cs"/>
              </a:rPr>
              <a:t>】SIOP</a:t>
            </a:r>
            <a:r>
              <a:rPr lang="en-US" altLang="ja-JP" sz="1100" dirty="0" smtClean="0">
                <a:solidFill>
                  <a:srgbClr val="000000"/>
                </a:solidFill>
                <a:latin typeface="Meiryo UI"/>
                <a:ea typeface="Meiryo UI"/>
              </a:rPr>
              <a:t>, </a:t>
            </a:r>
            <a:r>
              <a:rPr lang="en-US" altLang="ja-JP" sz="1100" dirty="0" err="1" smtClean="0">
                <a:solidFill>
                  <a:srgbClr val="000000"/>
                </a:solidFill>
                <a:latin typeface="Meiryo UI"/>
                <a:ea typeface="Meiryo UI"/>
              </a:rPr>
              <a:t>OpenID</a:t>
            </a:r>
            <a:r>
              <a:rPr lang="en-US" altLang="ja-JP" sz="1100" dirty="0" smtClean="0">
                <a:solidFill>
                  <a:srgbClr val="000000"/>
                </a:solidFill>
                <a:latin typeface="Meiryo UI"/>
                <a:ea typeface="Meiryo UI"/>
              </a:rPr>
              <a:t> for Verifiable Presentations, </a:t>
            </a:r>
            <a:r>
              <a:rPr lang="en-US" altLang="ja-JP" sz="1100" dirty="0" err="1" smtClean="0">
                <a:solidFill>
                  <a:srgbClr val="000000"/>
                </a:solidFill>
                <a:latin typeface="Meiryo UI"/>
                <a:ea typeface="Meiryo UI"/>
              </a:rPr>
              <a:t>OpenID</a:t>
            </a:r>
            <a:r>
              <a:rPr lang="en-US" altLang="ja-JP" sz="1100" dirty="0" smtClean="0">
                <a:solidFill>
                  <a:srgbClr val="000000"/>
                </a:solidFill>
                <a:latin typeface="Meiryo UI"/>
                <a:ea typeface="Meiryo UI"/>
              </a:rPr>
              <a:t> for VC Issuance</a:t>
            </a:r>
            <a:r>
              <a:rPr lang="ja-JP" altLang="en-US" sz="1100" dirty="0" smtClean="0">
                <a:solidFill>
                  <a:srgbClr val="000000"/>
                </a:solidFill>
                <a:latin typeface="Meiryo UI"/>
                <a:ea typeface="Meiryo UI"/>
              </a:rPr>
              <a:t>（総称して</a:t>
            </a:r>
            <a:r>
              <a:rPr lang="en-US" altLang="ja-JP" sz="1100" dirty="0" smtClean="0">
                <a:solidFill>
                  <a:srgbClr val="000000"/>
                </a:solidFill>
                <a:latin typeface="Meiryo UI"/>
                <a:ea typeface="Meiryo UI"/>
              </a:rPr>
              <a:t>OpenID4VC</a:t>
            </a:r>
            <a:r>
              <a:rPr lang="ja-JP" altLang="en-US" sz="1100" dirty="0" smtClean="0">
                <a:solidFill>
                  <a:srgbClr val="000000"/>
                </a:solidFill>
                <a:latin typeface="Meiryo UI"/>
                <a:ea typeface="Meiryo UI"/>
              </a:rPr>
              <a:t>）と呼ばれる</a:t>
            </a:r>
            <a:endParaRPr kumimoji="1" lang="en-US" altLang="ja-JP" sz="11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4" name="テキスト ボックス 23"/>
          <p:cNvSpPr txBox="1"/>
          <p:nvPr/>
        </p:nvSpPr>
        <p:spPr>
          <a:xfrm>
            <a:off x="331490" y="3977249"/>
            <a:ext cx="1054400" cy="1652027"/>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a:ea typeface="Meiryo UI"/>
                <a:cs typeface="+mn-cs"/>
              </a:rPr>
              <a:t>規格</a:t>
            </a: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mn-cs"/>
              </a:rPr>
              <a:t>策定以外の活動</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33" name="テキスト ボックス 32"/>
          <p:cNvSpPr txBox="1"/>
          <p:nvPr/>
        </p:nvSpPr>
        <p:spPr>
          <a:xfrm>
            <a:off x="2878334" y="3977249"/>
            <a:ext cx="6696476" cy="1059096"/>
          </a:xfrm>
          <a:prstGeom prst="rect">
            <a:avLst/>
          </a:prstGeom>
          <a:noFill/>
          <a:ln>
            <a:solidFill>
              <a:srgbClr val="002060"/>
            </a:solidFill>
          </a:ln>
        </p:spPr>
        <p:txBody>
          <a:bodyPr wrap="square" lIns="36000" rIns="36000" rtlCol="0" anchor="ctr">
            <a:noAutofit/>
          </a:bodyPr>
          <a:lstStyle/>
          <a:p>
            <a:pPr lvl="0" defTabSz="288000">
              <a:defRPr/>
            </a:pPr>
            <a:r>
              <a:rPr lang="en-US" altLang="ja-JP" sz="1100" dirty="0">
                <a:solidFill>
                  <a:srgbClr val="000000"/>
                </a:solidFill>
                <a:latin typeface="Meiryo UI"/>
              </a:rPr>
              <a:t>GAIN</a:t>
            </a:r>
            <a:r>
              <a:rPr lang="ja-JP" altLang="en-US" sz="1100" dirty="0">
                <a:solidFill>
                  <a:srgbClr val="000000"/>
                </a:solidFill>
                <a:latin typeface="Meiryo UI"/>
              </a:rPr>
              <a:t>とは、インターネットのオーバーレイネットワークであり、すべての参加者のアイデンティティが証明されたネットワークのことを指す</a:t>
            </a:r>
            <a:r>
              <a:rPr lang="ja-JP" altLang="en-US" sz="1100" dirty="0" smtClean="0">
                <a:solidFill>
                  <a:srgbClr val="000000"/>
                </a:solidFill>
                <a:latin typeface="Meiryo UI"/>
              </a:rPr>
              <a:t>。</a:t>
            </a:r>
            <a:r>
              <a:rPr lang="en-US" altLang="ja-JP" sz="1100" dirty="0" smtClean="0">
                <a:solidFill>
                  <a:srgbClr val="000000"/>
                </a:solidFill>
                <a:latin typeface="Meiryo UI"/>
              </a:rPr>
              <a:t>2021</a:t>
            </a:r>
            <a:r>
              <a:rPr lang="ja-JP" altLang="en-US" sz="1100" dirty="0" smtClean="0">
                <a:solidFill>
                  <a:srgbClr val="000000"/>
                </a:solidFill>
                <a:latin typeface="Meiryo UI"/>
              </a:rPr>
              <a:t>年</a:t>
            </a:r>
            <a:r>
              <a:rPr lang="en-US" altLang="ja-JP" sz="1100" dirty="0" smtClean="0">
                <a:solidFill>
                  <a:srgbClr val="000000"/>
                </a:solidFill>
                <a:latin typeface="Meiryo UI"/>
              </a:rPr>
              <a:t>9</a:t>
            </a:r>
            <a:r>
              <a:rPr lang="ja-JP" altLang="en-US" sz="1100" dirty="0" smtClean="0">
                <a:solidFill>
                  <a:srgbClr val="000000"/>
                </a:solidFill>
                <a:latin typeface="Meiryo UI"/>
              </a:rPr>
              <a:t>月に発表されたホワイトペーパーでは、</a:t>
            </a:r>
            <a:r>
              <a:rPr lang="en-US" altLang="ja-JP" sz="1100" dirty="0" err="1">
                <a:solidFill>
                  <a:srgbClr val="000000"/>
                </a:solidFill>
                <a:latin typeface="Meiryo UI"/>
              </a:rPr>
              <a:t>OpenID</a:t>
            </a:r>
            <a:r>
              <a:rPr lang="en-US" altLang="ja-JP" sz="1100" dirty="0">
                <a:solidFill>
                  <a:srgbClr val="000000"/>
                </a:solidFill>
                <a:latin typeface="Meiryo UI"/>
              </a:rPr>
              <a:t> Connect</a:t>
            </a:r>
            <a:r>
              <a:rPr lang="ja-JP" altLang="en-US" sz="1100" dirty="0" err="1">
                <a:solidFill>
                  <a:srgbClr val="000000"/>
                </a:solidFill>
                <a:latin typeface="Meiryo UI"/>
              </a:rPr>
              <a:t>、</a:t>
            </a:r>
            <a:r>
              <a:rPr lang="en-US" altLang="ja-JP" sz="1100" dirty="0">
                <a:solidFill>
                  <a:srgbClr val="000000"/>
                </a:solidFill>
                <a:latin typeface="Meiryo UI"/>
              </a:rPr>
              <a:t>Financial Grade API</a:t>
            </a:r>
            <a:r>
              <a:rPr lang="ja-JP" altLang="en-US" sz="1100" dirty="0" err="1">
                <a:solidFill>
                  <a:srgbClr val="000000"/>
                </a:solidFill>
                <a:latin typeface="Meiryo UI"/>
              </a:rPr>
              <a:t>、</a:t>
            </a:r>
            <a:r>
              <a:rPr lang="en-US" altLang="ja-JP" sz="1100" dirty="0">
                <a:solidFill>
                  <a:srgbClr val="000000"/>
                </a:solidFill>
                <a:latin typeface="Meiryo UI"/>
              </a:rPr>
              <a:t>OIDC for Identity Assurance</a:t>
            </a:r>
            <a:r>
              <a:rPr lang="ja-JP" altLang="en-US" sz="1100" dirty="0">
                <a:solidFill>
                  <a:srgbClr val="000000"/>
                </a:solidFill>
                <a:latin typeface="Meiryo UI"/>
              </a:rPr>
              <a:t>など、基盤となる多くの既存の標準が存在を</a:t>
            </a:r>
            <a:r>
              <a:rPr lang="ja-JP" altLang="en-US" sz="1100" dirty="0" smtClean="0">
                <a:solidFill>
                  <a:srgbClr val="000000"/>
                </a:solidFill>
                <a:latin typeface="Meiryo UI"/>
              </a:rPr>
              <a:t>利用したアプローチが提案されている。</a:t>
            </a:r>
            <a:r>
              <a:rPr lang="en-US" altLang="ja-JP" sz="1100" dirty="0" smtClean="0">
                <a:solidFill>
                  <a:srgbClr val="000000"/>
                </a:solidFill>
                <a:latin typeface="Meiryo UI"/>
              </a:rPr>
              <a:t>2023</a:t>
            </a:r>
            <a:r>
              <a:rPr lang="ja-JP" altLang="en-US" sz="1100" dirty="0" smtClean="0">
                <a:solidFill>
                  <a:srgbClr val="000000"/>
                </a:solidFill>
                <a:latin typeface="Meiryo UI"/>
              </a:rPr>
              <a:t>年</a:t>
            </a:r>
            <a:r>
              <a:rPr lang="en-US" altLang="ja-JP" sz="1100" dirty="0" smtClean="0">
                <a:solidFill>
                  <a:srgbClr val="000000"/>
                </a:solidFill>
                <a:latin typeface="Meiryo UI"/>
              </a:rPr>
              <a:t>3</a:t>
            </a:r>
            <a:r>
              <a:rPr lang="ja-JP" altLang="en-US" sz="1100" dirty="0" smtClean="0">
                <a:solidFill>
                  <a:srgbClr val="000000"/>
                </a:solidFill>
                <a:latin typeface="Meiryo UI"/>
              </a:rPr>
              <a:t>月時点では、ホワイトペーパーに示された仮説を検証するためのテスト別途の構築に取り組む</a:t>
            </a:r>
            <a:r>
              <a:rPr lang="en-US" altLang="ja-JP" sz="1100" dirty="0" smtClean="0">
                <a:solidFill>
                  <a:srgbClr val="000000"/>
                </a:solidFill>
                <a:latin typeface="Meiryo UI"/>
              </a:rPr>
              <a:t>GAIN </a:t>
            </a:r>
            <a:r>
              <a:rPr lang="en-US" altLang="ja-JP" sz="1100" dirty="0" err="1" smtClean="0">
                <a:solidFill>
                  <a:srgbClr val="000000"/>
                </a:solidFill>
                <a:latin typeface="Meiryo UI"/>
              </a:rPr>
              <a:t>PoC</a:t>
            </a:r>
            <a:r>
              <a:rPr lang="ja-JP" altLang="en-US" sz="1100" dirty="0" smtClean="0">
                <a:solidFill>
                  <a:srgbClr val="000000"/>
                </a:solidFill>
                <a:latin typeface="Meiryo UI"/>
              </a:rPr>
              <a:t>が推進されている。</a:t>
            </a:r>
            <a:endParaRPr kumimoji="1" lang="en-US" altLang="ja-JP" sz="1100" b="0" i="0" u="none" strike="noStrike" kern="1200" cap="none" spc="0" normalizeH="0" baseline="0" noProof="0" dirty="0" smtClean="0">
              <a:ln>
                <a:noFill/>
              </a:ln>
              <a:solidFill>
                <a:srgbClr val="000000"/>
              </a:solidFill>
              <a:effectLst/>
              <a:uLnTx/>
              <a:uFillTx/>
              <a:latin typeface="Meiryo UI"/>
              <a:ea typeface="Meiryo UI"/>
              <a:cs typeface="+mn-cs"/>
            </a:endParaRPr>
          </a:p>
          <a:p>
            <a:pPr lvl="0" defTabSz="288000">
              <a:defRPr/>
            </a:pPr>
            <a:r>
              <a:rPr kumimoji="1" lang="en-US" altLang="ja-JP" sz="1100" b="0" i="0" u="none" strike="noStrike" kern="1200" cap="none" spc="0" normalizeH="0" baseline="0" noProof="0" dirty="0" smtClean="0">
                <a:ln>
                  <a:noFill/>
                </a:ln>
                <a:solidFill>
                  <a:srgbClr val="000000"/>
                </a:solidFill>
                <a:effectLst/>
                <a:uLnTx/>
                <a:uFillTx/>
                <a:latin typeface="Meiryo UI"/>
                <a:ea typeface="Meiryo UI"/>
                <a:cs typeface="+mn-cs"/>
              </a:rPr>
              <a:t>【</a:t>
            </a:r>
            <a:r>
              <a:rPr kumimoji="1" lang="ja-JP" altLang="en-US" sz="1100" b="0" i="0" u="none" strike="noStrike" kern="1200" cap="none" spc="0" normalizeH="0" baseline="0" noProof="0" dirty="0" smtClean="0">
                <a:ln>
                  <a:noFill/>
                </a:ln>
                <a:solidFill>
                  <a:srgbClr val="000000"/>
                </a:solidFill>
                <a:effectLst/>
                <a:uLnTx/>
                <a:uFillTx/>
                <a:latin typeface="Meiryo UI"/>
                <a:ea typeface="Meiryo UI"/>
                <a:cs typeface="+mn-cs"/>
              </a:rPr>
              <a:t>主な成果物</a:t>
            </a:r>
            <a:r>
              <a:rPr lang="en-US" altLang="ja-JP" sz="1100" dirty="0">
                <a:solidFill>
                  <a:srgbClr val="000000"/>
                </a:solidFill>
                <a:latin typeface="Meiryo UI"/>
              </a:rPr>
              <a:t>】GAIN Digital Trust</a:t>
            </a:r>
            <a:r>
              <a:rPr lang="ja-JP" altLang="en-US" sz="1100" dirty="0">
                <a:solidFill>
                  <a:srgbClr val="000000"/>
                </a:solidFill>
                <a:latin typeface="Meiryo UI"/>
              </a:rPr>
              <a:t>ホワイトペーパー</a:t>
            </a:r>
            <a:endParaRPr kumimoji="1" lang="en-US" altLang="ja-JP" sz="11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4" name="テキスト ボックス 33"/>
          <p:cNvSpPr txBox="1"/>
          <p:nvPr/>
        </p:nvSpPr>
        <p:spPr>
          <a:xfrm>
            <a:off x="1443635" y="3977249"/>
            <a:ext cx="1377848" cy="1059096"/>
          </a:xfrm>
          <a:prstGeom prst="rect">
            <a:avLst/>
          </a:prstGeom>
          <a:solidFill>
            <a:schemeClr val="accent2">
              <a:lumMod val="10000"/>
              <a:lumOff val="90000"/>
            </a:schemeClr>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smtClean="0">
                <a:ln>
                  <a:noFill/>
                </a:ln>
                <a:solidFill>
                  <a:srgbClr val="000000"/>
                </a:solidFill>
                <a:effectLst/>
                <a:uLnTx/>
                <a:uFillTx/>
                <a:latin typeface="Meiryo UI"/>
                <a:ea typeface="Meiryo UI"/>
                <a:cs typeface="+mn-cs"/>
              </a:rPr>
              <a:t>GAIN, GAIN </a:t>
            </a:r>
            <a:r>
              <a:rPr kumimoji="1" lang="en-US" altLang="ja-JP" sz="1100" b="1" i="0" u="none" strike="noStrike" kern="1200" cap="none" spc="0" normalizeH="0" baseline="0" noProof="0" dirty="0" err="1" smtClean="0">
                <a:ln>
                  <a:noFill/>
                </a:ln>
                <a:solidFill>
                  <a:srgbClr val="000000"/>
                </a:solidFill>
                <a:effectLst/>
                <a:uLnTx/>
                <a:uFillTx/>
                <a:latin typeface="Meiryo UI"/>
                <a:ea typeface="Meiryo UI"/>
                <a:cs typeface="+mn-cs"/>
              </a:rPr>
              <a:t>PoC</a:t>
            </a:r>
            <a:endParaRPr kumimoji="1" lang="en-US" altLang="ja-JP" sz="11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0" name="テキスト ボックス 19"/>
          <p:cNvSpPr txBox="1"/>
          <p:nvPr/>
        </p:nvSpPr>
        <p:spPr>
          <a:xfrm>
            <a:off x="2878035" y="5078478"/>
            <a:ext cx="6696176" cy="550798"/>
          </a:xfrm>
          <a:prstGeom prst="rect">
            <a:avLst/>
          </a:prstGeom>
          <a:noFill/>
          <a:ln>
            <a:solidFill>
              <a:srgbClr val="002060"/>
            </a:solidFill>
          </a:ln>
        </p:spPr>
        <p:txBody>
          <a:bodyPr wrap="square" lIns="36000" rIns="36000" rtlCol="0" anchor="ctr">
            <a:noAutofit/>
          </a:bodyPr>
          <a:lstStyle/>
          <a:p>
            <a:pPr lvl="0" defTabSz="288000">
              <a:defRPr/>
            </a:pPr>
            <a:r>
              <a:rPr lang="ja-JP" altLang="en-US" sz="1100" dirty="0">
                <a:solidFill>
                  <a:srgbClr val="000000"/>
                </a:solidFill>
                <a:latin typeface="Meiryo UI"/>
              </a:rPr>
              <a:t>他機関との共同ホストにより、様々なテーマのワークショップが不定期に開催されている</a:t>
            </a:r>
            <a:r>
              <a:rPr lang="ja-JP" altLang="en-US" sz="1100" dirty="0" smtClean="0">
                <a:solidFill>
                  <a:srgbClr val="000000"/>
                </a:solidFill>
                <a:latin typeface="Meiryo UI"/>
              </a:rPr>
              <a:t>。これまで、</a:t>
            </a:r>
            <a:r>
              <a:rPr lang="en-US" altLang="ja-JP" sz="1100" dirty="0" smtClean="0">
                <a:solidFill>
                  <a:srgbClr val="000000"/>
                </a:solidFill>
                <a:latin typeface="Meiryo UI"/>
              </a:rPr>
              <a:t>Google</a:t>
            </a:r>
            <a:r>
              <a:rPr lang="ja-JP" altLang="en-US" sz="1100" dirty="0" err="1" smtClean="0">
                <a:solidFill>
                  <a:srgbClr val="000000"/>
                </a:solidFill>
                <a:latin typeface="Meiryo UI"/>
              </a:rPr>
              <a:t>、</a:t>
            </a:r>
            <a:r>
              <a:rPr lang="en-US" altLang="ja-JP" sz="1100" dirty="0" smtClean="0">
                <a:solidFill>
                  <a:srgbClr val="000000"/>
                </a:solidFill>
                <a:latin typeface="Meiryo UI"/>
              </a:rPr>
              <a:t>Visa</a:t>
            </a:r>
            <a:r>
              <a:rPr lang="ja-JP" altLang="en-US" sz="1100" dirty="0" err="1" smtClean="0">
                <a:solidFill>
                  <a:srgbClr val="000000"/>
                </a:solidFill>
                <a:latin typeface="Meiryo UI"/>
                <a:ea typeface="Meiryo UI"/>
              </a:rPr>
              <a:t>、</a:t>
            </a:r>
            <a:r>
              <a:rPr lang="ja-JP" altLang="en-US" sz="1100" dirty="0" smtClean="0">
                <a:solidFill>
                  <a:srgbClr val="000000"/>
                </a:solidFill>
                <a:latin typeface="Meiryo UI"/>
                <a:ea typeface="Meiryo UI"/>
              </a:rPr>
              <a:t>サウジ中央銀行でのワークショップ等が開催されてきた。</a:t>
            </a:r>
            <a:endParaRPr lang="en-US" altLang="ja-JP" sz="1100" dirty="0" smtClean="0">
              <a:solidFill>
                <a:srgbClr val="000000"/>
              </a:solidFill>
              <a:latin typeface="Meiryo UI"/>
            </a:endParaRPr>
          </a:p>
        </p:txBody>
      </p:sp>
      <p:sp>
        <p:nvSpPr>
          <p:cNvPr id="21" name="テキスト ボックス 20"/>
          <p:cNvSpPr txBox="1"/>
          <p:nvPr/>
        </p:nvSpPr>
        <p:spPr>
          <a:xfrm>
            <a:off x="1443635" y="5078478"/>
            <a:ext cx="1377848" cy="550798"/>
          </a:xfrm>
          <a:prstGeom prst="rect">
            <a:avLst/>
          </a:prstGeom>
          <a:solidFill>
            <a:schemeClr val="accent2">
              <a:lumMod val="10000"/>
              <a:lumOff val="90000"/>
            </a:schemeClr>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smtClean="0">
                <a:ln>
                  <a:noFill/>
                </a:ln>
                <a:solidFill>
                  <a:srgbClr val="000000"/>
                </a:solidFill>
                <a:effectLst/>
                <a:uLnTx/>
                <a:uFillTx/>
                <a:latin typeface="Meiryo UI"/>
                <a:ea typeface="Meiryo UI"/>
                <a:cs typeface="+mn-cs"/>
              </a:rPr>
              <a:t>ワークショップ</a:t>
            </a:r>
            <a:endParaRPr kumimoji="1" lang="en-US" altLang="ja-JP" sz="1100" b="1" i="0" u="none" strike="noStrike" kern="1200" cap="none" spc="0" normalizeH="0" baseline="0" noProof="0" dirty="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414916684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テキスト ボックス 22"/>
          <p:cNvSpPr txBox="1"/>
          <p:nvPr/>
        </p:nvSpPr>
        <p:spPr>
          <a:xfrm>
            <a:off x="4173769" y="2572146"/>
            <a:ext cx="5400742" cy="3972862"/>
          </a:xfrm>
          <a:prstGeom prst="rect">
            <a:avLst/>
          </a:prstGeom>
          <a:noFill/>
          <a:ln>
            <a:solidFill>
              <a:srgbClr val="002060"/>
            </a:solidFill>
          </a:ln>
        </p:spPr>
        <p:txBody>
          <a:bodyPr wrap="square" lIns="36000" rIns="36000" rtlCol="0" anchor="ctr">
            <a:noAutofit/>
          </a:bodyPr>
          <a:lstStyle/>
          <a:p>
            <a:pPr lvl="0" algn="ctr" defTabSz="288000">
              <a:defRPr/>
            </a:pP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2" name="テキスト ボックス 21"/>
          <p:cNvSpPr txBox="1"/>
          <p:nvPr/>
        </p:nvSpPr>
        <p:spPr>
          <a:xfrm>
            <a:off x="324587" y="2577809"/>
            <a:ext cx="3648896" cy="3972862"/>
          </a:xfrm>
          <a:prstGeom prst="rect">
            <a:avLst/>
          </a:prstGeom>
          <a:noFill/>
          <a:ln>
            <a:solidFill>
              <a:srgbClr val="002060"/>
            </a:solidFill>
          </a:ln>
        </p:spPr>
        <p:txBody>
          <a:bodyPr wrap="square" lIns="36000" rIns="36000" rtlCol="0" anchor="ctr">
            <a:noAutofit/>
          </a:bodyPr>
          <a:lstStyle/>
          <a:p>
            <a:pPr lvl="0" algn="ctr" defTabSz="288000">
              <a:defRPr/>
            </a:pP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7" name="タイトル 6"/>
          <p:cNvSpPr>
            <a:spLocks noGrp="1"/>
          </p:cNvSpPr>
          <p:nvPr>
            <p:ph type="title"/>
          </p:nvPr>
        </p:nvSpPr>
        <p:spPr/>
        <p:txBody>
          <a:bodyPr>
            <a:normAutofit/>
          </a:bodyPr>
          <a:lstStyle/>
          <a:p>
            <a:r>
              <a:rPr lang="en-US" altLang="ja-JP" sz="2000" dirty="0" err="1"/>
              <a:t>OpenID</a:t>
            </a:r>
            <a:r>
              <a:rPr lang="en-US" altLang="ja-JP" sz="2000" dirty="0"/>
              <a:t> Foundation</a:t>
            </a:r>
            <a:r>
              <a:rPr lang="ja-JP" altLang="en-US" sz="2000" dirty="0"/>
              <a:t>（</a:t>
            </a:r>
            <a:r>
              <a:rPr lang="en-US" altLang="ja-JP" sz="2000" dirty="0"/>
              <a:t>OIDF</a:t>
            </a:r>
            <a:r>
              <a:rPr lang="ja-JP" altLang="en-US" sz="2000" dirty="0"/>
              <a:t>）</a:t>
            </a:r>
            <a:r>
              <a:rPr lang="en-US" altLang="ja-JP" sz="2000" dirty="0" smtClean="0"/>
              <a:t>–</a:t>
            </a:r>
            <a:r>
              <a:rPr lang="ja-JP" altLang="en-US" sz="2000" dirty="0"/>
              <a:t> </a:t>
            </a:r>
            <a:r>
              <a:rPr kumimoji="1" lang="ja-JP" altLang="en-US" sz="2000" dirty="0" smtClean="0"/>
              <a:t>団体概要</a:t>
            </a:r>
            <a:endParaRPr kumimoji="1" lang="ja-JP" altLang="en-US" sz="2000" dirty="0"/>
          </a:p>
        </p:txBody>
      </p:sp>
      <p:sp>
        <p:nvSpPr>
          <p:cNvPr id="9" name="テキスト ボックス 8"/>
          <p:cNvSpPr txBox="1"/>
          <p:nvPr/>
        </p:nvSpPr>
        <p:spPr>
          <a:xfrm>
            <a:off x="331490" y="639059"/>
            <a:ext cx="1054400" cy="649493"/>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mn-cs"/>
              </a:rPr>
              <a:t>ミッション</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0" name="テキスト ボックス 9"/>
          <p:cNvSpPr txBox="1"/>
          <p:nvPr/>
        </p:nvSpPr>
        <p:spPr>
          <a:xfrm>
            <a:off x="1443336" y="639059"/>
            <a:ext cx="8131175" cy="649493"/>
          </a:xfrm>
          <a:prstGeom prst="rect">
            <a:avLst/>
          </a:prstGeom>
          <a:noFill/>
          <a:ln>
            <a:solidFill>
              <a:srgbClr val="002060"/>
            </a:solidFill>
          </a:ln>
        </p:spPr>
        <p:txBody>
          <a:bodyPr wrap="square" lIns="36000" rIns="36000" rtlCol="0" anchor="ctr">
            <a:noAutofit/>
          </a:bodyPr>
          <a:lstStyle/>
          <a:p>
            <a:pPr lvl="0" defTabSz="288000">
              <a:defRPr/>
            </a:pPr>
            <a:r>
              <a:rPr lang="en-US" altLang="ja-JP" sz="1200" dirty="0">
                <a:solidFill>
                  <a:srgbClr val="000000"/>
                </a:solidFill>
                <a:latin typeface="Meiryo UI"/>
              </a:rPr>
              <a:t>OIDF</a:t>
            </a:r>
            <a:r>
              <a:rPr lang="ja-JP" altLang="en-US" sz="1200" dirty="0">
                <a:solidFill>
                  <a:srgbClr val="000000"/>
                </a:solidFill>
                <a:latin typeface="Meiryo UI"/>
              </a:rPr>
              <a:t>は</a:t>
            </a:r>
            <a:r>
              <a:rPr lang="en-US" altLang="ja-JP" sz="1200" dirty="0">
                <a:solidFill>
                  <a:srgbClr val="000000"/>
                </a:solidFill>
                <a:latin typeface="Meiryo UI"/>
              </a:rPr>
              <a:t>2007</a:t>
            </a:r>
            <a:r>
              <a:rPr lang="ja-JP" altLang="en-US" sz="1200" dirty="0">
                <a:solidFill>
                  <a:srgbClr val="000000"/>
                </a:solidFill>
                <a:latin typeface="Meiryo UI"/>
              </a:rPr>
              <a:t>年に非営利団体として設立された。</a:t>
            </a:r>
            <a:r>
              <a:rPr lang="en-US" altLang="ja-JP" sz="1200" dirty="0" err="1">
                <a:solidFill>
                  <a:srgbClr val="000000"/>
                </a:solidFill>
                <a:latin typeface="Meiryo UI"/>
              </a:rPr>
              <a:t>OpenID</a:t>
            </a:r>
            <a:r>
              <a:rPr lang="en-US" altLang="ja-JP" sz="1200" dirty="0">
                <a:solidFill>
                  <a:srgbClr val="000000"/>
                </a:solidFill>
                <a:latin typeface="Meiryo UI"/>
              </a:rPr>
              <a:t> Connect</a:t>
            </a:r>
            <a:r>
              <a:rPr lang="ja-JP" altLang="en-US" sz="1200" dirty="0">
                <a:solidFill>
                  <a:srgbClr val="000000"/>
                </a:solidFill>
                <a:latin typeface="Meiryo UI"/>
              </a:rPr>
              <a:t>によって、サービス間でユーザー情報を共有することでシンプルな認証を可能にするために、</a:t>
            </a:r>
            <a:r>
              <a:rPr lang="en-US" altLang="ja-JP" sz="1200" dirty="0" err="1">
                <a:solidFill>
                  <a:srgbClr val="000000"/>
                </a:solidFill>
                <a:latin typeface="Meiryo UI"/>
              </a:rPr>
              <a:t>OpenID</a:t>
            </a:r>
            <a:r>
              <a:rPr lang="ja-JP" altLang="en-US" sz="1200" dirty="0">
                <a:solidFill>
                  <a:srgbClr val="000000"/>
                </a:solidFill>
                <a:latin typeface="Meiryo UI"/>
              </a:rPr>
              <a:t>の普及促進に必要なインフラを提供し、</a:t>
            </a:r>
            <a:r>
              <a:rPr lang="en-US" altLang="ja-JP" sz="1200" dirty="0" err="1">
                <a:solidFill>
                  <a:srgbClr val="000000"/>
                </a:solidFill>
                <a:latin typeface="Meiryo UI"/>
              </a:rPr>
              <a:t>OpenID</a:t>
            </a:r>
            <a:r>
              <a:rPr lang="ja-JP" altLang="en-US" sz="1200" dirty="0">
                <a:solidFill>
                  <a:srgbClr val="000000"/>
                </a:solidFill>
                <a:latin typeface="Meiryo UI"/>
              </a:rPr>
              <a:t>の開発者、ベンダー、ユーザーを含むコミュニティを支援することをミッションとしている</a:t>
            </a:r>
            <a:r>
              <a:rPr lang="ja-JP" altLang="en-US" sz="1200" dirty="0" smtClean="0">
                <a:solidFill>
                  <a:srgbClr val="000000"/>
                </a:solidFill>
                <a:latin typeface="Meiryo UI"/>
              </a:rPr>
              <a:t>。</a:t>
            </a:r>
            <a:endParaRPr lang="ja-JP" altLang="en-US" sz="1200" dirty="0">
              <a:solidFill>
                <a:srgbClr val="000000"/>
              </a:solidFill>
              <a:latin typeface="Meiryo UI"/>
            </a:endParaRPr>
          </a:p>
        </p:txBody>
      </p:sp>
      <p:sp>
        <p:nvSpPr>
          <p:cNvPr id="8" name="テキスト プレースホルダー 2"/>
          <p:cNvSpPr>
            <a:spLocks noGrp="1"/>
          </p:cNvSpPr>
          <p:nvPr>
            <p:ph type="body" sz="quarter" idx="10"/>
          </p:nvPr>
        </p:nvSpPr>
        <p:spPr>
          <a:xfrm>
            <a:off x="324587" y="1796661"/>
            <a:ext cx="9243019" cy="288000"/>
          </a:xfrm>
          <a:solidFill>
            <a:srgbClr val="002060"/>
          </a:solidFill>
          <a:ln>
            <a:noFill/>
          </a:ln>
        </p:spPr>
        <p:txBody>
          <a:bodyPr lIns="72000" rIns="72000" anchor="ctr"/>
          <a:lstStyle/>
          <a:p>
            <a:pPr algn="ctr"/>
            <a:r>
              <a:rPr lang="ja-JP" altLang="en-US" sz="1400" b="1" dirty="0" smtClean="0">
                <a:solidFill>
                  <a:schemeClr val="bg1"/>
                </a:solidFill>
              </a:rPr>
              <a:t>メンバーシップ</a:t>
            </a:r>
            <a:endParaRPr lang="en-US" altLang="ja-JP" sz="1400" b="1" dirty="0" smtClean="0">
              <a:solidFill>
                <a:schemeClr val="bg1"/>
              </a:solidFill>
            </a:endParaRPr>
          </a:p>
        </p:txBody>
      </p:sp>
      <p:sp>
        <p:nvSpPr>
          <p:cNvPr id="11" name="テキスト プレースホルダー 2"/>
          <p:cNvSpPr txBox="1">
            <a:spLocks/>
          </p:cNvSpPr>
          <p:nvPr/>
        </p:nvSpPr>
        <p:spPr>
          <a:xfrm>
            <a:off x="324588" y="1324727"/>
            <a:ext cx="1054400" cy="405680"/>
          </a:xfrm>
          <a:prstGeom prst="rect">
            <a:avLst/>
          </a:prstGeom>
          <a:solidFill>
            <a:srgbClr val="002060"/>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Arial"/>
              </a:rPr>
              <a:t>設立年</a:t>
            </a:r>
            <a:endPar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Arial"/>
            </a:endParaRPr>
          </a:p>
        </p:txBody>
      </p:sp>
      <p:sp>
        <p:nvSpPr>
          <p:cNvPr id="12" name="テキスト ボックス 11"/>
          <p:cNvSpPr txBox="1"/>
          <p:nvPr/>
        </p:nvSpPr>
        <p:spPr>
          <a:xfrm>
            <a:off x="1436432" y="1323167"/>
            <a:ext cx="3064371" cy="407878"/>
          </a:xfrm>
          <a:prstGeom prst="rect">
            <a:avLst/>
          </a:prstGeom>
          <a:noFill/>
          <a:ln>
            <a:solidFill>
              <a:srgbClr val="002060"/>
            </a:solidFill>
          </a:ln>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smtClean="0">
                <a:ln>
                  <a:noFill/>
                </a:ln>
                <a:solidFill>
                  <a:srgbClr val="000000"/>
                </a:solidFill>
                <a:effectLst/>
                <a:uLnTx/>
                <a:uFillTx/>
                <a:latin typeface="Meiryo UI"/>
                <a:ea typeface="Meiryo UI"/>
                <a:cs typeface="+mn-cs"/>
              </a:rPr>
              <a:t>2007</a:t>
            </a:r>
            <a:r>
              <a:rPr kumimoji="1" lang="ja-JP" altLang="en-US" sz="1200" b="0" i="0" u="none" strike="noStrike" kern="1200" cap="none" spc="0" normalizeH="0" baseline="0" noProof="0" dirty="0" smtClean="0">
                <a:ln>
                  <a:noFill/>
                </a:ln>
                <a:solidFill>
                  <a:srgbClr val="000000"/>
                </a:solidFill>
                <a:effectLst/>
                <a:uLnTx/>
                <a:uFillTx/>
                <a:latin typeface="Meiryo UI"/>
                <a:ea typeface="Meiryo UI"/>
                <a:cs typeface="+mn-cs"/>
              </a:rPr>
              <a:t>年</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3" name="テキスト プレースホルダー 2"/>
          <p:cNvSpPr txBox="1">
            <a:spLocks/>
          </p:cNvSpPr>
          <p:nvPr/>
        </p:nvSpPr>
        <p:spPr>
          <a:xfrm>
            <a:off x="4558247" y="1324727"/>
            <a:ext cx="1247282" cy="405680"/>
          </a:xfrm>
          <a:prstGeom prst="rect">
            <a:avLst/>
          </a:prstGeom>
          <a:solidFill>
            <a:srgbClr val="002060"/>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Arial"/>
              </a:rPr>
              <a:t>公式ホームページ</a:t>
            </a:r>
            <a:endPar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Arial"/>
            </a:endParaRPr>
          </a:p>
        </p:txBody>
      </p:sp>
      <p:sp>
        <p:nvSpPr>
          <p:cNvPr id="14" name="テキスト ボックス 13"/>
          <p:cNvSpPr txBox="1"/>
          <p:nvPr/>
        </p:nvSpPr>
        <p:spPr>
          <a:xfrm>
            <a:off x="5862973" y="1323167"/>
            <a:ext cx="3704634" cy="407878"/>
          </a:xfrm>
          <a:prstGeom prst="rect">
            <a:avLst/>
          </a:prstGeom>
          <a:noFill/>
          <a:ln>
            <a:solidFill>
              <a:srgbClr val="002060"/>
            </a:solidFill>
          </a:ln>
        </p:spPr>
        <p:txBody>
          <a:bodyPr wrap="square" lIns="36000" rIns="36000" rtlCol="0" anchor="ctr">
            <a:noAutofit/>
          </a:bodyPr>
          <a:lstStyle/>
          <a:p>
            <a:pPr lvl="0" algn="ctr" defTabSz="288000">
              <a:defRPr/>
            </a:pPr>
            <a:r>
              <a:rPr lang="en-US" altLang="ja-JP" sz="1200" dirty="0">
                <a:solidFill>
                  <a:srgbClr val="000000"/>
                </a:solidFill>
                <a:latin typeface="Meiryo UI"/>
              </a:rPr>
              <a:t>https://openid.net/foundation/</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5" name="テキスト ボックス 14"/>
          <p:cNvSpPr txBox="1"/>
          <p:nvPr/>
        </p:nvSpPr>
        <p:spPr>
          <a:xfrm>
            <a:off x="324587" y="2118438"/>
            <a:ext cx="9236117" cy="389544"/>
          </a:xfrm>
          <a:prstGeom prst="rect">
            <a:avLst/>
          </a:prstGeom>
          <a:noFill/>
          <a:ln>
            <a:solidFill>
              <a:srgbClr val="002060"/>
            </a:solidFill>
          </a:ln>
        </p:spPr>
        <p:txBody>
          <a:bodyPr wrap="square" lIns="36000" rIns="36000" rtlCol="0" anchor="ctr">
            <a:noAutofit/>
          </a:bodyPr>
          <a:lstStyle/>
          <a:p>
            <a:pPr lvl="0" defTabSz="288000">
              <a:defRPr/>
            </a:pPr>
            <a:r>
              <a:rPr lang="en-US" altLang="ja-JP" sz="1200" dirty="0">
                <a:solidFill>
                  <a:srgbClr val="000000"/>
                </a:solidFill>
                <a:latin typeface="Meiryo UI"/>
              </a:rPr>
              <a:t>2023</a:t>
            </a:r>
            <a:r>
              <a:rPr lang="ja-JP" altLang="en-US" sz="1200" dirty="0">
                <a:solidFill>
                  <a:srgbClr val="000000"/>
                </a:solidFill>
                <a:latin typeface="Meiryo UI"/>
              </a:rPr>
              <a:t>年</a:t>
            </a:r>
            <a:r>
              <a:rPr lang="en-US" altLang="ja-JP" sz="1200" dirty="0">
                <a:solidFill>
                  <a:srgbClr val="000000"/>
                </a:solidFill>
                <a:latin typeface="Meiryo UI"/>
              </a:rPr>
              <a:t>2</a:t>
            </a:r>
            <a:r>
              <a:rPr lang="ja-JP" altLang="en-US" sz="1200" dirty="0">
                <a:solidFill>
                  <a:srgbClr val="000000"/>
                </a:solidFill>
                <a:latin typeface="Meiryo UI"/>
              </a:rPr>
              <a:t>月時点で</a:t>
            </a:r>
            <a:r>
              <a:rPr lang="en-US" altLang="ja-JP" sz="1200" dirty="0">
                <a:solidFill>
                  <a:srgbClr val="000000"/>
                </a:solidFill>
                <a:latin typeface="Meiryo UI"/>
              </a:rPr>
              <a:t>125</a:t>
            </a:r>
            <a:r>
              <a:rPr lang="ja-JP" altLang="en-US" sz="1200" dirty="0">
                <a:solidFill>
                  <a:srgbClr val="000000"/>
                </a:solidFill>
                <a:latin typeface="Meiryo UI"/>
              </a:rPr>
              <a:t>のメンバーが参加している。個人・組織のいずれの形態でもメンバーとして参加することが可能となっている。</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7" name="テキスト プレースホルダー 2"/>
          <p:cNvSpPr txBox="1">
            <a:spLocks/>
          </p:cNvSpPr>
          <p:nvPr/>
        </p:nvSpPr>
        <p:spPr>
          <a:xfrm>
            <a:off x="1292454" y="2592770"/>
            <a:ext cx="1978067" cy="288000"/>
          </a:xfrm>
          <a:prstGeom prst="rect">
            <a:avLst/>
          </a:prstGeom>
          <a:no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ja-JP" altLang="en-US" sz="1400" b="1" i="0" u="sng" strike="noStrike" kern="1200" cap="none" spc="0" normalizeH="0" baseline="0" noProof="0" dirty="0" smtClean="0">
                <a:ln>
                  <a:noFill/>
                </a:ln>
                <a:solidFill>
                  <a:srgbClr val="000000"/>
                </a:solidFill>
                <a:effectLst/>
                <a:uLnTx/>
                <a:uFillTx/>
                <a:latin typeface="Meiryo UI"/>
                <a:ea typeface="Meiryo UI"/>
                <a:cs typeface="Arial"/>
              </a:rPr>
              <a:t>メンバー（一部抜粋）</a:t>
            </a:r>
            <a:endParaRPr kumimoji="1" lang="en-US" altLang="ja-JP" sz="1400" b="1" i="0" u="sng" strike="noStrike" kern="1200" cap="none" spc="0" normalizeH="0" baseline="0" noProof="0" dirty="0" smtClean="0">
              <a:ln>
                <a:noFill/>
              </a:ln>
              <a:solidFill>
                <a:srgbClr val="000000"/>
              </a:solidFill>
              <a:effectLst/>
              <a:uLnTx/>
              <a:uFillTx/>
              <a:latin typeface="Meiryo UI"/>
              <a:ea typeface="Meiryo UI"/>
              <a:cs typeface="Arial"/>
            </a:endParaRPr>
          </a:p>
        </p:txBody>
      </p:sp>
      <p:sp>
        <p:nvSpPr>
          <p:cNvPr id="2" name="正方形/長方形 1"/>
          <p:cNvSpPr/>
          <p:nvPr/>
        </p:nvSpPr>
        <p:spPr>
          <a:xfrm>
            <a:off x="6203558" y="6298787"/>
            <a:ext cx="3317796" cy="246221"/>
          </a:xfrm>
          <a:prstGeom prst="rect">
            <a:avLst/>
          </a:prstGeom>
        </p:spPr>
        <p:txBody>
          <a:bodyPr wrap="square">
            <a:spAutoFit/>
          </a:bodyPr>
          <a:lstStyle/>
          <a:p>
            <a:r>
              <a:rPr lang="ja-JP" altLang="en-US" sz="1000" dirty="0" smtClean="0"/>
              <a:t>出所）https</a:t>
            </a:r>
            <a:r>
              <a:rPr lang="ja-JP" altLang="en-US" sz="1000" dirty="0"/>
              <a:t>://openid.net/foundation/benefits-members/</a:t>
            </a:r>
          </a:p>
        </p:txBody>
      </p:sp>
      <p:pic>
        <p:nvPicPr>
          <p:cNvPr id="3" name="図 2"/>
          <p:cNvPicPr>
            <a:picLocks noChangeAspect="1"/>
          </p:cNvPicPr>
          <p:nvPr/>
        </p:nvPicPr>
        <p:blipFill>
          <a:blip r:embed="rId2"/>
          <a:stretch>
            <a:fillRect/>
          </a:stretch>
        </p:blipFill>
        <p:spPr>
          <a:xfrm>
            <a:off x="783508" y="2911294"/>
            <a:ext cx="2995958" cy="1825369"/>
          </a:xfrm>
          <a:prstGeom prst="rect">
            <a:avLst/>
          </a:prstGeom>
        </p:spPr>
      </p:pic>
      <p:pic>
        <p:nvPicPr>
          <p:cNvPr id="4" name="図 3"/>
          <p:cNvPicPr>
            <a:picLocks noChangeAspect="1"/>
          </p:cNvPicPr>
          <p:nvPr/>
        </p:nvPicPr>
        <p:blipFill rotWithShape="1">
          <a:blip r:embed="rId3"/>
          <a:srcRect b="8894"/>
          <a:stretch/>
        </p:blipFill>
        <p:spPr>
          <a:xfrm>
            <a:off x="827539" y="4661119"/>
            <a:ext cx="2907897" cy="1819725"/>
          </a:xfrm>
          <a:prstGeom prst="rect">
            <a:avLst/>
          </a:prstGeom>
        </p:spPr>
      </p:pic>
      <p:sp>
        <p:nvSpPr>
          <p:cNvPr id="19" name="正方形/長方形 18"/>
          <p:cNvSpPr/>
          <p:nvPr/>
        </p:nvSpPr>
        <p:spPr>
          <a:xfrm>
            <a:off x="655688" y="6550671"/>
            <a:ext cx="3317796" cy="246221"/>
          </a:xfrm>
          <a:prstGeom prst="rect">
            <a:avLst/>
          </a:prstGeom>
        </p:spPr>
        <p:txBody>
          <a:bodyPr wrap="square">
            <a:spAutoFit/>
          </a:bodyPr>
          <a:lstStyle/>
          <a:p>
            <a:r>
              <a:rPr lang="ja-JP" altLang="en-US" sz="1000" dirty="0" smtClean="0"/>
              <a:t>出所）https</a:t>
            </a:r>
            <a:r>
              <a:rPr lang="ja-JP" altLang="en-US" sz="1000" dirty="0"/>
              <a:t>://openid.net/foundation/benefits-members/</a:t>
            </a:r>
          </a:p>
        </p:txBody>
      </p:sp>
      <p:sp>
        <p:nvSpPr>
          <p:cNvPr id="20" name="テキスト プレースホルダー 2"/>
          <p:cNvSpPr txBox="1">
            <a:spLocks/>
          </p:cNvSpPr>
          <p:nvPr/>
        </p:nvSpPr>
        <p:spPr>
          <a:xfrm>
            <a:off x="5947235" y="2586427"/>
            <a:ext cx="1978067" cy="288000"/>
          </a:xfrm>
          <a:prstGeom prst="rect">
            <a:avLst/>
          </a:prstGeom>
          <a:no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ja-JP" altLang="en-US" sz="1400" b="1" i="0" u="sng" strike="noStrike" kern="1200" cap="none" spc="0" normalizeH="0" baseline="0" noProof="0" dirty="0" smtClean="0">
                <a:ln>
                  <a:noFill/>
                </a:ln>
                <a:solidFill>
                  <a:srgbClr val="000000"/>
                </a:solidFill>
                <a:effectLst/>
                <a:uLnTx/>
                <a:uFillTx/>
                <a:latin typeface="Meiryo UI"/>
                <a:ea typeface="Meiryo UI"/>
                <a:cs typeface="Arial"/>
              </a:rPr>
              <a:t>メンバー費</a:t>
            </a:r>
            <a:endParaRPr kumimoji="1" lang="en-US" altLang="ja-JP" sz="1400" b="1" i="0" u="sng" strike="noStrike" kern="1200" cap="none" spc="0" normalizeH="0" baseline="0" noProof="0" dirty="0" smtClean="0">
              <a:ln>
                <a:noFill/>
              </a:ln>
              <a:solidFill>
                <a:srgbClr val="000000"/>
              </a:solidFill>
              <a:effectLst/>
              <a:uLnTx/>
              <a:uFillTx/>
              <a:latin typeface="Meiryo UI"/>
              <a:ea typeface="Meiryo UI"/>
              <a:cs typeface="Arial"/>
            </a:endParaRPr>
          </a:p>
        </p:txBody>
      </p:sp>
      <p:graphicFrame>
        <p:nvGraphicFramePr>
          <p:cNvPr id="5" name="表 4"/>
          <p:cNvGraphicFramePr>
            <a:graphicFrameLocks noGrp="1"/>
          </p:cNvGraphicFramePr>
          <p:nvPr>
            <p:extLst>
              <p:ext uri="{D42A27DB-BD31-4B8C-83A1-F6EECF244321}">
                <p14:modId xmlns:p14="http://schemas.microsoft.com/office/powerpoint/2010/main" val="1091672586"/>
              </p:ext>
            </p:extLst>
          </p:nvPr>
        </p:nvGraphicFramePr>
        <p:xfrm>
          <a:off x="4306014" y="3162655"/>
          <a:ext cx="5215340" cy="2769186"/>
        </p:xfrm>
        <a:graphic>
          <a:graphicData uri="http://schemas.openxmlformats.org/drawingml/2006/table">
            <a:tbl>
              <a:tblPr firstRow="1" bandRow="1">
                <a:tableStyleId>{5C22544A-7EE6-4342-B048-85BDC9FD1C3A}</a:tableStyleId>
              </a:tblPr>
              <a:tblGrid>
                <a:gridCol w="3682517">
                  <a:extLst>
                    <a:ext uri="{9D8B030D-6E8A-4147-A177-3AD203B41FA5}">
                      <a16:colId xmlns:a16="http://schemas.microsoft.com/office/drawing/2014/main" val="1153172387"/>
                    </a:ext>
                  </a:extLst>
                </a:gridCol>
                <a:gridCol w="1532823">
                  <a:extLst>
                    <a:ext uri="{9D8B030D-6E8A-4147-A177-3AD203B41FA5}">
                      <a16:colId xmlns:a16="http://schemas.microsoft.com/office/drawing/2014/main" val="2770804196"/>
                    </a:ext>
                  </a:extLst>
                </a:gridCol>
              </a:tblGrid>
              <a:tr h="395598">
                <a:tc>
                  <a:txBody>
                    <a:bodyPr/>
                    <a:lstStyle/>
                    <a:p>
                      <a:pPr algn="ctr"/>
                      <a:r>
                        <a:rPr kumimoji="1" lang="ja-JP" altLang="en-US" sz="1200" dirty="0" smtClean="0"/>
                        <a:t>メンバー種別</a:t>
                      </a:r>
                      <a:endParaRPr kumimoji="1" lang="ja-JP" altLang="en-US" sz="1200" dirty="0"/>
                    </a:p>
                  </a:txBody>
                  <a:tcPr anchor="ctr"/>
                </a:tc>
                <a:tc>
                  <a:txBody>
                    <a:bodyPr/>
                    <a:lstStyle/>
                    <a:p>
                      <a:pPr algn="ctr"/>
                      <a:r>
                        <a:rPr kumimoji="1" lang="ja-JP" altLang="en-US" sz="1200" dirty="0" smtClean="0"/>
                        <a:t>年間メンバー費</a:t>
                      </a:r>
                      <a:endParaRPr kumimoji="1" lang="ja-JP" altLang="en-US" sz="1200" dirty="0"/>
                    </a:p>
                  </a:txBody>
                  <a:tcPr anchor="ctr"/>
                </a:tc>
                <a:extLst>
                  <a:ext uri="{0D108BD9-81ED-4DB2-BD59-A6C34878D82A}">
                    <a16:rowId xmlns:a16="http://schemas.microsoft.com/office/drawing/2014/main" val="126264139"/>
                  </a:ext>
                </a:extLst>
              </a:tr>
              <a:tr h="395598">
                <a:tc>
                  <a:txBody>
                    <a:bodyPr/>
                    <a:lstStyle/>
                    <a:p>
                      <a:r>
                        <a:rPr kumimoji="1" lang="en-US" altLang="ja-JP" sz="1200" dirty="0" smtClean="0"/>
                        <a:t>Individual level</a:t>
                      </a:r>
                      <a:endParaRPr kumimoji="1" lang="ja-JP" altLang="en-US" sz="1200" dirty="0"/>
                    </a:p>
                  </a:txBody>
                  <a:tcPr anchor="ctr"/>
                </a:tc>
                <a:tc>
                  <a:txBody>
                    <a:bodyPr/>
                    <a:lstStyle/>
                    <a:p>
                      <a:r>
                        <a:rPr kumimoji="1" lang="en-US" altLang="ja-JP" sz="1200" dirty="0" smtClean="0"/>
                        <a:t>$50</a:t>
                      </a:r>
                      <a:endParaRPr kumimoji="1" lang="ja-JP" altLang="en-US" sz="1200" dirty="0"/>
                    </a:p>
                  </a:txBody>
                  <a:tcPr anchor="ctr"/>
                </a:tc>
                <a:extLst>
                  <a:ext uri="{0D108BD9-81ED-4DB2-BD59-A6C34878D82A}">
                    <a16:rowId xmlns:a16="http://schemas.microsoft.com/office/drawing/2014/main" val="3608355816"/>
                  </a:ext>
                </a:extLst>
              </a:tr>
              <a:tr h="395598">
                <a:tc>
                  <a:txBody>
                    <a:bodyPr/>
                    <a:lstStyle/>
                    <a:p>
                      <a:r>
                        <a:rPr kumimoji="1" lang="en-US" altLang="ja-JP" sz="1200" dirty="0" smtClean="0"/>
                        <a:t>Non-Profit Organization &amp; Government Level</a:t>
                      </a:r>
                      <a:endParaRPr kumimoji="1" lang="ja-JP" altLang="en-US" sz="1200" dirty="0"/>
                    </a:p>
                  </a:txBody>
                  <a:tcPr anchor="ctr"/>
                </a:tc>
                <a:tc>
                  <a:txBody>
                    <a:bodyPr/>
                    <a:lstStyle/>
                    <a:p>
                      <a:r>
                        <a:rPr kumimoji="1" lang="en-US" altLang="ja-JP" sz="1200" dirty="0" smtClean="0"/>
                        <a:t>$250</a:t>
                      </a:r>
                      <a:endParaRPr kumimoji="1" lang="ja-JP" altLang="en-US" sz="1200" dirty="0"/>
                    </a:p>
                  </a:txBody>
                  <a:tcPr anchor="ctr"/>
                </a:tc>
                <a:extLst>
                  <a:ext uri="{0D108BD9-81ED-4DB2-BD59-A6C34878D82A}">
                    <a16:rowId xmlns:a16="http://schemas.microsoft.com/office/drawing/2014/main" val="2115477286"/>
                  </a:ext>
                </a:extLst>
              </a:tr>
              <a:tr h="395598">
                <a:tc>
                  <a:txBody>
                    <a:bodyPr/>
                    <a:lstStyle/>
                    <a:p>
                      <a:r>
                        <a:rPr kumimoji="1" lang="en-US" altLang="ja-JP" sz="1200" dirty="0" smtClean="0"/>
                        <a:t>Organization with 1-25 Employees Level</a:t>
                      </a:r>
                      <a:endParaRPr kumimoji="1" lang="ja-JP" altLang="en-US" sz="1200" dirty="0"/>
                    </a:p>
                  </a:txBody>
                  <a:tcPr anchor="ctr"/>
                </a:tc>
                <a:tc>
                  <a:txBody>
                    <a:bodyPr/>
                    <a:lstStyle/>
                    <a:p>
                      <a:r>
                        <a:rPr kumimoji="1" lang="en-US" altLang="ja-JP" sz="1200" dirty="0" smtClean="0"/>
                        <a:t>$1,000</a:t>
                      </a:r>
                      <a:endParaRPr kumimoji="1" lang="ja-JP" altLang="en-US" sz="1200" dirty="0"/>
                    </a:p>
                  </a:txBody>
                  <a:tcPr anchor="ctr"/>
                </a:tc>
                <a:extLst>
                  <a:ext uri="{0D108BD9-81ED-4DB2-BD59-A6C34878D82A}">
                    <a16:rowId xmlns:a16="http://schemas.microsoft.com/office/drawing/2014/main" val="3502258762"/>
                  </a:ext>
                </a:extLst>
              </a:tr>
              <a:tr h="395598">
                <a:tc>
                  <a:txBody>
                    <a:bodyPr/>
                    <a:lstStyle/>
                    <a:p>
                      <a:r>
                        <a:rPr kumimoji="1" lang="en-US" altLang="ja-JP" sz="1200" dirty="0" smtClean="0"/>
                        <a:t>Organization with 26-100 Employees Level</a:t>
                      </a:r>
                      <a:endParaRPr kumimoji="1" lang="ja-JP" altLang="en-US" sz="1200" dirty="0"/>
                    </a:p>
                  </a:txBody>
                  <a:tcPr anchor="ctr"/>
                </a:tc>
                <a:tc>
                  <a:txBody>
                    <a:bodyPr/>
                    <a:lstStyle/>
                    <a:p>
                      <a:r>
                        <a:rPr kumimoji="1" lang="en-US" altLang="ja-JP" sz="1200" dirty="0" smtClean="0"/>
                        <a:t>$5,000</a:t>
                      </a:r>
                      <a:endParaRPr kumimoji="1" lang="ja-JP" altLang="en-US" sz="1200" dirty="0"/>
                    </a:p>
                  </a:txBody>
                  <a:tcPr anchor="ctr"/>
                </a:tc>
                <a:extLst>
                  <a:ext uri="{0D108BD9-81ED-4DB2-BD59-A6C34878D82A}">
                    <a16:rowId xmlns:a16="http://schemas.microsoft.com/office/drawing/2014/main" val="4273865012"/>
                  </a:ext>
                </a:extLst>
              </a:tr>
              <a:tr h="395598">
                <a:tc>
                  <a:txBody>
                    <a:bodyPr/>
                    <a:lstStyle/>
                    <a:p>
                      <a:r>
                        <a:rPr kumimoji="1" lang="en-US" altLang="ja-JP" sz="1200" dirty="0" smtClean="0"/>
                        <a:t>Organization with More than 100 Employees Level</a:t>
                      </a:r>
                      <a:endParaRPr kumimoji="1" lang="ja-JP" altLang="en-US" sz="1200" dirty="0"/>
                    </a:p>
                  </a:txBody>
                  <a:tcPr anchor="ctr"/>
                </a:tc>
                <a:tc>
                  <a:txBody>
                    <a:bodyPr/>
                    <a:lstStyle/>
                    <a:p>
                      <a:r>
                        <a:rPr kumimoji="1" lang="en-US" altLang="ja-JP" sz="1200" dirty="0" smtClean="0"/>
                        <a:t>$20,000</a:t>
                      </a:r>
                      <a:endParaRPr kumimoji="1" lang="ja-JP" altLang="en-US" sz="1200" dirty="0"/>
                    </a:p>
                  </a:txBody>
                  <a:tcPr anchor="ctr"/>
                </a:tc>
                <a:extLst>
                  <a:ext uri="{0D108BD9-81ED-4DB2-BD59-A6C34878D82A}">
                    <a16:rowId xmlns:a16="http://schemas.microsoft.com/office/drawing/2014/main" val="221047254"/>
                  </a:ext>
                </a:extLst>
              </a:tr>
              <a:tr h="395598">
                <a:tc>
                  <a:txBody>
                    <a:bodyPr/>
                    <a:lstStyle/>
                    <a:p>
                      <a:r>
                        <a:rPr kumimoji="1" lang="en-US" altLang="ja-JP" sz="1200" dirty="0" smtClean="0"/>
                        <a:t>Sustaining Organization level</a:t>
                      </a:r>
                      <a:endParaRPr kumimoji="1" lang="ja-JP" altLang="en-US" sz="1200" dirty="0"/>
                    </a:p>
                  </a:txBody>
                  <a:tcPr anchor="ctr"/>
                </a:tc>
                <a:tc>
                  <a:txBody>
                    <a:bodyPr/>
                    <a:lstStyle/>
                    <a:p>
                      <a:r>
                        <a:rPr kumimoji="1" lang="en-US" altLang="ja-JP" sz="1200" dirty="0" smtClean="0"/>
                        <a:t>$50,000</a:t>
                      </a:r>
                      <a:endParaRPr kumimoji="1" lang="ja-JP" altLang="en-US" sz="1200" dirty="0"/>
                    </a:p>
                  </a:txBody>
                  <a:tcPr anchor="ctr"/>
                </a:tc>
                <a:extLst>
                  <a:ext uri="{0D108BD9-81ED-4DB2-BD59-A6C34878D82A}">
                    <a16:rowId xmlns:a16="http://schemas.microsoft.com/office/drawing/2014/main" val="4219617304"/>
                  </a:ext>
                </a:extLst>
              </a:tr>
            </a:tbl>
          </a:graphicData>
        </a:graphic>
      </p:graphicFrame>
    </p:spTree>
    <p:extLst>
      <p:ext uri="{BB962C8B-B14F-4D97-AF65-F5344CB8AC3E}">
        <p14:creationId xmlns:p14="http://schemas.microsoft.com/office/powerpoint/2010/main" val="89914896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normAutofit/>
          </a:bodyPr>
          <a:lstStyle/>
          <a:p>
            <a:r>
              <a:rPr lang="en-US" altLang="ja-JP" sz="2000" dirty="0" err="1"/>
              <a:t>OpenID</a:t>
            </a:r>
            <a:r>
              <a:rPr lang="en-US" altLang="ja-JP" sz="2000" dirty="0"/>
              <a:t> Foundation</a:t>
            </a:r>
            <a:r>
              <a:rPr lang="ja-JP" altLang="en-US" sz="2000" dirty="0"/>
              <a:t>（</a:t>
            </a:r>
            <a:r>
              <a:rPr lang="en-US" altLang="ja-JP" sz="2000" dirty="0"/>
              <a:t>OIDF</a:t>
            </a:r>
            <a:r>
              <a:rPr lang="ja-JP" altLang="en-US" sz="2000" dirty="0"/>
              <a:t>）</a:t>
            </a:r>
            <a:r>
              <a:rPr lang="en-US" altLang="ja-JP" sz="2000" dirty="0" smtClean="0"/>
              <a:t>– </a:t>
            </a:r>
            <a:r>
              <a:rPr lang="ja-JP" altLang="en-US" sz="2000" dirty="0" smtClean="0"/>
              <a:t>組織構成</a:t>
            </a:r>
            <a:endParaRPr kumimoji="1" lang="ja-JP" altLang="en-US" sz="2000" dirty="0"/>
          </a:p>
        </p:txBody>
      </p:sp>
      <p:sp>
        <p:nvSpPr>
          <p:cNvPr id="9" name="テキスト ボックス 8"/>
          <p:cNvSpPr txBox="1"/>
          <p:nvPr/>
        </p:nvSpPr>
        <p:spPr>
          <a:xfrm>
            <a:off x="331490" y="681923"/>
            <a:ext cx="1054400" cy="853976"/>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mn-cs"/>
              </a:rPr>
              <a:t>組織構成</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0" name="テキスト ボックス 9"/>
          <p:cNvSpPr txBox="1"/>
          <p:nvPr/>
        </p:nvSpPr>
        <p:spPr>
          <a:xfrm>
            <a:off x="1443336" y="679900"/>
            <a:ext cx="8131175" cy="853976"/>
          </a:xfrm>
          <a:prstGeom prst="rect">
            <a:avLst/>
          </a:prstGeom>
          <a:noFill/>
          <a:ln>
            <a:solidFill>
              <a:srgbClr val="002060"/>
            </a:solidFill>
          </a:ln>
        </p:spPr>
        <p:txBody>
          <a:bodyPr wrap="square" lIns="36000" rIns="36000" rtlCol="0" anchor="ctr">
            <a:noAutofit/>
          </a:bodyPr>
          <a:lstStyle/>
          <a:p>
            <a:pPr lvl="0" defTabSz="288000">
              <a:defRPr/>
            </a:pPr>
            <a:r>
              <a:rPr lang="en-US" altLang="ja-JP" sz="1200" dirty="0">
                <a:solidFill>
                  <a:srgbClr val="000000"/>
                </a:solidFill>
                <a:latin typeface="Meiryo UI"/>
              </a:rPr>
              <a:t>OIDF</a:t>
            </a:r>
            <a:r>
              <a:rPr lang="ja-JP" altLang="en-US" sz="1200" dirty="0">
                <a:solidFill>
                  <a:srgbClr val="000000"/>
                </a:solidFill>
                <a:latin typeface="Meiryo UI"/>
              </a:rPr>
              <a:t>内部には、</a:t>
            </a:r>
            <a:r>
              <a:rPr lang="en-US" altLang="ja-JP" sz="1200" dirty="0">
                <a:solidFill>
                  <a:srgbClr val="000000"/>
                </a:solidFill>
                <a:latin typeface="Meiryo UI"/>
              </a:rPr>
              <a:t>10</a:t>
            </a:r>
            <a:r>
              <a:rPr lang="ja-JP" altLang="en-US" sz="1200" dirty="0">
                <a:solidFill>
                  <a:srgbClr val="000000"/>
                </a:solidFill>
                <a:latin typeface="Meiryo UI"/>
              </a:rPr>
              <a:t>の</a:t>
            </a:r>
            <a:r>
              <a:rPr lang="en-US" altLang="ja-JP" sz="1200" dirty="0">
                <a:solidFill>
                  <a:srgbClr val="000000"/>
                </a:solidFill>
                <a:latin typeface="Meiryo UI"/>
              </a:rPr>
              <a:t>Working Group</a:t>
            </a:r>
            <a:r>
              <a:rPr lang="ja-JP" altLang="en-US" sz="1200" dirty="0" err="1">
                <a:solidFill>
                  <a:srgbClr val="000000"/>
                </a:solidFill>
                <a:latin typeface="Meiryo UI"/>
              </a:rPr>
              <a:t>、</a:t>
            </a:r>
            <a:r>
              <a:rPr lang="en-US" altLang="ja-JP" sz="1200" dirty="0">
                <a:solidFill>
                  <a:srgbClr val="000000"/>
                </a:solidFill>
                <a:latin typeface="Meiryo UI"/>
              </a:rPr>
              <a:t>1</a:t>
            </a:r>
            <a:r>
              <a:rPr lang="ja-JP" altLang="en-US" sz="1200" dirty="0">
                <a:solidFill>
                  <a:srgbClr val="000000"/>
                </a:solidFill>
                <a:latin typeface="Meiryo UI"/>
              </a:rPr>
              <a:t>の</a:t>
            </a:r>
            <a:r>
              <a:rPr lang="en-US" altLang="ja-JP" sz="1200" dirty="0">
                <a:solidFill>
                  <a:srgbClr val="000000"/>
                </a:solidFill>
                <a:latin typeface="Meiryo UI"/>
              </a:rPr>
              <a:t>Community Group</a:t>
            </a:r>
            <a:r>
              <a:rPr lang="ja-JP" altLang="en-US" sz="1200" dirty="0">
                <a:solidFill>
                  <a:srgbClr val="000000"/>
                </a:solidFill>
                <a:latin typeface="Meiryo UI"/>
              </a:rPr>
              <a:t>が設置されている</a:t>
            </a:r>
            <a:r>
              <a:rPr lang="ja-JP" altLang="en-US" sz="1200" dirty="0" smtClean="0">
                <a:solidFill>
                  <a:srgbClr val="000000"/>
                </a:solidFill>
                <a:latin typeface="Meiryo UI"/>
              </a:rPr>
              <a:t>。唯一</a:t>
            </a:r>
            <a:r>
              <a:rPr lang="ja-JP" altLang="en-US" sz="1200" dirty="0">
                <a:solidFill>
                  <a:srgbClr val="000000"/>
                </a:solidFill>
                <a:latin typeface="Meiryo UI"/>
              </a:rPr>
              <a:t>の</a:t>
            </a:r>
            <a:r>
              <a:rPr lang="en-US" altLang="ja-JP" sz="1200" dirty="0">
                <a:solidFill>
                  <a:srgbClr val="000000"/>
                </a:solidFill>
                <a:latin typeface="Meiryo UI"/>
              </a:rPr>
              <a:t>Community </a:t>
            </a:r>
            <a:r>
              <a:rPr lang="en-US" altLang="ja-JP" sz="1200" dirty="0" smtClean="0">
                <a:solidFill>
                  <a:srgbClr val="000000"/>
                </a:solidFill>
                <a:latin typeface="Meiryo UI"/>
              </a:rPr>
              <a:t>Group</a:t>
            </a:r>
            <a:r>
              <a:rPr lang="ja-JP" altLang="en-US" sz="1200" dirty="0">
                <a:solidFill>
                  <a:srgbClr val="000000"/>
                </a:solidFill>
                <a:latin typeface="Meiryo UI"/>
              </a:rPr>
              <a:t>である</a:t>
            </a:r>
            <a:r>
              <a:rPr lang="en-US" altLang="ja-JP" sz="1200" dirty="0" smtClean="0">
                <a:solidFill>
                  <a:srgbClr val="000000"/>
                </a:solidFill>
                <a:latin typeface="Meiryo UI"/>
              </a:rPr>
              <a:t>Global </a:t>
            </a:r>
            <a:r>
              <a:rPr lang="en-US" altLang="ja-JP" sz="1200" dirty="0">
                <a:solidFill>
                  <a:srgbClr val="000000"/>
                </a:solidFill>
                <a:latin typeface="Meiryo UI"/>
              </a:rPr>
              <a:t>Assured Identity Network (GAIN) Proof of </a:t>
            </a:r>
            <a:r>
              <a:rPr lang="en-US" altLang="ja-JP" sz="1200" dirty="0" smtClean="0">
                <a:solidFill>
                  <a:srgbClr val="000000"/>
                </a:solidFill>
                <a:latin typeface="Meiryo UI"/>
              </a:rPr>
              <a:t>Concept</a:t>
            </a:r>
            <a:r>
              <a:rPr lang="ja-JP" altLang="en-US" sz="1200" dirty="0" smtClean="0">
                <a:solidFill>
                  <a:srgbClr val="000000"/>
                </a:solidFill>
                <a:latin typeface="Meiryo UI"/>
              </a:rPr>
              <a:t>は</a:t>
            </a:r>
            <a:r>
              <a:rPr lang="en-US" altLang="ja-JP" sz="1200" dirty="0">
                <a:solidFill>
                  <a:srgbClr val="000000"/>
                </a:solidFill>
                <a:latin typeface="Meiryo UI"/>
              </a:rPr>
              <a:t>Trusted Web</a:t>
            </a:r>
            <a:r>
              <a:rPr lang="ja-JP" altLang="en-US" sz="1200" dirty="0">
                <a:solidFill>
                  <a:srgbClr val="000000"/>
                </a:solidFill>
                <a:latin typeface="Meiryo UI"/>
              </a:rPr>
              <a:t>との連携可能性がある国際的な団体の⑭として調査対象</a:t>
            </a:r>
            <a:r>
              <a:rPr lang="ja-JP" altLang="en-US" sz="1200" dirty="0" smtClean="0">
                <a:solidFill>
                  <a:srgbClr val="000000"/>
                </a:solidFill>
                <a:latin typeface="Meiryo UI"/>
              </a:rPr>
              <a:t>と</a:t>
            </a:r>
            <a:r>
              <a:rPr lang="ja-JP" altLang="en-US" sz="1200" dirty="0">
                <a:solidFill>
                  <a:srgbClr val="000000"/>
                </a:solidFill>
                <a:latin typeface="Meiryo UI"/>
              </a:rPr>
              <a:t>した</a:t>
            </a:r>
            <a:r>
              <a:rPr lang="ja-JP" altLang="en-US" sz="1200" dirty="0" smtClean="0">
                <a:solidFill>
                  <a:srgbClr val="000000"/>
                </a:solidFill>
                <a:latin typeface="Meiryo UI"/>
              </a:rPr>
              <a:t>。</a:t>
            </a:r>
            <a:r>
              <a:rPr lang="en-US" altLang="ja-JP" sz="1200" dirty="0" err="1">
                <a:solidFill>
                  <a:srgbClr val="000000"/>
                </a:solidFill>
                <a:latin typeface="Meiryo UI"/>
              </a:rPr>
              <a:t>OpenID</a:t>
            </a:r>
            <a:r>
              <a:rPr lang="ja-JP" altLang="en-US" sz="1200" dirty="0" smtClean="0">
                <a:solidFill>
                  <a:srgbClr val="000000"/>
                </a:solidFill>
                <a:latin typeface="Meiryo UI"/>
              </a:rPr>
              <a:t>技術</a:t>
            </a:r>
            <a:r>
              <a:rPr lang="ja-JP" altLang="en-US" sz="1200" dirty="0">
                <a:solidFill>
                  <a:srgbClr val="000000"/>
                </a:solidFill>
                <a:latin typeface="Meiryo UI"/>
              </a:rPr>
              <a:t>の</a:t>
            </a:r>
            <a:r>
              <a:rPr lang="ja-JP" altLang="en-US" sz="1200" dirty="0" smtClean="0">
                <a:solidFill>
                  <a:srgbClr val="000000"/>
                </a:solidFill>
                <a:latin typeface="Meiryo UI"/>
              </a:rPr>
              <a:t>中心であるアイデンティティ</a:t>
            </a:r>
            <a:r>
              <a:rPr lang="ja-JP" altLang="en-US" sz="1200" dirty="0">
                <a:solidFill>
                  <a:srgbClr val="000000"/>
                </a:solidFill>
                <a:latin typeface="Meiryo UI"/>
              </a:rPr>
              <a:t>連携プロトコルである</a:t>
            </a:r>
            <a:r>
              <a:rPr lang="en-US" altLang="ja-JP" sz="1200" dirty="0" err="1">
                <a:solidFill>
                  <a:srgbClr val="000000"/>
                </a:solidFill>
                <a:latin typeface="Meiryo UI"/>
              </a:rPr>
              <a:t>OpenID</a:t>
            </a:r>
            <a:r>
              <a:rPr lang="en-US" altLang="ja-JP" sz="1200" dirty="0">
                <a:solidFill>
                  <a:srgbClr val="000000"/>
                </a:solidFill>
                <a:latin typeface="Meiryo UI"/>
              </a:rPr>
              <a:t> </a:t>
            </a:r>
            <a:r>
              <a:rPr lang="en-US" altLang="ja-JP" sz="1200" dirty="0" smtClean="0">
                <a:solidFill>
                  <a:srgbClr val="000000"/>
                </a:solidFill>
                <a:latin typeface="Meiryo UI"/>
              </a:rPr>
              <a:t>Connect</a:t>
            </a:r>
            <a:r>
              <a:rPr lang="ja-JP" altLang="en-US" sz="1200" dirty="0" smtClean="0">
                <a:solidFill>
                  <a:srgbClr val="000000"/>
                </a:solidFill>
                <a:latin typeface="Meiryo UI"/>
              </a:rPr>
              <a:t>は、</a:t>
            </a:r>
            <a:r>
              <a:rPr lang="en-US" altLang="ja-JP" sz="1200" dirty="0" smtClean="0">
                <a:solidFill>
                  <a:srgbClr val="000000"/>
                </a:solidFill>
                <a:latin typeface="Meiryo UI"/>
              </a:rPr>
              <a:t>AB/Connect WG</a:t>
            </a:r>
            <a:r>
              <a:rPr lang="ja-JP" altLang="en-US" sz="1200" dirty="0" smtClean="0">
                <a:solidFill>
                  <a:srgbClr val="000000"/>
                </a:solidFill>
                <a:latin typeface="Meiryo UI"/>
              </a:rPr>
              <a:t>において策定されている</a:t>
            </a:r>
            <a:r>
              <a:rPr lang="ja-JP" altLang="en-US" sz="1200" dirty="0">
                <a:solidFill>
                  <a:srgbClr val="000000"/>
                </a:solidFill>
                <a:latin typeface="Meiryo UI"/>
              </a:rPr>
              <a:t>。本調査では、</a:t>
            </a:r>
            <a:r>
              <a:rPr lang="en-US" altLang="ja-JP" sz="1200" dirty="0">
                <a:solidFill>
                  <a:srgbClr val="000000"/>
                </a:solidFill>
                <a:latin typeface="Meiryo UI"/>
              </a:rPr>
              <a:t>Open ID Connect</a:t>
            </a:r>
            <a:r>
              <a:rPr lang="ja-JP" altLang="en-US" sz="1200" dirty="0">
                <a:solidFill>
                  <a:srgbClr val="000000"/>
                </a:solidFill>
                <a:latin typeface="Meiryo UI"/>
              </a:rPr>
              <a:t>の規格策定を担う</a:t>
            </a:r>
            <a:r>
              <a:rPr lang="en-US" altLang="ja-JP" sz="1200" dirty="0">
                <a:solidFill>
                  <a:srgbClr val="000000"/>
                </a:solidFill>
                <a:latin typeface="Meiryo UI"/>
              </a:rPr>
              <a:t>AB/Connect WG</a:t>
            </a:r>
            <a:r>
              <a:rPr lang="ja-JP" altLang="en-US" sz="1200" dirty="0">
                <a:solidFill>
                  <a:srgbClr val="000000"/>
                </a:solidFill>
                <a:latin typeface="Meiryo UI"/>
              </a:rPr>
              <a:t>を調査対象</a:t>
            </a:r>
            <a:r>
              <a:rPr lang="ja-JP" altLang="en-US" sz="1200" dirty="0" smtClean="0">
                <a:solidFill>
                  <a:srgbClr val="000000"/>
                </a:solidFill>
                <a:latin typeface="Meiryo UI"/>
              </a:rPr>
              <a:t>とした。</a:t>
            </a:r>
            <a:endParaRPr lang="ja-JP" altLang="en-US" sz="1200" dirty="0">
              <a:solidFill>
                <a:srgbClr val="000000"/>
              </a:solidFill>
              <a:latin typeface="Meiryo UI"/>
            </a:endParaRPr>
          </a:p>
        </p:txBody>
      </p:sp>
      <p:pic>
        <p:nvPicPr>
          <p:cNvPr id="5" name="図 4"/>
          <p:cNvPicPr>
            <a:picLocks noChangeAspect="1"/>
          </p:cNvPicPr>
          <p:nvPr/>
        </p:nvPicPr>
        <p:blipFill>
          <a:blip r:embed="rId2"/>
          <a:stretch>
            <a:fillRect/>
          </a:stretch>
        </p:blipFill>
        <p:spPr>
          <a:xfrm>
            <a:off x="340973" y="2285971"/>
            <a:ext cx="3713866" cy="3600817"/>
          </a:xfrm>
          <a:prstGeom prst="rect">
            <a:avLst/>
          </a:prstGeom>
        </p:spPr>
      </p:pic>
      <p:sp>
        <p:nvSpPr>
          <p:cNvPr id="11" name="テキスト ボックス 10"/>
          <p:cNvSpPr txBox="1"/>
          <p:nvPr/>
        </p:nvSpPr>
        <p:spPr>
          <a:xfrm>
            <a:off x="1440046" y="1768178"/>
            <a:ext cx="1612310" cy="221328"/>
          </a:xfrm>
          <a:prstGeom prst="rect">
            <a:avLst/>
          </a:prstGeom>
          <a:noFill/>
        </p:spPr>
        <p:txBody>
          <a:bodyPr wrap="square" lIns="36000" rIns="36000" rtlCol="0" anchor="ctr">
            <a:noAutofit/>
          </a:bodyPr>
          <a:lstStyle/>
          <a:p>
            <a:pPr algn="ctr" defTabSz="288000"/>
            <a:r>
              <a:rPr lang="en-US" altLang="ja-JP" sz="1400" b="1" u="sng" dirty="0" smtClean="0">
                <a:latin typeface="+mn-ea"/>
              </a:rPr>
              <a:t>OIDF</a:t>
            </a:r>
            <a:r>
              <a:rPr lang="ja-JP" altLang="en-US" sz="1400" b="1" u="sng" dirty="0" smtClean="0">
                <a:latin typeface="+mn-ea"/>
              </a:rPr>
              <a:t>の</a:t>
            </a:r>
            <a:r>
              <a:rPr lang="en-US" altLang="ja-JP" sz="1400" b="1" u="sng" dirty="0" smtClean="0">
                <a:latin typeface="+mn-ea"/>
              </a:rPr>
              <a:t>WG</a:t>
            </a:r>
            <a:r>
              <a:rPr lang="ja-JP" altLang="en-US" sz="1400" b="1" u="sng" dirty="0" smtClean="0">
                <a:latin typeface="+mn-ea"/>
              </a:rPr>
              <a:t>構成</a:t>
            </a:r>
            <a:endParaRPr lang="en-US" altLang="ja-JP" sz="1400" b="1" u="sng" dirty="0">
              <a:latin typeface="+mn-ea"/>
            </a:endParaRPr>
          </a:p>
        </p:txBody>
      </p:sp>
      <p:sp>
        <p:nvSpPr>
          <p:cNvPr id="12" name="正方形/長方形 11"/>
          <p:cNvSpPr/>
          <p:nvPr/>
        </p:nvSpPr>
        <p:spPr>
          <a:xfrm>
            <a:off x="533855" y="6196226"/>
            <a:ext cx="1778051" cy="246221"/>
          </a:xfrm>
          <a:prstGeom prst="rect">
            <a:avLst/>
          </a:prstGeom>
        </p:spPr>
        <p:txBody>
          <a:bodyPr wrap="none">
            <a:spAutoFit/>
          </a:bodyPr>
          <a:lstStyle/>
          <a:p>
            <a:r>
              <a:rPr lang="ja-JP" altLang="en-US" sz="1000" dirty="0" smtClean="0">
                <a:solidFill>
                  <a:schemeClr val="tx1">
                    <a:lumMod val="85000"/>
                    <a:lumOff val="15000"/>
                  </a:schemeClr>
                </a:solidFill>
              </a:rPr>
              <a:t>出所：https</a:t>
            </a:r>
            <a:r>
              <a:rPr lang="ja-JP" altLang="en-US" sz="1000" dirty="0">
                <a:solidFill>
                  <a:schemeClr val="tx1">
                    <a:lumMod val="85000"/>
                    <a:lumOff val="15000"/>
                  </a:schemeClr>
                </a:solidFill>
              </a:rPr>
              <a:t>://openid.net/wg/</a:t>
            </a:r>
          </a:p>
        </p:txBody>
      </p:sp>
      <p:sp>
        <p:nvSpPr>
          <p:cNvPr id="27" name="テキスト ボックス 26"/>
          <p:cNvSpPr txBox="1"/>
          <p:nvPr/>
        </p:nvSpPr>
        <p:spPr>
          <a:xfrm>
            <a:off x="4196176" y="2169701"/>
            <a:ext cx="1325333" cy="528040"/>
          </a:xfrm>
          <a:prstGeom prst="rect">
            <a:avLst/>
          </a:prstGeom>
          <a:solidFill>
            <a:schemeClr val="accent2">
              <a:lumMod val="10000"/>
              <a:lumOff val="90000"/>
            </a:schemeClr>
          </a:solidFill>
        </p:spPr>
        <p:txBody>
          <a:bodyPr wrap="square" lIns="36000" rIns="36000" rtlCol="0" anchor="ctr">
            <a:noAutofit/>
          </a:bodyPr>
          <a:lstStyle/>
          <a:p>
            <a:pPr algn="ctr" defTabSz="288000"/>
            <a:r>
              <a:rPr lang="en-US" altLang="ja-JP" sz="1100" dirty="0">
                <a:latin typeface="+mn-ea"/>
              </a:rPr>
              <a:t>AB/Connect WG</a:t>
            </a:r>
          </a:p>
        </p:txBody>
      </p:sp>
      <p:sp>
        <p:nvSpPr>
          <p:cNvPr id="28" name="テキスト ボックス 27"/>
          <p:cNvSpPr txBox="1"/>
          <p:nvPr/>
        </p:nvSpPr>
        <p:spPr>
          <a:xfrm>
            <a:off x="4196171" y="2733021"/>
            <a:ext cx="1325333" cy="852047"/>
          </a:xfrm>
          <a:prstGeom prst="rect">
            <a:avLst/>
          </a:prstGeom>
          <a:solidFill>
            <a:schemeClr val="accent2">
              <a:lumMod val="10000"/>
              <a:lumOff val="90000"/>
            </a:schemeClr>
          </a:solidFill>
        </p:spPr>
        <p:txBody>
          <a:bodyPr wrap="square" lIns="36000" rIns="36000" rtlCol="0" anchor="ctr">
            <a:noAutofit/>
          </a:bodyPr>
          <a:lstStyle/>
          <a:p>
            <a:pPr algn="ctr" defTabSz="288000"/>
            <a:r>
              <a:rPr lang="en-US" altLang="ja-JP" sz="1100" dirty="0">
                <a:latin typeface="+mn-ea"/>
              </a:rPr>
              <a:t>Enhanced Authentication Profile (EAP) WG</a:t>
            </a:r>
          </a:p>
        </p:txBody>
      </p:sp>
      <p:sp>
        <p:nvSpPr>
          <p:cNvPr id="29" name="テキスト ボックス 28"/>
          <p:cNvSpPr txBox="1"/>
          <p:nvPr/>
        </p:nvSpPr>
        <p:spPr>
          <a:xfrm>
            <a:off x="4196176" y="3620348"/>
            <a:ext cx="1325333" cy="639687"/>
          </a:xfrm>
          <a:prstGeom prst="rect">
            <a:avLst/>
          </a:prstGeom>
          <a:solidFill>
            <a:schemeClr val="accent2">
              <a:lumMod val="10000"/>
              <a:lumOff val="90000"/>
            </a:schemeClr>
          </a:solidFill>
        </p:spPr>
        <p:txBody>
          <a:bodyPr wrap="square" lIns="36000" rIns="36000" rtlCol="0" anchor="ctr">
            <a:noAutofit/>
          </a:bodyPr>
          <a:lstStyle/>
          <a:p>
            <a:pPr algn="ctr" defTabSz="288000"/>
            <a:r>
              <a:rPr lang="en-US" altLang="ja-JP" sz="1100" dirty="0" err="1">
                <a:latin typeface="+mn-ea"/>
              </a:rPr>
              <a:t>eKYC</a:t>
            </a:r>
            <a:r>
              <a:rPr lang="en-US" altLang="ja-JP" sz="1100" dirty="0">
                <a:latin typeface="+mn-ea"/>
              </a:rPr>
              <a:t> &amp; IDA WG</a:t>
            </a:r>
          </a:p>
        </p:txBody>
      </p:sp>
      <p:sp>
        <p:nvSpPr>
          <p:cNvPr id="30" name="テキスト ボックス 29"/>
          <p:cNvSpPr txBox="1"/>
          <p:nvPr/>
        </p:nvSpPr>
        <p:spPr>
          <a:xfrm>
            <a:off x="5599883" y="2169702"/>
            <a:ext cx="3974628" cy="528040"/>
          </a:xfrm>
          <a:prstGeom prst="rect">
            <a:avLst/>
          </a:prstGeom>
          <a:noFill/>
          <a:ln>
            <a:solidFill>
              <a:schemeClr val="accent2">
                <a:lumMod val="25000"/>
                <a:lumOff val="75000"/>
              </a:schemeClr>
            </a:solidFill>
          </a:ln>
        </p:spPr>
        <p:txBody>
          <a:bodyPr wrap="square" lIns="72000" rIns="72000" rtlCol="0" anchor="ctr">
            <a:noAutofit/>
          </a:bodyPr>
          <a:lstStyle/>
          <a:p>
            <a:pPr defTabSz="288000"/>
            <a:r>
              <a:rPr lang="en-US" altLang="ja-JP" sz="1050" dirty="0">
                <a:latin typeface="+mn-ea"/>
              </a:rPr>
              <a:t>AB/Connect</a:t>
            </a:r>
            <a:r>
              <a:rPr lang="ja-JP" altLang="en-US" sz="1050" dirty="0">
                <a:latin typeface="+mn-ea"/>
              </a:rPr>
              <a:t>ワーキンググループは、</a:t>
            </a:r>
            <a:r>
              <a:rPr lang="en-US" altLang="ja-JP" sz="1050" dirty="0">
                <a:latin typeface="+mn-ea"/>
              </a:rPr>
              <a:t>OAuth 2.0</a:t>
            </a:r>
            <a:r>
              <a:rPr lang="ja-JP" altLang="en-US" sz="1050" dirty="0">
                <a:latin typeface="+mn-ea"/>
              </a:rPr>
              <a:t>ベースの「</a:t>
            </a:r>
            <a:r>
              <a:rPr lang="en-US" altLang="ja-JP" sz="1050" dirty="0">
                <a:latin typeface="+mn-ea"/>
              </a:rPr>
              <a:t>OpenID Connect</a:t>
            </a:r>
            <a:r>
              <a:rPr lang="ja-JP" altLang="en-US" sz="1050" dirty="0">
                <a:latin typeface="+mn-ea"/>
              </a:rPr>
              <a:t>」仕様の策定を目的とした</a:t>
            </a:r>
            <a:r>
              <a:rPr lang="en-US" altLang="ja-JP" sz="1050" dirty="0">
                <a:latin typeface="+mn-ea"/>
              </a:rPr>
              <a:t>Artifact Binding</a:t>
            </a:r>
            <a:r>
              <a:rPr lang="ja-JP" altLang="en-US" sz="1050" dirty="0">
                <a:latin typeface="+mn-ea"/>
              </a:rPr>
              <a:t>（</a:t>
            </a:r>
            <a:r>
              <a:rPr lang="en-US" altLang="ja-JP" sz="1050" dirty="0">
                <a:latin typeface="+mn-ea"/>
              </a:rPr>
              <a:t>AB</a:t>
            </a:r>
            <a:r>
              <a:rPr lang="ja-JP" altLang="en-US" sz="1050" dirty="0">
                <a:latin typeface="+mn-ea"/>
              </a:rPr>
              <a:t>）ワーキンググループと</a:t>
            </a:r>
            <a:r>
              <a:rPr lang="en-US" altLang="ja-JP" sz="1050" dirty="0">
                <a:latin typeface="+mn-ea"/>
              </a:rPr>
              <a:t>Connect</a:t>
            </a:r>
            <a:r>
              <a:rPr lang="ja-JP" altLang="en-US" sz="1050" dirty="0">
                <a:latin typeface="+mn-ea"/>
              </a:rPr>
              <a:t>ワーキンググループの合同ワーキンググループである。</a:t>
            </a:r>
          </a:p>
        </p:txBody>
      </p:sp>
      <p:sp>
        <p:nvSpPr>
          <p:cNvPr id="31" name="テキスト ボックス 30"/>
          <p:cNvSpPr txBox="1"/>
          <p:nvPr/>
        </p:nvSpPr>
        <p:spPr>
          <a:xfrm>
            <a:off x="5599878" y="2733021"/>
            <a:ext cx="3974628" cy="852047"/>
          </a:xfrm>
          <a:prstGeom prst="rect">
            <a:avLst/>
          </a:prstGeom>
          <a:noFill/>
          <a:ln>
            <a:solidFill>
              <a:schemeClr val="accent2">
                <a:lumMod val="25000"/>
                <a:lumOff val="75000"/>
              </a:schemeClr>
            </a:solidFill>
          </a:ln>
        </p:spPr>
        <p:txBody>
          <a:bodyPr wrap="square" lIns="72000" rIns="72000" rtlCol="0" anchor="ctr">
            <a:noAutofit/>
          </a:bodyPr>
          <a:lstStyle/>
          <a:p>
            <a:pPr defTabSz="288000"/>
            <a:r>
              <a:rPr lang="en-US" altLang="ja-JP" sz="1050" dirty="0">
                <a:latin typeface="+mn-ea"/>
              </a:rPr>
              <a:t>OpenID Connect</a:t>
            </a:r>
            <a:r>
              <a:rPr lang="ja-JP" altLang="en-US" sz="1050" dirty="0">
                <a:latin typeface="+mn-ea"/>
              </a:rPr>
              <a:t>仕様のセキュリティおよびプライバシープロファイルを開発し、ユーザが強力な認証仕様を使用して</a:t>
            </a:r>
            <a:r>
              <a:rPr lang="en-US" altLang="ja-JP" sz="1050" dirty="0">
                <a:latin typeface="+mn-ea"/>
              </a:rPr>
              <a:t>OpenID</a:t>
            </a:r>
            <a:r>
              <a:rPr lang="ja-JP" altLang="en-US" sz="1050" dirty="0">
                <a:latin typeface="+mn-ea"/>
              </a:rPr>
              <a:t>プロバイダを認証できるようにすることを目的とした</a:t>
            </a:r>
            <a:r>
              <a:rPr lang="en-US" altLang="ja-JP" sz="1050" dirty="0">
                <a:latin typeface="+mn-ea"/>
              </a:rPr>
              <a:t>WG</a:t>
            </a:r>
            <a:r>
              <a:rPr lang="ja-JP" altLang="en-US" sz="1050" dirty="0" err="1">
                <a:latin typeface="+mn-ea"/>
              </a:rPr>
              <a:t>。</a:t>
            </a:r>
            <a:r>
              <a:rPr lang="ja-JP" altLang="en-US" sz="1050" dirty="0">
                <a:latin typeface="+mn-ea"/>
              </a:rPr>
              <a:t>このプロファイルにより、</a:t>
            </a:r>
            <a:r>
              <a:rPr lang="en-US" altLang="ja-JP" sz="1050" dirty="0">
                <a:latin typeface="+mn-ea"/>
              </a:rPr>
              <a:t>IETF</a:t>
            </a:r>
            <a:r>
              <a:rPr lang="ja-JP" altLang="en-US" sz="1050" dirty="0">
                <a:latin typeface="+mn-ea"/>
              </a:rPr>
              <a:t>トークンバインディング仕様と</a:t>
            </a:r>
            <a:r>
              <a:rPr lang="en-US" altLang="ja-JP" sz="1050" dirty="0">
                <a:latin typeface="+mn-ea"/>
              </a:rPr>
              <a:t>OpenID Connect</a:t>
            </a:r>
            <a:r>
              <a:rPr lang="ja-JP" altLang="en-US" sz="1050" dirty="0">
                <a:latin typeface="+mn-ea"/>
              </a:rPr>
              <a:t>の併用、</a:t>
            </a:r>
            <a:r>
              <a:rPr lang="en-US" altLang="ja-JP" sz="1050" dirty="0">
                <a:latin typeface="+mn-ea"/>
              </a:rPr>
              <a:t>FIDO</a:t>
            </a:r>
            <a:r>
              <a:rPr lang="ja-JP" altLang="en-US" sz="1050" dirty="0">
                <a:latin typeface="+mn-ea"/>
              </a:rPr>
              <a:t>依拠当事者や他の強力な認証技術との統合が可能になる。</a:t>
            </a:r>
          </a:p>
        </p:txBody>
      </p:sp>
      <p:sp>
        <p:nvSpPr>
          <p:cNvPr id="32" name="テキスト ボックス 31"/>
          <p:cNvSpPr txBox="1"/>
          <p:nvPr/>
        </p:nvSpPr>
        <p:spPr>
          <a:xfrm>
            <a:off x="5599883" y="3620347"/>
            <a:ext cx="3974628" cy="639687"/>
          </a:xfrm>
          <a:prstGeom prst="rect">
            <a:avLst/>
          </a:prstGeom>
          <a:noFill/>
          <a:ln>
            <a:solidFill>
              <a:schemeClr val="accent2">
                <a:lumMod val="25000"/>
                <a:lumOff val="75000"/>
              </a:schemeClr>
            </a:solidFill>
          </a:ln>
        </p:spPr>
        <p:txBody>
          <a:bodyPr wrap="square" lIns="72000" rIns="72000" rtlCol="0" anchor="ctr">
            <a:noAutofit/>
          </a:bodyPr>
          <a:lstStyle/>
          <a:p>
            <a:pPr defTabSz="288000"/>
            <a:r>
              <a:rPr lang="en-US" altLang="ja-JP" sz="1050" dirty="0" err="1">
                <a:latin typeface="+mn-ea"/>
              </a:rPr>
              <a:t>eKYC</a:t>
            </a:r>
            <a:r>
              <a:rPr lang="en-US" altLang="ja-JP" sz="1050" dirty="0">
                <a:latin typeface="+mn-ea"/>
              </a:rPr>
              <a:t> and Identity Assurance (</a:t>
            </a:r>
            <a:r>
              <a:rPr lang="en-US" altLang="ja-JP" sz="1050" dirty="0" err="1">
                <a:latin typeface="+mn-ea"/>
              </a:rPr>
              <a:t>eKYC</a:t>
            </a:r>
            <a:r>
              <a:rPr lang="en-US" altLang="ja-JP" sz="1050" dirty="0">
                <a:latin typeface="+mn-ea"/>
              </a:rPr>
              <a:t> &amp; IDA) WG</a:t>
            </a:r>
            <a:r>
              <a:rPr lang="ja-JP" altLang="en-US" sz="1050" dirty="0">
                <a:latin typeface="+mn-ea"/>
              </a:rPr>
              <a:t>は、保証されたアイデンティティ情報、すなわち検証された請求とその検証方法およびそれぞれの請求の維持方法に関する情報の伝達を標準化する</a:t>
            </a:r>
            <a:r>
              <a:rPr lang="en-US" altLang="ja-JP" sz="1050" dirty="0">
                <a:latin typeface="+mn-ea"/>
              </a:rPr>
              <a:t>OpenID Connect</a:t>
            </a:r>
            <a:r>
              <a:rPr lang="ja-JP" altLang="en-US" sz="1050" dirty="0">
                <a:latin typeface="+mn-ea"/>
              </a:rPr>
              <a:t>の拡張機能を開発している。</a:t>
            </a:r>
          </a:p>
        </p:txBody>
      </p:sp>
      <p:sp>
        <p:nvSpPr>
          <p:cNvPr id="33" name="テキスト ボックス 32"/>
          <p:cNvSpPr txBox="1"/>
          <p:nvPr/>
        </p:nvSpPr>
        <p:spPr>
          <a:xfrm>
            <a:off x="4196171" y="4295315"/>
            <a:ext cx="1325333" cy="796507"/>
          </a:xfrm>
          <a:prstGeom prst="rect">
            <a:avLst/>
          </a:prstGeom>
          <a:solidFill>
            <a:schemeClr val="accent2">
              <a:lumMod val="10000"/>
              <a:lumOff val="90000"/>
            </a:schemeClr>
          </a:solidFill>
        </p:spPr>
        <p:txBody>
          <a:bodyPr wrap="square" lIns="36000" rIns="36000" rtlCol="0" anchor="ctr">
            <a:noAutofit/>
          </a:bodyPr>
          <a:lstStyle/>
          <a:p>
            <a:pPr algn="ctr" defTabSz="288000"/>
            <a:r>
              <a:rPr lang="en-US" altLang="ja-JP" sz="1100" dirty="0">
                <a:latin typeface="+mn-ea"/>
              </a:rPr>
              <a:t>Financial-grade API (FAPI) WG</a:t>
            </a:r>
          </a:p>
        </p:txBody>
      </p:sp>
      <p:sp>
        <p:nvSpPr>
          <p:cNvPr id="34" name="テキスト ボックス 33"/>
          <p:cNvSpPr txBox="1"/>
          <p:nvPr/>
        </p:nvSpPr>
        <p:spPr>
          <a:xfrm>
            <a:off x="5599878" y="4295313"/>
            <a:ext cx="3974628" cy="796509"/>
          </a:xfrm>
          <a:prstGeom prst="rect">
            <a:avLst/>
          </a:prstGeom>
          <a:noFill/>
          <a:ln>
            <a:solidFill>
              <a:schemeClr val="accent2">
                <a:lumMod val="25000"/>
                <a:lumOff val="75000"/>
              </a:schemeClr>
            </a:solidFill>
          </a:ln>
        </p:spPr>
        <p:txBody>
          <a:bodyPr wrap="square" lIns="72000" rIns="72000" rtlCol="0" anchor="ctr">
            <a:noAutofit/>
          </a:bodyPr>
          <a:lstStyle/>
          <a:p>
            <a:pPr defTabSz="288000"/>
            <a:r>
              <a:rPr lang="ja-JP" altLang="en-US" sz="1050" dirty="0">
                <a:latin typeface="+mn-ea"/>
              </a:rPr>
              <a:t>以下の事項を可能とするために、</a:t>
            </a:r>
            <a:r>
              <a:rPr lang="en-US" altLang="ja-JP" sz="1050" dirty="0">
                <a:latin typeface="+mn-ea"/>
              </a:rPr>
              <a:t>JSON</a:t>
            </a:r>
            <a:r>
              <a:rPr lang="ja-JP" altLang="en-US" sz="1050" dirty="0">
                <a:latin typeface="+mn-ea"/>
              </a:rPr>
              <a:t>データスキーマ、セキュリティとプライバシーの推奨事項、プロトコルを提供することを目的とした</a:t>
            </a:r>
            <a:r>
              <a:rPr lang="en-US" altLang="ja-JP" sz="1050" dirty="0">
                <a:latin typeface="+mn-ea"/>
              </a:rPr>
              <a:t>WG</a:t>
            </a:r>
          </a:p>
          <a:p>
            <a:pPr defTabSz="288000"/>
            <a:r>
              <a:rPr lang="ja-JP" altLang="en-US" sz="1050" dirty="0">
                <a:latin typeface="+mn-ea"/>
              </a:rPr>
              <a:t>アプリケーションが金融口座に保存されたデータを利用すること</a:t>
            </a:r>
          </a:p>
          <a:p>
            <a:pPr defTabSz="288000"/>
            <a:r>
              <a:rPr lang="ja-JP" altLang="en-US" sz="1050" dirty="0">
                <a:latin typeface="+mn-ea"/>
              </a:rPr>
              <a:t>アプリケーションが金融口座と相互作用できるようにすること</a:t>
            </a:r>
          </a:p>
          <a:p>
            <a:pPr defTabSz="288000"/>
            <a:r>
              <a:rPr lang="ja-JP" altLang="en-US" sz="1050" dirty="0">
                <a:latin typeface="+mn-ea"/>
              </a:rPr>
              <a:t>ユーザーがセキュリティとプライバシーの設定を制御できるようにすること。</a:t>
            </a:r>
          </a:p>
        </p:txBody>
      </p:sp>
      <p:sp>
        <p:nvSpPr>
          <p:cNvPr id="35" name="テキスト ボックス 34"/>
          <p:cNvSpPr txBox="1"/>
          <p:nvPr/>
        </p:nvSpPr>
        <p:spPr>
          <a:xfrm>
            <a:off x="4196176" y="5127102"/>
            <a:ext cx="1325333" cy="650873"/>
          </a:xfrm>
          <a:prstGeom prst="rect">
            <a:avLst/>
          </a:prstGeom>
          <a:solidFill>
            <a:schemeClr val="accent2">
              <a:lumMod val="10000"/>
              <a:lumOff val="90000"/>
            </a:schemeClr>
          </a:solidFill>
        </p:spPr>
        <p:txBody>
          <a:bodyPr wrap="square" lIns="36000" rIns="36000" rtlCol="0" anchor="ctr">
            <a:noAutofit/>
          </a:bodyPr>
          <a:lstStyle/>
          <a:p>
            <a:pPr algn="ctr" defTabSz="288000"/>
            <a:r>
              <a:rPr lang="en-US" altLang="ja-JP" sz="1100" dirty="0" err="1">
                <a:latin typeface="+mn-ea"/>
              </a:rPr>
              <a:t>FastFed</a:t>
            </a:r>
            <a:r>
              <a:rPr lang="en-US" altLang="ja-JP" sz="1100" dirty="0">
                <a:latin typeface="+mn-ea"/>
              </a:rPr>
              <a:t> WG</a:t>
            </a:r>
          </a:p>
        </p:txBody>
      </p:sp>
      <p:sp>
        <p:nvSpPr>
          <p:cNvPr id="36" name="テキスト ボックス 35"/>
          <p:cNvSpPr txBox="1"/>
          <p:nvPr/>
        </p:nvSpPr>
        <p:spPr>
          <a:xfrm>
            <a:off x="5599883" y="5127101"/>
            <a:ext cx="3974628" cy="650873"/>
          </a:xfrm>
          <a:prstGeom prst="rect">
            <a:avLst/>
          </a:prstGeom>
          <a:noFill/>
          <a:ln>
            <a:solidFill>
              <a:schemeClr val="accent2">
                <a:lumMod val="25000"/>
                <a:lumOff val="75000"/>
              </a:schemeClr>
            </a:solidFill>
          </a:ln>
        </p:spPr>
        <p:txBody>
          <a:bodyPr wrap="square" lIns="72000" rIns="72000" rtlCol="0" anchor="ctr">
            <a:noAutofit/>
          </a:bodyPr>
          <a:lstStyle/>
          <a:p>
            <a:pPr defTabSz="288000"/>
            <a:r>
              <a:rPr lang="en-US" altLang="ja-JP" sz="1050" dirty="0">
                <a:latin typeface="+mn-ea"/>
              </a:rPr>
              <a:t>OpenID Connect</a:t>
            </a:r>
            <a:r>
              <a:rPr lang="ja-JP" altLang="en-US" sz="1050" dirty="0" err="1">
                <a:latin typeface="+mn-ea"/>
              </a:rPr>
              <a:t>、</a:t>
            </a:r>
            <a:r>
              <a:rPr lang="en-US" altLang="ja-JP" sz="1050" dirty="0">
                <a:latin typeface="+mn-ea"/>
              </a:rPr>
              <a:t>SAML</a:t>
            </a:r>
            <a:r>
              <a:rPr lang="ja-JP" altLang="en-US" sz="1050" dirty="0" err="1">
                <a:latin typeface="+mn-ea"/>
              </a:rPr>
              <a:t>、</a:t>
            </a:r>
            <a:r>
              <a:rPr lang="en-US" altLang="ja-JP" sz="1050" dirty="0">
                <a:latin typeface="+mn-ea"/>
              </a:rPr>
              <a:t>SCIM</a:t>
            </a:r>
            <a:r>
              <a:rPr lang="ja-JP" altLang="en-US" sz="1050" dirty="0">
                <a:latin typeface="+mn-ea"/>
              </a:rPr>
              <a:t>のうち</a:t>
            </a:r>
            <a:r>
              <a:rPr lang="en-US" altLang="ja-JP" sz="1050" dirty="0">
                <a:latin typeface="+mn-ea"/>
              </a:rPr>
              <a:t>1</a:t>
            </a:r>
            <a:r>
              <a:rPr lang="ja-JP" altLang="en-US" sz="1050" dirty="0">
                <a:latin typeface="+mn-ea"/>
              </a:rPr>
              <a:t>つ以上をサポートする</a:t>
            </a:r>
            <a:r>
              <a:rPr lang="en-US" altLang="ja-JP" sz="1050" dirty="0">
                <a:latin typeface="+mn-ea"/>
              </a:rPr>
              <a:t>ID</a:t>
            </a:r>
            <a:r>
              <a:rPr lang="ja-JP" altLang="en-US" sz="1050" dirty="0">
                <a:latin typeface="+mn-ea"/>
              </a:rPr>
              <a:t>プロバイダとホストアプリケーションを管理者が連携させ、</a:t>
            </a:r>
            <a:r>
              <a:rPr lang="en-US" altLang="ja-JP" sz="1050" dirty="0">
                <a:latin typeface="+mn-ea"/>
              </a:rPr>
              <a:t>ID</a:t>
            </a:r>
            <a:r>
              <a:rPr lang="ja-JP" altLang="en-US" sz="1050" dirty="0">
                <a:latin typeface="+mn-ea"/>
              </a:rPr>
              <a:t>プロバイダとホストアプリケーション間で設定変更のやりとりを可能にするためのメタデータ文書仕様、</a:t>
            </a:r>
            <a:r>
              <a:rPr lang="en-US" altLang="ja-JP" sz="1050" dirty="0">
                <a:latin typeface="+mn-ea"/>
              </a:rPr>
              <a:t>API</a:t>
            </a:r>
            <a:r>
              <a:rPr lang="ja-JP" altLang="en-US" sz="1050" dirty="0" err="1">
                <a:latin typeface="+mn-ea"/>
              </a:rPr>
              <a:t>、</a:t>
            </a:r>
            <a:r>
              <a:rPr lang="ja-JP" altLang="en-US" sz="1050" dirty="0">
                <a:latin typeface="+mn-ea"/>
              </a:rPr>
              <a:t>ワークフローを策定することを目的とする。</a:t>
            </a:r>
          </a:p>
        </p:txBody>
      </p:sp>
      <p:sp>
        <p:nvSpPr>
          <p:cNvPr id="37" name="テキスト ボックス 36"/>
          <p:cNvSpPr txBox="1"/>
          <p:nvPr/>
        </p:nvSpPr>
        <p:spPr>
          <a:xfrm>
            <a:off x="4196176" y="5813256"/>
            <a:ext cx="1325333" cy="662440"/>
          </a:xfrm>
          <a:prstGeom prst="rect">
            <a:avLst/>
          </a:prstGeom>
          <a:solidFill>
            <a:schemeClr val="accent2">
              <a:lumMod val="10000"/>
              <a:lumOff val="90000"/>
            </a:schemeClr>
          </a:solidFill>
        </p:spPr>
        <p:txBody>
          <a:bodyPr wrap="square" lIns="36000" rIns="36000" rtlCol="0" anchor="ctr">
            <a:noAutofit/>
          </a:bodyPr>
          <a:lstStyle/>
          <a:p>
            <a:pPr algn="ctr" defTabSz="288000"/>
            <a:r>
              <a:rPr lang="en-US" altLang="ja-JP" sz="1100" dirty="0">
                <a:latin typeface="+mn-ea"/>
              </a:rPr>
              <a:t>HEART WG</a:t>
            </a:r>
          </a:p>
        </p:txBody>
      </p:sp>
      <p:sp>
        <p:nvSpPr>
          <p:cNvPr id="38" name="テキスト ボックス 37"/>
          <p:cNvSpPr txBox="1"/>
          <p:nvPr/>
        </p:nvSpPr>
        <p:spPr>
          <a:xfrm>
            <a:off x="5599883" y="5813255"/>
            <a:ext cx="3974628" cy="662440"/>
          </a:xfrm>
          <a:prstGeom prst="rect">
            <a:avLst/>
          </a:prstGeom>
          <a:noFill/>
          <a:ln>
            <a:solidFill>
              <a:schemeClr val="accent2">
                <a:lumMod val="25000"/>
                <a:lumOff val="75000"/>
              </a:schemeClr>
            </a:solidFill>
          </a:ln>
        </p:spPr>
        <p:txBody>
          <a:bodyPr wrap="square" lIns="72000" rIns="72000" rtlCol="0" anchor="ctr">
            <a:noAutofit/>
          </a:bodyPr>
          <a:lstStyle/>
          <a:p>
            <a:pPr defTabSz="288000"/>
            <a:r>
              <a:rPr lang="en-US" altLang="ja-JP" sz="1050" dirty="0">
                <a:latin typeface="+mn-ea"/>
              </a:rPr>
              <a:t>HEART</a:t>
            </a:r>
            <a:r>
              <a:rPr lang="ja-JP" altLang="en-US" sz="1050" dirty="0">
                <a:latin typeface="+mn-ea"/>
              </a:rPr>
              <a:t>ワーキンググループは、個人が</a:t>
            </a:r>
            <a:r>
              <a:rPr lang="en-US" altLang="ja-JP" sz="1050" dirty="0">
                <a:latin typeface="+mn-ea"/>
              </a:rPr>
              <a:t>RESTful</a:t>
            </a:r>
            <a:r>
              <a:rPr lang="ja-JP" altLang="en-US" sz="1050" dirty="0">
                <a:latin typeface="+mn-ea"/>
              </a:rPr>
              <a:t>な健康関連データ共有</a:t>
            </a:r>
            <a:r>
              <a:rPr lang="en-US" altLang="ja-JP" sz="1050" dirty="0">
                <a:latin typeface="+mn-ea"/>
              </a:rPr>
              <a:t>API</a:t>
            </a:r>
            <a:r>
              <a:rPr lang="ja-JP" altLang="en-US" sz="1050" dirty="0" err="1">
                <a:latin typeface="+mn-ea"/>
              </a:rPr>
              <a:t>への</a:t>
            </a:r>
            <a:r>
              <a:rPr lang="ja-JP" altLang="en-US" sz="1050" dirty="0">
                <a:latin typeface="+mn-ea"/>
              </a:rPr>
              <a:t>アクセスの承認を制御できるようにするプライバシーおよびセキュリティ仕様のセットを調和させ開発し、他者によるこれらの仕様の相互運用可能な実装の開発を促進することを目的とする。</a:t>
            </a:r>
          </a:p>
        </p:txBody>
      </p:sp>
      <p:sp>
        <p:nvSpPr>
          <p:cNvPr id="39" name="テキスト ボックス 38"/>
          <p:cNvSpPr txBox="1"/>
          <p:nvPr/>
        </p:nvSpPr>
        <p:spPr>
          <a:xfrm>
            <a:off x="4196170" y="1845803"/>
            <a:ext cx="1325333" cy="288617"/>
          </a:xfrm>
          <a:prstGeom prst="rect">
            <a:avLst/>
          </a:prstGeom>
          <a:solidFill>
            <a:srgbClr val="002060"/>
          </a:solidFill>
        </p:spPr>
        <p:txBody>
          <a:bodyPr wrap="square" lIns="36000" rIns="36000" rtlCol="0" anchor="ctr">
            <a:noAutofit/>
          </a:bodyPr>
          <a:lstStyle/>
          <a:p>
            <a:pPr algn="ctr" defTabSz="288000"/>
            <a:r>
              <a:rPr lang="en-US" altLang="ja-JP" sz="1100" b="1" dirty="0" smtClean="0">
                <a:solidFill>
                  <a:schemeClr val="bg1"/>
                </a:solidFill>
                <a:latin typeface="+mn-ea"/>
              </a:rPr>
              <a:t>WG</a:t>
            </a:r>
            <a:r>
              <a:rPr lang="ja-JP" altLang="en-US" sz="1100" b="1" dirty="0" smtClean="0">
                <a:solidFill>
                  <a:schemeClr val="bg1"/>
                </a:solidFill>
                <a:latin typeface="+mn-ea"/>
              </a:rPr>
              <a:t>名</a:t>
            </a:r>
            <a:endParaRPr lang="en-US" altLang="ja-JP" sz="1100" b="1" dirty="0">
              <a:solidFill>
                <a:schemeClr val="bg1"/>
              </a:solidFill>
              <a:latin typeface="+mn-ea"/>
            </a:endParaRPr>
          </a:p>
        </p:txBody>
      </p:sp>
      <p:sp>
        <p:nvSpPr>
          <p:cNvPr id="40" name="テキスト ボックス 39"/>
          <p:cNvSpPr txBox="1"/>
          <p:nvPr/>
        </p:nvSpPr>
        <p:spPr>
          <a:xfrm>
            <a:off x="5599883" y="1845803"/>
            <a:ext cx="3974628" cy="288617"/>
          </a:xfrm>
          <a:prstGeom prst="rect">
            <a:avLst/>
          </a:prstGeom>
          <a:solidFill>
            <a:srgbClr val="002060"/>
          </a:solidFill>
        </p:spPr>
        <p:txBody>
          <a:bodyPr wrap="square" lIns="36000" rIns="36000" rtlCol="0" anchor="ctr">
            <a:noAutofit/>
          </a:bodyPr>
          <a:lstStyle/>
          <a:p>
            <a:pPr algn="ctr" defTabSz="288000"/>
            <a:r>
              <a:rPr lang="en-US" altLang="ja-JP" sz="1100" b="1" dirty="0" smtClean="0">
                <a:solidFill>
                  <a:schemeClr val="bg1"/>
                </a:solidFill>
                <a:latin typeface="+mn-ea"/>
              </a:rPr>
              <a:t>WG</a:t>
            </a:r>
            <a:r>
              <a:rPr lang="ja-JP" altLang="en-US" sz="1100" b="1" dirty="0">
                <a:solidFill>
                  <a:schemeClr val="bg1"/>
                </a:solidFill>
                <a:latin typeface="+mn-ea"/>
              </a:rPr>
              <a:t>概要</a:t>
            </a:r>
            <a:endParaRPr lang="en-US" altLang="ja-JP" sz="1100" b="1" dirty="0">
              <a:solidFill>
                <a:schemeClr val="bg1"/>
              </a:solidFill>
              <a:latin typeface="+mn-ea"/>
            </a:endParaRPr>
          </a:p>
        </p:txBody>
      </p:sp>
    </p:spTree>
    <p:extLst>
      <p:ext uri="{BB962C8B-B14F-4D97-AF65-F5344CB8AC3E}">
        <p14:creationId xmlns:p14="http://schemas.microsoft.com/office/powerpoint/2010/main" val="143058461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normAutofit/>
          </a:bodyPr>
          <a:lstStyle/>
          <a:p>
            <a:r>
              <a:rPr lang="en-US" altLang="ja-JP" sz="2000" dirty="0" err="1"/>
              <a:t>OpenID</a:t>
            </a:r>
            <a:r>
              <a:rPr lang="en-US" altLang="ja-JP" sz="2000" dirty="0"/>
              <a:t> Foundation</a:t>
            </a:r>
            <a:r>
              <a:rPr lang="ja-JP" altLang="en-US" sz="2000" dirty="0"/>
              <a:t>（</a:t>
            </a:r>
            <a:r>
              <a:rPr lang="en-US" altLang="ja-JP" sz="2000" dirty="0"/>
              <a:t>OIDF</a:t>
            </a:r>
            <a:r>
              <a:rPr lang="ja-JP" altLang="en-US" sz="2000" dirty="0"/>
              <a:t>）</a:t>
            </a:r>
            <a:r>
              <a:rPr lang="en-US" altLang="ja-JP" sz="2000" dirty="0" smtClean="0"/>
              <a:t>– </a:t>
            </a:r>
            <a:r>
              <a:rPr lang="ja-JP" altLang="en-US" sz="2000" dirty="0" smtClean="0"/>
              <a:t>作業</a:t>
            </a:r>
            <a:r>
              <a:rPr lang="ja-JP" altLang="en-US" sz="2000" dirty="0"/>
              <a:t>部会ごと</a:t>
            </a:r>
            <a:r>
              <a:rPr lang="ja-JP" altLang="en-US" sz="2000" dirty="0" smtClean="0"/>
              <a:t>の詳細</a:t>
            </a:r>
            <a:r>
              <a:rPr lang="ja-JP" altLang="en-US" sz="2000" dirty="0"/>
              <a:t>動向</a:t>
            </a:r>
          </a:p>
        </p:txBody>
      </p:sp>
      <p:sp>
        <p:nvSpPr>
          <p:cNvPr id="8" name="テキスト ボックス 7"/>
          <p:cNvSpPr txBox="1"/>
          <p:nvPr/>
        </p:nvSpPr>
        <p:spPr>
          <a:xfrm>
            <a:off x="1778795" y="674907"/>
            <a:ext cx="7795716" cy="689534"/>
          </a:xfrm>
          <a:prstGeom prst="rect">
            <a:avLst/>
          </a:prstGeom>
          <a:noFill/>
          <a:ln>
            <a:solidFill>
              <a:srgbClr val="002060"/>
            </a:solidFill>
          </a:ln>
        </p:spPr>
        <p:txBody>
          <a:bodyPr wrap="square" lIns="36000" rIns="36000" rtlCol="0" anchor="ctr">
            <a:noAutofit/>
          </a:bodyPr>
          <a:lstStyle/>
          <a:p>
            <a:pPr lvl="0" defTabSz="288000">
              <a:defRPr/>
            </a:pPr>
            <a:r>
              <a:rPr lang="en-US" altLang="ja-JP" sz="1400" dirty="0">
                <a:solidFill>
                  <a:srgbClr val="000000"/>
                </a:solidFill>
                <a:latin typeface="Meiryo UI"/>
              </a:rPr>
              <a:t>Open ID Connect</a:t>
            </a:r>
            <a:r>
              <a:rPr lang="ja-JP" altLang="en-US" sz="1400" dirty="0">
                <a:solidFill>
                  <a:srgbClr val="000000"/>
                </a:solidFill>
                <a:latin typeface="Meiryo UI"/>
              </a:rPr>
              <a:t>の規格策定をスコープとしている。</a:t>
            </a:r>
            <a:r>
              <a:rPr lang="en-US" altLang="ja-JP" sz="1400" dirty="0">
                <a:solidFill>
                  <a:srgbClr val="000000"/>
                </a:solidFill>
                <a:latin typeface="Meiryo UI"/>
              </a:rPr>
              <a:t>2014</a:t>
            </a:r>
            <a:r>
              <a:rPr lang="ja-JP" altLang="en-US" sz="1400" dirty="0">
                <a:solidFill>
                  <a:srgbClr val="000000"/>
                </a:solidFill>
                <a:latin typeface="Meiryo UI"/>
              </a:rPr>
              <a:t>年以降に</a:t>
            </a:r>
            <a:r>
              <a:rPr lang="en-US" altLang="ja-JP" sz="1400" dirty="0" err="1">
                <a:solidFill>
                  <a:srgbClr val="000000"/>
                </a:solidFill>
                <a:latin typeface="Meiryo UI"/>
              </a:rPr>
              <a:t>OpenID</a:t>
            </a:r>
            <a:r>
              <a:rPr lang="en-US" altLang="ja-JP" sz="1400" dirty="0">
                <a:solidFill>
                  <a:srgbClr val="000000"/>
                </a:solidFill>
                <a:latin typeface="Meiryo UI"/>
              </a:rPr>
              <a:t> Connect Core</a:t>
            </a:r>
            <a:r>
              <a:rPr lang="ja-JP" altLang="en-US" sz="1400" dirty="0">
                <a:solidFill>
                  <a:srgbClr val="000000"/>
                </a:solidFill>
                <a:latin typeface="Meiryo UI"/>
              </a:rPr>
              <a:t>と関連規格の計</a:t>
            </a:r>
            <a:r>
              <a:rPr lang="en-US" altLang="ja-JP" sz="1400" dirty="0">
                <a:solidFill>
                  <a:srgbClr val="000000"/>
                </a:solidFill>
                <a:latin typeface="Meiryo UI"/>
              </a:rPr>
              <a:t>10</a:t>
            </a:r>
            <a:r>
              <a:rPr lang="ja-JP" altLang="en-US" sz="1400" dirty="0">
                <a:solidFill>
                  <a:srgbClr val="000000"/>
                </a:solidFill>
                <a:latin typeface="Meiryo UI"/>
              </a:rPr>
              <a:t>件を策定した。</a:t>
            </a:r>
            <a:r>
              <a:rPr lang="en-US" altLang="ja-JP" sz="1400" dirty="0" err="1">
                <a:solidFill>
                  <a:srgbClr val="000000"/>
                </a:solidFill>
                <a:latin typeface="Meiryo UI"/>
              </a:rPr>
              <a:t>OpenID</a:t>
            </a:r>
            <a:r>
              <a:rPr lang="en-US" altLang="ja-JP" sz="1400" dirty="0">
                <a:solidFill>
                  <a:srgbClr val="000000"/>
                </a:solidFill>
                <a:latin typeface="Meiryo UI"/>
              </a:rPr>
              <a:t> Connect</a:t>
            </a:r>
            <a:r>
              <a:rPr lang="ja-JP" altLang="en-US" sz="1400" dirty="0">
                <a:solidFill>
                  <a:srgbClr val="000000"/>
                </a:solidFill>
                <a:latin typeface="Meiryo UI"/>
              </a:rPr>
              <a:t>は、</a:t>
            </a:r>
            <a:r>
              <a:rPr lang="en-US" altLang="ja-JP" sz="1400" dirty="0">
                <a:solidFill>
                  <a:srgbClr val="000000"/>
                </a:solidFill>
                <a:latin typeface="Meiryo UI"/>
              </a:rPr>
              <a:t>OAuth 2.0</a:t>
            </a:r>
            <a:r>
              <a:rPr lang="ja-JP" altLang="en-US" sz="1400" dirty="0">
                <a:solidFill>
                  <a:srgbClr val="000000"/>
                </a:solidFill>
                <a:latin typeface="Meiryo UI"/>
              </a:rPr>
              <a:t>を基にしたエンドユーザーアイデンティティの検証プロトコルの規格である</a:t>
            </a:r>
            <a:r>
              <a:rPr lang="ja-JP" altLang="en-US" sz="1400" dirty="0" smtClean="0">
                <a:solidFill>
                  <a:srgbClr val="000000"/>
                </a:solidFill>
                <a:latin typeface="Meiryo UI"/>
              </a:rPr>
              <a:t>。</a:t>
            </a:r>
            <a:endParaRPr lang="ja-JP" altLang="en-US" sz="1400" dirty="0">
              <a:solidFill>
                <a:srgbClr val="000000"/>
              </a:solidFill>
              <a:latin typeface="Meiryo UI"/>
            </a:endParaRPr>
          </a:p>
        </p:txBody>
      </p:sp>
      <p:sp>
        <p:nvSpPr>
          <p:cNvPr id="9" name="テキスト プレースホルダー 2"/>
          <p:cNvSpPr>
            <a:spLocks noGrp="1"/>
          </p:cNvSpPr>
          <p:nvPr>
            <p:ph type="body" sz="quarter" idx="10"/>
          </p:nvPr>
        </p:nvSpPr>
        <p:spPr>
          <a:xfrm>
            <a:off x="335991" y="1390695"/>
            <a:ext cx="9250463" cy="364233"/>
          </a:xfrm>
          <a:solidFill>
            <a:schemeClr val="accent1"/>
          </a:solidFill>
          <a:ln>
            <a:noFill/>
          </a:ln>
        </p:spPr>
        <p:txBody>
          <a:bodyPr lIns="72000" rIns="72000" anchor="ctr"/>
          <a:lstStyle/>
          <a:p>
            <a:pPr algn="ctr"/>
            <a:r>
              <a:rPr lang="en-US" altLang="ja-JP" sz="1400" b="1" dirty="0" smtClean="0">
                <a:solidFill>
                  <a:schemeClr val="bg1"/>
                </a:solidFill>
              </a:rPr>
              <a:t>WG</a:t>
            </a:r>
            <a:r>
              <a:rPr lang="ja-JP" altLang="en-US" sz="1400" b="1" dirty="0" smtClean="0">
                <a:solidFill>
                  <a:schemeClr val="bg1"/>
                </a:solidFill>
              </a:rPr>
              <a:t>の</a:t>
            </a:r>
            <a:r>
              <a:rPr lang="ja-JP" altLang="en-US" sz="1400" b="1" dirty="0">
                <a:solidFill>
                  <a:schemeClr val="bg1"/>
                </a:solidFill>
              </a:rPr>
              <a:t>動向</a:t>
            </a:r>
            <a:endParaRPr lang="en-US" altLang="ja-JP" sz="1400" b="1" dirty="0" smtClean="0">
              <a:solidFill>
                <a:schemeClr val="bg1"/>
              </a:solidFill>
            </a:endParaRPr>
          </a:p>
        </p:txBody>
      </p:sp>
      <p:sp>
        <p:nvSpPr>
          <p:cNvPr id="12" name="テキスト ボックス 11"/>
          <p:cNvSpPr txBox="1"/>
          <p:nvPr/>
        </p:nvSpPr>
        <p:spPr>
          <a:xfrm>
            <a:off x="335990" y="2595508"/>
            <a:ext cx="878447" cy="963305"/>
          </a:xfrm>
          <a:prstGeom prst="rect">
            <a:avLst/>
          </a:prstGeom>
          <a:solidFill>
            <a:schemeClr val="accent2">
              <a:lumMod val="10000"/>
              <a:lumOff val="90000"/>
            </a:schemeClr>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mn-cs"/>
              </a:rPr>
              <a:t>主な文書</a:t>
            </a:r>
            <a:endParaRPr kumimoji="1" lang="en-US" altLang="ja-JP" sz="1200" b="1" i="0" u="none" strike="noStrike" kern="1200" cap="none" spc="0" normalizeH="0" baseline="0" noProof="0" dirty="0">
              <a:ln>
                <a:noFill/>
              </a:ln>
              <a:solidFill>
                <a:srgbClr val="000000">
                  <a:lumMod val="85000"/>
                  <a:lumOff val="15000"/>
                </a:srgbClr>
              </a:solidFill>
              <a:effectLst/>
              <a:uLnTx/>
              <a:uFillTx/>
              <a:latin typeface="Meiryo UI"/>
              <a:ea typeface="Meiryo UI"/>
              <a:cs typeface="+mn-cs"/>
            </a:endParaRPr>
          </a:p>
        </p:txBody>
      </p:sp>
      <p:sp>
        <p:nvSpPr>
          <p:cNvPr id="13" name="テキスト プレースホルダー 2"/>
          <p:cNvSpPr txBox="1">
            <a:spLocks/>
          </p:cNvSpPr>
          <p:nvPr/>
        </p:nvSpPr>
        <p:spPr>
          <a:xfrm>
            <a:off x="1285875" y="2594381"/>
            <a:ext cx="3609974" cy="962824"/>
          </a:xfrm>
          <a:prstGeom prst="rect">
            <a:avLst/>
          </a:prstGeom>
          <a:ln>
            <a:solidFill>
              <a:schemeClr val="accent1"/>
            </a:solid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285750" lvl="0" indent="-285750">
              <a:buFont typeface="Arial" panose="020B0604020202020204" pitchFamily="34" charset="0"/>
              <a:buChar char="•"/>
              <a:defRPr/>
            </a:pPr>
            <a:r>
              <a:rPr lang="en-US" altLang="ja-JP" sz="1100" dirty="0">
                <a:solidFill>
                  <a:srgbClr val="000000">
                    <a:lumMod val="85000"/>
                    <a:lumOff val="15000"/>
                  </a:srgbClr>
                </a:solidFill>
              </a:rPr>
              <a:t>Self-Issued </a:t>
            </a:r>
            <a:r>
              <a:rPr lang="en-US" altLang="ja-JP" sz="1100" dirty="0" err="1">
                <a:solidFill>
                  <a:srgbClr val="000000">
                    <a:lumMod val="85000"/>
                    <a:lumOff val="15000"/>
                  </a:srgbClr>
                </a:solidFill>
              </a:rPr>
              <a:t>OpenID</a:t>
            </a:r>
            <a:r>
              <a:rPr lang="en-US" altLang="ja-JP" sz="1100" dirty="0">
                <a:solidFill>
                  <a:srgbClr val="000000">
                    <a:lumMod val="85000"/>
                    <a:lumOff val="15000"/>
                  </a:srgbClr>
                </a:solidFill>
              </a:rPr>
              <a:t> Provider v2</a:t>
            </a:r>
            <a:r>
              <a:rPr lang="ja-JP" altLang="en-US" sz="1100" dirty="0">
                <a:solidFill>
                  <a:srgbClr val="000000">
                    <a:lumMod val="85000"/>
                    <a:lumOff val="15000"/>
                  </a:srgbClr>
                </a:solidFill>
              </a:rPr>
              <a:t>（</a:t>
            </a:r>
            <a:r>
              <a:rPr lang="en-US" altLang="ja-JP" sz="1100" dirty="0">
                <a:solidFill>
                  <a:srgbClr val="000000">
                    <a:lumMod val="85000"/>
                    <a:lumOff val="15000"/>
                  </a:srgbClr>
                </a:solidFill>
              </a:rPr>
              <a:t>SIOP</a:t>
            </a:r>
            <a:r>
              <a:rPr lang="ja-JP" altLang="en-US" sz="1100" dirty="0" smtClean="0">
                <a:solidFill>
                  <a:srgbClr val="000000">
                    <a:lumMod val="85000"/>
                    <a:lumOff val="15000"/>
                  </a:srgbClr>
                </a:solidFill>
              </a:rPr>
              <a:t>）</a:t>
            </a:r>
            <a:endParaRPr lang="en-US" altLang="ja-JP" sz="1100" dirty="0" smtClean="0">
              <a:solidFill>
                <a:srgbClr val="000000">
                  <a:lumMod val="85000"/>
                  <a:lumOff val="15000"/>
                </a:srgbClr>
              </a:solidFill>
            </a:endParaRPr>
          </a:p>
          <a:p>
            <a:pPr marL="285750" lvl="0" indent="-285750">
              <a:buFont typeface="Arial" panose="020B0604020202020204" pitchFamily="34" charset="0"/>
              <a:buChar char="•"/>
              <a:defRPr/>
            </a:pPr>
            <a:r>
              <a:rPr lang="en-US" altLang="ja-JP" sz="1100" dirty="0" err="1" smtClean="0">
                <a:solidFill>
                  <a:srgbClr val="000000">
                    <a:lumMod val="85000"/>
                    <a:lumOff val="15000"/>
                  </a:srgbClr>
                </a:solidFill>
              </a:rPr>
              <a:t>OpenID</a:t>
            </a:r>
            <a:r>
              <a:rPr lang="en-US" altLang="ja-JP" sz="1100" dirty="0" smtClean="0">
                <a:solidFill>
                  <a:srgbClr val="000000">
                    <a:lumMod val="85000"/>
                    <a:lumOff val="15000"/>
                  </a:srgbClr>
                </a:solidFill>
              </a:rPr>
              <a:t> </a:t>
            </a:r>
            <a:r>
              <a:rPr lang="en-US" altLang="ja-JP" sz="1100" dirty="0">
                <a:solidFill>
                  <a:srgbClr val="000000">
                    <a:lumMod val="85000"/>
                    <a:lumOff val="15000"/>
                  </a:srgbClr>
                </a:solidFill>
              </a:rPr>
              <a:t>for Verifiable </a:t>
            </a:r>
            <a:r>
              <a:rPr lang="en-US" altLang="ja-JP" sz="1100" dirty="0" smtClean="0">
                <a:solidFill>
                  <a:srgbClr val="000000">
                    <a:lumMod val="85000"/>
                    <a:lumOff val="15000"/>
                  </a:srgbClr>
                </a:solidFill>
              </a:rPr>
              <a:t>Presentations</a:t>
            </a:r>
            <a:r>
              <a:rPr lang="ja-JP" altLang="en-US" sz="1100" dirty="0" smtClean="0">
                <a:solidFill>
                  <a:srgbClr val="000000">
                    <a:lumMod val="85000"/>
                    <a:lumOff val="15000"/>
                  </a:srgbClr>
                </a:solidFill>
              </a:rPr>
              <a:t>（</a:t>
            </a:r>
            <a:r>
              <a:rPr lang="en-US" altLang="ja-JP" sz="1100" dirty="0" err="1" smtClean="0">
                <a:solidFill>
                  <a:srgbClr val="000000">
                    <a:lumMod val="85000"/>
                    <a:lumOff val="15000"/>
                  </a:srgbClr>
                </a:solidFill>
              </a:rPr>
              <a:t>OpenID</a:t>
            </a:r>
            <a:r>
              <a:rPr lang="en-US" altLang="ja-JP" sz="1100" dirty="0" smtClean="0">
                <a:solidFill>
                  <a:srgbClr val="000000">
                    <a:lumMod val="85000"/>
                    <a:lumOff val="15000"/>
                  </a:srgbClr>
                </a:solidFill>
              </a:rPr>
              <a:t> for VP</a:t>
            </a:r>
            <a:r>
              <a:rPr lang="ja-JP" altLang="en-US" sz="1100" dirty="0" smtClean="0">
                <a:solidFill>
                  <a:srgbClr val="000000">
                    <a:lumMod val="85000"/>
                    <a:lumOff val="15000"/>
                  </a:srgbClr>
                </a:solidFill>
              </a:rPr>
              <a:t>）</a:t>
            </a:r>
            <a:endParaRPr lang="en-US" altLang="ja-JP" sz="1100" dirty="0" err="1" smtClean="0">
              <a:solidFill>
                <a:srgbClr val="000000">
                  <a:lumMod val="85000"/>
                  <a:lumOff val="15000"/>
                </a:srgbClr>
              </a:solidFill>
            </a:endParaRPr>
          </a:p>
          <a:p>
            <a:pPr marL="285750" lvl="0" indent="-285750">
              <a:buFont typeface="Arial" panose="020B0604020202020204" pitchFamily="34" charset="0"/>
              <a:buChar char="•"/>
              <a:defRPr/>
            </a:pPr>
            <a:r>
              <a:rPr lang="en-US" altLang="ja-JP" sz="1100" dirty="0" err="1" smtClean="0">
                <a:solidFill>
                  <a:srgbClr val="000000">
                    <a:lumMod val="85000"/>
                    <a:lumOff val="15000"/>
                  </a:srgbClr>
                </a:solidFill>
              </a:rPr>
              <a:t>OpenID</a:t>
            </a:r>
            <a:r>
              <a:rPr lang="en-US" altLang="ja-JP" sz="1100" dirty="0" smtClean="0">
                <a:solidFill>
                  <a:srgbClr val="000000">
                    <a:lumMod val="85000"/>
                    <a:lumOff val="15000"/>
                  </a:srgbClr>
                </a:solidFill>
              </a:rPr>
              <a:t> </a:t>
            </a:r>
            <a:r>
              <a:rPr lang="en-US" altLang="ja-JP" sz="1100" dirty="0">
                <a:solidFill>
                  <a:srgbClr val="000000">
                    <a:lumMod val="85000"/>
                    <a:lumOff val="15000"/>
                  </a:srgbClr>
                </a:solidFill>
              </a:rPr>
              <a:t>for Verifiable Credential </a:t>
            </a:r>
            <a:r>
              <a:rPr lang="en-US" altLang="ja-JP" sz="1100" dirty="0" smtClean="0">
                <a:solidFill>
                  <a:srgbClr val="000000">
                    <a:lumMod val="85000"/>
                    <a:lumOff val="15000"/>
                  </a:srgbClr>
                </a:solidFill>
              </a:rPr>
              <a:t>Issuance</a:t>
            </a:r>
            <a:r>
              <a:rPr lang="ja-JP" altLang="en-US" sz="1100" dirty="0" smtClean="0">
                <a:solidFill>
                  <a:srgbClr val="000000">
                    <a:lumMod val="85000"/>
                    <a:lumOff val="15000"/>
                  </a:srgbClr>
                </a:solidFill>
              </a:rPr>
              <a:t>（</a:t>
            </a:r>
            <a:r>
              <a:rPr lang="en-US" altLang="ja-JP" sz="1100" dirty="0" err="1" smtClean="0">
                <a:solidFill>
                  <a:srgbClr val="000000">
                    <a:lumMod val="85000"/>
                    <a:lumOff val="15000"/>
                  </a:srgbClr>
                </a:solidFill>
              </a:rPr>
              <a:t>OpenID</a:t>
            </a:r>
            <a:r>
              <a:rPr lang="en-US" altLang="ja-JP" sz="1100" dirty="0" smtClean="0">
                <a:solidFill>
                  <a:srgbClr val="000000">
                    <a:lumMod val="85000"/>
                    <a:lumOff val="15000"/>
                  </a:srgbClr>
                </a:solidFill>
              </a:rPr>
              <a:t> for VC Issuance</a:t>
            </a:r>
            <a:r>
              <a:rPr lang="ja-JP" altLang="en-US" sz="1100" dirty="0" smtClean="0">
                <a:solidFill>
                  <a:srgbClr val="000000">
                    <a:lumMod val="85000"/>
                    <a:lumOff val="15000"/>
                  </a:srgbClr>
                </a:solidFill>
              </a:rPr>
              <a:t>）</a:t>
            </a:r>
            <a:endParaRPr kumimoji="1" lang="en-US" altLang="ja-JP" sz="1100" b="0" i="0" u="none" strike="noStrike" kern="1200" cap="none" spc="0" normalizeH="0" baseline="0" noProof="0" dirty="0" smtClean="0">
              <a:ln>
                <a:noFill/>
              </a:ln>
              <a:solidFill>
                <a:srgbClr val="000000">
                  <a:lumMod val="85000"/>
                  <a:lumOff val="15000"/>
                </a:srgbClr>
              </a:solidFill>
              <a:effectLst/>
              <a:uLnTx/>
              <a:uFillTx/>
              <a:latin typeface="Meiryo UI"/>
              <a:ea typeface="Meiryo UI"/>
            </a:endParaRPr>
          </a:p>
        </p:txBody>
      </p:sp>
      <p:sp>
        <p:nvSpPr>
          <p:cNvPr id="17" name="テキスト ボックス 16"/>
          <p:cNvSpPr txBox="1"/>
          <p:nvPr/>
        </p:nvSpPr>
        <p:spPr>
          <a:xfrm>
            <a:off x="4952999" y="2594383"/>
            <a:ext cx="1047750" cy="964429"/>
          </a:xfrm>
          <a:prstGeom prst="rect">
            <a:avLst/>
          </a:prstGeom>
          <a:solidFill>
            <a:schemeClr val="accent2">
              <a:lumMod val="10000"/>
              <a:lumOff val="90000"/>
            </a:schemeClr>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mn-cs"/>
              </a:rPr>
              <a:t>会議開催状況</a:t>
            </a:r>
            <a:endParaRPr kumimoji="1" lang="en-US" altLang="ja-JP" sz="1200" b="1" i="0" u="none" strike="noStrike" kern="1200" cap="none" spc="0" normalizeH="0" baseline="0" noProof="0" dirty="0">
              <a:ln>
                <a:noFill/>
              </a:ln>
              <a:solidFill>
                <a:srgbClr val="000000">
                  <a:lumMod val="85000"/>
                  <a:lumOff val="15000"/>
                </a:srgbClr>
              </a:solidFill>
              <a:effectLst/>
              <a:uLnTx/>
              <a:uFillTx/>
              <a:latin typeface="Meiryo UI"/>
              <a:ea typeface="Meiryo UI"/>
              <a:cs typeface="+mn-cs"/>
            </a:endParaRPr>
          </a:p>
        </p:txBody>
      </p:sp>
      <p:sp>
        <p:nvSpPr>
          <p:cNvPr id="18" name="テキスト プレースホルダー 2"/>
          <p:cNvSpPr txBox="1">
            <a:spLocks/>
          </p:cNvSpPr>
          <p:nvPr/>
        </p:nvSpPr>
        <p:spPr>
          <a:xfrm>
            <a:off x="6057899" y="2594384"/>
            <a:ext cx="3528257" cy="964428"/>
          </a:xfrm>
          <a:prstGeom prst="rect">
            <a:avLst/>
          </a:prstGeom>
          <a:ln>
            <a:solidFill>
              <a:schemeClr val="accent1"/>
            </a:solid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l"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100" b="0" i="0" u="none" strike="noStrike" kern="1200" cap="none" spc="0" normalizeH="0" baseline="0" noProof="0" dirty="0" smtClean="0">
                <a:ln>
                  <a:noFill/>
                </a:ln>
                <a:solidFill>
                  <a:srgbClr val="000000">
                    <a:lumMod val="85000"/>
                    <a:lumOff val="15000"/>
                  </a:srgbClr>
                </a:solidFill>
                <a:effectLst/>
                <a:uLnTx/>
                <a:uFillTx/>
                <a:latin typeface="Meiryo UI"/>
                <a:ea typeface="Meiryo UI"/>
              </a:rPr>
              <a:t>2022</a:t>
            </a:r>
            <a:r>
              <a:rPr kumimoji="1" lang="ja-JP" altLang="en-US" sz="1100" b="0" i="0" u="none" strike="noStrike" kern="1200" cap="none" spc="0" normalizeH="0" baseline="0" noProof="0" dirty="0" smtClean="0">
                <a:ln>
                  <a:noFill/>
                </a:ln>
                <a:solidFill>
                  <a:srgbClr val="000000">
                    <a:lumMod val="85000"/>
                    <a:lumOff val="15000"/>
                  </a:srgbClr>
                </a:solidFill>
                <a:effectLst/>
                <a:uLnTx/>
                <a:uFillTx/>
                <a:latin typeface="Meiryo UI"/>
                <a:ea typeface="Meiryo UI"/>
              </a:rPr>
              <a:t>年は</a:t>
            </a:r>
            <a:r>
              <a:rPr lang="en-US" altLang="ja-JP" sz="1100" dirty="0" smtClean="0">
                <a:solidFill>
                  <a:srgbClr val="000000">
                    <a:lumMod val="85000"/>
                    <a:lumOff val="15000"/>
                  </a:srgbClr>
                </a:solidFill>
                <a:latin typeface="Meiryo UI"/>
                <a:ea typeface="Meiryo UI"/>
              </a:rPr>
              <a:t>6</a:t>
            </a:r>
            <a:r>
              <a:rPr lang="ja-JP" altLang="en-US" sz="1100" dirty="0" smtClean="0">
                <a:solidFill>
                  <a:srgbClr val="000000">
                    <a:lumMod val="85000"/>
                    <a:lumOff val="15000"/>
                  </a:srgbClr>
                </a:solidFill>
                <a:latin typeface="Meiryo UI"/>
                <a:ea typeface="Meiryo UI"/>
              </a:rPr>
              <a:t>月に</a:t>
            </a:r>
            <a:r>
              <a:rPr lang="en-US" altLang="ja-JP" sz="1100" dirty="0" smtClean="0">
                <a:solidFill>
                  <a:srgbClr val="000000">
                    <a:lumMod val="85000"/>
                    <a:lumOff val="15000"/>
                  </a:srgbClr>
                </a:solidFill>
                <a:latin typeface="Meiryo UI"/>
                <a:ea typeface="Meiryo UI"/>
              </a:rPr>
              <a:t>1</a:t>
            </a:r>
            <a:r>
              <a:rPr lang="ja-JP" altLang="en-US" sz="1100" dirty="0" smtClean="0">
                <a:solidFill>
                  <a:srgbClr val="000000">
                    <a:lumMod val="85000"/>
                    <a:lumOff val="15000"/>
                  </a:srgbClr>
                </a:solidFill>
                <a:latin typeface="Meiryo UI"/>
                <a:ea typeface="Meiryo UI"/>
              </a:rPr>
              <a:t>回実施</a:t>
            </a:r>
            <a:endParaRPr lang="en-US" altLang="ja-JP" sz="1100" dirty="0" smtClean="0">
              <a:solidFill>
                <a:srgbClr val="000000">
                  <a:lumMod val="85000"/>
                  <a:lumOff val="15000"/>
                </a:srgbClr>
              </a:solidFill>
              <a:latin typeface="Meiryo UI"/>
              <a:ea typeface="Meiryo UI"/>
            </a:endParaRPr>
          </a:p>
          <a:p>
            <a:pPr marL="0" marR="0" lvl="0" indent="0" algn="l"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100" b="0" i="0" u="none" strike="noStrike" kern="1200" cap="none" spc="0" normalizeH="0" baseline="0" noProof="0" dirty="0" smtClean="0">
                <a:ln>
                  <a:noFill/>
                </a:ln>
                <a:solidFill>
                  <a:srgbClr val="000000">
                    <a:lumMod val="85000"/>
                    <a:lumOff val="15000"/>
                  </a:srgbClr>
                </a:solidFill>
                <a:effectLst/>
                <a:uLnTx/>
                <a:uFillTx/>
                <a:latin typeface="Meiryo UI"/>
                <a:ea typeface="Meiryo UI"/>
              </a:rPr>
              <a:t>2023</a:t>
            </a:r>
            <a:r>
              <a:rPr kumimoji="1" lang="ja-JP" altLang="en-US" sz="1100" b="0" i="0" u="none" strike="noStrike" kern="1200" cap="none" spc="0" normalizeH="0" baseline="0" noProof="0" dirty="0" smtClean="0">
                <a:ln>
                  <a:noFill/>
                </a:ln>
                <a:solidFill>
                  <a:srgbClr val="000000">
                    <a:lumMod val="85000"/>
                    <a:lumOff val="15000"/>
                  </a:srgbClr>
                </a:solidFill>
                <a:effectLst/>
                <a:uLnTx/>
                <a:uFillTx/>
                <a:latin typeface="Meiryo UI"/>
                <a:ea typeface="Meiryo UI"/>
              </a:rPr>
              <a:t>年は</a:t>
            </a:r>
            <a:r>
              <a:rPr kumimoji="1" lang="en-US" altLang="ja-JP" sz="1100" b="0" i="0" u="none" strike="noStrike" kern="1200" cap="none" spc="0" normalizeH="0" baseline="0" noProof="0" dirty="0" smtClean="0">
                <a:ln>
                  <a:noFill/>
                </a:ln>
                <a:solidFill>
                  <a:srgbClr val="000000">
                    <a:lumMod val="85000"/>
                    <a:lumOff val="15000"/>
                  </a:srgbClr>
                </a:solidFill>
                <a:effectLst/>
                <a:uLnTx/>
                <a:uFillTx/>
                <a:latin typeface="Meiryo UI"/>
                <a:ea typeface="Meiryo UI"/>
              </a:rPr>
              <a:t>3</a:t>
            </a:r>
            <a:r>
              <a:rPr kumimoji="1" lang="ja-JP" altLang="en-US" sz="1100" b="0" i="0" u="none" strike="noStrike" kern="1200" cap="none" spc="0" normalizeH="0" baseline="0" noProof="0" dirty="0" smtClean="0">
                <a:ln>
                  <a:noFill/>
                </a:ln>
                <a:solidFill>
                  <a:srgbClr val="000000">
                    <a:lumMod val="85000"/>
                    <a:lumOff val="15000"/>
                  </a:srgbClr>
                </a:solidFill>
                <a:effectLst/>
                <a:uLnTx/>
                <a:uFillTx/>
                <a:latin typeface="Meiryo UI"/>
                <a:ea typeface="Meiryo UI"/>
              </a:rPr>
              <a:t>月に</a:t>
            </a:r>
            <a:r>
              <a:rPr kumimoji="1" lang="en-US" altLang="ja-JP" sz="1100" b="0" i="0" u="none" strike="noStrike" kern="1200" cap="none" spc="0" normalizeH="0" baseline="0" noProof="0" dirty="0" smtClean="0">
                <a:ln>
                  <a:noFill/>
                </a:ln>
                <a:solidFill>
                  <a:srgbClr val="000000">
                    <a:lumMod val="85000"/>
                    <a:lumOff val="15000"/>
                  </a:srgbClr>
                </a:solidFill>
                <a:effectLst/>
                <a:uLnTx/>
                <a:uFillTx/>
                <a:latin typeface="Meiryo UI"/>
                <a:ea typeface="Meiryo UI"/>
              </a:rPr>
              <a:t>2</a:t>
            </a:r>
            <a:r>
              <a:rPr kumimoji="1" lang="ja-JP" altLang="en-US" sz="1100" b="0" i="0" u="none" strike="noStrike" kern="1200" cap="none" spc="0" normalizeH="0" baseline="0" noProof="0" dirty="0" smtClean="0">
                <a:ln>
                  <a:noFill/>
                </a:ln>
                <a:solidFill>
                  <a:srgbClr val="000000">
                    <a:lumMod val="85000"/>
                    <a:lumOff val="15000"/>
                  </a:srgbClr>
                </a:solidFill>
                <a:effectLst/>
                <a:uLnTx/>
                <a:uFillTx/>
                <a:latin typeface="Meiryo UI"/>
                <a:ea typeface="Meiryo UI"/>
              </a:rPr>
              <a:t>回実施</a:t>
            </a:r>
            <a:endParaRPr kumimoji="1" lang="en-US" altLang="ja-JP" sz="1100" b="0" i="0" u="none" strike="noStrike" kern="1200" cap="none" spc="0" normalizeH="0" baseline="0" noProof="0" dirty="0" smtClean="0">
              <a:ln>
                <a:noFill/>
              </a:ln>
              <a:solidFill>
                <a:srgbClr val="000000">
                  <a:lumMod val="85000"/>
                  <a:lumOff val="15000"/>
                </a:srgbClr>
              </a:solidFill>
              <a:effectLst/>
              <a:uLnTx/>
              <a:uFillTx/>
              <a:latin typeface="Meiryo UI"/>
              <a:ea typeface="Meiryo UI"/>
            </a:endParaRPr>
          </a:p>
        </p:txBody>
      </p:sp>
      <p:sp>
        <p:nvSpPr>
          <p:cNvPr id="25" name="テキスト ボックス 24"/>
          <p:cNvSpPr txBox="1"/>
          <p:nvPr/>
        </p:nvSpPr>
        <p:spPr>
          <a:xfrm>
            <a:off x="324344" y="674907"/>
            <a:ext cx="1404443" cy="689534"/>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mn-cs"/>
              </a:rPr>
              <a:t>AB/Connect  WG</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27" name="テキスト ボックス 26"/>
          <p:cNvSpPr txBox="1"/>
          <p:nvPr/>
        </p:nvSpPr>
        <p:spPr>
          <a:xfrm>
            <a:off x="331490" y="1789035"/>
            <a:ext cx="9250165" cy="766514"/>
          </a:xfrm>
          <a:prstGeom prst="rect">
            <a:avLst/>
          </a:prstGeom>
          <a:noFill/>
          <a:ln>
            <a:solidFill>
              <a:srgbClr val="002060"/>
            </a:solidFill>
          </a:ln>
        </p:spPr>
        <p:txBody>
          <a:bodyPr wrap="square" lIns="36000" rIns="36000" rtlCol="0" anchor="t">
            <a:noAutofit/>
          </a:bodyPr>
          <a:lstStyle/>
          <a:p>
            <a:pPr lvl="0">
              <a:defRPr/>
            </a:pPr>
            <a:r>
              <a:rPr lang="en-US" altLang="ja-JP" sz="1200" dirty="0">
                <a:solidFill>
                  <a:srgbClr val="000000">
                    <a:lumMod val="85000"/>
                    <a:lumOff val="15000"/>
                  </a:srgbClr>
                </a:solidFill>
              </a:rPr>
              <a:t>2022</a:t>
            </a:r>
            <a:r>
              <a:rPr lang="ja-JP" altLang="en-US" sz="1200" dirty="0">
                <a:solidFill>
                  <a:srgbClr val="000000">
                    <a:lumMod val="85000"/>
                    <a:lumOff val="15000"/>
                  </a:srgbClr>
                </a:solidFill>
              </a:rPr>
              <a:t>年</a:t>
            </a:r>
            <a:r>
              <a:rPr lang="en-US" altLang="ja-JP" sz="1200" dirty="0">
                <a:solidFill>
                  <a:srgbClr val="000000">
                    <a:lumMod val="85000"/>
                    <a:lumOff val="15000"/>
                  </a:srgbClr>
                </a:solidFill>
              </a:rPr>
              <a:t>10</a:t>
            </a:r>
            <a:r>
              <a:rPr lang="ja-JP" altLang="en-US" sz="1200" dirty="0">
                <a:solidFill>
                  <a:srgbClr val="000000">
                    <a:lumMod val="85000"/>
                    <a:lumOff val="15000"/>
                  </a:srgbClr>
                </a:solidFill>
              </a:rPr>
              <a:t>月時点では、複数の</a:t>
            </a:r>
            <a:r>
              <a:rPr lang="en-US" altLang="ja-JP" sz="1200" dirty="0">
                <a:solidFill>
                  <a:srgbClr val="000000">
                    <a:lumMod val="85000"/>
                    <a:lumOff val="15000"/>
                  </a:srgbClr>
                </a:solidFill>
              </a:rPr>
              <a:t>WI</a:t>
            </a:r>
            <a:r>
              <a:rPr lang="ja-JP" altLang="en-US" sz="1200" dirty="0">
                <a:solidFill>
                  <a:srgbClr val="000000">
                    <a:lumMod val="85000"/>
                    <a:lumOff val="15000"/>
                  </a:srgbClr>
                </a:solidFill>
              </a:rPr>
              <a:t>について策定作業が行われており、そのうち</a:t>
            </a:r>
            <a:r>
              <a:rPr lang="en-US" altLang="ja-JP" sz="1200" dirty="0">
                <a:solidFill>
                  <a:srgbClr val="000000">
                    <a:lumMod val="85000"/>
                    <a:lumOff val="15000"/>
                  </a:srgbClr>
                </a:solidFill>
              </a:rPr>
              <a:t>Self-Issued </a:t>
            </a:r>
            <a:r>
              <a:rPr lang="en-US" altLang="ja-JP" sz="1200" dirty="0" err="1">
                <a:solidFill>
                  <a:srgbClr val="000000">
                    <a:lumMod val="85000"/>
                    <a:lumOff val="15000"/>
                  </a:srgbClr>
                </a:solidFill>
              </a:rPr>
              <a:t>OpenID</a:t>
            </a:r>
            <a:r>
              <a:rPr lang="en-US" altLang="ja-JP" sz="1200" dirty="0">
                <a:solidFill>
                  <a:srgbClr val="000000">
                    <a:lumMod val="85000"/>
                    <a:lumOff val="15000"/>
                  </a:srgbClr>
                </a:solidFill>
              </a:rPr>
              <a:t> Provider v2</a:t>
            </a:r>
            <a:r>
              <a:rPr lang="ja-JP" altLang="en-US" sz="1200" dirty="0">
                <a:solidFill>
                  <a:srgbClr val="000000">
                    <a:lumMod val="85000"/>
                    <a:lumOff val="15000"/>
                  </a:srgbClr>
                </a:solidFill>
              </a:rPr>
              <a:t>（</a:t>
            </a:r>
            <a:r>
              <a:rPr lang="en-US" altLang="ja-JP" sz="1200" dirty="0">
                <a:solidFill>
                  <a:srgbClr val="000000">
                    <a:lumMod val="85000"/>
                    <a:lumOff val="15000"/>
                  </a:srgbClr>
                </a:solidFill>
              </a:rPr>
              <a:t>SIOP</a:t>
            </a:r>
            <a:r>
              <a:rPr lang="ja-JP" altLang="en-US" sz="1200" dirty="0">
                <a:solidFill>
                  <a:srgbClr val="000000">
                    <a:lumMod val="85000"/>
                    <a:lumOff val="15000"/>
                  </a:srgbClr>
                </a:solidFill>
              </a:rPr>
              <a:t>）、</a:t>
            </a:r>
            <a:r>
              <a:rPr lang="en-US" altLang="ja-JP" sz="1200" dirty="0" err="1">
                <a:solidFill>
                  <a:srgbClr val="000000">
                    <a:lumMod val="85000"/>
                    <a:lumOff val="15000"/>
                  </a:srgbClr>
                </a:solidFill>
              </a:rPr>
              <a:t>OpenID</a:t>
            </a:r>
            <a:r>
              <a:rPr lang="en-US" altLang="ja-JP" sz="1200" dirty="0">
                <a:solidFill>
                  <a:srgbClr val="000000">
                    <a:lumMod val="85000"/>
                    <a:lumOff val="15000"/>
                  </a:srgbClr>
                </a:solidFill>
              </a:rPr>
              <a:t> for Verifiable Presentations</a:t>
            </a:r>
            <a:r>
              <a:rPr lang="ja-JP" altLang="en-US" sz="1200" dirty="0" err="1">
                <a:solidFill>
                  <a:srgbClr val="000000">
                    <a:lumMod val="85000"/>
                    <a:lumOff val="15000"/>
                  </a:srgbClr>
                </a:solidFill>
              </a:rPr>
              <a:t>、</a:t>
            </a:r>
            <a:r>
              <a:rPr lang="en-US" altLang="ja-JP" sz="1200" dirty="0" err="1">
                <a:solidFill>
                  <a:srgbClr val="000000">
                    <a:lumMod val="85000"/>
                    <a:lumOff val="15000"/>
                  </a:srgbClr>
                </a:solidFill>
              </a:rPr>
              <a:t>OpenID</a:t>
            </a:r>
            <a:r>
              <a:rPr lang="en-US" altLang="ja-JP" sz="1200" dirty="0">
                <a:solidFill>
                  <a:srgbClr val="000000">
                    <a:lumMod val="85000"/>
                    <a:lumOff val="15000"/>
                  </a:srgbClr>
                </a:solidFill>
              </a:rPr>
              <a:t> for Verifiable Credential Issuance</a:t>
            </a:r>
            <a:r>
              <a:rPr lang="ja-JP" altLang="en-US" sz="1200" dirty="0">
                <a:solidFill>
                  <a:srgbClr val="000000">
                    <a:lumMod val="85000"/>
                    <a:lumOff val="15000"/>
                  </a:srgbClr>
                </a:solidFill>
              </a:rPr>
              <a:t>の</a:t>
            </a:r>
            <a:r>
              <a:rPr lang="en-US" altLang="ja-JP" sz="1200" dirty="0">
                <a:solidFill>
                  <a:srgbClr val="000000">
                    <a:lumMod val="85000"/>
                    <a:lumOff val="15000"/>
                  </a:srgbClr>
                </a:solidFill>
              </a:rPr>
              <a:t>3</a:t>
            </a:r>
            <a:r>
              <a:rPr lang="ja-JP" altLang="en-US" sz="1200" dirty="0">
                <a:solidFill>
                  <a:srgbClr val="000000">
                    <a:lumMod val="85000"/>
                    <a:lumOff val="15000"/>
                  </a:srgbClr>
                </a:solidFill>
              </a:rPr>
              <a:t>件において</a:t>
            </a:r>
            <a:r>
              <a:rPr lang="en-US" altLang="ja-JP" sz="1200" dirty="0">
                <a:solidFill>
                  <a:srgbClr val="000000">
                    <a:lumMod val="85000"/>
                    <a:lumOff val="15000"/>
                  </a:srgbClr>
                </a:solidFill>
              </a:rPr>
              <a:t>SSI</a:t>
            </a:r>
            <a:r>
              <a:rPr lang="ja-JP" altLang="en-US" sz="1200" dirty="0">
                <a:solidFill>
                  <a:srgbClr val="000000">
                    <a:lumMod val="85000"/>
                    <a:lumOff val="15000"/>
                  </a:srgbClr>
                </a:solidFill>
              </a:rPr>
              <a:t>や</a:t>
            </a:r>
            <a:r>
              <a:rPr lang="en-US" altLang="ja-JP" sz="1200" dirty="0">
                <a:solidFill>
                  <a:srgbClr val="000000">
                    <a:lumMod val="85000"/>
                    <a:lumOff val="15000"/>
                  </a:srgbClr>
                </a:solidFill>
              </a:rPr>
              <a:t>DID</a:t>
            </a:r>
            <a:r>
              <a:rPr lang="ja-JP" altLang="en-US" sz="1200" dirty="0">
                <a:solidFill>
                  <a:srgbClr val="000000">
                    <a:lumMod val="85000"/>
                    <a:lumOff val="15000"/>
                  </a:srgbClr>
                </a:solidFill>
              </a:rPr>
              <a:t>との関連が見られる</a:t>
            </a:r>
            <a:r>
              <a:rPr lang="ja-JP" altLang="en-US" sz="1200" dirty="0" smtClean="0">
                <a:solidFill>
                  <a:srgbClr val="000000">
                    <a:lumMod val="85000"/>
                    <a:lumOff val="15000"/>
                  </a:srgbClr>
                </a:solidFill>
              </a:rPr>
              <a:t>。これら</a:t>
            </a:r>
            <a:r>
              <a:rPr lang="en-US" altLang="ja-JP" sz="1200" dirty="0" smtClean="0">
                <a:solidFill>
                  <a:srgbClr val="000000">
                    <a:lumMod val="85000"/>
                    <a:lumOff val="15000"/>
                  </a:srgbClr>
                </a:solidFill>
              </a:rPr>
              <a:t>3</a:t>
            </a:r>
            <a:r>
              <a:rPr lang="ja-JP" altLang="en-US" sz="1200" dirty="0" smtClean="0">
                <a:solidFill>
                  <a:srgbClr val="000000">
                    <a:lumMod val="85000"/>
                    <a:lumOff val="15000"/>
                  </a:srgbClr>
                </a:solidFill>
              </a:rPr>
              <a:t>件は、</a:t>
            </a:r>
            <a:r>
              <a:rPr lang="en-US" altLang="ja-JP" sz="1200" dirty="0" err="1" smtClean="0">
                <a:solidFill>
                  <a:srgbClr val="000000">
                    <a:lumMod val="85000"/>
                    <a:lumOff val="15000"/>
                  </a:srgbClr>
                </a:solidFill>
              </a:rPr>
              <a:t>OpenID</a:t>
            </a:r>
            <a:r>
              <a:rPr lang="en-US" altLang="ja-JP" sz="1200" dirty="0" smtClean="0">
                <a:solidFill>
                  <a:srgbClr val="000000">
                    <a:lumMod val="85000"/>
                    <a:lumOff val="15000"/>
                  </a:srgbClr>
                </a:solidFill>
              </a:rPr>
              <a:t> </a:t>
            </a:r>
            <a:r>
              <a:rPr lang="en-US" altLang="ja-JP" sz="1200" dirty="0">
                <a:solidFill>
                  <a:srgbClr val="000000">
                    <a:lumMod val="85000"/>
                    <a:lumOff val="15000"/>
                  </a:srgbClr>
                </a:solidFill>
              </a:rPr>
              <a:t>Connect</a:t>
            </a:r>
            <a:r>
              <a:rPr lang="ja-JP" altLang="en-US" sz="1200" dirty="0">
                <a:solidFill>
                  <a:srgbClr val="000000">
                    <a:lumMod val="85000"/>
                    <a:lumOff val="15000"/>
                  </a:srgbClr>
                </a:solidFill>
              </a:rPr>
              <a:t>や</a:t>
            </a:r>
            <a:r>
              <a:rPr lang="en-US" altLang="ja-JP" sz="1200" dirty="0">
                <a:solidFill>
                  <a:srgbClr val="000000">
                    <a:lumMod val="85000"/>
                    <a:lumOff val="15000"/>
                  </a:srgbClr>
                </a:solidFill>
              </a:rPr>
              <a:t>OAuth 2.0</a:t>
            </a:r>
            <a:r>
              <a:rPr lang="ja-JP" altLang="en-US" sz="1200" dirty="0">
                <a:solidFill>
                  <a:srgbClr val="000000">
                    <a:lumMod val="85000"/>
                    <a:lumOff val="15000"/>
                  </a:srgbClr>
                </a:solidFill>
              </a:rPr>
              <a:t>の仕組みを使い、</a:t>
            </a:r>
            <a:r>
              <a:rPr lang="en-US" altLang="ja-JP" sz="1200" dirty="0">
                <a:solidFill>
                  <a:srgbClr val="000000">
                    <a:lumMod val="85000"/>
                    <a:lumOff val="15000"/>
                  </a:srgbClr>
                </a:solidFill>
              </a:rPr>
              <a:t>DID</a:t>
            </a:r>
            <a:r>
              <a:rPr lang="ja-JP" altLang="en-US" sz="1200" dirty="0">
                <a:solidFill>
                  <a:srgbClr val="000000">
                    <a:lumMod val="85000"/>
                    <a:lumOff val="15000"/>
                  </a:srgbClr>
                </a:solidFill>
              </a:rPr>
              <a:t>や</a:t>
            </a:r>
            <a:r>
              <a:rPr lang="en-US" altLang="ja-JP" sz="1200" dirty="0">
                <a:solidFill>
                  <a:srgbClr val="000000">
                    <a:lumMod val="85000"/>
                    <a:lumOff val="15000"/>
                  </a:srgbClr>
                </a:solidFill>
              </a:rPr>
              <a:t>VC</a:t>
            </a:r>
            <a:r>
              <a:rPr lang="ja-JP" altLang="en-US" sz="1200" dirty="0">
                <a:solidFill>
                  <a:srgbClr val="000000">
                    <a:lumMod val="85000"/>
                    <a:lumOff val="15000"/>
                  </a:srgbClr>
                </a:solidFill>
              </a:rPr>
              <a:t>を連携するための関連仕様として</a:t>
            </a:r>
            <a:r>
              <a:rPr lang="en-US" altLang="ja-JP" sz="1200" dirty="0">
                <a:solidFill>
                  <a:srgbClr val="000000">
                    <a:lumMod val="85000"/>
                    <a:lumOff val="15000"/>
                  </a:srgbClr>
                </a:solidFill>
              </a:rPr>
              <a:t>OpenID4VC (OID for VC)</a:t>
            </a:r>
            <a:r>
              <a:rPr lang="ja-JP" altLang="en-US" sz="1200" dirty="0">
                <a:solidFill>
                  <a:srgbClr val="000000">
                    <a:lumMod val="85000"/>
                    <a:lumOff val="15000"/>
                  </a:srgbClr>
                </a:solidFill>
              </a:rPr>
              <a:t>と総称されている</a:t>
            </a:r>
            <a:r>
              <a:rPr lang="ja-JP" altLang="en-US" sz="1200" dirty="0" smtClean="0">
                <a:solidFill>
                  <a:srgbClr val="000000">
                    <a:lumMod val="85000"/>
                    <a:lumOff val="15000"/>
                  </a:srgbClr>
                </a:solidFill>
              </a:rPr>
              <a:t>。</a:t>
            </a:r>
            <a:r>
              <a:rPr lang="en-US" altLang="ja-JP" sz="1200" baseline="30000" dirty="0" smtClean="0">
                <a:solidFill>
                  <a:srgbClr val="000000">
                    <a:lumMod val="85000"/>
                    <a:lumOff val="15000"/>
                  </a:srgbClr>
                </a:solidFill>
              </a:rPr>
              <a:t>1)</a:t>
            </a:r>
            <a:endParaRPr kumimoji="1" lang="ja-JP" altLang="en-US" sz="1200" b="0" i="0" u="none" strike="noStrike" kern="1200" cap="none" spc="0" normalizeH="0" baseline="30000" noProof="0" dirty="0">
              <a:ln>
                <a:noFill/>
              </a:ln>
              <a:solidFill>
                <a:srgbClr val="000000">
                  <a:lumMod val="85000"/>
                  <a:lumOff val="15000"/>
                </a:srgbClr>
              </a:solidFill>
              <a:effectLst/>
              <a:uLnTx/>
              <a:uFillTx/>
              <a:latin typeface="Arial"/>
              <a:ea typeface="Meiryo UI"/>
            </a:endParaRPr>
          </a:p>
        </p:txBody>
      </p:sp>
      <p:sp>
        <p:nvSpPr>
          <p:cNvPr id="40" name="テキスト プレースホルダー 2"/>
          <p:cNvSpPr txBox="1">
            <a:spLocks/>
          </p:cNvSpPr>
          <p:nvPr/>
        </p:nvSpPr>
        <p:spPr>
          <a:xfrm>
            <a:off x="335991" y="3931518"/>
            <a:ext cx="4246170" cy="2843355"/>
          </a:xfrm>
          <a:prstGeom prst="rect">
            <a:avLst/>
          </a:prstGeom>
          <a:noFill/>
          <a:ln>
            <a:solidFill>
              <a:schemeClr val="accent1"/>
            </a:solidFill>
          </a:ln>
        </p:spPr>
        <p:txBody>
          <a:bodyPr vert="horz" lIns="72000" tIns="45720" rIns="72000" bIns="45720" rtlCol="0" anchor="t">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285750" indent="-285750">
              <a:buFont typeface="Arial" panose="020B0604020202020204" pitchFamily="34" charset="0"/>
              <a:buChar char="•"/>
            </a:pPr>
            <a:r>
              <a:rPr lang="ja-JP" altLang="en-US" sz="1100" dirty="0" smtClean="0">
                <a:solidFill>
                  <a:schemeClr val="tx1">
                    <a:lumMod val="85000"/>
                    <a:lumOff val="15000"/>
                  </a:schemeClr>
                </a:solidFill>
              </a:rPr>
              <a:t>複数の</a:t>
            </a:r>
            <a:r>
              <a:rPr lang="en-US" altLang="ja-JP" sz="1100" dirty="0" smtClean="0">
                <a:solidFill>
                  <a:schemeClr val="tx1">
                    <a:lumMod val="85000"/>
                    <a:lumOff val="15000"/>
                  </a:schemeClr>
                </a:solidFill>
              </a:rPr>
              <a:t>Web</a:t>
            </a:r>
            <a:r>
              <a:rPr lang="ja-JP" altLang="en-US" sz="1100" dirty="0" smtClean="0">
                <a:solidFill>
                  <a:schemeClr val="tx1">
                    <a:lumMod val="85000"/>
                    <a:lumOff val="15000"/>
                  </a:schemeClr>
                </a:solidFill>
              </a:rPr>
              <a:t>サービスを連携して動作させるために、個別にユーザー</a:t>
            </a:r>
            <a:r>
              <a:rPr lang="en-US" altLang="ja-JP" sz="1100" dirty="0" smtClean="0">
                <a:solidFill>
                  <a:schemeClr val="tx1">
                    <a:lumMod val="85000"/>
                    <a:lumOff val="15000"/>
                  </a:schemeClr>
                </a:solidFill>
              </a:rPr>
              <a:t>ID</a:t>
            </a:r>
            <a:r>
              <a:rPr lang="ja-JP" altLang="en-US" sz="1100" dirty="0" smtClean="0">
                <a:solidFill>
                  <a:schemeClr val="tx1">
                    <a:lumMod val="85000"/>
                    <a:lumOff val="15000"/>
                  </a:schemeClr>
                </a:solidFill>
              </a:rPr>
              <a:t>とパスワードを入力せずに連携を行うことを可能にするプロトコル規格</a:t>
            </a:r>
            <a:endParaRPr lang="en-US" altLang="ja-JP" sz="1100" dirty="0" smtClean="0">
              <a:solidFill>
                <a:schemeClr val="tx1">
                  <a:lumMod val="85000"/>
                  <a:lumOff val="15000"/>
                </a:schemeClr>
              </a:solidFill>
            </a:endParaRPr>
          </a:p>
          <a:p>
            <a:pPr marL="285750" indent="-285750">
              <a:buFont typeface="Arial" panose="020B0604020202020204" pitchFamily="34" charset="0"/>
              <a:buChar char="•"/>
            </a:pPr>
            <a:r>
              <a:rPr lang="ja-JP" altLang="en-US" sz="1100" dirty="0" smtClean="0">
                <a:solidFill>
                  <a:schemeClr val="tx1">
                    <a:lumMod val="85000"/>
                    <a:lumOff val="15000"/>
                  </a:schemeClr>
                </a:solidFill>
              </a:rPr>
              <a:t>リソースの所有権を持つリソースオーナー、リソースをリソースオーナーに代わって保持と保護するリソースサーバ、リソースオーナーの認可を得たうえでリソースにアクセスしようとするアプリケーション（クライアント）等、認可機能を認可サーバに分担している</a:t>
            </a:r>
            <a:endParaRPr lang="ja-JP" altLang="en-US" sz="1100" dirty="0">
              <a:solidFill>
                <a:schemeClr val="tx1">
                  <a:lumMod val="85000"/>
                  <a:lumOff val="15000"/>
                </a:schemeClr>
              </a:solidFill>
            </a:endParaRPr>
          </a:p>
        </p:txBody>
      </p:sp>
      <p:sp>
        <p:nvSpPr>
          <p:cNvPr id="41" name="テキスト プレースホルダー 2"/>
          <p:cNvSpPr txBox="1">
            <a:spLocks/>
          </p:cNvSpPr>
          <p:nvPr/>
        </p:nvSpPr>
        <p:spPr>
          <a:xfrm>
            <a:off x="324345" y="3585067"/>
            <a:ext cx="4257816" cy="297621"/>
          </a:xfrm>
          <a:prstGeom prst="rect">
            <a:avLst/>
          </a:prstGeom>
          <a:solidFill>
            <a:schemeClr val="accent1"/>
          </a:solidFill>
          <a:ln>
            <a:noFill/>
          </a:ln>
        </p:spPr>
        <p:txBody>
          <a:bodyPr vert="horz" lIns="72000" tIns="45720" rIns="72000" bIns="45720" rtlCol="0">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r>
              <a:rPr lang="en-US" altLang="ja-JP" sz="1400" dirty="0" smtClean="0">
                <a:solidFill>
                  <a:schemeClr val="bg1"/>
                </a:solidFill>
              </a:rPr>
              <a:t>OAuth 2.0</a:t>
            </a:r>
            <a:r>
              <a:rPr lang="ja-JP" altLang="en-US" sz="1400" dirty="0" smtClean="0">
                <a:solidFill>
                  <a:schemeClr val="bg1"/>
                </a:solidFill>
              </a:rPr>
              <a:t>の概要</a:t>
            </a:r>
            <a:endParaRPr lang="ja-JP" altLang="en-US" sz="1400" dirty="0">
              <a:solidFill>
                <a:schemeClr val="bg1"/>
              </a:solidFill>
            </a:endParaRPr>
          </a:p>
        </p:txBody>
      </p:sp>
      <p:sp>
        <p:nvSpPr>
          <p:cNvPr id="42" name="テキスト プレースホルダー 2"/>
          <p:cNvSpPr txBox="1">
            <a:spLocks/>
          </p:cNvSpPr>
          <p:nvPr/>
        </p:nvSpPr>
        <p:spPr>
          <a:xfrm>
            <a:off x="4649225" y="3585067"/>
            <a:ext cx="4991732" cy="297621"/>
          </a:xfrm>
          <a:prstGeom prst="rect">
            <a:avLst/>
          </a:prstGeom>
          <a:solidFill>
            <a:schemeClr val="accent1"/>
          </a:solidFill>
          <a:ln>
            <a:solidFill>
              <a:schemeClr val="accent1"/>
            </a:solidFill>
          </a:ln>
        </p:spPr>
        <p:txBody>
          <a:bodyPr vert="horz" lIns="72000" tIns="45720" rIns="72000" bIns="45720" rtlCol="0">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r>
              <a:rPr lang="en-US" altLang="ja-JP" sz="1400" dirty="0" err="1" smtClean="0">
                <a:solidFill>
                  <a:schemeClr val="bg1"/>
                </a:solidFill>
              </a:rPr>
              <a:t>OpenID</a:t>
            </a:r>
            <a:r>
              <a:rPr lang="en-US" altLang="ja-JP" sz="1400" dirty="0" smtClean="0">
                <a:solidFill>
                  <a:schemeClr val="bg1"/>
                </a:solidFill>
              </a:rPr>
              <a:t> Connect</a:t>
            </a:r>
            <a:r>
              <a:rPr lang="ja-JP" altLang="en-US" sz="1400" dirty="0" smtClean="0">
                <a:solidFill>
                  <a:schemeClr val="bg1"/>
                </a:solidFill>
              </a:rPr>
              <a:t>の概要</a:t>
            </a:r>
            <a:endParaRPr lang="ja-JP" altLang="en-US" sz="1400" dirty="0">
              <a:solidFill>
                <a:schemeClr val="bg1"/>
              </a:solidFill>
            </a:endParaRPr>
          </a:p>
        </p:txBody>
      </p:sp>
      <p:sp>
        <p:nvSpPr>
          <p:cNvPr id="43" name="テキスト プレースホルダー 2"/>
          <p:cNvSpPr txBox="1">
            <a:spLocks/>
          </p:cNvSpPr>
          <p:nvPr/>
        </p:nvSpPr>
        <p:spPr>
          <a:xfrm>
            <a:off x="4649225" y="3931519"/>
            <a:ext cx="4991732" cy="2664000"/>
          </a:xfrm>
          <a:prstGeom prst="rect">
            <a:avLst/>
          </a:prstGeom>
          <a:noFill/>
          <a:ln>
            <a:solidFill>
              <a:schemeClr val="accent1"/>
            </a:solidFill>
          </a:ln>
        </p:spPr>
        <p:txBody>
          <a:bodyPr vert="horz" lIns="72000" tIns="45720" rIns="72000" bIns="45720" rtlCol="0" anchor="t">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285750" indent="-285750">
              <a:buFont typeface="Arial" panose="020B0604020202020204" pitchFamily="34" charset="0"/>
              <a:buChar char="•"/>
            </a:pPr>
            <a:r>
              <a:rPr lang="en-US" altLang="ja-JP" sz="1100" dirty="0" smtClean="0">
                <a:solidFill>
                  <a:schemeClr val="tx1">
                    <a:lumMod val="85000"/>
                    <a:lumOff val="15000"/>
                  </a:schemeClr>
                </a:solidFill>
              </a:rPr>
              <a:t>OAuth 2.0</a:t>
            </a:r>
            <a:r>
              <a:rPr lang="ja-JP" altLang="en-US" sz="1100" dirty="0" smtClean="0">
                <a:solidFill>
                  <a:schemeClr val="tx1">
                    <a:lumMod val="85000"/>
                    <a:lumOff val="15000"/>
                  </a:schemeClr>
                </a:solidFill>
              </a:rPr>
              <a:t>を基にしたエンドユーザーアイデンティティの検証プロトコルの規格</a:t>
            </a:r>
            <a:endParaRPr lang="en-US" altLang="ja-JP" sz="1100" dirty="0" smtClean="0">
              <a:solidFill>
                <a:schemeClr val="tx1">
                  <a:lumMod val="85000"/>
                  <a:lumOff val="15000"/>
                </a:schemeClr>
              </a:solidFill>
            </a:endParaRPr>
          </a:p>
          <a:p>
            <a:pPr marL="285750" indent="-285750">
              <a:buFont typeface="Arial" panose="020B0604020202020204" pitchFamily="34" charset="0"/>
              <a:buChar char="•"/>
            </a:pPr>
            <a:r>
              <a:rPr lang="ja-JP" altLang="en-US" sz="1100" dirty="0" smtClean="0">
                <a:solidFill>
                  <a:schemeClr val="tx1">
                    <a:lumMod val="85000"/>
                    <a:lumOff val="15000"/>
                  </a:schemeClr>
                </a:solidFill>
              </a:rPr>
              <a:t>クライアントが 認証サーバーの認証結果に基づいてエンドユーザーのアイデンティティを検証可能にする。また同時にエンドユーザーの必要最低限のプロフィール情報を相互運用可能な形で取得することができる</a:t>
            </a:r>
            <a:endParaRPr lang="ja-JP" altLang="en-US" sz="1100" dirty="0">
              <a:solidFill>
                <a:schemeClr val="tx1">
                  <a:lumMod val="85000"/>
                  <a:lumOff val="15000"/>
                </a:schemeClr>
              </a:solidFill>
            </a:endParaRPr>
          </a:p>
        </p:txBody>
      </p:sp>
      <p:sp>
        <p:nvSpPr>
          <p:cNvPr id="44" name="テキスト ボックス 43"/>
          <p:cNvSpPr txBox="1"/>
          <p:nvPr/>
        </p:nvSpPr>
        <p:spPr>
          <a:xfrm>
            <a:off x="1475484" y="4985942"/>
            <a:ext cx="2110863" cy="250062"/>
          </a:xfrm>
          <a:prstGeom prst="rect">
            <a:avLst/>
          </a:prstGeom>
          <a:noFill/>
        </p:spPr>
        <p:txBody>
          <a:bodyPr wrap="square" lIns="36000" rIns="36000" rtlCol="0" anchor="ctr">
            <a:noAutofit/>
          </a:bodyPr>
          <a:lstStyle/>
          <a:p>
            <a:pPr algn="ctr" defTabSz="288000"/>
            <a:r>
              <a:rPr lang="en-US" altLang="ja-JP" sz="1200" b="1" u="sng" dirty="0" smtClean="0">
                <a:solidFill>
                  <a:schemeClr val="tx2"/>
                </a:solidFill>
                <a:latin typeface="+mn-ea"/>
              </a:rPr>
              <a:t>OAuth 2.0 </a:t>
            </a:r>
            <a:r>
              <a:rPr lang="ja-JP" altLang="en-US" sz="1200" b="1" u="sng" dirty="0" smtClean="0">
                <a:solidFill>
                  <a:schemeClr val="tx2"/>
                </a:solidFill>
                <a:latin typeface="+mn-ea"/>
              </a:rPr>
              <a:t>プロトコルのフロー</a:t>
            </a:r>
            <a:endParaRPr lang="en-US" altLang="ja-JP" sz="1200" b="1" u="sng" dirty="0">
              <a:solidFill>
                <a:schemeClr val="tx2"/>
              </a:solidFill>
              <a:latin typeface="+mn-ea"/>
            </a:endParaRPr>
          </a:p>
        </p:txBody>
      </p:sp>
      <p:pic>
        <p:nvPicPr>
          <p:cNvPr id="45" name="図 44"/>
          <p:cNvPicPr/>
          <p:nvPr/>
        </p:nvPicPr>
        <p:blipFill rotWithShape="1">
          <a:blip r:embed="rId2"/>
          <a:srcRect t="38264" r="11406"/>
          <a:stretch/>
        </p:blipFill>
        <p:spPr>
          <a:xfrm>
            <a:off x="5676653" y="4811472"/>
            <a:ext cx="2846131" cy="1706853"/>
          </a:xfrm>
          <a:prstGeom prst="rect">
            <a:avLst/>
          </a:prstGeom>
        </p:spPr>
      </p:pic>
      <p:sp>
        <p:nvSpPr>
          <p:cNvPr id="46" name="テキスト ボックス 45"/>
          <p:cNvSpPr txBox="1"/>
          <p:nvPr/>
        </p:nvSpPr>
        <p:spPr>
          <a:xfrm>
            <a:off x="5913358" y="4624138"/>
            <a:ext cx="2448377" cy="250062"/>
          </a:xfrm>
          <a:prstGeom prst="rect">
            <a:avLst/>
          </a:prstGeom>
          <a:noFill/>
        </p:spPr>
        <p:txBody>
          <a:bodyPr wrap="square" lIns="36000" rIns="36000" rtlCol="0" anchor="ctr">
            <a:noAutofit/>
          </a:bodyPr>
          <a:lstStyle/>
          <a:p>
            <a:pPr algn="ctr" defTabSz="288000"/>
            <a:r>
              <a:rPr lang="en-US" altLang="ja-JP" sz="1200" b="1" u="sng" dirty="0" smtClean="0">
                <a:solidFill>
                  <a:schemeClr val="tx2"/>
                </a:solidFill>
                <a:latin typeface="+mn-ea"/>
              </a:rPr>
              <a:t>OpenID </a:t>
            </a:r>
            <a:r>
              <a:rPr lang="en-US" altLang="ja-JP" sz="1200" b="1" u="sng" dirty="0" err="1" smtClean="0">
                <a:solidFill>
                  <a:schemeClr val="tx2"/>
                </a:solidFill>
                <a:latin typeface="+mn-ea"/>
              </a:rPr>
              <a:t>Conect</a:t>
            </a:r>
            <a:r>
              <a:rPr lang="ja-JP" altLang="en-US" sz="1200" b="1" u="sng" dirty="0" smtClean="0">
                <a:solidFill>
                  <a:schemeClr val="tx2"/>
                </a:solidFill>
                <a:latin typeface="+mn-ea"/>
              </a:rPr>
              <a:t>プロトコルのフロー</a:t>
            </a:r>
            <a:endParaRPr lang="en-US" altLang="ja-JP" sz="1200" b="1" u="sng" dirty="0">
              <a:solidFill>
                <a:schemeClr val="tx2"/>
              </a:solidFill>
              <a:latin typeface="+mn-ea"/>
            </a:endParaRPr>
          </a:p>
        </p:txBody>
      </p:sp>
      <p:sp>
        <p:nvSpPr>
          <p:cNvPr id="47" name="正方形/長方形 46"/>
          <p:cNvSpPr/>
          <p:nvPr/>
        </p:nvSpPr>
        <p:spPr>
          <a:xfrm>
            <a:off x="4819238" y="6424144"/>
            <a:ext cx="3919216" cy="215444"/>
          </a:xfrm>
          <a:prstGeom prst="rect">
            <a:avLst/>
          </a:prstGeom>
        </p:spPr>
        <p:txBody>
          <a:bodyPr wrap="square">
            <a:spAutoFit/>
          </a:bodyPr>
          <a:lstStyle/>
          <a:p>
            <a:r>
              <a:rPr lang="ja-JP" altLang="en-US" sz="800" dirty="0" smtClean="0">
                <a:solidFill>
                  <a:schemeClr val="tx1">
                    <a:lumMod val="85000"/>
                    <a:lumOff val="15000"/>
                  </a:schemeClr>
                </a:solidFill>
              </a:rPr>
              <a:t>出所）</a:t>
            </a:r>
            <a:r>
              <a:rPr lang="en-US" altLang="ja-JP" sz="800" dirty="0">
                <a:solidFill>
                  <a:schemeClr val="tx1">
                    <a:lumMod val="85000"/>
                    <a:lumOff val="15000"/>
                  </a:schemeClr>
                </a:solidFill>
              </a:rPr>
              <a:t>https://openid.net/specs/openid-connect-core-1_0.html</a:t>
            </a:r>
            <a:endParaRPr lang="en-US" altLang="ja-JP" sz="800" dirty="0" smtClean="0">
              <a:solidFill>
                <a:schemeClr val="tx1">
                  <a:lumMod val="85000"/>
                  <a:lumOff val="15000"/>
                </a:schemeClr>
              </a:solidFill>
            </a:endParaRPr>
          </a:p>
        </p:txBody>
      </p:sp>
      <p:sp>
        <p:nvSpPr>
          <p:cNvPr id="48" name="正方形/長方形 47"/>
          <p:cNvSpPr/>
          <p:nvPr/>
        </p:nvSpPr>
        <p:spPr>
          <a:xfrm>
            <a:off x="404162" y="6427112"/>
            <a:ext cx="3919216" cy="215444"/>
          </a:xfrm>
          <a:prstGeom prst="rect">
            <a:avLst/>
          </a:prstGeom>
        </p:spPr>
        <p:txBody>
          <a:bodyPr wrap="square">
            <a:spAutoFit/>
          </a:bodyPr>
          <a:lstStyle/>
          <a:p>
            <a:r>
              <a:rPr lang="ja-JP" altLang="en-US" sz="800" dirty="0" smtClean="0">
                <a:solidFill>
                  <a:schemeClr val="tx1">
                    <a:lumMod val="85000"/>
                    <a:lumOff val="15000"/>
                  </a:schemeClr>
                </a:solidFill>
              </a:rPr>
              <a:t>出所）</a:t>
            </a:r>
            <a:r>
              <a:rPr lang="en-US" altLang="ja-JP" sz="800" dirty="0">
                <a:solidFill>
                  <a:schemeClr val="tx1">
                    <a:lumMod val="85000"/>
                    <a:lumOff val="15000"/>
                  </a:schemeClr>
                </a:solidFill>
              </a:rPr>
              <a:t>https://www.rfc-editor.org/rfc/rfc6749</a:t>
            </a:r>
            <a:endParaRPr lang="en-US" altLang="ja-JP" sz="800" dirty="0" smtClean="0">
              <a:solidFill>
                <a:schemeClr val="tx1">
                  <a:lumMod val="85000"/>
                  <a:lumOff val="15000"/>
                </a:schemeClr>
              </a:solidFill>
            </a:endParaRPr>
          </a:p>
        </p:txBody>
      </p:sp>
      <p:pic>
        <p:nvPicPr>
          <p:cNvPr id="49" name="図 48"/>
          <p:cNvPicPr>
            <a:picLocks noChangeAspect="1"/>
          </p:cNvPicPr>
          <p:nvPr/>
        </p:nvPicPr>
        <p:blipFill>
          <a:blip r:embed="rId3"/>
          <a:stretch>
            <a:fillRect/>
          </a:stretch>
        </p:blipFill>
        <p:spPr>
          <a:xfrm>
            <a:off x="1214437" y="5213169"/>
            <a:ext cx="2526256" cy="1300415"/>
          </a:xfrm>
          <a:prstGeom prst="rect">
            <a:avLst/>
          </a:prstGeom>
        </p:spPr>
      </p:pic>
      <p:sp>
        <p:nvSpPr>
          <p:cNvPr id="21" name="正方形/長方形 20"/>
          <p:cNvSpPr/>
          <p:nvPr/>
        </p:nvSpPr>
        <p:spPr>
          <a:xfrm>
            <a:off x="272046" y="2387432"/>
            <a:ext cx="8985367" cy="200055"/>
          </a:xfrm>
          <a:prstGeom prst="rect">
            <a:avLst/>
          </a:prstGeom>
        </p:spPr>
        <p:txBody>
          <a:bodyPr wrap="square">
            <a:spAutoFit/>
          </a:bodyPr>
          <a:lstStyle/>
          <a:p>
            <a:r>
              <a:rPr lang="en-US" altLang="ja-JP" sz="700" dirty="0" smtClean="0">
                <a:solidFill>
                  <a:schemeClr val="tx1">
                    <a:lumMod val="85000"/>
                    <a:lumOff val="15000"/>
                  </a:schemeClr>
                </a:solidFill>
              </a:rPr>
              <a:t>1) https</a:t>
            </a:r>
            <a:r>
              <a:rPr lang="en-US" altLang="ja-JP" sz="700" dirty="0">
                <a:solidFill>
                  <a:schemeClr val="tx1">
                    <a:lumMod val="85000"/>
                    <a:lumOff val="15000"/>
                  </a:schemeClr>
                </a:solidFill>
              </a:rPr>
              <a:t>://openid.net/wordpress-content/uploads/2022/06/OIDF-Whitepaper_OpenID-for-Verifiable-Credentials-V2_2022-06-23.pdf</a:t>
            </a:r>
            <a:r>
              <a:rPr lang="ja-JP" altLang="en-US" sz="700" dirty="0">
                <a:solidFill>
                  <a:schemeClr val="tx1">
                    <a:lumMod val="85000"/>
                    <a:lumOff val="15000"/>
                  </a:schemeClr>
                </a:solidFill>
              </a:rPr>
              <a:t>（日本語での説明は</a:t>
            </a:r>
            <a:r>
              <a:rPr lang="en-US" altLang="ja-JP" sz="700" dirty="0">
                <a:solidFill>
                  <a:schemeClr val="tx1">
                    <a:lumMod val="85000"/>
                    <a:lumOff val="15000"/>
                  </a:schemeClr>
                </a:solidFill>
              </a:rPr>
              <a:t>https://www.slideshare.net/oidfj/idavcdid-openid-bizday-15</a:t>
            </a:r>
            <a:r>
              <a:rPr lang="ja-JP" altLang="en-US" sz="700" dirty="0">
                <a:solidFill>
                  <a:schemeClr val="tx1">
                    <a:lumMod val="85000"/>
                    <a:lumOff val="15000"/>
                  </a:schemeClr>
                </a:solidFill>
              </a:rPr>
              <a:t>）</a:t>
            </a:r>
            <a:endParaRPr lang="en-US" altLang="ja-JP" sz="700" dirty="0" smtClean="0">
              <a:solidFill>
                <a:schemeClr val="tx1">
                  <a:lumMod val="85000"/>
                  <a:lumOff val="15000"/>
                </a:schemeClr>
              </a:solidFill>
            </a:endParaRPr>
          </a:p>
        </p:txBody>
      </p:sp>
    </p:spTree>
    <p:extLst>
      <p:ext uri="{BB962C8B-B14F-4D97-AF65-F5344CB8AC3E}">
        <p14:creationId xmlns:p14="http://schemas.microsoft.com/office/powerpoint/2010/main" val="253458934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コンテンツ プレースホルダー 1"/>
          <p:cNvSpPr txBox="1">
            <a:spLocks/>
          </p:cNvSpPr>
          <p:nvPr/>
        </p:nvSpPr>
        <p:spPr>
          <a:xfrm>
            <a:off x="335694" y="643474"/>
            <a:ext cx="9410530" cy="1050153"/>
          </a:xfrm>
          <a:prstGeom prst="rect">
            <a:avLst/>
          </a:prstGeom>
          <a:ln>
            <a:noFill/>
          </a:ln>
        </p:spPr>
        <p:txBody>
          <a:bodyPr/>
          <a:lst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285750" indent="-285750">
              <a:buFont typeface="Arial" panose="020B0604020202020204" pitchFamily="34" charset="0"/>
              <a:buChar char="•"/>
            </a:pPr>
            <a:r>
              <a:rPr lang="en-US" altLang="ja-JP" sz="1600" dirty="0" smtClean="0">
                <a:solidFill>
                  <a:schemeClr val="tx1">
                    <a:lumMod val="85000"/>
                    <a:lumOff val="15000"/>
                  </a:schemeClr>
                </a:solidFill>
              </a:rPr>
              <a:t>AB/Connect WG</a:t>
            </a:r>
            <a:r>
              <a:rPr lang="ja-JP" altLang="en-US" sz="1600" dirty="0" smtClean="0">
                <a:solidFill>
                  <a:schemeClr val="tx1">
                    <a:lumMod val="85000"/>
                    <a:lumOff val="15000"/>
                  </a:schemeClr>
                </a:solidFill>
              </a:rPr>
              <a:t>では、</a:t>
            </a:r>
            <a:r>
              <a:rPr lang="en-US" altLang="ja-JP" sz="1600" dirty="0" smtClean="0">
                <a:solidFill>
                  <a:schemeClr val="tx1">
                    <a:lumMod val="85000"/>
                    <a:lumOff val="15000"/>
                  </a:schemeClr>
                </a:solidFill>
              </a:rPr>
              <a:t>2014</a:t>
            </a:r>
            <a:r>
              <a:rPr lang="ja-JP" altLang="en-US" sz="1600" dirty="0" smtClean="0">
                <a:solidFill>
                  <a:schemeClr val="tx1">
                    <a:lumMod val="85000"/>
                    <a:lumOff val="15000"/>
                  </a:schemeClr>
                </a:solidFill>
              </a:rPr>
              <a:t>年以降に</a:t>
            </a:r>
            <a:r>
              <a:rPr lang="en-US" altLang="ja-JP" sz="1600" dirty="0" smtClean="0">
                <a:solidFill>
                  <a:schemeClr val="tx1">
                    <a:lumMod val="85000"/>
                    <a:lumOff val="15000"/>
                  </a:schemeClr>
                </a:solidFill>
              </a:rPr>
              <a:t>OpenID Connect</a:t>
            </a:r>
            <a:r>
              <a:rPr lang="ja-JP" altLang="en-US" sz="1600" dirty="0">
                <a:solidFill>
                  <a:schemeClr val="tx1">
                    <a:lumMod val="85000"/>
                    <a:lumOff val="15000"/>
                  </a:schemeClr>
                </a:solidFill>
              </a:rPr>
              <a:t> </a:t>
            </a:r>
            <a:r>
              <a:rPr lang="en-US" altLang="ja-JP" sz="1600" dirty="0" smtClean="0">
                <a:solidFill>
                  <a:schemeClr val="tx1">
                    <a:lumMod val="85000"/>
                    <a:lumOff val="15000"/>
                  </a:schemeClr>
                </a:solidFill>
              </a:rPr>
              <a:t>Core</a:t>
            </a:r>
            <a:r>
              <a:rPr lang="ja-JP" altLang="en-US" sz="1600" dirty="0" smtClean="0">
                <a:solidFill>
                  <a:schemeClr val="tx1">
                    <a:lumMod val="85000"/>
                    <a:lumOff val="15000"/>
                  </a:schemeClr>
                </a:solidFill>
              </a:rPr>
              <a:t>と関連規格の計</a:t>
            </a:r>
            <a:r>
              <a:rPr lang="en-US" altLang="ja-JP" sz="1600" dirty="0" smtClean="0">
                <a:solidFill>
                  <a:schemeClr val="tx1">
                    <a:lumMod val="85000"/>
                    <a:lumOff val="15000"/>
                  </a:schemeClr>
                </a:solidFill>
              </a:rPr>
              <a:t>10</a:t>
            </a:r>
            <a:r>
              <a:rPr lang="ja-JP" altLang="en-US" sz="1600" dirty="0" smtClean="0">
                <a:solidFill>
                  <a:schemeClr val="tx1">
                    <a:lumMod val="85000"/>
                    <a:lumOff val="15000"/>
                  </a:schemeClr>
                </a:solidFill>
              </a:rPr>
              <a:t>件を策定した</a:t>
            </a:r>
            <a:endParaRPr lang="en-US" altLang="ja-JP" sz="1600" dirty="0" smtClean="0">
              <a:solidFill>
                <a:schemeClr val="tx1">
                  <a:lumMod val="85000"/>
                  <a:lumOff val="15000"/>
                </a:schemeClr>
              </a:solidFill>
            </a:endParaRPr>
          </a:p>
        </p:txBody>
      </p:sp>
      <p:sp>
        <p:nvSpPr>
          <p:cNvPr id="5" name="テキスト プレースホルダー 2"/>
          <p:cNvSpPr>
            <a:spLocks noGrp="1"/>
          </p:cNvSpPr>
          <p:nvPr>
            <p:ph type="body" sz="quarter" idx="4294967295"/>
          </p:nvPr>
        </p:nvSpPr>
        <p:spPr>
          <a:xfrm>
            <a:off x="331490" y="1299776"/>
            <a:ext cx="9242425" cy="317665"/>
          </a:xfrm>
          <a:prstGeom prst="rect">
            <a:avLst/>
          </a:prstGeom>
          <a:solidFill>
            <a:schemeClr val="accent1"/>
          </a:solidFill>
          <a:ln>
            <a:noFill/>
          </a:ln>
        </p:spPr>
        <p:txBody>
          <a:bodyPr lIns="72000" rIns="72000"/>
          <a:lstStyle/>
          <a:p>
            <a:pPr algn="ctr"/>
            <a:r>
              <a:rPr lang="en-US" altLang="ja-JP" sz="1400" b="1" dirty="0" smtClean="0">
                <a:solidFill>
                  <a:schemeClr val="bg1"/>
                </a:solidFill>
              </a:rPr>
              <a:t>OpenID Connect</a:t>
            </a:r>
            <a:r>
              <a:rPr lang="ja-JP" altLang="en-US" sz="1400" b="1" dirty="0" smtClean="0">
                <a:solidFill>
                  <a:schemeClr val="bg1"/>
                </a:solidFill>
              </a:rPr>
              <a:t>の概要</a:t>
            </a:r>
            <a:endParaRPr lang="en-US" altLang="ja-JP" sz="1400" b="1" dirty="0" smtClean="0">
              <a:solidFill>
                <a:schemeClr val="bg1"/>
              </a:solidFill>
            </a:endParaRPr>
          </a:p>
        </p:txBody>
      </p:sp>
      <p:sp>
        <p:nvSpPr>
          <p:cNvPr id="3" name="正方形/長方形 2"/>
          <p:cNvSpPr/>
          <p:nvPr/>
        </p:nvSpPr>
        <p:spPr>
          <a:xfrm>
            <a:off x="331489" y="1712307"/>
            <a:ext cx="9242425" cy="523220"/>
          </a:xfrm>
          <a:prstGeom prst="rect">
            <a:avLst/>
          </a:prstGeom>
        </p:spPr>
        <p:txBody>
          <a:bodyPr wrap="square">
            <a:spAutoFit/>
          </a:bodyPr>
          <a:lstStyle/>
          <a:p>
            <a:pPr marL="342900" lvl="0" indent="-342900" algn="just">
              <a:spcAft>
                <a:spcPts val="0"/>
              </a:spcAft>
              <a:buFont typeface="Wingdings" panose="05000000000000000000" pitchFamily="2" charset="2"/>
              <a:buChar char=""/>
            </a:pPr>
            <a:r>
              <a:rPr lang="en-US" altLang="ja-JP" sz="1400" kern="100" dirty="0" smtClean="0">
                <a:latin typeface="Meiryo UI" panose="020B0604030504040204" pitchFamily="50" charset="-128"/>
                <a:ea typeface="Meiryo UI" panose="020B0604030504040204" pitchFamily="50" charset="-128"/>
                <a:cs typeface="Times New Roman" panose="02020603050405020304" pitchFamily="18" charset="0"/>
              </a:rPr>
              <a:t>OAuth </a:t>
            </a:r>
            <a: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t>2.0</a:t>
            </a: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を基にしたエンドユーザーアイデンティティの検証プロトコルの</a:t>
            </a:r>
            <a:r>
              <a:rPr lang="ja-JP" altLang="en-US" sz="1400" kern="100" dirty="0" smtClean="0">
                <a:latin typeface="Meiryo UI" panose="020B0604030504040204" pitchFamily="50" charset="-128"/>
                <a:ea typeface="Meiryo UI" panose="020B0604030504040204" pitchFamily="50" charset="-128"/>
                <a:cs typeface="Times New Roman" panose="02020603050405020304" pitchFamily="18" charset="0"/>
              </a:rPr>
              <a:t>仕様であり、</a:t>
            </a:r>
            <a:r>
              <a:rPr lang="en-US" altLang="ja-JP" sz="1400" kern="100" dirty="0" smtClean="0">
                <a:latin typeface="Meiryo UI" panose="020B0604030504040204" pitchFamily="50" charset="-128"/>
                <a:ea typeface="Meiryo UI" panose="020B0604030504040204" pitchFamily="50" charset="-128"/>
                <a:cs typeface="Times New Roman" panose="02020603050405020304" pitchFamily="18" charset="0"/>
              </a:rPr>
              <a:t>OpenID Connect Core</a:t>
            </a:r>
            <a:r>
              <a:rPr lang="ja-JP" altLang="en-US" sz="1400" kern="100" dirty="0" smtClean="0">
                <a:latin typeface="Meiryo UI" panose="020B0604030504040204" pitchFamily="50" charset="-128"/>
                <a:ea typeface="Meiryo UI" panose="020B0604030504040204" pitchFamily="50" charset="-128"/>
                <a:cs typeface="Times New Roman" panose="02020603050405020304" pitchFamily="18" charset="0"/>
              </a:rPr>
              <a:t>規格を中心に関連する</a:t>
            </a:r>
            <a:r>
              <a:rPr lang="en-US" altLang="ja-JP" sz="1400" kern="100" dirty="0" smtClean="0">
                <a:latin typeface="Meiryo UI" panose="020B0604030504040204" pitchFamily="50" charset="-128"/>
                <a:ea typeface="Meiryo UI" panose="020B0604030504040204" pitchFamily="50" charset="-128"/>
                <a:cs typeface="Times New Roman" panose="02020603050405020304" pitchFamily="18" charset="0"/>
              </a:rPr>
              <a:t>OIDF</a:t>
            </a:r>
            <a:r>
              <a:rPr lang="ja-JP" altLang="en-US" sz="1400" kern="100" dirty="0" smtClean="0">
                <a:latin typeface="Meiryo UI" panose="020B0604030504040204" pitchFamily="50" charset="-128"/>
                <a:ea typeface="Meiryo UI" panose="020B0604030504040204" pitchFamily="50" charset="-128"/>
                <a:cs typeface="Times New Roman" panose="02020603050405020304" pitchFamily="18" charset="0"/>
              </a:rPr>
              <a:t>規格および</a:t>
            </a:r>
            <a:r>
              <a:rPr lang="en-US" altLang="ja-JP" sz="1400" kern="100" dirty="0" smtClean="0">
                <a:latin typeface="Meiryo UI" panose="020B0604030504040204" pitchFamily="50" charset="-128"/>
                <a:ea typeface="Meiryo UI" panose="020B0604030504040204" pitchFamily="50" charset="-128"/>
                <a:cs typeface="Times New Roman" panose="02020603050405020304" pitchFamily="18" charset="0"/>
              </a:rPr>
              <a:t>IETF</a:t>
            </a:r>
            <a:r>
              <a:rPr lang="ja-JP" altLang="en-US" sz="1400" kern="100" dirty="0" smtClean="0">
                <a:latin typeface="Meiryo UI" panose="020B0604030504040204" pitchFamily="50" charset="-128"/>
                <a:ea typeface="Meiryo UI" panose="020B0604030504040204" pitchFamily="50" charset="-128"/>
                <a:cs typeface="Times New Roman" panose="02020603050405020304" pitchFamily="18" charset="0"/>
              </a:rPr>
              <a:t>規格から構成されている</a:t>
            </a:r>
            <a:endParaRPr lang="ja-JP" altLang="ja-JP" sz="1400" kern="100" dirty="0">
              <a:latin typeface="Meiryo UI" panose="020B0604030504040204" pitchFamily="50" charset="-128"/>
              <a:ea typeface="Meiryo UI" panose="020B0604030504040204" pitchFamily="50" charset="-128"/>
              <a:cs typeface="Times New Roman" panose="02020603050405020304" pitchFamily="18" charset="0"/>
            </a:endParaRPr>
          </a:p>
        </p:txBody>
      </p:sp>
      <p:graphicFrame>
        <p:nvGraphicFramePr>
          <p:cNvPr id="4" name="表 3"/>
          <p:cNvGraphicFramePr>
            <a:graphicFrameLocks noGrp="1"/>
          </p:cNvGraphicFramePr>
          <p:nvPr>
            <p:extLst/>
          </p:nvPr>
        </p:nvGraphicFramePr>
        <p:xfrm>
          <a:off x="5284490" y="2828703"/>
          <a:ext cx="4194180" cy="3229227"/>
        </p:xfrm>
        <a:graphic>
          <a:graphicData uri="http://schemas.openxmlformats.org/drawingml/2006/table">
            <a:tbl>
              <a:tblPr>
                <a:tableStyleId>{5C22544A-7EE6-4342-B048-85BDC9FD1C3A}</a:tableStyleId>
              </a:tblPr>
              <a:tblGrid>
                <a:gridCol w="4194180">
                  <a:extLst>
                    <a:ext uri="{9D8B030D-6E8A-4147-A177-3AD203B41FA5}">
                      <a16:colId xmlns:a16="http://schemas.microsoft.com/office/drawing/2014/main" val="2641277029"/>
                    </a:ext>
                  </a:extLst>
                </a:gridCol>
              </a:tblGrid>
              <a:tr h="358803">
                <a:tc>
                  <a:txBody>
                    <a:bodyPr/>
                    <a:lstStyle/>
                    <a:p>
                      <a:r>
                        <a:rPr kumimoji="1" lang="en-US" altLang="ja-JP" sz="1400" dirty="0" smtClean="0">
                          <a:latin typeface="+mn-ea"/>
                          <a:ea typeface="+mn-ea"/>
                        </a:rPr>
                        <a:t>Open ID Connect</a:t>
                      </a:r>
                      <a:r>
                        <a:rPr kumimoji="1" lang="ja-JP" altLang="en-US" sz="1400" dirty="0" smtClean="0">
                          <a:latin typeface="+mn-ea"/>
                          <a:ea typeface="+mn-ea"/>
                        </a:rPr>
                        <a:t>　</a:t>
                      </a:r>
                      <a:r>
                        <a:rPr kumimoji="1" lang="en-US" altLang="ja-JP" sz="1400" dirty="0" smtClean="0">
                          <a:latin typeface="+mn-ea"/>
                          <a:ea typeface="+mn-ea"/>
                        </a:rPr>
                        <a:t>Discovery</a:t>
                      </a:r>
                      <a:endParaRPr kumimoji="1" lang="ja-JP" altLang="en-US" sz="1400" dirty="0">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04266627"/>
                  </a:ext>
                </a:extLst>
              </a:tr>
              <a:tr h="358803">
                <a:tc>
                  <a:txBody>
                    <a:bodyPr/>
                    <a:lstStyle/>
                    <a:p>
                      <a:r>
                        <a:rPr kumimoji="1" lang="en-US" altLang="ja-JP" sz="1400" dirty="0" smtClean="0">
                          <a:latin typeface="+mn-ea"/>
                          <a:ea typeface="+mn-ea"/>
                        </a:rPr>
                        <a:t>OpenID Connect Dynamic Registration</a:t>
                      </a:r>
                      <a:endParaRPr kumimoji="1" lang="ja-JP" altLang="en-US" sz="1400" dirty="0">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01920041"/>
                  </a:ext>
                </a:extLst>
              </a:tr>
              <a:tr h="358803">
                <a:tc>
                  <a:txBody>
                    <a:bodyPr/>
                    <a:lstStyle/>
                    <a:p>
                      <a:r>
                        <a:rPr kumimoji="1" lang="en-US" altLang="ja-JP" sz="1400" dirty="0" smtClean="0">
                          <a:latin typeface="+mn-ea"/>
                          <a:ea typeface="+mn-ea"/>
                        </a:rPr>
                        <a:t>OAuth 2.0 Multiple Response Types</a:t>
                      </a:r>
                      <a:endParaRPr kumimoji="1" lang="ja-JP" altLang="en-US" sz="1400" dirty="0">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89994851"/>
                  </a:ext>
                </a:extLst>
              </a:tr>
              <a:tr h="358803">
                <a:tc>
                  <a:txBody>
                    <a:bodyPr/>
                    <a:lstStyle/>
                    <a:p>
                      <a:r>
                        <a:rPr kumimoji="1" lang="en-US" altLang="ja-JP" sz="1400" dirty="0" smtClean="0">
                          <a:latin typeface="+mn-ea"/>
                          <a:ea typeface="+mn-ea"/>
                        </a:rPr>
                        <a:t>OAuth 2.0 Form Post Response Mode</a:t>
                      </a:r>
                      <a:endParaRPr kumimoji="1" lang="ja-JP" altLang="en-US" sz="1400" dirty="0">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95503655"/>
                  </a:ext>
                </a:extLst>
              </a:tr>
              <a:tr h="358803">
                <a:tc>
                  <a:txBody>
                    <a:bodyPr/>
                    <a:lstStyle/>
                    <a:p>
                      <a:r>
                        <a:rPr kumimoji="1" lang="en-US" altLang="ja-JP" sz="1400" dirty="0" smtClean="0">
                          <a:latin typeface="+mn-ea"/>
                          <a:ea typeface="+mn-ea"/>
                        </a:rPr>
                        <a:t>OpenID 2.0 to OpenID Connect Migration 1.0</a:t>
                      </a:r>
                      <a:endParaRPr kumimoji="1" lang="ja-JP" altLang="en-US" sz="1400" dirty="0">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42374668"/>
                  </a:ext>
                </a:extLst>
              </a:tr>
              <a:tr h="358803">
                <a:tc>
                  <a:txBody>
                    <a:bodyPr/>
                    <a:lstStyle/>
                    <a:p>
                      <a:r>
                        <a:rPr kumimoji="1" lang="en-US" altLang="ja-JP" sz="1400" dirty="0" smtClean="0">
                          <a:latin typeface="+mn-ea"/>
                          <a:ea typeface="+mn-ea"/>
                        </a:rPr>
                        <a:t>OpenID Connect RP-Initiated Logout</a:t>
                      </a:r>
                      <a:endParaRPr kumimoji="1" lang="ja-JP" altLang="en-US" sz="1400" dirty="0">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63393368"/>
                  </a:ext>
                </a:extLst>
              </a:tr>
              <a:tr h="358803">
                <a:tc>
                  <a:txBody>
                    <a:bodyPr/>
                    <a:lstStyle/>
                    <a:p>
                      <a:r>
                        <a:rPr kumimoji="1" lang="en-US" altLang="ja-JP" sz="1400" dirty="0" smtClean="0">
                          <a:latin typeface="+mn-ea"/>
                          <a:ea typeface="+mn-ea"/>
                        </a:rPr>
                        <a:t>Session Management</a:t>
                      </a:r>
                      <a:endParaRPr kumimoji="1" lang="ja-JP" altLang="en-US" sz="1400" dirty="0">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85603967"/>
                  </a:ext>
                </a:extLst>
              </a:tr>
              <a:tr h="358803">
                <a:tc>
                  <a:txBody>
                    <a:bodyPr/>
                    <a:lstStyle/>
                    <a:p>
                      <a:r>
                        <a:rPr kumimoji="1" lang="en-US" altLang="ja-JP" sz="1400" dirty="0" smtClean="0">
                          <a:latin typeface="+mn-ea"/>
                          <a:ea typeface="+mn-ea"/>
                        </a:rPr>
                        <a:t>Front-Channel Logout</a:t>
                      </a:r>
                      <a:endParaRPr kumimoji="1" lang="ja-JP" altLang="en-US" sz="1400" dirty="0">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24760770"/>
                  </a:ext>
                </a:extLst>
              </a:tr>
              <a:tr h="358803">
                <a:tc>
                  <a:txBody>
                    <a:bodyPr/>
                    <a:lstStyle/>
                    <a:p>
                      <a:r>
                        <a:rPr kumimoji="1" lang="en-US" altLang="ja-JP" sz="1400" dirty="0" smtClean="0">
                          <a:latin typeface="+mn-ea"/>
                          <a:ea typeface="+mn-ea"/>
                        </a:rPr>
                        <a:t>Back-Channel Logout</a:t>
                      </a:r>
                      <a:endParaRPr kumimoji="1" lang="ja-JP" altLang="en-US" sz="1400" dirty="0">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14617100"/>
                  </a:ext>
                </a:extLst>
              </a:tr>
            </a:tbl>
          </a:graphicData>
        </a:graphic>
      </p:graphicFrame>
      <p:sp>
        <p:nvSpPr>
          <p:cNvPr id="10" name="テキスト プレースホルダー 2"/>
          <p:cNvSpPr>
            <a:spLocks noGrp="1"/>
          </p:cNvSpPr>
          <p:nvPr>
            <p:ph type="body" sz="quarter" idx="4294967295"/>
          </p:nvPr>
        </p:nvSpPr>
        <p:spPr>
          <a:xfrm>
            <a:off x="5284491" y="2416172"/>
            <a:ext cx="4194179" cy="317665"/>
          </a:xfrm>
          <a:prstGeom prst="rect">
            <a:avLst/>
          </a:prstGeom>
          <a:solidFill>
            <a:schemeClr val="accent2">
              <a:lumMod val="10000"/>
              <a:lumOff val="90000"/>
            </a:schemeClr>
          </a:solidFill>
          <a:ln>
            <a:noFill/>
          </a:ln>
        </p:spPr>
        <p:txBody>
          <a:bodyPr lIns="72000" rIns="72000"/>
          <a:lstStyle/>
          <a:p>
            <a:pPr algn="ctr"/>
            <a:r>
              <a:rPr lang="en-US" altLang="ja-JP" sz="1400" b="1" dirty="0" smtClean="0">
                <a:solidFill>
                  <a:schemeClr val="tx1">
                    <a:lumMod val="75000"/>
                    <a:lumOff val="25000"/>
                  </a:schemeClr>
                </a:solidFill>
              </a:rPr>
              <a:t>OpenID Connect</a:t>
            </a:r>
            <a:r>
              <a:rPr lang="ja-JP" altLang="en-US" sz="1400" dirty="0">
                <a:solidFill>
                  <a:schemeClr val="tx1">
                    <a:lumMod val="75000"/>
                    <a:lumOff val="25000"/>
                  </a:schemeClr>
                </a:solidFill>
              </a:rPr>
              <a:t>関連</a:t>
            </a:r>
            <a:r>
              <a:rPr lang="ja-JP" altLang="en-US" sz="1400" dirty="0" smtClean="0">
                <a:solidFill>
                  <a:schemeClr val="tx1">
                    <a:lumMod val="75000"/>
                    <a:lumOff val="25000"/>
                  </a:schemeClr>
                </a:solidFill>
              </a:rPr>
              <a:t>規格（策定済）</a:t>
            </a:r>
            <a:endParaRPr lang="en-US" altLang="ja-JP" sz="1400" b="1" dirty="0" smtClean="0">
              <a:solidFill>
                <a:schemeClr val="tx1">
                  <a:lumMod val="75000"/>
                  <a:lumOff val="25000"/>
                </a:schemeClr>
              </a:solidFill>
            </a:endParaRPr>
          </a:p>
        </p:txBody>
      </p:sp>
      <p:pic>
        <p:nvPicPr>
          <p:cNvPr id="11" name="図 10"/>
          <p:cNvPicPr/>
          <p:nvPr/>
        </p:nvPicPr>
        <p:blipFill>
          <a:blip r:embed="rId2"/>
          <a:stretch>
            <a:fillRect/>
          </a:stretch>
        </p:blipFill>
        <p:spPr>
          <a:xfrm>
            <a:off x="391577" y="2733836"/>
            <a:ext cx="4388287" cy="3405239"/>
          </a:xfrm>
          <a:prstGeom prst="rect">
            <a:avLst/>
          </a:prstGeom>
        </p:spPr>
      </p:pic>
      <p:sp>
        <p:nvSpPr>
          <p:cNvPr id="12" name="テキスト プレースホルダー 2"/>
          <p:cNvSpPr>
            <a:spLocks noGrp="1"/>
          </p:cNvSpPr>
          <p:nvPr>
            <p:ph type="body" sz="quarter" idx="4294967295"/>
          </p:nvPr>
        </p:nvSpPr>
        <p:spPr>
          <a:xfrm>
            <a:off x="340347" y="2416172"/>
            <a:ext cx="4490748" cy="317665"/>
          </a:xfrm>
          <a:prstGeom prst="rect">
            <a:avLst/>
          </a:prstGeom>
          <a:solidFill>
            <a:schemeClr val="accent2">
              <a:lumMod val="10000"/>
              <a:lumOff val="90000"/>
            </a:schemeClr>
          </a:solidFill>
          <a:ln>
            <a:noFill/>
          </a:ln>
        </p:spPr>
        <p:txBody>
          <a:bodyPr lIns="72000" rIns="72000"/>
          <a:lstStyle/>
          <a:p>
            <a:pPr algn="ctr"/>
            <a:r>
              <a:rPr lang="en-US" altLang="ja-JP" sz="1400" b="1" dirty="0" smtClean="0">
                <a:solidFill>
                  <a:schemeClr val="tx1">
                    <a:lumMod val="75000"/>
                    <a:lumOff val="25000"/>
                  </a:schemeClr>
                </a:solidFill>
              </a:rPr>
              <a:t>OpenID Connect</a:t>
            </a:r>
            <a:r>
              <a:rPr lang="ja-JP" altLang="en-US" sz="1400" b="1" dirty="0" smtClean="0">
                <a:solidFill>
                  <a:schemeClr val="tx1">
                    <a:lumMod val="75000"/>
                    <a:lumOff val="25000"/>
                  </a:schemeClr>
                </a:solidFill>
              </a:rPr>
              <a:t>規格相関図</a:t>
            </a:r>
            <a:endParaRPr lang="en-US" altLang="ja-JP" sz="1400" b="1" dirty="0" smtClean="0">
              <a:solidFill>
                <a:schemeClr val="tx1">
                  <a:lumMod val="75000"/>
                  <a:lumOff val="25000"/>
                </a:schemeClr>
              </a:solidFill>
            </a:endParaRPr>
          </a:p>
        </p:txBody>
      </p:sp>
      <p:sp>
        <p:nvSpPr>
          <p:cNvPr id="16" name="タイトル 6"/>
          <p:cNvSpPr>
            <a:spLocks noGrp="1"/>
          </p:cNvSpPr>
          <p:nvPr>
            <p:ph type="title"/>
          </p:nvPr>
        </p:nvSpPr>
        <p:spPr>
          <a:xfrm>
            <a:off x="330200" y="141288"/>
            <a:ext cx="9244013" cy="411162"/>
          </a:xfrm>
        </p:spPr>
        <p:txBody>
          <a:bodyPr>
            <a:normAutofit/>
          </a:bodyPr>
          <a:lstStyle/>
          <a:p>
            <a:r>
              <a:rPr lang="en-US" altLang="ja-JP" sz="2000" dirty="0" err="1"/>
              <a:t>OpenID</a:t>
            </a:r>
            <a:r>
              <a:rPr lang="en-US" altLang="ja-JP" sz="2000" dirty="0"/>
              <a:t> Foundation</a:t>
            </a:r>
            <a:r>
              <a:rPr lang="ja-JP" altLang="en-US" sz="2000" dirty="0"/>
              <a:t>（</a:t>
            </a:r>
            <a:r>
              <a:rPr lang="en-US" altLang="ja-JP" sz="2000" dirty="0"/>
              <a:t>OIDF</a:t>
            </a:r>
            <a:r>
              <a:rPr lang="ja-JP" altLang="en-US" sz="2000" dirty="0"/>
              <a:t>）</a:t>
            </a:r>
            <a:r>
              <a:rPr lang="en-US" altLang="ja-JP" sz="2000" dirty="0" smtClean="0"/>
              <a:t>– </a:t>
            </a:r>
            <a:r>
              <a:rPr lang="ja-JP" altLang="en-US" sz="2000" dirty="0" smtClean="0"/>
              <a:t>作業</a:t>
            </a:r>
            <a:r>
              <a:rPr lang="ja-JP" altLang="en-US" sz="2000" dirty="0"/>
              <a:t>部会ごと</a:t>
            </a:r>
            <a:r>
              <a:rPr lang="ja-JP" altLang="en-US" sz="2000" dirty="0" smtClean="0"/>
              <a:t>の詳細</a:t>
            </a:r>
            <a:r>
              <a:rPr lang="ja-JP" altLang="en-US" sz="2000" dirty="0"/>
              <a:t>動向</a:t>
            </a:r>
          </a:p>
        </p:txBody>
      </p:sp>
      <p:sp>
        <p:nvSpPr>
          <p:cNvPr id="2" name="正方形/長方形 1"/>
          <p:cNvSpPr/>
          <p:nvPr/>
        </p:nvSpPr>
        <p:spPr>
          <a:xfrm>
            <a:off x="330200" y="6149758"/>
            <a:ext cx="2060179" cy="246221"/>
          </a:xfrm>
          <a:prstGeom prst="rect">
            <a:avLst/>
          </a:prstGeom>
        </p:spPr>
        <p:txBody>
          <a:bodyPr wrap="none">
            <a:spAutoFit/>
          </a:bodyPr>
          <a:lstStyle/>
          <a:p>
            <a:r>
              <a:rPr lang="ja-JP" altLang="en-US" sz="1000" dirty="0" smtClean="0"/>
              <a:t>出所）https</a:t>
            </a:r>
            <a:r>
              <a:rPr lang="ja-JP" altLang="en-US" sz="1000" dirty="0"/>
              <a:t>://openid.net/connect/</a:t>
            </a:r>
          </a:p>
        </p:txBody>
      </p:sp>
    </p:spTree>
    <p:extLst>
      <p:ext uri="{BB962C8B-B14F-4D97-AF65-F5344CB8AC3E}">
        <p14:creationId xmlns:p14="http://schemas.microsoft.com/office/powerpoint/2010/main" val="25838612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コンテンツ プレースホルダー 1"/>
          <p:cNvSpPr txBox="1">
            <a:spLocks/>
          </p:cNvSpPr>
          <p:nvPr/>
        </p:nvSpPr>
        <p:spPr>
          <a:xfrm>
            <a:off x="335694" y="643474"/>
            <a:ext cx="9410530" cy="1050153"/>
          </a:xfrm>
          <a:prstGeom prst="rect">
            <a:avLst/>
          </a:prstGeom>
          <a:ln>
            <a:noFill/>
          </a:ln>
        </p:spPr>
        <p:txBody>
          <a:bodyPr/>
          <a:lst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285750" indent="-285750">
              <a:buFont typeface="Arial" panose="020B0604020202020204" pitchFamily="34" charset="0"/>
              <a:buChar char="•"/>
            </a:pPr>
            <a:r>
              <a:rPr lang="en-US" altLang="ja-JP" sz="1600" dirty="0" smtClean="0">
                <a:solidFill>
                  <a:schemeClr val="tx1">
                    <a:lumMod val="85000"/>
                    <a:lumOff val="15000"/>
                  </a:schemeClr>
                </a:solidFill>
              </a:rPr>
              <a:t>2022</a:t>
            </a:r>
            <a:r>
              <a:rPr lang="ja-JP" altLang="en-US" sz="1600" dirty="0" smtClean="0">
                <a:solidFill>
                  <a:schemeClr val="tx1">
                    <a:lumMod val="85000"/>
                    <a:lumOff val="15000"/>
                  </a:schemeClr>
                </a:solidFill>
              </a:rPr>
              <a:t>年</a:t>
            </a:r>
            <a:r>
              <a:rPr lang="en-US" altLang="ja-JP" sz="1600" dirty="0" smtClean="0">
                <a:solidFill>
                  <a:schemeClr val="tx1">
                    <a:lumMod val="85000"/>
                    <a:lumOff val="15000"/>
                  </a:schemeClr>
                </a:solidFill>
              </a:rPr>
              <a:t>10</a:t>
            </a:r>
            <a:r>
              <a:rPr lang="ja-JP" altLang="en-US" sz="1600" dirty="0" smtClean="0">
                <a:solidFill>
                  <a:schemeClr val="tx1">
                    <a:lumMod val="85000"/>
                    <a:lumOff val="15000"/>
                  </a:schemeClr>
                </a:solidFill>
              </a:rPr>
              <a:t>月時点では、複数の</a:t>
            </a:r>
            <a:r>
              <a:rPr lang="en-US" altLang="ja-JP" sz="1600" dirty="0" smtClean="0">
                <a:solidFill>
                  <a:schemeClr val="tx1">
                    <a:lumMod val="85000"/>
                    <a:lumOff val="15000"/>
                  </a:schemeClr>
                </a:solidFill>
              </a:rPr>
              <a:t>WI</a:t>
            </a:r>
            <a:r>
              <a:rPr lang="ja-JP" altLang="en-US" sz="1600" dirty="0" smtClean="0">
                <a:solidFill>
                  <a:schemeClr val="tx1">
                    <a:lumMod val="85000"/>
                    <a:lumOff val="15000"/>
                  </a:schemeClr>
                </a:solidFill>
              </a:rPr>
              <a:t>について策定作業が行われており、そのうち</a:t>
            </a:r>
            <a:r>
              <a:rPr lang="en-US" altLang="ja-JP" sz="1600" dirty="0" smtClean="0">
                <a:solidFill>
                  <a:schemeClr val="tx1">
                    <a:lumMod val="85000"/>
                    <a:lumOff val="15000"/>
                  </a:schemeClr>
                </a:solidFill>
              </a:rPr>
              <a:t>3</a:t>
            </a:r>
            <a:r>
              <a:rPr lang="ja-JP" altLang="en-US" sz="1600" dirty="0" smtClean="0">
                <a:solidFill>
                  <a:schemeClr val="tx1">
                    <a:lumMod val="85000"/>
                    <a:lumOff val="15000"/>
                  </a:schemeClr>
                </a:solidFill>
              </a:rPr>
              <a:t>件において「</a:t>
            </a:r>
            <a:r>
              <a:rPr lang="en-US" altLang="ja-JP" sz="1600" dirty="0" smtClean="0">
                <a:solidFill>
                  <a:schemeClr val="tx1">
                    <a:lumMod val="85000"/>
                    <a:lumOff val="15000"/>
                  </a:schemeClr>
                </a:solidFill>
              </a:rPr>
              <a:t>SSI</a:t>
            </a:r>
            <a:r>
              <a:rPr lang="ja-JP" altLang="en-US" sz="1600" dirty="0" smtClean="0">
                <a:solidFill>
                  <a:schemeClr val="tx1">
                    <a:lumMod val="85000"/>
                    <a:lumOff val="15000"/>
                  </a:schemeClr>
                </a:solidFill>
              </a:rPr>
              <a:t>」や「</a:t>
            </a:r>
            <a:r>
              <a:rPr lang="en-US" altLang="ja-JP" sz="1600" dirty="0" smtClean="0">
                <a:solidFill>
                  <a:schemeClr val="tx1">
                    <a:lumMod val="85000"/>
                    <a:lumOff val="15000"/>
                  </a:schemeClr>
                </a:solidFill>
              </a:rPr>
              <a:t>DID</a:t>
            </a:r>
            <a:r>
              <a:rPr lang="ja-JP" altLang="en-US" sz="1600" dirty="0" smtClean="0">
                <a:solidFill>
                  <a:schemeClr val="tx1">
                    <a:lumMod val="85000"/>
                    <a:lumOff val="15000"/>
                  </a:schemeClr>
                </a:solidFill>
              </a:rPr>
              <a:t>」との関連が見られた</a:t>
            </a:r>
            <a:endParaRPr lang="en-US" altLang="ja-JP" sz="1600" dirty="0" smtClean="0">
              <a:solidFill>
                <a:schemeClr val="tx1">
                  <a:lumMod val="85000"/>
                  <a:lumOff val="15000"/>
                </a:schemeClr>
              </a:solidFill>
            </a:endParaRPr>
          </a:p>
        </p:txBody>
      </p:sp>
      <p:sp>
        <p:nvSpPr>
          <p:cNvPr id="5" name="テキスト プレースホルダー 2"/>
          <p:cNvSpPr>
            <a:spLocks noGrp="1"/>
          </p:cNvSpPr>
          <p:nvPr>
            <p:ph type="body" sz="quarter" idx="4294967295"/>
          </p:nvPr>
        </p:nvSpPr>
        <p:spPr>
          <a:xfrm>
            <a:off x="326837" y="1286045"/>
            <a:ext cx="9242425" cy="317665"/>
          </a:xfrm>
          <a:prstGeom prst="rect">
            <a:avLst/>
          </a:prstGeom>
          <a:solidFill>
            <a:schemeClr val="accent1"/>
          </a:solidFill>
          <a:ln>
            <a:noFill/>
          </a:ln>
        </p:spPr>
        <p:txBody>
          <a:bodyPr lIns="72000" rIns="72000"/>
          <a:lstStyle/>
          <a:p>
            <a:pPr algn="ctr"/>
            <a:r>
              <a:rPr lang="ja-JP" altLang="en-US" sz="1400" b="1" dirty="0" smtClean="0">
                <a:solidFill>
                  <a:schemeClr val="bg1"/>
                </a:solidFill>
              </a:rPr>
              <a:t>現在策定中の規格</a:t>
            </a:r>
            <a:endParaRPr lang="en-US" altLang="ja-JP" sz="1400" b="1" dirty="0" smtClean="0">
              <a:solidFill>
                <a:schemeClr val="bg1"/>
              </a:solidFill>
            </a:endParaRPr>
          </a:p>
        </p:txBody>
      </p:sp>
      <p:sp>
        <p:nvSpPr>
          <p:cNvPr id="14" name="テキスト プレースホルダー 2"/>
          <p:cNvSpPr>
            <a:spLocks noGrp="1"/>
          </p:cNvSpPr>
          <p:nvPr>
            <p:ph type="body" sz="quarter" idx="4294967295"/>
          </p:nvPr>
        </p:nvSpPr>
        <p:spPr>
          <a:xfrm>
            <a:off x="326837" y="1666098"/>
            <a:ext cx="2243382" cy="1472683"/>
          </a:xfrm>
          <a:prstGeom prst="rect">
            <a:avLst/>
          </a:prstGeom>
          <a:solidFill>
            <a:schemeClr val="accent2">
              <a:lumMod val="10000"/>
              <a:lumOff val="90000"/>
            </a:schemeClr>
          </a:solidFill>
          <a:ln>
            <a:noFill/>
          </a:ln>
        </p:spPr>
        <p:txBody>
          <a:bodyPr lIns="72000" rIns="72000" anchor="ctr"/>
          <a:lstStyle/>
          <a:p>
            <a:pPr algn="ctr"/>
            <a:r>
              <a:rPr lang="en-US" altLang="ja-JP" sz="1400" b="1" dirty="0" smtClean="0">
                <a:solidFill>
                  <a:schemeClr val="tx1">
                    <a:lumMod val="75000"/>
                    <a:lumOff val="25000"/>
                  </a:schemeClr>
                </a:solidFill>
              </a:rPr>
              <a:t>Self-Issued OpenID Provider v2</a:t>
            </a:r>
            <a:r>
              <a:rPr lang="ja-JP" altLang="en-US" sz="1400" b="1" dirty="0" smtClean="0">
                <a:solidFill>
                  <a:schemeClr val="tx1">
                    <a:lumMod val="75000"/>
                    <a:lumOff val="25000"/>
                  </a:schemeClr>
                </a:solidFill>
              </a:rPr>
              <a:t>（</a:t>
            </a:r>
            <a:r>
              <a:rPr lang="en-US" altLang="ja-JP" sz="1400" b="1" dirty="0" smtClean="0">
                <a:solidFill>
                  <a:schemeClr val="tx1">
                    <a:lumMod val="75000"/>
                    <a:lumOff val="25000"/>
                  </a:schemeClr>
                </a:solidFill>
              </a:rPr>
              <a:t>SIOP</a:t>
            </a:r>
            <a:r>
              <a:rPr lang="ja-JP" altLang="en-US" sz="1400" b="1" dirty="0" smtClean="0">
                <a:solidFill>
                  <a:schemeClr val="tx1">
                    <a:lumMod val="75000"/>
                    <a:lumOff val="25000"/>
                  </a:schemeClr>
                </a:solidFill>
              </a:rPr>
              <a:t>）</a:t>
            </a:r>
            <a:r>
              <a:rPr lang="en-US" altLang="ja-JP" sz="1400" b="1" baseline="30000" dirty="0" smtClean="0">
                <a:solidFill>
                  <a:schemeClr val="tx1">
                    <a:lumMod val="75000"/>
                    <a:lumOff val="25000"/>
                  </a:schemeClr>
                </a:solidFill>
              </a:rPr>
              <a:t>1)</a:t>
            </a:r>
          </a:p>
        </p:txBody>
      </p:sp>
      <p:sp>
        <p:nvSpPr>
          <p:cNvPr id="15" name="テキスト プレースホルダー 2"/>
          <p:cNvSpPr txBox="1">
            <a:spLocks/>
          </p:cNvSpPr>
          <p:nvPr/>
        </p:nvSpPr>
        <p:spPr>
          <a:xfrm>
            <a:off x="2671638" y="1666099"/>
            <a:ext cx="6897624" cy="1472683"/>
          </a:xfrm>
          <a:prstGeom prst="rect">
            <a:avLst/>
          </a:prstGeom>
          <a:ln>
            <a:solidFill>
              <a:schemeClr val="accent1"/>
            </a:solidFill>
          </a:ln>
        </p:spPr>
        <p:txBody>
          <a:bodyPr vert="horz" lIns="72000" tIns="45720" rIns="72000" bIns="45720" rtlCol="0" anchor="t">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285750" indent="-285750">
              <a:buFont typeface="Arial" panose="020B0604020202020204" pitchFamily="34" charset="0"/>
              <a:buChar char="•"/>
            </a:pPr>
            <a:r>
              <a:rPr lang="en-US" altLang="ja-JP" sz="1400" dirty="0" smtClean="0">
                <a:solidFill>
                  <a:schemeClr val="tx1">
                    <a:lumMod val="85000"/>
                    <a:lumOff val="15000"/>
                  </a:schemeClr>
                </a:solidFill>
              </a:rPr>
              <a:t>OpenID </a:t>
            </a:r>
            <a:r>
              <a:rPr lang="en-US" altLang="ja-JP" sz="1400" dirty="0">
                <a:solidFill>
                  <a:schemeClr val="tx1">
                    <a:lumMod val="85000"/>
                    <a:lumOff val="15000"/>
                  </a:schemeClr>
                </a:solidFill>
              </a:rPr>
              <a:t>Connect</a:t>
            </a:r>
            <a:r>
              <a:rPr lang="ja-JP" altLang="en-US" sz="1400" dirty="0">
                <a:solidFill>
                  <a:schemeClr val="tx1">
                    <a:lumMod val="85000"/>
                    <a:lumOff val="15000"/>
                  </a:schemeClr>
                </a:solidFill>
              </a:rPr>
              <a:t>を拡張し、エンドユーザーによる制御領域を拡大するもの。具体的には、エンドユーザー</a:t>
            </a:r>
            <a:r>
              <a:rPr lang="ja-JP" altLang="en-US" sz="1400" dirty="0" smtClean="0">
                <a:solidFill>
                  <a:schemeClr val="tx1">
                    <a:lumMod val="85000"/>
                    <a:lumOff val="15000"/>
                  </a:schemeClr>
                </a:solidFill>
              </a:rPr>
              <a:t>が</a:t>
            </a:r>
            <a:r>
              <a:rPr lang="en-US" altLang="ja-JP" sz="1400" dirty="0" smtClean="0">
                <a:solidFill>
                  <a:schemeClr val="tx1">
                    <a:lumMod val="85000"/>
                    <a:lumOff val="15000"/>
                  </a:schemeClr>
                </a:solidFill>
              </a:rPr>
              <a:t>Self-Issued</a:t>
            </a:r>
            <a:r>
              <a:rPr lang="ja-JP" altLang="en-US" sz="1400" dirty="0" smtClean="0">
                <a:solidFill>
                  <a:schemeClr val="tx1">
                    <a:lumMod val="85000"/>
                    <a:lumOff val="15000"/>
                  </a:schemeClr>
                </a:solidFill>
              </a:rPr>
              <a:t>　</a:t>
            </a:r>
            <a:r>
              <a:rPr lang="en-US" altLang="ja-JP" sz="1400" dirty="0" smtClean="0">
                <a:solidFill>
                  <a:schemeClr val="tx1">
                    <a:lumMod val="85000"/>
                    <a:lumOff val="15000"/>
                  </a:schemeClr>
                </a:solidFill>
              </a:rPr>
              <a:t>Open </a:t>
            </a:r>
            <a:r>
              <a:rPr lang="en-US" altLang="ja-JP" sz="1400" dirty="0">
                <a:solidFill>
                  <a:schemeClr val="tx1">
                    <a:lumMod val="85000"/>
                    <a:lumOff val="15000"/>
                  </a:schemeClr>
                </a:solidFill>
              </a:rPr>
              <a:t>ID Provider</a:t>
            </a:r>
            <a:r>
              <a:rPr lang="ja-JP" altLang="en-US" sz="1400" dirty="0">
                <a:solidFill>
                  <a:schemeClr val="tx1">
                    <a:lumMod val="85000"/>
                    <a:lumOff val="15000"/>
                  </a:schemeClr>
                </a:solidFill>
              </a:rPr>
              <a:t>（</a:t>
            </a:r>
            <a:r>
              <a:rPr lang="en-US" altLang="ja-JP" sz="1400" dirty="0">
                <a:solidFill>
                  <a:schemeClr val="tx1">
                    <a:lumMod val="85000"/>
                    <a:lumOff val="15000"/>
                  </a:schemeClr>
                </a:solidFill>
              </a:rPr>
              <a:t>SIOP</a:t>
            </a:r>
            <a:r>
              <a:rPr lang="ja-JP" altLang="en-US" sz="1400" dirty="0">
                <a:solidFill>
                  <a:schemeClr val="tx1">
                    <a:lumMod val="85000"/>
                    <a:lumOff val="15000"/>
                  </a:schemeClr>
                </a:solidFill>
              </a:rPr>
              <a:t>）を制御し、エンドユーザーの制御下にあるキーで暗号化した</a:t>
            </a:r>
            <a:r>
              <a:rPr lang="en-US" altLang="ja-JP" sz="1400" dirty="0">
                <a:solidFill>
                  <a:schemeClr val="tx1">
                    <a:lumMod val="85000"/>
                    <a:lumOff val="15000"/>
                  </a:schemeClr>
                </a:solidFill>
              </a:rPr>
              <a:t>ID</a:t>
            </a:r>
            <a:r>
              <a:rPr lang="ja-JP" altLang="en-US" sz="1400" dirty="0">
                <a:solidFill>
                  <a:schemeClr val="tx1">
                    <a:lumMod val="85000"/>
                    <a:lumOff val="15000"/>
                  </a:schemeClr>
                </a:solidFill>
              </a:rPr>
              <a:t>トークンを自己発行して、自分自身を認証することが</a:t>
            </a:r>
            <a:r>
              <a:rPr lang="ja-JP" altLang="en-US" sz="1400" dirty="0" smtClean="0">
                <a:solidFill>
                  <a:schemeClr val="tx1">
                    <a:lumMod val="85000"/>
                    <a:lumOff val="15000"/>
                  </a:schemeClr>
                </a:solidFill>
              </a:rPr>
              <a:t>できる</a:t>
            </a:r>
            <a:endParaRPr lang="en-US" altLang="ja-JP" sz="1400" dirty="0" smtClean="0">
              <a:solidFill>
                <a:schemeClr val="tx1">
                  <a:lumMod val="85000"/>
                  <a:lumOff val="15000"/>
                </a:schemeClr>
              </a:solidFill>
            </a:endParaRPr>
          </a:p>
          <a:p>
            <a:pPr marL="285750" indent="-285750">
              <a:buFont typeface="Arial" panose="020B0604020202020204" pitchFamily="34" charset="0"/>
              <a:buChar char="•"/>
            </a:pPr>
            <a:r>
              <a:rPr lang="ja-JP" altLang="en-US" sz="1400" dirty="0" smtClean="0">
                <a:solidFill>
                  <a:schemeClr val="tx1">
                    <a:lumMod val="85000"/>
                    <a:lumOff val="15000"/>
                  </a:schemeClr>
                </a:solidFill>
              </a:rPr>
              <a:t>エンドユーザーはクライアント（</a:t>
            </a:r>
            <a:r>
              <a:rPr lang="en-US" altLang="ja-JP" sz="1400" dirty="0" smtClean="0">
                <a:solidFill>
                  <a:schemeClr val="tx1">
                    <a:lumMod val="85000"/>
                    <a:lumOff val="15000"/>
                  </a:schemeClr>
                </a:solidFill>
              </a:rPr>
              <a:t>RP</a:t>
            </a:r>
            <a:r>
              <a:rPr lang="ja-JP" altLang="en-US" sz="1400" dirty="0" smtClean="0">
                <a:solidFill>
                  <a:schemeClr val="tx1">
                    <a:lumMod val="85000"/>
                    <a:lumOff val="15000"/>
                  </a:schemeClr>
                </a:solidFill>
              </a:rPr>
              <a:t>）に</a:t>
            </a:r>
            <a:r>
              <a:rPr lang="ja-JP" altLang="en-US" sz="1400" dirty="0">
                <a:solidFill>
                  <a:schemeClr val="tx1">
                    <a:lumMod val="85000"/>
                    <a:lumOff val="15000"/>
                  </a:schemeClr>
                </a:solidFill>
              </a:rPr>
              <a:t>発行された</a:t>
            </a:r>
            <a:r>
              <a:rPr lang="ja-JP" altLang="en-US" sz="1400" dirty="0" smtClean="0">
                <a:solidFill>
                  <a:schemeClr val="tx1">
                    <a:lumMod val="85000"/>
                    <a:lumOff val="15000"/>
                  </a:schemeClr>
                </a:solidFill>
              </a:rPr>
              <a:t>識別子（</a:t>
            </a:r>
            <a:r>
              <a:rPr lang="en-US" altLang="ja-JP" sz="1400" dirty="0" smtClean="0">
                <a:solidFill>
                  <a:schemeClr val="tx1">
                    <a:lumMod val="85000"/>
                    <a:lumOff val="15000"/>
                  </a:schemeClr>
                </a:solidFill>
              </a:rPr>
              <a:t>ID</a:t>
            </a:r>
            <a:r>
              <a:rPr lang="ja-JP" altLang="en-US" sz="1400" dirty="0" smtClean="0">
                <a:solidFill>
                  <a:schemeClr val="tx1">
                    <a:lumMod val="85000"/>
                    <a:lumOff val="15000"/>
                  </a:schemeClr>
                </a:solidFill>
              </a:rPr>
              <a:t>）と資格情報（</a:t>
            </a:r>
            <a:r>
              <a:rPr lang="en-US" altLang="ja-JP" sz="1400" dirty="0" smtClean="0">
                <a:solidFill>
                  <a:schemeClr val="tx1">
                    <a:lumMod val="85000"/>
                    <a:lumOff val="15000"/>
                  </a:schemeClr>
                </a:solidFill>
              </a:rPr>
              <a:t>Claim</a:t>
            </a:r>
            <a:r>
              <a:rPr lang="ja-JP" altLang="en-US" sz="1400" dirty="0" smtClean="0">
                <a:solidFill>
                  <a:schemeClr val="tx1">
                    <a:lumMod val="85000"/>
                    <a:lumOff val="15000"/>
                  </a:schemeClr>
                </a:solidFill>
              </a:rPr>
              <a:t>）を</a:t>
            </a:r>
            <a:r>
              <a:rPr lang="ja-JP" altLang="en-US" sz="1400" dirty="0">
                <a:solidFill>
                  <a:schemeClr val="tx1">
                    <a:lumMod val="85000"/>
                    <a:lumOff val="15000"/>
                  </a:schemeClr>
                </a:solidFill>
              </a:rPr>
              <a:t>制御でき、いつ、どのように使用するかをユーザーが決定できる</a:t>
            </a:r>
          </a:p>
          <a:p>
            <a:pPr marL="285750" indent="-285750">
              <a:buFont typeface="Arial" panose="020B0604020202020204" pitchFamily="34" charset="0"/>
              <a:buChar char="•"/>
            </a:pPr>
            <a:r>
              <a:rPr lang="ja-JP" altLang="en-US" sz="1400" dirty="0" smtClean="0">
                <a:solidFill>
                  <a:schemeClr val="tx1">
                    <a:lumMod val="85000"/>
                    <a:lumOff val="15000"/>
                  </a:schemeClr>
                </a:solidFill>
              </a:rPr>
              <a:t>仕様</a:t>
            </a:r>
            <a:r>
              <a:rPr lang="ja-JP" altLang="en-US" sz="1400" dirty="0">
                <a:solidFill>
                  <a:schemeClr val="tx1">
                    <a:lumMod val="85000"/>
                    <a:lumOff val="15000"/>
                  </a:schemeClr>
                </a:solidFill>
              </a:rPr>
              <a:t>の中では、発行する識別子や資格情報について</a:t>
            </a:r>
            <a:r>
              <a:rPr lang="en-US" altLang="ja-JP" sz="1400" dirty="0">
                <a:solidFill>
                  <a:schemeClr val="tx1">
                    <a:lumMod val="85000"/>
                    <a:lumOff val="15000"/>
                  </a:schemeClr>
                </a:solidFill>
              </a:rPr>
              <a:t>W3C</a:t>
            </a:r>
            <a:r>
              <a:rPr lang="ja-JP" altLang="en-US" sz="1400" dirty="0">
                <a:solidFill>
                  <a:schemeClr val="tx1">
                    <a:lumMod val="85000"/>
                    <a:lumOff val="15000"/>
                  </a:schemeClr>
                </a:solidFill>
              </a:rPr>
              <a:t>の</a:t>
            </a:r>
            <a:r>
              <a:rPr lang="en-US" altLang="ja-JP" sz="1400" dirty="0" smtClean="0">
                <a:solidFill>
                  <a:schemeClr val="tx1">
                    <a:lumMod val="85000"/>
                    <a:lumOff val="15000"/>
                  </a:schemeClr>
                </a:solidFill>
              </a:rPr>
              <a:t>DIDs</a:t>
            </a:r>
            <a:r>
              <a:rPr lang="ja-JP" altLang="en-US" sz="1400" dirty="0" err="1" smtClean="0">
                <a:solidFill>
                  <a:schemeClr val="tx1">
                    <a:lumMod val="85000"/>
                    <a:lumOff val="15000"/>
                  </a:schemeClr>
                </a:solidFill>
              </a:rPr>
              <a:t>、</a:t>
            </a:r>
            <a:r>
              <a:rPr lang="en-US" altLang="ja-JP" sz="1400" dirty="0" smtClean="0">
                <a:solidFill>
                  <a:schemeClr val="tx1">
                    <a:lumMod val="85000"/>
                    <a:lumOff val="15000"/>
                  </a:schemeClr>
                </a:solidFill>
              </a:rPr>
              <a:t>VCs</a:t>
            </a:r>
            <a:r>
              <a:rPr lang="ja-JP" altLang="en-US" sz="1400" dirty="0" smtClean="0">
                <a:solidFill>
                  <a:schemeClr val="tx1">
                    <a:lumMod val="85000"/>
                    <a:lumOff val="15000"/>
                  </a:schemeClr>
                </a:solidFill>
              </a:rPr>
              <a:t>を</a:t>
            </a:r>
            <a:r>
              <a:rPr lang="ja-JP" altLang="en-US" sz="1400" dirty="0">
                <a:solidFill>
                  <a:schemeClr val="tx1">
                    <a:lumMod val="85000"/>
                    <a:lumOff val="15000"/>
                  </a:schemeClr>
                </a:solidFill>
              </a:rPr>
              <a:t>参照して</a:t>
            </a:r>
            <a:r>
              <a:rPr lang="ja-JP" altLang="en-US" sz="1400" dirty="0" smtClean="0">
                <a:solidFill>
                  <a:schemeClr val="tx1">
                    <a:lumMod val="85000"/>
                    <a:lumOff val="15000"/>
                  </a:schemeClr>
                </a:solidFill>
              </a:rPr>
              <a:t>いる</a:t>
            </a:r>
            <a:endParaRPr lang="ja-JP" altLang="en-US" sz="1400" dirty="0">
              <a:solidFill>
                <a:schemeClr val="tx1">
                  <a:lumMod val="85000"/>
                  <a:lumOff val="15000"/>
                </a:schemeClr>
              </a:solidFill>
            </a:endParaRPr>
          </a:p>
        </p:txBody>
      </p:sp>
      <p:sp>
        <p:nvSpPr>
          <p:cNvPr id="16" name="テキスト プレースホルダー 2"/>
          <p:cNvSpPr>
            <a:spLocks noGrp="1"/>
          </p:cNvSpPr>
          <p:nvPr>
            <p:ph type="body" sz="quarter" idx="4294967295"/>
          </p:nvPr>
        </p:nvSpPr>
        <p:spPr>
          <a:xfrm>
            <a:off x="326837" y="3201168"/>
            <a:ext cx="2243382" cy="1771236"/>
          </a:xfrm>
          <a:prstGeom prst="rect">
            <a:avLst/>
          </a:prstGeom>
          <a:solidFill>
            <a:schemeClr val="accent2">
              <a:lumMod val="10000"/>
              <a:lumOff val="90000"/>
            </a:schemeClr>
          </a:solidFill>
          <a:ln>
            <a:noFill/>
          </a:ln>
        </p:spPr>
        <p:txBody>
          <a:bodyPr lIns="72000" rIns="72000" anchor="ctr"/>
          <a:lstStyle/>
          <a:p>
            <a:pPr algn="ctr"/>
            <a:r>
              <a:rPr lang="en-US" altLang="ja-JP" sz="1400" b="1" dirty="0">
                <a:solidFill>
                  <a:schemeClr val="tx1">
                    <a:lumMod val="75000"/>
                    <a:lumOff val="25000"/>
                  </a:schemeClr>
                </a:solidFill>
              </a:rPr>
              <a:t>OpenID </a:t>
            </a:r>
            <a:r>
              <a:rPr lang="en-US" altLang="ja-JP" sz="1400" b="1" dirty="0" smtClean="0">
                <a:solidFill>
                  <a:schemeClr val="tx1">
                    <a:lumMod val="75000"/>
                    <a:lumOff val="25000"/>
                  </a:schemeClr>
                </a:solidFill>
              </a:rPr>
              <a:t>for</a:t>
            </a:r>
            <a:r>
              <a:rPr lang="ja-JP" altLang="en-US" sz="1400" b="1" dirty="0" smtClean="0">
                <a:solidFill>
                  <a:schemeClr val="tx1">
                    <a:lumMod val="75000"/>
                    <a:lumOff val="25000"/>
                  </a:schemeClr>
                </a:solidFill>
              </a:rPr>
              <a:t> </a:t>
            </a:r>
            <a:r>
              <a:rPr lang="en-US" altLang="ja-JP" sz="1400" b="1" dirty="0" smtClean="0">
                <a:solidFill>
                  <a:schemeClr val="tx1">
                    <a:lumMod val="75000"/>
                    <a:lumOff val="25000"/>
                  </a:schemeClr>
                </a:solidFill>
              </a:rPr>
              <a:t>Verifiable Presentations</a:t>
            </a:r>
            <a:r>
              <a:rPr lang="en-US" altLang="ja-JP" sz="1400" b="1" baseline="30000" dirty="0" smtClean="0">
                <a:solidFill>
                  <a:schemeClr val="tx1">
                    <a:lumMod val="75000"/>
                    <a:lumOff val="25000"/>
                  </a:schemeClr>
                </a:solidFill>
              </a:rPr>
              <a:t>2)</a:t>
            </a:r>
          </a:p>
        </p:txBody>
      </p:sp>
      <p:sp>
        <p:nvSpPr>
          <p:cNvPr id="17" name="テキスト プレースホルダー 2"/>
          <p:cNvSpPr txBox="1">
            <a:spLocks/>
          </p:cNvSpPr>
          <p:nvPr/>
        </p:nvSpPr>
        <p:spPr>
          <a:xfrm>
            <a:off x="2671638" y="3201169"/>
            <a:ext cx="6897624" cy="1771236"/>
          </a:xfrm>
          <a:prstGeom prst="rect">
            <a:avLst/>
          </a:prstGeom>
          <a:ln>
            <a:solidFill>
              <a:schemeClr val="accent1"/>
            </a:solid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285750" indent="-285750">
              <a:buFont typeface="Arial" panose="020B0604020202020204" pitchFamily="34" charset="0"/>
              <a:buChar char="•"/>
            </a:pPr>
            <a:r>
              <a:rPr lang="en-US" altLang="ja-JP" sz="1400" dirty="0" smtClean="0">
                <a:solidFill>
                  <a:schemeClr val="tx1">
                    <a:lumMod val="85000"/>
                    <a:lumOff val="15000"/>
                  </a:schemeClr>
                </a:solidFill>
              </a:rPr>
              <a:t>OAuth2.0</a:t>
            </a:r>
            <a:r>
              <a:rPr lang="ja-JP" altLang="en-US" sz="1400" dirty="0">
                <a:solidFill>
                  <a:schemeClr val="tx1">
                    <a:lumMod val="85000"/>
                    <a:lumOff val="15000"/>
                  </a:schemeClr>
                </a:solidFill>
              </a:rPr>
              <a:t>（及び</a:t>
            </a:r>
            <a:r>
              <a:rPr lang="en-US" altLang="ja-JP" sz="1400" dirty="0" smtClean="0">
                <a:solidFill>
                  <a:schemeClr val="tx1">
                    <a:lumMod val="85000"/>
                    <a:lumOff val="15000"/>
                  </a:schemeClr>
                </a:solidFill>
              </a:rPr>
              <a:t>OpenID </a:t>
            </a:r>
            <a:r>
              <a:rPr lang="en-US" altLang="ja-JP" sz="1400" dirty="0">
                <a:solidFill>
                  <a:schemeClr val="tx1">
                    <a:lumMod val="85000"/>
                    <a:lumOff val="15000"/>
                  </a:schemeClr>
                </a:solidFill>
              </a:rPr>
              <a:t>Connect</a:t>
            </a:r>
            <a:r>
              <a:rPr lang="ja-JP" altLang="en-US" sz="1400" dirty="0">
                <a:solidFill>
                  <a:schemeClr val="tx1">
                    <a:lumMod val="85000"/>
                    <a:lumOff val="15000"/>
                  </a:schemeClr>
                </a:solidFill>
              </a:rPr>
              <a:t>）のプロトコルフロー上において、検証可能なプレゼンテーション（</a:t>
            </a:r>
            <a:r>
              <a:rPr lang="en-US" altLang="ja-JP" sz="1400" dirty="0">
                <a:solidFill>
                  <a:schemeClr val="tx1">
                    <a:lumMod val="85000"/>
                    <a:lumOff val="15000"/>
                  </a:schemeClr>
                </a:solidFill>
              </a:rPr>
              <a:t>VP</a:t>
            </a:r>
            <a:r>
              <a:rPr lang="ja-JP" altLang="en-US" sz="1400" dirty="0">
                <a:solidFill>
                  <a:schemeClr val="tx1">
                    <a:lumMod val="85000"/>
                    <a:lumOff val="15000"/>
                  </a:schemeClr>
                </a:solidFill>
              </a:rPr>
              <a:t>：暗号化検証が可能な、</a:t>
            </a:r>
            <a:r>
              <a:rPr lang="en-US" altLang="ja-JP" sz="1400" dirty="0">
                <a:solidFill>
                  <a:schemeClr val="tx1">
                    <a:lumMod val="85000"/>
                    <a:lumOff val="15000"/>
                  </a:schemeClr>
                </a:solidFill>
              </a:rPr>
              <a:t>VC</a:t>
            </a:r>
            <a:r>
              <a:rPr lang="ja-JP" altLang="en-US" sz="1400" dirty="0">
                <a:solidFill>
                  <a:schemeClr val="tx1">
                    <a:lumMod val="85000"/>
                    <a:lumOff val="15000"/>
                  </a:schemeClr>
                </a:solidFill>
              </a:rPr>
              <a:t>から派生し、検証者に共有されるデータ）の形式で要求を提示するメカニズムを定義するもの。特に</a:t>
            </a:r>
            <a:r>
              <a:rPr lang="en-US" altLang="ja-JP" sz="1400" dirty="0">
                <a:solidFill>
                  <a:schemeClr val="tx1">
                    <a:lumMod val="85000"/>
                    <a:lumOff val="15000"/>
                  </a:schemeClr>
                </a:solidFill>
              </a:rPr>
              <a:t>SIOP</a:t>
            </a:r>
            <a:r>
              <a:rPr lang="ja-JP" altLang="en-US" sz="1400" dirty="0">
                <a:solidFill>
                  <a:schemeClr val="tx1">
                    <a:lumMod val="85000"/>
                    <a:lumOff val="15000"/>
                  </a:schemeClr>
                </a:solidFill>
              </a:rPr>
              <a:t>と組み合わせることで効果を発揮するとされている</a:t>
            </a:r>
          </a:p>
          <a:p>
            <a:pPr marL="285750" indent="-285750">
              <a:buFont typeface="Arial" panose="020B0604020202020204" pitchFamily="34" charset="0"/>
              <a:buChar char="•"/>
            </a:pPr>
            <a:r>
              <a:rPr lang="en-US" altLang="ja-JP" sz="1400" dirty="0" smtClean="0">
                <a:solidFill>
                  <a:schemeClr val="tx1">
                    <a:lumMod val="85000"/>
                    <a:lumOff val="15000"/>
                  </a:schemeClr>
                </a:solidFill>
              </a:rPr>
              <a:t>OAuth2.0</a:t>
            </a:r>
            <a:r>
              <a:rPr lang="ja-JP" altLang="en-US" sz="1400" dirty="0">
                <a:solidFill>
                  <a:schemeClr val="tx1">
                    <a:lumMod val="85000"/>
                    <a:lumOff val="15000"/>
                  </a:schemeClr>
                </a:solidFill>
              </a:rPr>
              <a:t>の承認要求に新しいパラメーターを追加することで</a:t>
            </a:r>
            <a:r>
              <a:rPr lang="en-US" altLang="ja-JP" sz="1400" dirty="0">
                <a:solidFill>
                  <a:schemeClr val="tx1">
                    <a:lumMod val="85000"/>
                    <a:lumOff val="15000"/>
                  </a:schemeClr>
                </a:solidFill>
              </a:rPr>
              <a:t>VP</a:t>
            </a:r>
            <a:r>
              <a:rPr lang="ja-JP" altLang="en-US" sz="1400" dirty="0">
                <a:solidFill>
                  <a:schemeClr val="tx1">
                    <a:lumMod val="85000"/>
                    <a:lumOff val="15000"/>
                  </a:schemeClr>
                </a:solidFill>
              </a:rPr>
              <a:t>をリクエストし、新しいトークンである</a:t>
            </a:r>
            <a:r>
              <a:rPr lang="en-US" altLang="ja-JP" sz="1400" dirty="0">
                <a:solidFill>
                  <a:schemeClr val="tx1">
                    <a:lumMod val="85000"/>
                    <a:lumOff val="15000"/>
                  </a:schemeClr>
                </a:solidFill>
              </a:rPr>
              <a:t>VP</a:t>
            </a:r>
            <a:r>
              <a:rPr lang="ja-JP" altLang="en-US" sz="1400" dirty="0">
                <a:solidFill>
                  <a:schemeClr val="tx1">
                    <a:lumMod val="85000"/>
                    <a:lumOff val="15000"/>
                  </a:schemeClr>
                </a:solidFill>
              </a:rPr>
              <a:t>トークンを導入するといったメカニズムを定義している</a:t>
            </a:r>
          </a:p>
          <a:p>
            <a:pPr marL="285750" indent="-285750">
              <a:buFont typeface="Arial" panose="020B0604020202020204" pitchFamily="34" charset="0"/>
              <a:buChar char="•"/>
            </a:pPr>
            <a:r>
              <a:rPr lang="en-US" altLang="ja-JP" sz="1400" dirty="0" smtClean="0">
                <a:solidFill>
                  <a:schemeClr val="tx1">
                    <a:lumMod val="85000"/>
                    <a:lumOff val="15000"/>
                  </a:schemeClr>
                </a:solidFill>
              </a:rPr>
              <a:t>W3C</a:t>
            </a:r>
            <a:r>
              <a:rPr lang="ja-JP" altLang="en-US" sz="1400" dirty="0">
                <a:solidFill>
                  <a:schemeClr val="tx1">
                    <a:lumMod val="85000"/>
                    <a:lumOff val="15000"/>
                  </a:schemeClr>
                </a:solidFill>
              </a:rPr>
              <a:t>の</a:t>
            </a:r>
            <a:r>
              <a:rPr lang="en-US" altLang="ja-JP" sz="1400" dirty="0">
                <a:solidFill>
                  <a:schemeClr val="tx1">
                    <a:lumMod val="85000"/>
                    <a:lumOff val="15000"/>
                  </a:schemeClr>
                </a:solidFill>
              </a:rPr>
              <a:t>VC</a:t>
            </a:r>
            <a:r>
              <a:rPr lang="ja-JP" altLang="en-US" sz="1400" dirty="0">
                <a:solidFill>
                  <a:schemeClr val="tx1">
                    <a:lumMod val="85000"/>
                    <a:lumOff val="15000"/>
                  </a:schemeClr>
                </a:solidFill>
              </a:rPr>
              <a:t>や、</a:t>
            </a:r>
            <a:r>
              <a:rPr lang="en-US" altLang="ja-JP" sz="1400" dirty="0">
                <a:solidFill>
                  <a:schemeClr val="tx1">
                    <a:lumMod val="85000"/>
                    <a:lumOff val="15000"/>
                  </a:schemeClr>
                </a:solidFill>
              </a:rPr>
              <a:t>ISO </a:t>
            </a:r>
            <a:r>
              <a:rPr lang="en-US" altLang="ja-JP" sz="1400" dirty="0" err="1">
                <a:solidFill>
                  <a:schemeClr val="tx1">
                    <a:lumMod val="85000"/>
                    <a:lumOff val="15000"/>
                  </a:schemeClr>
                </a:solidFill>
              </a:rPr>
              <a:t>mDL</a:t>
            </a:r>
            <a:r>
              <a:rPr lang="ja-JP" altLang="en-US" sz="1400" dirty="0" err="1">
                <a:solidFill>
                  <a:schemeClr val="tx1">
                    <a:lumMod val="85000"/>
                    <a:lumOff val="15000"/>
                  </a:schemeClr>
                </a:solidFill>
              </a:rPr>
              <a:t>、</a:t>
            </a:r>
            <a:r>
              <a:rPr lang="en-US" altLang="ja-JP" sz="1400" dirty="0" err="1">
                <a:solidFill>
                  <a:schemeClr val="tx1">
                    <a:lumMod val="85000"/>
                    <a:lumOff val="15000"/>
                  </a:schemeClr>
                </a:solidFill>
              </a:rPr>
              <a:t>AnonCred</a:t>
            </a:r>
            <a:r>
              <a:rPr lang="ja-JP" altLang="en-US" sz="1400" dirty="0">
                <a:solidFill>
                  <a:schemeClr val="tx1">
                    <a:lumMod val="85000"/>
                    <a:lumOff val="15000"/>
                  </a:schemeClr>
                </a:solidFill>
              </a:rPr>
              <a:t>といった資格</a:t>
            </a:r>
            <a:r>
              <a:rPr lang="ja-JP" altLang="en-US" sz="1400" dirty="0" smtClean="0">
                <a:solidFill>
                  <a:schemeClr val="tx1">
                    <a:lumMod val="85000"/>
                    <a:lumOff val="15000"/>
                  </a:schemeClr>
                </a:solidFill>
              </a:rPr>
              <a:t>情報</a:t>
            </a:r>
            <a:r>
              <a:rPr lang="ja-JP" altLang="en-US" sz="1400" dirty="0">
                <a:solidFill>
                  <a:schemeClr val="tx1">
                    <a:lumMod val="85000"/>
                    <a:lumOff val="15000"/>
                  </a:schemeClr>
                </a:solidFill>
              </a:rPr>
              <a:t>の</a:t>
            </a:r>
            <a:r>
              <a:rPr lang="ja-JP" altLang="en-US" sz="1400" dirty="0" smtClean="0">
                <a:solidFill>
                  <a:schemeClr val="tx1">
                    <a:lumMod val="85000"/>
                    <a:lumOff val="15000"/>
                  </a:schemeClr>
                </a:solidFill>
              </a:rPr>
              <a:t>仕様</a:t>
            </a:r>
            <a:r>
              <a:rPr lang="ja-JP" altLang="en-US" sz="1400" dirty="0">
                <a:solidFill>
                  <a:schemeClr val="tx1">
                    <a:lumMod val="85000"/>
                    <a:lumOff val="15000"/>
                  </a:schemeClr>
                </a:solidFill>
              </a:rPr>
              <a:t>をサポートしている</a:t>
            </a:r>
          </a:p>
        </p:txBody>
      </p:sp>
      <p:sp>
        <p:nvSpPr>
          <p:cNvPr id="18" name="テキスト プレースホルダー 2"/>
          <p:cNvSpPr>
            <a:spLocks noGrp="1"/>
          </p:cNvSpPr>
          <p:nvPr>
            <p:ph type="body" sz="quarter" idx="4294967295"/>
          </p:nvPr>
        </p:nvSpPr>
        <p:spPr>
          <a:xfrm>
            <a:off x="335694" y="5042931"/>
            <a:ext cx="2243382" cy="989158"/>
          </a:xfrm>
          <a:prstGeom prst="rect">
            <a:avLst/>
          </a:prstGeom>
          <a:solidFill>
            <a:schemeClr val="accent2">
              <a:lumMod val="10000"/>
              <a:lumOff val="90000"/>
            </a:schemeClr>
          </a:solidFill>
          <a:ln>
            <a:noFill/>
          </a:ln>
        </p:spPr>
        <p:txBody>
          <a:bodyPr lIns="72000" rIns="72000" anchor="ctr"/>
          <a:lstStyle/>
          <a:p>
            <a:pPr algn="ctr"/>
            <a:r>
              <a:rPr lang="en-US" altLang="ja-JP" sz="1400" b="1" dirty="0">
                <a:solidFill>
                  <a:schemeClr val="tx1">
                    <a:lumMod val="75000"/>
                    <a:lumOff val="25000"/>
                  </a:schemeClr>
                </a:solidFill>
              </a:rPr>
              <a:t>OpenID for Verifiable Credential </a:t>
            </a:r>
            <a:r>
              <a:rPr lang="en-US" altLang="ja-JP" sz="1400" b="1" dirty="0" smtClean="0">
                <a:solidFill>
                  <a:schemeClr val="tx1">
                    <a:lumMod val="75000"/>
                    <a:lumOff val="25000"/>
                  </a:schemeClr>
                </a:solidFill>
              </a:rPr>
              <a:t>Issuance</a:t>
            </a:r>
            <a:r>
              <a:rPr lang="en-US" altLang="ja-JP" sz="1400" b="1" baseline="30000" dirty="0" smtClean="0">
                <a:solidFill>
                  <a:schemeClr val="tx1">
                    <a:lumMod val="75000"/>
                    <a:lumOff val="25000"/>
                  </a:schemeClr>
                </a:solidFill>
              </a:rPr>
              <a:t>3)</a:t>
            </a:r>
          </a:p>
        </p:txBody>
      </p:sp>
      <p:sp>
        <p:nvSpPr>
          <p:cNvPr id="19" name="テキスト プレースホルダー 2"/>
          <p:cNvSpPr txBox="1">
            <a:spLocks/>
          </p:cNvSpPr>
          <p:nvPr/>
        </p:nvSpPr>
        <p:spPr>
          <a:xfrm>
            <a:off x="2680495" y="5042932"/>
            <a:ext cx="6897624" cy="989158"/>
          </a:xfrm>
          <a:prstGeom prst="rect">
            <a:avLst/>
          </a:prstGeom>
          <a:ln>
            <a:solidFill>
              <a:schemeClr val="accent1"/>
            </a:solidFill>
          </a:ln>
        </p:spPr>
        <p:txBody>
          <a:bodyPr vert="horz" lIns="72000" tIns="45720" rIns="72000" bIns="45720" rtlCol="0" anchor="t">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285750" indent="-285750">
              <a:buFont typeface="Arial" panose="020B0604020202020204" pitchFamily="34" charset="0"/>
              <a:buChar char="•"/>
            </a:pPr>
            <a:r>
              <a:rPr lang="ja-JP" altLang="en-US" sz="1400" dirty="0" smtClean="0">
                <a:solidFill>
                  <a:schemeClr val="tx1">
                    <a:lumMod val="85000"/>
                    <a:lumOff val="15000"/>
                  </a:schemeClr>
                </a:solidFill>
              </a:rPr>
              <a:t>エンドユーザーが</a:t>
            </a:r>
            <a:r>
              <a:rPr lang="en-US" altLang="ja-JP" sz="1400" dirty="0" smtClean="0">
                <a:solidFill>
                  <a:schemeClr val="tx1">
                    <a:lumMod val="85000"/>
                    <a:lumOff val="15000"/>
                  </a:schemeClr>
                </a:solidFill>
              </a:rPr>
              <a:t>Wallet</a:t>
            </a:r>
            <a:r>
              <a:rPr lang="ja-JP" altLang="en-US" sz="1400" dirty="0" smtClean="0">
                <a:solidFill>
                  <a:schemeClr val="tx1">
                    <a:lumMod val="85000"/>
                    <a:lumOff val="15000"/>
                  </a:schemeClr>
                </a:solidFill>
              </a:rPr>
              <a:t>アプリを使用し、</a:t>
            </a:r>
            <a:r>
              <a:rPr lang="en-US" altLang="ja-JP" sz="1400" dirty="0" smtClean="0">
                <a:solidFill>
                  <a:schemeClr val="tx1">
                    <a:lumMod val="85000"/>
                    <a:lumOff val="15000"/>
                  </a:schemeClr>
                </a:solidFill>
              </a:rPr>
              <a:t>Issuer</a:t>
            </a:r>
            <a:r>
              <a:rPr lang="ja-JP" altLang="en-US" sz="1400" dirty="0" smtClean="0">
                <a:solidFill>
                  <a:schemeClr val="tx1">
                    <a:lumMod val="85000"/>
                    <a:lumOff val="15000"/>
                  </a:schemeClr>
                </a:solidFill>
              </a:rPr>
              <a:t>（</a:t>
            </a:r>
            <a:r>
              <a:rPr lang="en-US" altLang="ja-JP" sz="1400" dirty="0" smtClean="0">
                <a:solidFill>
                  <a:schemeClr val="tx1">
                    <a:lumMod val="85000"/>
                    <a:lumOff val="15000"/>
                  </a:schemeClr>
                </a:solidFill>
              </a:rPr>
              <a:t>ID</a:t>
            </a:r>
            <a:r>
              <a:rPr lang="ja-JP" altLang="en-US" sz="1400" dirty="0" smtClean="0">
                <a:solidFill>
                  <a:schemeClr val="tx1">
                    <a:lumMod val="85000"/>
                    <a:lumOff val="15000"/>
                  </a:schemeClr>
                </a:solidFill>
              </a:rPr>
              <a:t>プロバイダー）に対して</a:t>
            </a:r>
            <a:r>
              <a:rPr lang="en-US" altLang="ja-JP" sz="1400" dirty="0" smtClean="0">
                <a:solidFill>
                  <a:schemeClr val="tx1">
                    <a:lumMod val="85000"/>
                    <a:lumOff val="15000"/>
                  </a:schemeClr>
                </a:solidFill>
              </a:rPr>
              <a:t>VC</a:t>
            </a:r>
            <a:r>
              <a:rPr lang="ja-JP" altLang="en-US" sz="1400" dirty="0" smtClean="0">
                <a:solidFill>
                  <a:schemeClr val="tx1">
                    <a:lumMod val="85000"/>
                    <a:lumOff val="15000"/>
                  </a:schemeClr>
                </a:solidFill>
              </a:rPr>
              <a:t>を発行する</a:t>
            </a:r>
            <a:r>
              <a:rPr lang="ja-JP" altLang="en-US" sz="1400" dirty="0">
                <a:solidFill>
                  <a:schemeClr val="tx1">
                    <a:lumMod val="85000"/>
                    <a:lumOff val="15000"/>
                  </a:schemeClr>
                </a:solidFill>
              </a:rPr>
              <a:t>ことを</a:t>
            </a:r>
            <a:r>
              <a:rPr lang="ja-JP" altLang="en-US" sz="1400" dirty="0" smtClean="0">
                <a:solidFill>
                  <a:schemeClr val="tx1">
                    <a:lumMod val="85000"/>
                    <a:lumOff val="15000"/>
                  </a:schemeClr>
                </a:solidFill>
              </a:rPr>
              <a:t>要求するためのメカニズムを定義する</a:t>
            </a:r>
            <a:endParaRPr lang="en-US" altLang="ja-JP" sz="1400" dirty="0" smtClean="0">
              <a:solidFill>
                <a:schemeClr val="tx1">
                  <a:lumMod val="85000"/>
                  <a:lumOff val="15000"/>
                </a:schemeClr>
              </a:solidFill>
            </a:endParaRPr>
          </a:p>
          <a:p>
            <a:pPr marL="285750" indent="-285750">
              <a:buFont typeface="Arial" panose="020B0604020202020204" pitchFamily="34" charset="0"/>
              <a:buChar char="•"/>
            </a:pPr>
            <a:r>
              <a:rPr lang="ja-JP" altLang="en-US" sz="1400" dirty="0" smtClean="0">
                <a:solidFill>
                  <a:schemeClr val="tx1">
                    <a:lumMod val="85000"/>
                    <a:lumOff val="15000"/>
                  </a:schemeClr>
                </a:solidFill>
              </a:rPr>
              <a:t>この規格により、既存の</a:t>
            </a:r>
            <a:r>
              <a:rPr lang="en-US" altLang="ja-JP" sz="1400" dirty="0" smtClean="0">
                <a:solidFill>
                  <a:schemeClr val="tx1">
                    <a:lumMod val="85000"/>
                    <a:lumOff val="15000"/>
                  </a:schemeClr>
                </a:solidFill>
              </a:rPr>
              <a:t>OAuth 2.0</a:t>
            </a:r>
            <a:r>
              <a:rPr lang="ja-JP" altLang="en-US" sz="1400" dirty="0" smtClean="0">
                <a:solidFill>
                  <a:schemeClr val="tx1">
                    <a:lumMod val="85000"/>
                    <a:lumOff val="15000"/>
                  </a:schemeClr>
                </a:solidFill>
              </a:rPr>
              <a:t>実装と</a:t>
            </a:r>
            <a:r>
              <a:rPr lang="en-US" altLang="ja-JP" sz="1400" dirty="0" smtClean="0">
                <a:solidFill>
                  <a:schemeClr val="tx1">
                    <a:lumMod val="85000"/>
                    <a:lumOff val="15000"/>
                  </a:schemeClr>
                </a:solidFill>
              </a:rPr>
              <a:t>OpenID Provider</a:t>
            </a:r>
            <a:r>
              <a:rPr lang="ja-JP" altLang="en-US" sz="1400" dirty="0">
                <a:solidFill>
                  <a:schemeClr val="tx1">
                    <a:lumMod val="85000"/>
                    <a:lumOff val="15000"/>
                  </a:schemeClr>
                </a:solidFill>
              </a:rPr>
              <a:t>の</a:t>
            </a:r>
            <a:r>
              <a:rPr lang="ja-JP" altLang="en-US" sz="1400" dirty="0" smtClean="0">
                <a:solidFill>
                  <a:schemeClr val="tx1">
                    <a:lumMod val="85000"/>
                    <a:lumOff val="15000"/>
                  </a:schemeClr>
                </a:solidFill>
              </a:rPr>
              <a:t>サービスを拡張し、</a:t>
            </a:r>
            <a:r>
              <a:rPr lang="en-US" altLang="ja-JP" sz="1400" dirty="0" smtClean="0">
                <a:solidFill>
                  <a:schemeClr val="tx1">
                    <a:lumMod val="85000"/>
                    <a:lumOff val="15000"/>
                  </a:schemeClr>
                </a:solidFill>
              </a:rPr>
              <a:t>Verifiable Credential</a:t>
            </a:r>
            <a:r>
              <a:rPr lang="ja-JP" altLang="en-US" sz="1400" dirty="0" smtClean="0">
                <a:solidFill>
                  <a:schemeClr val="tx1">
                    <a:lumMod val="85000"/>
                    <a:lumOff val="15000"/>
                  </a:schemeClr>
                </a:solidFill>
              </a:rPr>
              <a:t>を発行することが可能となる</a:t>
            </a:r>
            <a:endParaRPr lang="ja-JP" altLang="en-US" sz="1400" dirty="0">
              <a:solidFill>
                <a:schemeClr val="tx1">
                  <a:lumMod val="85000"/>
                  <a:lumOff val="15000"/>
                </a:schemeClr>
              </a:solidFill>
            </a:endParaRPr>
          </a:p>
        </p:txBody>
      </p:sp>
      <p:sp>
        <p:nvSpPr>
          <p:cNvPr id="20" name="正方形/長方形 19"/>
          <p:cNvSpPr/>
          <p:nvPr/>
        </p:nvSpPr>
        <p:spPr>
          <a:xfrm>
            <a:off x="335694" y="6155679"/>
            <a:ext cx="3919216" cy="461665"/>
          </a:xfrm>
          <a:prstGeom prst="rect">
            <a:avLst/>
          </a:prstGeom>
        </p:spPr>
        <p:txBody>
          <a:bodyPr wrap="square">
            <a:spAutoFit/>
          </a:bodyPr>
          <a:lstStyle/>
          <a:p>
            <a:r>
              <a:rPr lang="en-US" altLang="ja-JP" sz="800" dirty="0" smtClean="0">
                <a:solidFill>
                  <a:schemeClr val="tx1">
                    <a:lumMod val="85000"/>
                    <a:lumOff val="15000"/>
                  </a:schemeClr>
                </a:solidFill>
              </a:rPr>
              <a:t>1</a:t>
            </a:r>
            <a:r>
              <a:rPr lang="ja-JP" altLang="en-US" sz="800" dirty="0" smtClean="0">
                <a:solidFill>
                  <a:schemeClr val="tx1">
                    <a:lumMod val="85000"/>
                    <a:lumOff val="15000"/>
                  </a:schemeClr>
                </a:solidFill>
              </a:rPr>
              <a:t>）</a:t>
            </a:r>
            <a:r>
              <a:rPr lang="en-US" altLang="ja-JP" sz="800" dirty="0">
                <a:solidFill>
                  <a:schemeClr val="tx1">
                    <a:lumMod val="85000"/>
                    <a:lumOff val="15000"/>
                  </a:schemeClr>
                </a:solidFill>
                <a:hlinkClick r:id="rId2"/>
              </a:rPr>
              <a:t>https://</a:t>
            </a:r>
            <a:r>
              <a:rPr lang="en-US" altLang="ja-JP" sz="800" dirty="0" smtClean="0">
                <a:solidFill>
                  <a:schemeClr val="tx1">
                    <a:lumMod val="85000"/>
                    <a:lumOff val="15000"/>
                  </a:schemeClr>
                </a:solidFill>
                <a:hlinkClick r:id="rId2"/>
              </a:rPr>
              <a:t>openid.net/specs/openid-connect-self-issued-v2-1_0.html</a:t>
            </a:r>
            <a:endParaRPr lang="en-US" altLang="ja-JP" sz="800" dirty="0" smtClean="0">
              <a:solidFill>
                <a:schemeClr val="tx1">
                  <a:lumMod val="85000"/>
                  <a:lumOff val="15000"/>
                </a:schemeClr>
              </a:solidFill>
            </a:endParaRPr>
          </a:p>
          <a:p>
            <a:r>
              <a:rPr lang="en-US" altLang="ja-JP" sz="800" dirty="0" smtClean="0">
                <a:solidFill>
                  <a:schemeClr val="tx1">
                    <a:lumMod val="85000"/>
                    <a:lumOff val="15000"/>
                  </a:schemeClr>
                </a:solidFill>
              </a:rPr>
              <a:t>2</a:t>
            </a:r>
            <a:r>
              <a:rPr lang="ja-JP" altLang="en-US" sz="800" dirty="0" smtClean="0">
                <a:solidFill>
                  <a:schemeClr val="tx1">
                    <a:lumMod val="85000"/>
                    <a:lumOff val="15000"/>
                  </a:schemeClr>
                </a:solidFill>
              </a:rPr>
              <a:t>）</a:t>
            </a:r>
            <a:r>
              <a:rPr lang="en-US" altLang="ja-JP" sz="800" dirty="0" smtClean="0">
                <a:solidFill>
                  <a:schemeClr val="tx1">
                    <a:lumMod val="85000"/>
                    <a:lumOff val="15000"/>
                  </a:schemeClr>
                </a:solidFill>
                <a:hlinkClick r:id="rId3"/>
              </a:rPr>
              <a:t>https</a:t>
            </a:r>
            <a:r>
              <a:rPr lang="en-US" altLang="ja-JP" sz="800" dirty="0">
                <a:solidFill>
                  <a:schemeClr val="tx1">
                    <a:lumMod val="85000"/>
                    <a:lumOff val="15000"/>
                  </a:schemeClr>
                </a:solidFill>
                <a:hlinkClick r:id="rId3"/>
              </a:rPr>
              <a:t>://</a:t>
            </a:r>
            <a:r>
              <a:rPr lang="en-US" altLang="ja-JP" sz="800" dirty="0" smtClean="0">
                <a:solidFill>
                  <a:schemeClr val="tx1">
                    <a:lumMod val="85000"/>
                    <a:lumOff val="15000"/>
                  </a:schemeClr>
                </a:solidFill>
                <a:hlinkClick r:id="rId3"/>
              </a:rPr>
              <a:t>openid.net/specs/openid-4-verifiable-presentations-1_0.html</a:t>
            </a:r>
            <a:endParaRPr lang="en-US" altLang="ja-JP" sz="800" dirty="0" smtClean="0">
              <a:solidFill>
                <a:schemeClr val="tx1">
                  <a:lumMod val="85000"/>
                  <a:lumOff val="15000"/>
                </a:schemeClr>
              </a:solidFill>
            </a:endParaRPr>
          </a:p>
          <a:p>
            <a:r>
              <a:rPr lang="en-US" altLang="ja-JP" sz="800" dirty="0" smtClean="0">
                <a:solidFill>
                  <a:schemeClr val="tx1">
                    <a:lumMod val="85000"/>
                    <a:lumOff val="15000"/>
                  </a:schemeClr>
                </a:solidFill>
              </a:rPr>
              <a:t>3</a:t>
            </a:r>
            <a:r>
              <a:rPr lang="ja-JP" altLang="en-US" sz="800" dirty="0" smtClean="0">
                <a:solidFill>
                  <a:schemeClr val="tx1">
                    <a:lumMod val="85000"/>
                    <a:lumOff val="15000"/>
                  </a:schemeClr>
                </a:solidFill>
              </a:rPr>
              <a:t>）</a:t>
            </a:r>
            <a:r>
              <a:rPr lang="en-US" altLang="ja-JP" sz="800" dirty="0">
                <a:solidFill>
                  <a:schemeClr val="tx1">
                    <a:lumMod val="85000"/>
                    <a:lumOff val="15000"/>
                  </a:schemeClr>
                </a:solidFill>
                <a:hlinkClick r:id="rId4"/>
              </a:rPr>
              <a:t>https://</a:t>
            </a:r>
            <a:r>
              <a:rPr lang="en-US" altLang="ja-JP" sz="800" dirty="0" smtClean="0">
                <a:solidFill>
                  <a:schemeClr val="tx1">
                    <a:lumMod val="85000"/>
                    <a:lumOff val="15000"/>
                  </a:schemeClr>
                </a:solidFill>
                <a:hlinkClick r:id="rId4"/>
              </a:rPr>
              <a:t>openid.net/specs/openid-4-verifiable-credential-issuance-1_0.html</a:t>
            </a:r>
            <a:endParaRPr lang="en-US" altLang="ja-JP" sz="800" dirty="0" smtClean="0">
              <a:solidFill>
                <a:schemeClr val="tx1">
                  <a:lumMod val="85000"/>
                  <a:lumOff val="15000"/>
                </a:schemeClr>
              </a:solidFill>
            </a:endParaRPr>
          </a:p>
        </p:txBody>
      </p:sp>
      <p:sp>
        <p:nvSpPr>
          <p:cNvPr id="3" name="タイトル 2"/>
          <p:cNvSpPr>
            <a:spLocks noGrp="1"/>
          </p:cNvSpPr>
          <p:nvPr>
            <p:ph type="title"/>
          </p:nvPr>
        </p:nvSpPr>
        <p:spPr/>
        <p:txBody>
          <a:bodyPr>
            <a:normAutofit/>
          </a:bodyPr>
          <a:lstStyle/>
          <a:p>
            <a:r>
              <a:rPr lang="en-US" altLang="ja-JP" sz="2000" dirty="0" err="1"/>
              <a:t>OpenID</a:t>
            </a:r>
            <a:r>
              <a:rPr lang="en-US" altLang="ja-JP" sz="2000" dirty="0"/>
              <a:t> </a:t>
            </a:r>
            <a:r>
              <a:rPr lang="en-US" altLang="ja-JP" sz="2000" dirty="0" smtClean="0"/>
              <a:t>Foundation</a:t>
            </a:r>
            <a:r>
              <a:rPr lang="ja-JP" altLang="en-US" sz="2000" dirty="0" smtClean="0"/>
              <a:t>（</a:t>
            </a:r>
            <a:r>
              <a:rPr lang="en-US" altLang="ja-JP" sz="2000" dirty="0" smtClean="0"/>
              <a:t>OIDF</a:t>
            </a:r>
            <a:r>
              <a:rPr lang="ja-JP" altLang="en-US" sz="2000" dirty="0" smtClean="0"/>
              <a:t>）</a:t>
            </a:r>
            <a:r>
              <a:rPr lang="en-US" altLang="ja-JP" sz="2000" dirty="0" smtClean="0"/>
              <a:t>– </a:t>
            </a:r>
            <a:r>
              <a:rPr lang="en-US" altLang="ja-JP" sz="2000" dirty="0"/>
              <a:t>AB/Connect WG</a:t>
            </a:r>
            <a:r>
              <a:rPr lang="ja-JP" altLang="en-US" sz="2000" dirty="0"/>
              <a:t>における主なトピック</a:t>
            </a:r>
            <a:endParaRPr kumimoji="1" lang="ja-JP" altLang="en-US" sz="2000" dirty="0"/>
          </a:p>
        </p:txBody>
      </p:sp>
    </p:spTree>
    <p:extLst>
      <p:ext uri="{BB962C8B-B14F-4D97-AF65-F5344CB8AC3E}">
        <p14:creationId xmlns:p14="http://schemas.microsoft.com/office/powerpoint/2010/main" val="50222268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normAutofit/>
          </a:bodyPr>
          <a:lstStyle/>
          <a:p>
            <a:r>
              <a:rPr lang="en-US" altLang="ja-JP" sz="2000" dirty="0" err="1"/>
              <a:t>OpenID</a:t>
            </a:r>
            <a:r>
              <a:rPr lang="en-US" altLang="ja-JP" sz="2000" dirty="0"/>
              <a:t> Foundation</a:t>
            </a:r>
            <a:r>
              <a:rPr lang="ja-JP" altLang="en-US" sz="2000" dirty="0"/>
              <a:t>（</a:t>
            </a:r>
            <a:r>
              <a:rPr lang="en-US" altLang="ja-JP" sz="2000" dirty="0"/>
              <a:t>OIDF</a:t>
            </a:r>
            <a:r>
              <a:rPr lang="ja-JP" altLang="en-US" sz="2000" dirty="0"/>
              <a:t>）</a:t>
            </a:r>
            <a:r>
              <a:rPr lang="en-US" altLang="ja-JP" sz="2000" dirty="0" smtClean="0"/>
              <a:t>– </a:t>
            </a:r>
            <a:r>
              <a:rPr lang="ja-JP" altLang="en-US" sz="2000" dirty="0" smtClean="0"/>
              <a:t>規格策定以外の活動</a:t>
            </a:r>
            <a:endParaRPr lang="ja-JP" altLang="en-US" sz="2000" dirty="0"/>
          </a:p>
        </p:txBody>
      </p:sp>
      <p:sp>
        <p:nvSpPr>
          <p:cNvPr id="5" name="テキスト ボックス 4"/>
          <p:cNvSpPr txBox="1"/>
          <p:nvPr/>
        </p:nvSpPr>
        <p:spPr>
          <a:xfrm>
            <a:off x="2057400" y="649469"/>
            <a:ext cx="7666412" cy="1223188"/>
          </a:xfrm>
          <a:prstGeom prst="rect">
            <a:avLst/>
          </a:prstGeom>
          <a:noFill/>
          <a:ln>
            <a:solidFill>
              <a:srgbClr val="002060"/>
            </a:solidFill>
          </a:ln>
        </p:spPr>
        <p:txBody>
          <a:bodyPr wrap="square" lIns="36000" rIns="36000" rtlCol="0" anchor="t">
            <a:noAutofit/>
          </a:bodyPr>
          <a:lstStyle/>
          <a:p>
            <a:pPr lvl="0" defTabSz="288000">
              <a:defRPr/>
            </a:pPr>
            <a:r>
              <a:rPr lang="en-US" altLang="ja-JP" sz="1200" dirty="0">
                <a:solidFill>
                  <a:srgbClr val="000000"/>
                </a:solidFill>
                <a:latin typeface="Meiryo UI"/>
              </a:rPr>
              <a:t>Global Assured Identity Network (GAIN) </a:t>
            </a:r>
            <a:r>
              <a:rPr lang="en-US" altLang="ja-JP" sz="1200" baseline="30000" dirty="0" smtClean="0">
                <a:solidFill>
                  <a:srgbClr val="000000"/>
                </a:solidFill>
                <a:latin typeface="Meiryo UI"/>
              </a:rPr>
              <a:t>1)</a:t>
            </a:r>
            <a:r>
              <a:rPr lang="en-US" altLang="ja-JP" sz="1200" dirty="0" smtClean="0">
                <a:solidFill>
                  <a:srgbClr val="000000"/>
                </a:solidFill>
                <a:latin typeface="Meiryo UI"/>
              </a:rPr>
              <a:t> </a:t>
            </a:r>
            <a:r>
              <a:rPr lang="ja-JP" altLang="en-US" sz="1200" dirty="0">
                <a:solidFill>
                  <a:srgbClr val="000000"/>
                </a:solidFill>
                <a:latin typeface="Meiryo UI"/>
              </a:rPr>
              <a:t>は、</a:t>
            </a:r>
            <a:r>
              <a:rPr lang="en-US" altLang="ja-JP" sz="1200" dirty="0">
                <a:solidFill>
                  <a:srgbClr val="000000"/>
                </a:solidFill>
                <a:latin typeface="Meiryo UI"/>
              </a:rPr>
              <a:t>2021</a:t>
            </a:r>
            <a:r>
              <a:rPr lang="ja-JP" altLang="en-US" sz="1200" dirty="0">
                <a:solidFill>
                  <a:srgbClr val="000000"/>
                </a:solidFill>
                <a:latin typeface="Meiryo UI"/>
              </a:rPr>
              <a:t>年</a:t>
            </a:r>
            <a:r>
              <a:rPr lang="en-US" altLang="ja-JP" sz="1200" dirty="0">
                <a:solidFill>
                  <a:srgbClr val="000000"/>
                </a:solidFill>
                <a:latin typeface="Meiryo UI"/>
              </a:rPr>
              <a:t>9</a:t>
            </a:r>
            <a:r>
              <a:rPr lang="ja-JP" altLang="en-US" sz="1200" dirty="0">
                <a:solidFill>
                  <a:srgbClr val="000000"/>
                </a:solidFill>
                <a:latin typeface="Meiryo UI"/>
              </a:rPr>
              <a:t>月に</a:t>
            </a:r>
            <a:r>
              <a:rPr lang="en-US" altLang="ja-JP" sz="1200" dirty="0">
                <a:solidFill>
                  <a:srgbClr val="000000"/>
                </a:solidFill>
                <a:latin typeface="Meiryo UI"/>
              </a:rPr>
              <a:t>European Identity Conference</a:t>
            </a:r>
            <a:r>
              <a:rPr lang="ja-JP" altLang="en-US" sz="1200" dirty="0">
                <a:solidFill>
                  <a:srgbClr val="000000"/>
                </a:solidFill>
                <a:latin typeface="Meiryo UI"/>
              </a:rPr>
              <a:t>において﨑村氏によりアナウンスされた。</a:t>
            </a:r>
            <a:r>
              <a:rPr lang="en-US" altLang="ja-JP" sz="1200" dirty="0" smtClean="0">
                <a:solidFill>
                  <a:srgbClr val="000000"/>
                </a:solidFill>
                <a:latin typeface="Meiryo UI"/>
              </a:rPr>
              <a:t>GAIN</a:t>
            </a:r>
            <a:r>
              <a:rPr lang="ja-JP" altLang="en-US" sz="1200" dirty="0">
                <a:solidFill>
                  <a:srgbClr val="000000"/>
                </a:solidFill>
                <a:latin typeface="Meiryo UI"/>
              </a:rPr>
              <a:t>とは、インターネットのオーバーレイネットワークであり、すべての参加者のアイデンティティが証明されたネットワークのことを指す。</a:t>
            </a:r>
            <a:r>
              <a:rPr lang="en-US" altLang="ja-JP" sz="1200" dirty="0">
                <a:solidFill>
                  <a:srgbClr val="000000"/>
                </a:solidFill>
                <a:latin typeface="Meiryo UI"/>
              </a:rPr>
              <a:t>2021</a:t>
            </a:r>
            <a:r>
              <a:rPr lang="ja-JP" altLang="en-US" sz="1200" dirty="0">
                <a:solidFill>
                  <a:srgbClr val="000000"/>
                </a:solidFill>
                <a:latin typeface="Meiryo UI"/>
              </a:rPr>
              <a:t>年</a:t>
            </a:r>
            <a:r>
              <a:rPr lang="en-US" altLang="ja-JP" sz="1200" dirty="0">
                <a:solidFill>
                  <a:srgbClr val="000000"/>
                </a:solidFill>
                <a:latin typeface="Meiryo UI"/>
              </a:rPr>
              <a:t>9</a:t>
            </a:r>
            <a:r>
              <a:rPr lang="ja-JP" altLang="en-US" sz="1200" dirty="0">
                <a:solidFill>
                  <a:srgbClr val="000000"/>
                </a:solidFill>
                <a:latin typeface="Meiryo UI"/>
              </a:rPr>
              <a:t>月に発表されたホワイトペーパーでは、</a:t>
            </a:r>
            <a:r>
              <a:rPr lang="en-US" altLang="ja-JP" sz="1200" dirty="0" err="1">
                <a:solidFill>
                  <a:srgbClr val="000000"/>
                </a:solidFill>
                <a:latin typeface="Meiryo UI"/>
              </a:rPr>
              <a:t>OpenID</a:t>
            </a:r>
            <a:r>
              <a:rPr lang="en-US" altLang="ja-JP" sz="1200" dirty="0">
                <a:solidFill>
                  <a:srgbClr val="000000"/>
                </a:solidFill>
                <a:latin typeface="Meiryo UI"/>
              </a:rPr>
              <a:t> Connect</a:t>
            </a:r>
            <a:r>
              <a:rPr lang="ja-JP" altLang="en-US" sz="1200" dirty="0" err="1">
                <a:solidFill>
                  <a:srgbClr val="000000"/>
                </a:solidFill>
                <a:latin typeface="Meiryo UI"/>
              </a:rPr>
              <a:t>、</a:t>
            </a:r>
            <a:r>
              <a:rPr lang="en-US" altLang="ja-JP" sz="1200" dirty="0">
                <a:solidFill>
                  <a:srgbClr val="000000"/>
                </a:solidFill>
                <a:latin typeface="Meiryo UI"/>
              </a:rPr>
              <a:t>Financial Grade API</a:t>
            </a:r>
            <a:r>
              <a:rPr lang="ja-JP" altLang="en-US" sz="1200" dirty="0" err="1">
                <a:solidFill>
                  <a:srgbClr val="000000"/>
                </a:solidFill>
                <a:latin typeface="Meiryo UI"/>
              </a:rPr>
              <a:t>、</a:t>
            </a:r>
            <a:r>
              <a:rPr lang="en-US" altLang="ja-JP" sz="1200" dirty="0">
                <a:solidFill>
                  <a:srgbClr val="000000"/>
                </a:solidFill>
                <a:latin typeface="Meiryo UI"/>
              </a:rPr>
              <a:t>OIDC for Identity Assurance</a:t>
            </a:r>
            <a:r>
              <a:rPr lang="ja-JP" altLang="en-US" sz="1200" dirty="0">
                <a:solidFill>
                  <a:srgbClr val="000000"/>
                </a:solidFill>
                <a:latin typeface="Meiryo UI"/>
              </a:rPr>
              <a:t>など、基盤となる多くの既存の標準が存在を利用したアプローチが提案されている。</a:t>
            </a:r>
            <a:r>
              <a:rPr lang="en-US" altLang="ja-JP" sz="1200" dirty="0">
                <a:solidFill>
                  <a:srgbClr val="000000"/>
                </a:solidFill>
                <a:latin typeface="Meiryo UI"/>
              </a:rPr>
              <a:t>2023</a:t>
            </a:r>
            <a:r>
              <a:rPr lang="ja-JP" altLang="en-US" sz="1200" dirty="0">
                <a:solidFill>
                  <a:srgbClr val="000000"/>
                </a:solidFill>
                <a:latin typeface="Meiryo UI"/>
              </a:rPr>
              <a:t>年</a:t>
            </a:r>
            <a:r>
              <a:rPr lang="en-US" altLang="ja-JP" sz="1200" dirty="0">
                <a:solidFill>
                  <a:srgbClr val="000000"/>
                </a:solidFill>
                <a:latin typeface="Meiryo UI"/>
              </a:rPr>
              <a:t>3</a:t>
            </a:r>
            <a:r>
              <a:rPr lang="ja-JP" altLang="en-US" sz="1200" dirty="0">
                <a:solidFill>
                  <a:srgbClr val="000000"/>
                </a:solidFill>
                <a:latin typeface="Meiryo UI"/>
              </a:rPr>
              <a:t>月時点では、ホワイトペーパーに示された仮説を検証するためのテスト別途の構築に取り組む</a:t>
            </a:r>
            <a:r>
              <a:rPr lang="en-US" altLang="ja-JP" sz="1200" dirty="0">
                <a:solidFill>
                  <a:srgbClr val="000000"/>
                </a:solidFill>
                <a:latin typeface="Meiryo UI"/>
              </a:rPr>
              <a:t>GAIN </a:t>
            </a:r>
            <a:r>
              <a:rPr lang="en-US" altLang="ja-JP" sz="1200" dirty="0" err="1">
                <a:solidFill>
                  <a:srgbClr val="000000"/>
                </a:solidFill>
                <a:latin typeface="Meiryo UI"/>
              </a:rPr>
              <a:t>PoC</a:t>
            </a:r>
            <a:r>
              <a:rPr lang="ja-JP" altLang="en-US" sz="1200" dirty="0">
                <a:solidFill>
                  <a:srgbClr val="000000"/>
                </a:solidFill>
                <a:latin typeface="Meiryo UI"/>
              </a:rPr>
              <a:t>が推進されている。</a:t>
            </a:r>
          </a:p>
        </p:txBody>
      </p:sp>
      <p:sp>
        <p:nvSpPr>
          <p:cNvPr id="9" name="テキスト ボックス 8"/>
          <p:cNvSpPr txBox="1"/>
          <p:nvPr/>
        </p:nvSpPr>
        <p:spPr>
          <a:xfrm>
            <a:off x="335990" y="649469"/>
            <a:ext cx="1649973" cy="1223188"/>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mn-cs"/>
              </a:rPr>
              <a:t>GAIN, GAIN </a:t>
            </a:r>
            <a:r>
              <a:rPr kumimoji="1" lang="en-US" altLang="ja-JP" sz="1400" b="1" i="0" u="none" strike="noStrike" kern="1200" cap="none" spc="0" normalizeH="0" baseline="0" noProof="0" dirty="0" err="1" smtClean="0">
                <a:ln>
                  <a:noFill/>
                </a:ln>
                <a:solidFill>
                  <a:srgbClr val="FFFFFF"/>
                </a:solidFill>
                <a:effectLst/>
                <a:uLnTx/>
                <a:uFillTx/>
                <a:latin typeface="Meiryo UI"/>
                <a:ea typeface="Meiryo UI"/>
                <a:cs typeface="+mn-cs"/>
              </a:rPr>
              <a:t>PoC</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7" name="テキスト プレースホルダー 2"/>
          <p:cNvSpPr txBox="1">
            <a:spLocks/>
          </p:cNvSpPr>
          <p:nvPr/>
        </p:nvSpPr>
        <p:spPr>
          <a:xfrm>
            <a:off x="331490" y="1902931"/>
            <a:ext cx="9392322" cy="364233"/>
          </a:xfrm>
          <a:prstGeom prst="rect">
            <a:avLst/>
          </a:prstGeom>
          <a:solidFill>
            <a:schemeClr val="accent1"/>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Arial"/>
              </a:rPr>
              <a:t>GAIN</a:t>
            </a: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Arial"/>
              </a:rPr>
              <a:t>の動向</a:t>
            </a:r>
            <a:endPar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Arial"/>
            </a:endParaRPr>
          </a:p>
        </p:txBody>
      </p:sp>
      <p:pic>
        <p:nvPicPr>
          <p:cNvPr id="13" name="図 12"/>
          <p:cNvPicPr/>
          <p:nvPr/>
        </p:nvPicPr>
        <p:blipFill>
          <a:blip r:embed="rId2">
            <a:extLst>
              <a:ext uri="{28A0092B-C50C-407E-A947-70E740481C1C}">
                <a14:useLocalDpi xmlns:a14="http://schemas.microsoft.com/office/drawing/2010/main" val="0"/>
              </a:ext>
            </a:extLst>
          </a:blip>
          <a:stretch>
            <a:fillRect/>
          </a:stretch>
        </p:blipFill>
        <p:spPr>
          <a:xfrm>
            <a:off x="331490" y="2902170"/>
            <a:ext cx="5595485" cy="3117275"/>
          </a:xfrm>
          <a:prstGeom prst="rect">
            <a:avLst/>
          </a:prstGeom>
          <a:ln>
            <a:solidFill>
              <a:schemeClr val="tx1"/>
            </a:solidFill>
          </a:ln>
        </p:spPr>
      </p:pic>
      <p:sp>
        <p:nvSpPr>
          <p:cNvPr id="15" name="テキスト ボックス 14"/>
          <p:cNvSpPr txBox="1"/>
          <p:nvPr/>
        </p:nvSpPr>
        <p:spPr>
          <a:xfrm>
            <a:off x="335990" y="2379996"/>
            <a:ext cx="5590985" cy="382613"/>
          </a:xfrm>
          <a:prstGeom prst="rect">
            <a:avLst/>
          </a:prstGeom>
          <a:solidFill>
            <a:schemeClr val="accent2">
              <a:lumMod val="10000"/>
              <a:lumOff val="90000"/>
            </a:schemeClr>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lang="en-US" altLang="ja-JP" sz="1200" b="1" dirty="0" smtClean="0">
                <a:solidFill>
                  <a:srgbClr val="000000">
                    <a:lumMod val="85000"/>
                    <a:lumOff val="15000"/>
                  </a:srgbClr>
                </a:solidFill>
                <a:latin typeface="Meiryo UI"/>
                <a:ea typeface="Meiryo UI"/>
              </a:rPr>
              <a:t>GAIN</a:t>
            </a:r>
            <a:r>
              <a:rPr lang="ja-JP" altLang="en-US" sz="1200" b="1" dirty="0" smtClean="0">
                <a:solidFill>
                  <a:srgbClr val="000000">
                    <a:lumMod val="85000"/>
                    <a:lumOff val="15000"/>
                  </a:srgbClr>
                </a:solidFill>
                <a:latin typeface="Meiryo UI"/>
                <a:ea typeface="Meiryo UI"/>
              </a:rPr>
              <a:t>のイメージ図</a:t>
            </a:r>
            <a:endParaRPr kumimoji="1" lang="en-US" altLang="ja-JP" sz="1200" b="1" i="0" u="none" strike="noStrike" kern="1200" cap="none" spc="0" normalizeH="0" baseline="0" noProof="0" dirty="0">
              <a:ln>
                <a:noFill/>
              </a:ln>
              <a:solidFill>
                <a:srgbClr val="000000">
                  <a:lumMod val="85000"/>
                  <a:lumOff val="15000"/>
                </a:srgbClr>
              </a:solidFill>
              <a:effectLst/>
              <a:uLnTx/>
              <a:uFillTx/>
              <a:latin typeface="Meiryo UI"/>
              <a:ea typeface="Meiryo UI"/>
              <a:cs typeface="+mn-cs"/>
            </a:endParaRPr>
          </a:p>
        </p:txBody>
      </p:sp>
      <p:sp>
        <p:nvSpPr>
          <p:cNvPr id="2" name="正方形/長方形 1"/>
          <p:cNvSpPr/>
          <p:nvPr/>
        </p:nvSpPr>
        <p:spPr>
          <a:xfrm>
            <a:off x="335990" y="6049719"/>
            <a:ext cx="4953000" cy="230832"/>
          </a:xfrm>
          <a:prstGeom prst="rect">
            <a:avLst/>
          </a:prstGeom>
        </p:spPr>
        <p:txBody>
          <a:bodyPr>
            <a:spAutoFit/>
          </a:bodyPr>
          <a:lstStyle/>
          <a:p>
            <a:r>
              <a:rPr lang="ja-JP" altLang="en-US" sz="900" dirty="0" smtClean="0">
                <a:latin typeface="+mn-ea"/>
                <a:cs typeface="Times New Roman" panose="02020603050405020304" pitchFamily="18" charset="0"/>
              </a:rPr>
              <a:t>出所）</a:t>
            </a:r>
            <a:r>
              <a:rPr lang="en-US" altLang="ja-JP" sz="900" dirty="0" smtClean="0">
                <a:latin typeface="+mn-ea"/>
                <a:cs typeface="Times New Roman" panose="02020603050405020304" pitchFamily="18" charset="0"/>
              </a:rPr>
              <a:t>https</a:t>
            </a:r>
            <a:r>
              <a:rPr lang="en-US" altLang="ja-JP" sz="900" dirty="0">
                <a:latin typeface="+mn-ea"/>
                <a:cs typeface="Times New Roman" panose="02020603050405020304" pitchFamily="18" charset="0"/>
              </a:rPr>
              <a:t>://nat.sakimura.org/2021/09/14/announcing-gain/</a:t>
            </a:r>
            <a:endParaRPr lang="ja-JP" altLang="en-US" sz="900" dirty="0">
              <a:latin typeface="+mn-ea"/>
            </a:endParaRPr>
          </a:p>
        </p:txBody>
      </p:sp>
      <p:sp>
        <p:nvSpPr>
          <p:cNvPr id="3" name="正方形/長方形 2"/>
          <p:cNvSpPr/>
          <p:nvPr/>
        </p:nvSpPr>
        <p:spPr>
          <a:xfrm>
            <a:off x="6076604" y="2910093"/>
            <a:ext cx="3647208" cy="3139321"/>
          </a:xfrm>
          <a:prstGeom prst="rect">
            <a:avLst/>
          </a:prstGeom>
          <a:ln>
            <a:solidFill>
              <a:schemeClr val="tx1"/>
            </a:solidFill>
          </a:ln>
        </p:spPr>
        <p:txBody>
          <a:bodyPr wrap="square">
            <a:spAutoFit/>
          </a:bodyPr>
          <a:lstStyle/>
          <a:p>
            <a:pPr marL="171450" indent="-171450" algn="just" hangingPunct="0">
              <a:buFont typeface="Wingdings" panose="05000000000000000000" pitchFamily="2" charset="2"/>
              <a:buChar char="l"/>
            </a:pPr>
            <a:r>
              <a:rPr lang="en-US" altLang="ja-JP" sz="1100" spc="30" dirty="0">
                <a:solidFill>
                  <a:srgbClr val="000000"/>
                </a:solidFill>
                <a:latin typeface="+mn-ea"/>
                <a:cs typeface="Times New Roman" panose="02020603050405020304" pitchFamily="18" charset="0"/>
              </a:rPr>
              <a:t>GAIN</a:t>
            </a:r>
            <a:r>
              <a:rPr lang="ja-JP" altLang="ja-JP" sz="1100" spc="30" dirty="0">
                <a:solidFill>
                  <a:srgbClr val="000000"/>
                </a:solidFill>
                <a:latin typeface="+mn-ea"/>
                <a:cs typeface="Times New Roman" panose="02020603050405020304" pitchFamily="18" charset="0"/>
              </a:rPr>
              <a:t>は既存のネットワークやソリューションの上に構築することが</a:t>
            </a:r>
            <a:r>
              <a:rPr lang="ja-JP" altLang="ja-JP" sz="1100" spc="30" dirty="0" smtClean="0">
                <a:solidFill>
                  <a:srgbClr val="000000"/>
                </a:solidFill>
                <a:latin typeface="+mn-ea"/>
                <a:cs typeface="Times New Roman" panose="02020603050405020304" pitchFamily="18" charset="0"/>
              </a:rPr>
              <a:t>できる</a:t>
            </a:r>
            <a:endParaRPr lang="en-US" altLang="ja-JP" sz="1100" dirty="0" smtClean="0">
              <a:solidFill>
                <a:srgbClr val="000000"/>
              </a:solidFill>
              <a:latin typeface="+mn-ea"/>
              <a:cs typeface="Times New Roman" panose="02020603050405020304" pitchFamily="18" charset="0"/>
            </a:endParaRPr>
          </a:p>
          <a:p>
            <a:pPr marL="171450" indent="-171450" algn="just" hangingPunct="0">
              <a:buFont typeface="Wingdings" panose="05000000000000000000" pitchFamily="2" charset="2"/>
              <a:buChar char="l"/>
            </a:pPr>
            <a:r>
              <a:rPr lang="ja-JP" altLang="ja-JP" sz="1100" spc="30" dirty="0" smtClean="0">
                <a:solidFill>
                  <a:srgbClr val="000000"/>
                </a:solidFill>
                <a:latin typeface="+mn-ea"/>
                <a:cs typeface="Times New Roman" panose="02020603050405020304" pitchFamily="18" charset="0"/>
              </a:rPr>
              <a:t>異なる</a:t>
            </a:r>
            <a:r>
              <a:rPr lang="ja-JP" altLang="ja-JP" sz="1100" spc="30" dirty="0">
                <a:solidFill>
                  <a:srgbClr val="000000"/>
                </a:solidFill>
                <a:latin typeface="+mn-ea"/>
                <a:cs typeface="Times New Roman" panose="02020603050405020304" pitchFamily="18" charset="0"/>
              </a:rPr>
              <a:t>管轄区域のアイデンティティ情報プロバイダー（</a:t>
            </a:r>
            <a:r>
              <a:rPr lang="en-US" altLang="ja-JP" sz="1100" spc="30" dirty="0">
                <a:solidFill>
                  <a:srgbClr val="000000"/>
                </a:solidFill>
                <a:latin typeface="+mn-ea"/>
                <a:cs typeface="Times New Roman" panose="02020603050405020304" pitchFamily="18" charset="0"/>
              </a:rPr>
              <a:t>IIP</a:t>
            </a:r>
            <a:r>
              <a:rPr lang="ja-JP" altLang="ja-JP" sz="1100" spc="30" dirty="0">
                <a:solidFill>
                  <a:srgbClr val="000000"/>
                </a:solidFill>
                <a:latin typeface="+mn-ea"/>
                <a:cs typeface="Times New Roman" panose="02020603050405020304" pitchFamily="18" charset="0"/>
              </a:rPr>
              <a:t>）は、保証されたアイデンティティのネットワークの一部となることが</a:t>
            </a:r>
            <a:r>
              <a:rPr lang="ja-JP" altLang="ja-JP" sz="1100" spc="30" dirty="0" smtClean="0">
                <a:solidFill>
                  <a:srgbClr val="000000"/>
                </a:solidFill>
                <a:latin typeface="+mn-ea"/>
                <a:cs typeface="Times New Roman" panose="02020603050405020304" pitchFamily="18" charset="0"/>
              </a:rPr>
              <a:t>できる</a:t>
            </a:r>
            <a:endParaRPr lang="en-US" altLang="ja-JP" sz="1100" dirty="0" smtClean="0">
              <a:solidFill>
                <a:srgbClr val="000000"/>
              </a:solidFill>
              <a:latin typeface="+mn-ea"/>
              <a:cs typeface="Times New Roman" panose="02020603050405020304" pitchFamily="18" charset="0"/>
            </a:endParaRPr>
          </a:p>
          <a:p>
            <a:pPr marL="171450" indent="-171450" algn="just" hangingPunct="0">
              <a:buFont typeface="Wingdings" panose="05000000000000000000" pitchFamily="2" charset="2"/>
              <a:buChar char="l"/>
            </a:pPr>
            <a:r>
              <a:rPr lang="ja-JP" altLang="ja-JP" sz="1100" spc="30" dirty="0" smtClean="0">
                <a:solidFill>
                  <a:srgbClr val="000000"/>
                </a:solidFill>
                <a:latin typeface="+mn-ea"/>
                <a:cs typeface="Times New Roman" panose="02020603050405020304" pitchFamily="18" charset="0"/>
              </a:rPr>
              <a:t>異なる</a:t>
            </a:r>
            <a:r>
              <a:rPr lang="ja-JP" altLang="ja-JP" sz="1100" spc="30" dirty="0">
                <a:solidFill>
                  <a:srgbClr val="000000"/>
                </a:solidFill>
                <a:latin typeface="+mn-ea"/>
                <a:cs typeface="Times New Roman" panose="02020603050405020304" pitchFamily="18" charset="0"/>
              </a:rPr>
              <a:t>アーキテクチャアプローチ（</a:t>
            </a:r>
            <a:r>
              <a:rPr lang="en-US" altLang="ja-JP" sz="1100" spc="30" dirty="0">
                <a:solidFill>
                  <a:srgbClr val="000000"/>
                </a:solidFill>
                <a:latin typeface="+mn-ea"/>
                <a:cs typeface="Times New Roman" panose="02020603050405020304" pitchFamily="18" charset="0"/>
              </a:rPr>
              <a:t>ex.</a:t>
            </a:r>
            <a:r>
              <a:rPr lang="ja-JP" altLang="ja-JP" sz="1100" spc="30" dirty="0">
                <a:solidFill>
                  <a:srgbClr val="000000"/>
                </a:solidFill>
                <a:latin typeface="+mn-ea"/>
                <a:cs typeface="Times New Roman" panose="02020603050405020304" pitchFamily="18" charset="0"/>
              </a:rPr>
              <a:t>フェレデーション、自己主権）をとる</a:t>
            </a:r>
            <a:r>
              <a:rPr lang="en-US" altLang="ja-JP" sz="1100" spc="30" dirty="0">
                <a:solidFill>
                  <a:srgbClr val="000000"/>
                </a:solidFill>
                <a:latin typeface="+mn-ea"/>
                <a:cs typeface="Times New Roman" panose="02020603050405020304" pitchFamily="18" charset="0"/>
              </a:rPr>
              <a:t>IIP</a:t>
            </a:r>
            <a:r>
              <a:rPr lang="ja-JP" altLang="ja-JP" sz="1100" spc="30" dirty="0">
                <a:solidFill>
                  <a:srgbClr val="000000"/>
                </a:solidFill>
                <a:latin typeface="+mn-ea"/>
                <a:cs typeface="Times New Roman" panose="02020603050405020304" pitchFamily="18" charset="0"/>
              </a:rPr>
              <a:t>は</a:t>
            </a:r>
            <a:r>
              <a:rPr lang="en-US" altLang="ja-JP" sz="1100" spc="30" dirty="0">
                <a:solidFill>
                  <a:srgbClr val="000000"/>
                </a:solidFill>
                <a:latin typeface="+mn-ea"/>
                <a:cs typeface="Times New Roman" panose="02020603050405020304" pitchFamily="18" charset="0"/>
              </a:rPr>
              <a:t>RP</a:t>
            </a:r>
            <a:r>
              <a:rPr lang="ja-JP" altLang="ja-JP" sz="1100" spc="30" dirty="0" err="1">
                <a:solidFill>
                  <a:srgbClr val="000000"/>
                </a:solidFill>
                <a:latin typeface="+mn-ea"/>
                <a:cs typeface="Times New Roman" panose="02020603050405020304" pitchFamily="18" charset="0"/>
              </a:rPr>
              <a:t>への</a:t>
            </a:r>
            <a:r>
              <a:rPr lang="ja-JP" altLang="ja-JP" sz="1100" spc="30" dirty="0">
                <a:solidFill>
                  <a:srgbClr val="000000"/>
                </a:solidFill>
                <a:latin typeface="+mn-ea"/>
                <a:cs typeface="Times New Roman" panose="02020603050405020304" pitchFamily="18" charset="0"/>
              </a:rPr>
              <a:t>相互運用可能なインターフェイスを通じて、保証されたアイデンティティデータをネットワークに渡すことが</a:t>
            </a:r>
            <a:r>
              <a:rPr lang="ja-JP" altLang="ja-JP" sz="1100" spc="30" dirty="0" smtClean="0">
                <a:solidFill>
                  <a:srgbClr val="000000"/>
                </a:solidFill>
                <a:latin typeface="+mn-ea"/>
                <a:cs typeface="Times New Roman" panose="02020603050405020304" pitchFamily="18" charset="0"/>
              </a:rPr>
              <a:t>できる</a:t>
            </a:r>
            <a:endParaRPr lang="en-US" altLang="ja-JP" sz="1100" dirty="0" smtClean="0">
              <a:solidFill>
                <a:srgbClr val="000000"/>
              </a:solidFill>
              <a:latin typeface="+mn-ea"/>
              <a:cs typeface="Times New Roman" panose="02020603050405020304" pitchFamily="18" charset="0"/>
            </a:endParaRPr>
          </a:p>
          <a:p>
            <a:pPr marL="171450" indent="-171450" algn="just" hangingPunct="0">
              <a:buFont typeface="Wingdings" panose="05000000000000000000" pitchFamily="2" charset="2"/>
              <a:buChar char="l"/>
            </a:pPr>
            <a:r>
              <a:rPr lang="en-US" altLang="ja-JP" sz="1100" spc="30" dirty="0" smtClean="0">
                <a:solidFill>
                  <a:srgbClr val="000000"/>
                </a:solidFill>
                <a:latin typeface="+mn-ea"/>
                <a:cs typeface="Times New Roman" panose="02020603050405020304" pitchFamily="18" charset="0"/>
              </a:rPr>
              <a:t>IIP</a:t>
            </a:r>
            <a:r>
              <a:rPr lang="ja-JP" altLang="ja-JP" sz="1100" spc="30" dirty="0">
                <a:solidFill>
                  <a:srgbClr val="000000"/>
                </a:solidFill>
                <a:latin typeface="+mn-ea"/>
                <a:cs typeface="Times New Roman" panose="02020603050405020304" pitchFamily="18" charset="0"/>
              </a:rPr>
              <a:t>は様々な目的のために構築された</a:t>
            </a:r>
            <a:r>
              <a:rPr lang="en-US" altLang="ja-JP" sz="1100" spc="30" dirty="0">
                <a:solidFill>
                  <a:srgbClr val="000000"/>
                </a:solidFill>
                <a:latin typeface="+mn-ea"/>
                <a:cs typeface="Times New Roman" panose="02020603050405020304" pitchFamily="18" charset="0"/>
              </a:rPr>
              <a:t>API</a:t>
            </a:r>
            <a:r>
              <a:rPr lang="ja-JP" altLang="ja-JP" sz="1100" spc="30" dirty="0">
                <a:solidFill>
                  <a:srgbClr val="000000"/>
                </a:solidFill>
                <a:latin typeface="+mn-ea"/>
                <a:cs typeface="Times New Roman" panose="02020603050405020304" pitchFamily="18" charset="0"/>
              </a:rPr>
              <a:t>をネットワークに提供することが</a:t>
            </a:r>
            <a:r>
              <a:rPr lang="ja-JP" altLang="ja-JP" sz="1100" spc="30" dirty="0" smtClean="0">
                <a:solidFill>
                  <a:srgbClr val="000000"/>
                </a:solidFill>
                <a:latin typeface="+mn-ea"/>
                <a:cs typeface="Times New Roman" panose="02020603050405020304" pitchFamily="18" charset="0"/>
              </a:rPr>
              <a:t>できる</a:t>
            </a:r>
            <a:endParaRPr lang="en-US" altLang="ja-JP" sz="1100" dirty="0" smtClean="0">
              <a:solidFill>
                <a:srgbClr val="000000"/>
              </a:solidFill>
              <a:latin typeface="+mn-ea"/>
              <a:cs typeface="Times New Roman" panose="02020603050405020304" pitchFamily="18" charset="0"/>
            </a:endParaRPr>
          </a:p>
          <a:p>
            <a:pPr marL="171450" indent="-171450" algn="just" hangingPunct="0">
              <a:buFont typeface="Wingdings" panose="05000000000000000000" pitchFamily="2" charset="2"/>
              <a:buChar char="l"/>
            </a:pPr>
            <a:r>
              <a:rPr lang="ja-JP" altLang="ja-JP" sz="1100" spc="30" dirty="0" smtClean="0">
                <a:solidFill>
                  <a:srgbClr val="000000"/>
                </a:solidFill>
                <a:latin typeface="+mn-ea"/>
                <a:cs typeface="Times New Roman" panose="02020603050405020304" pitchFamily="18" charset="0"/>
              </a:rPr>
              <a:t>ネットワーク</a:t>
            </a:r>
            <a:r>
              <a:rPr lang="ja-JP" altLang="ja-JP" sz="1100" spc="30" dirty="0">
                <a:solidFill>
                  <a:srgbClr val="000000"/>
                </a:solidFill>
                <a:latin typeface="+mn-ea"/>
                <a:cs typeface="Times New Roman" panose="02020603050405020304" pitchFamily="18" charset="0"/>
              </a:rPr>
              <a:t>は、</a:t>
            </a:r>
            <a:r>
              <a:rPr lang="en-US" altLang="ja-JP" sz="1100" spc="30" dirty="0" err="1">
                <a:solidFill>
                  <a:srgbClr val="000000"/>
                </a:solidFill>
                <a:latin typeface="+mn-ea"/>
                <a:cs typeface="Times New Roman" panose="02020603050405020304" pitchFamily="18" charset="0"/>
              </a:rPr>
              <a:t>OpenID</a:t>
            </a:r>
            <a:r>
              <a:rPr lang="en-US" altLang="ja-JP" sz="1100" spc="30" dirty="0">
                <a:solidFill>
                  <a:srgbClr val="000000"/>
                </a:solidFill>
                <a:latin typeface="+mn-ea"/>
                <a:cs typeface="Times New Roman" panose="02020603050405020304" pitchFamily="18" charset="0"/>
              </a:rPr>
              <a:t> Connect</a:t>
            </a:r>
            <a:r>
              <a:rPr lang="ja-JP" altLang="ja-JP" sz="1100" spc="30" dirty="0">
                <a:solidFill>
                  <a:srgbClr val="000000"/>
                </a:solidFill>
                <a:latin typeface="+mn-ea"/>
                <a:cs typeface="Times New Roman" panose="02020603050405020304" pitchFamily="18" charset="0"/>
              </a:rPr>
              <a:t>や</a:t>
            </a:r>
            <a:r>
              <a:rPr lang="en-US" altLang="ja-JP" sz="1100" spc="30" dirty="0" err="1">
                <a:solidFill>
                  <a:srgbClr val="000000"/>
                </a:solidFill>
                <a:latin typeface="+mn-ea"/>
                <a:cs typeface="Times New Roman" panose="02020603050405020304" pitchFamily="18" charset="0"/>
              </a:rPr>
              <a:t>DIDComm</a:t>
            </a:r>
            <a:r>
              <a:rPr lang="ja-JP" altLang="ja-JP" sz="1100" spc="30" dirty="0" err="1">
                <a:solidFill>
                  <a:srgbClr val="000000"/>
                </a:solidFill>
                <a:latin typeface="+mn-ea"/>
                <a:cs typeface="Times New Roman" panose="02020603050405020304" pitchFamily="18" charset="0"/>
              </a:rPr>
              <a:t>、</a:t>
            </a:r>
            <a:r>
              <a:rPr lang="en-US" altLang="ja-JP" sz="1100" spc="30" dirty="0">
                <a:solidFill>
                  <a:srgbClr val="000000"/>
                </a:solidFill>
                <a:latin typeface="+mn-ea"/>
                <a:cs typeface="Times New Roman" panose="02020603050405020304" pitchFamily="18" charset="0"/>
              </a:rPr>
              <a:t>WACI</a:t>
            </a:r>
            <a:r>
              <a:rPr lang="ja-JP" altLang="ja-JP" sz="1100" spc="30" dirty="0">
                <a:solidFill>
                  <a:srgbClr val="000000"/>
                </a:solidFill>
                <a:latin typeface="+mn-ea"/>
                <a:cs typeface="Times New Roman" panose="02020603050405020304" pitchFamily="18" charset="0"/>
              </a:rPr>
              <a:t>など複数のプロトコルに対応することが</a:t>
            </a:r>
            <a:r>
              <a:rPr lang="ja-JP" altLang="ja-JP" sz="1100" spc="30" dirty="0" smtClean="0">
                <a:solidFill>
                  <a:srgbClr val="000000"/>
                </a:solidFill>
                <a:latin typeface="+mn-ea"/>
                <a:cs typeface="Times New Roman" panose="02020603050405020304" pitchFamily="18" charset="0"/>
              </a:rPr>
              <a:t>できる</a:t>
            </a:r>
            <a:endParaRPr lang="en-US" altLang="ja-JP" sz="1100" dirty="0" smtClean="0">
              <a:solidFill>
                <a:srgbClr val="000000"/>
              </a:solidFill>
              <a:latin typeface="+mn-ea"/>
              <a:cs typeface="Times New Roman" panose="02020603050405020304" pitchFamily="18" charset="0"/>
            </a:endParaRPr>
          </a:p>
          <a:p>
            <a:pPr marL="171450" indent="-171450" algn="just" hangingPunct="0">
              <a:buFont typeface="Wingdings" panose="05000000000000000000" pitchFamily="2" charset="2"/>
              <a:buChar char="l"/>
            </a:pPr>
            <a:r>
              <a:rPr lang="en-US" altLang="ja-JP" sz="1100" spc="30" dirty="0" smtClean="0">
                <a:solidFill>
                  <a:srgbClr val="000000"/>
                </a:solidFill>
                <a:latin typeface="+mn-ea"/>
                <a:cs typeface="Times New Roman" panose="02020603050405020304" pitchFamily="18" charset="0"/>
              </a:rPr>
              <a:t>RP</a:t>
            </a:r>
            <a:r>
              <a:rPr lang="ja-JP" altLang="ja-JP" sz="1100" spc="30" dirty="0">
                <a:solidFill>
                  <a:srgbClr val="000000"/>
                </a:solidFill>
                <a:latin typeface="+mn-ea"/>
                <a:cs typeface="Times New Roman" panose="02020603050405020304" pitchFamily="18" charset="0"/>
              </a:rPr>
              <a:t>は、単一のクレデンシャルと単一の技術を統合することにより、異なる</a:t>
            </a:r>
            <a:r>
              <a:rPr lang="en-US" altLang="ja-JP" sz="1100" spc="30" dirty="0">
                <a:solidFill>
                  <a:srgbClr val="000000"/>
                </a:solidFill>
                <a:latin typeface="+mn-ea"/>
                <a:cs typeface="Times New Roman" panose="02020603050405020304" pitchFamily="18" charset="0"/>
              </a:rPr>
              <a:t>IIP</a:t>
            </a:r>
            <a:r>
              <a:rPr lang="ja-JP" altLang="ja-JP" sz="1100" spc="30" dirty="0">
                <a:solidFill>
                  <a:srgbClr val="000000"/>
                </a:solidFill>
                <a:latin typeface="+mn-ea"/>
                <a:cs typeface="Times New Roman" panose="02020603050405020304" pitchFamily="18" charset="0"/>
              </a:rPr>
              <a:t>からの保証された</a:t>
            </a:r>
            <a:r>
              <a:rPr lang="en-US" altLang="ja-JP" sz="1100" spc="30" dirty="0">
                <a:solidFill>
                  <a:srgbClr val="000000"/>
                </a:solidFill>
                <a:latin typeface="+mn-ea"/>
                <a:cs typeface="Times New Roman" panose="02020603050405020304" pitchFamily="18" charset="0"/>
              </a:rPr>
              <a:t>ID</a:t>
            </a:r>
            <a:r>
              <a:rPr lang="ja-JP" altLang="ja-JP" sz="1100" spc="30" dirty="0">
                <a:solidFill>
                  <a:srgbClr val="000000"/>
                </a:solidFill>
                <a:latin typeface="+mn-ea"/>
                <a:cs typeface="Times New Roman" panose="02020603050405020304" pitchFamily="18" charset="0"/>
              </a:rPr>
              <a:t>データにアクセスすることが</a:t>
            </a:r>
            <a:r>
              <a:rPr lang="ja-JP" altLang="ja-JP" sz="1100" spc="30" dirty="0" smtClean="0">
                <a:solidFill>
                  <a:srgbClr val="000000"/>
                </a:solidFill>
                <a:latin typeface="+mn-ea"/>
                <a:cs typeface="Times New Roman" panose="02020603050405020304" pitchFamily="18" charset="0"/>
              </a:rPr>
              <a:t>できる</a:t>
            </a:r>
            <a:endParaRPr lang="en-US" altLang="ja-JP" sz="1100" dirty="0" smtClean="0">
              <a:solidFill>
                <a:srgbClr val="000000"/>
              </a:solidFill>
              <a:latin typeface="+mn-ea"/>
              <a:cs typeface="Times New Roman" panose="02020603050405020304" pitchFamily="18" charset="0"/>
            </a:endParaRPr>
          </a:p>
          <a:p>
            <a:pPr marL="171450" indent="-171450" algn="just" hangingPunct="0">
              <a:buFont typeface="Wingdings" panose="05000000000000000000" pitchFamily="2" charset="2"/>
              <a:buChar char="l"/>
            </a:pPr>
            <a:r>
              <a:rPr lang="en-US" altLang="ja-JP" sz="1100" spc="30" dirty="0" smtClean="0">
                <a:latin typeface="+mn-ea"/>
                <a:cs typeface="Times New Roman" panose="02020603050405020304" pitchFamily="18" charset="0"/>
              </a:rPr>
              <a:t>RP</a:t>
            </a:r>
            <a:r>
              <a:rPr lang="ja-JP" altLang="ja-JP" sz="1100" spc="30" dirty="0">
                <a:latin typeface="+mn-ea"/>
                <a:cs typeface="Times New Roman" panose="02020603050405020304" pitchFamily="18" charset="0"/>
              </a:rPr>
              <a:t>はリダイレクトやデカップリングなど、異なる認可フローを使用することができる</a:t>
            </a:r>
            <a:endParaRPr lang="ja-JP" altLang="en-US" sz="2000" dirty="0">
              <a:latin typeface="+mn-ea"/>
            </a:endParaRPr>
          </a:p>
        </p:txBody>
      </p:sp>
      <p:sp>
        <p:nvSpPr>
          <p:cNvPr id="25" name="テキスト ボックス 24"/>
          <p:cNvSpPr txBox="1"/>
          <p:nvPr/>
        </p:nvSpPr>
        <p:spPr>
          <a:xfrm>
            <a:off x="6076604" y="2387919"/>
            <a:ext cx="3647208" cy="382613"/>
          </a:xfrm>
          <a:prstGeom prst="rect">
            <a:avLst/>
          </a:prstGeom>
          <a:solidFill>
            <a:schemeClr val="accent2">
              <a:lumMod val="10000"/>
              <a:lumOff val="90000"/>
            </a:schemeClr>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lang="en-US" altLang="ja-JP" sz="1200" b="1" noProof="0" dirty="0" err="1">
                <a:solidFill>
                  <a:srgbClr val="000000">
                    <a:lumMod val="85000"/>
                    <a:lumOff val="15000"/>
                  </a:srgbClr>
                </a:solidFill>
                <a:latin typeface="Meiryo UI"/>
                <a:ea typeface="Meiryo UI"/>
              </a:rPr>
              <a:t>PoC</a:t>
            </a:r>
            <a:r>
              <a:rPr lang="ja-JP" altLang="en-US" sz="1200" b="1" noProof="0" dirty="0" smtClean="0">
                <a:solidFill>
                  <a:srgbClr val="000000">
                    <a:lumMod val="85000"/>
                    <a:lumOff val="15000"/>
                  </a:srgbClr>
                </a:solidFill>
                <a:latin typeface="Meiryo UI"/>
                <a:ea typeface="Meiryo UI"/>
              </a:rPr>
              <a:t>で検証中の仮説</a:t>
            </a:r>
            <a:endParaRPr kumimoji="1" lang="en-US" altLang="ja-JP" sz="1200" b="1" i="0" u="none" strike="noStrike" kern="1200" cap="none" spc="0" normalizeH="0" baseline="0" noProof="0" dirty="0">
              <a:ln>
                <a:noFill/>
              </a:ln>
              <a:solidFill>
                <a:srgbClr val="000000">
                  <a:lumMod val="85000"/>
                  <a:lumOff val="15000"/>
                </a:srgbClr>
              </a:solidFill>
              <a:effectLst/>
              <a:uLnTx/>
              <a:uFillTx/>
              <a:latin typeface="Meiryo UI"/>
              <a:ea typeface="Meiryo UI"/>
              <a:cs typeface="+mn-cs"/>
            </a:endParaRPr>
          </a:p>
        </p:txBody>
      </p:sp>
      <p:sp>
        <p:nvSpPr>
          <p:cNvPr id="4" name="正方形/長方形 3"/>
          <p:cNvSpPr/>
          <p:nvPr/>
        </p:nvSpPr>
        <p:spPr>
          <a:xfrm>
            <a:off x="7663633" y="6065864"/>
            <a:ext cx="1883849" cy="230832"/>
          </a:xfrm>
          <a:prstGeom prst="rect">
            <a:avLst/>
          </a:prstGeom>
        </p:spPr>
        <p:txBody>
          <a:bodyPr wrap="none">
            <a:spAutoFit/>
          </a:bodyPr>
          <a:lstStyle/>
          <a:p>
            <a:r>
              <a:rPr lang="ja-JP" altLang="en-US" sz="900" dirty="0" smtClean="0"/>
              <a:t>出所）https</a:t>
            </a:r>
            <a:r>
              <a:rPr lang="ja-JP" altLang="en-US" sz="900" dirty="0"/>
              <a:t>://openid.net/gainpoc/</a:t>
            </a:r>
          </a:p>
        </p:txBody>
      </p:sp>
      <p:sp>
        <p:nvSpPr>
          <p:cNvPr id="12" name="正方形/長方形 11"/>
          <p:cNvSpPr/>
          <p:nvPr/>
        </p:nvSpPr>
        <p:spPr>
          <a:xfrm>
            <a:off x="2057401" y="1663342"/>
            <a:ext cx="7666412" cy="200055"/>
          </a:xfrm>
          <a:prstGeom prst="rect">
            <a:avLst/>
          </a:prstGeom>
        </p:spPr>
        <p:txBody>
          <a:bodyPr wrap="square">
            <a:spAutoFit/>
          </a:bodyPr>
          <a:lstStyle/>
          <a:p>
            <a:r>
              <a:rPr lang="en-US" altLang="ja-JP" sz="700" dirty="0">
                <a:solidFill>
                  <a:schemeClr val="tx1">
                    <a:lumMod val="85000"/>
                    <a:lumOff val="15000"/>
                  </a:schemeClr>
                </a:solidFill>
              </a:rPr>
              <a:t>1) https://gainforum.org/GAINWhitePaper.pdf </a:t>
            </a:r>
            <a:endParaRPr lang="en-US" altLang="ja-JP" sz="700" dirty="0" smtClean="0">
              <a:solidFill>
                <a:schemeClr val="tx1">
                  <a:lumMod val="85000"/>
                  <a:lumOff val="15000"/>
                </a:schemeClr>
              </a:solidFill>
            </a:endParaRPr>
          </a:p>
        </p:txBody>
      </p:sp>
    </p:spTree>
    <p:extLst>
      <p:ext uri="{BB962C8B-B14F-4D97-AF65-F5344CB8AC3E}">
        <p14:creationId xmlns:p14="http://schemas.microsoft.com/office/powerpoint/2010/main" val="133238762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normAutofit/>
          </a:bodyPr>
          <a:lstStyle/>
          <a:p>
            <a:r>
              <a:rPr lang="en-US" altLang="ja-JP" sz="2000" dirty="0" err="1"/>
              <a:t>OpenID</a:t>
            </a:r>
            <a:r>
              <a:rPr lang="en-US" altLang="ja-JP" sz="2000" dirty="0"/>
              <a:t> Foundation</a:t>
            </a:r>
            <a:r>
              <a:rPr lang="ja-JP" altLang="en-US" sz="2000" dirty="0"/>
              <a:t>（</a:t>
            </a:r>
            <a:r>
              <a:rPr lang="en-US" altLang="ja-JP" sz="2000" dirty="0"/>
              <a:t>OIDF</a:t>
            </a:r>
            <a:r>
              <a:rPr lang="ja-JP" altLang="en-US" sz="2000" dirty="0"/>
              <a:t>）</a:t>
            </a:r>
            <a:r>
              <a:rPr lang="en-US" altLang="ja-JP" sz="2000" dirty="0" smtClean="0"/>
              <a:t>– </a:t>
            </a:r>
            <a:r>
              <a:rPr lang="ja-JP" altLang="en-US" sz="2000" dirty="0" smtClean="0"/>
              <a:t>規格策定以外の活動</a:t>
            </a:r>
            <a:endParaRPr lang="ja-JP" altLang="en-US" sz="2000" dirty="0"/>
          </a:p>
        </p:txBody>
      </p:sp>
      <p:sp>
        <p:nvSpPr>
          <p:cNvPr id="5" name="テキスト ボックス 4"/>
          <p:cNvSpPr txBox="1"/>
          <p:nvPr/>
        </p:nvSpPr>
        <p:spPr>
          <a:xfrm>
            <a:off x="2057400" y="649470"/>
            <a:ext cx="7517111" cy="633106"/>
          </a:xfrm>
          <a:prstGeom prst="rect">
            <a:avLst/>
          </a:prstGeom>
          <a:noFill/>
          <a:ln>
            <a:solidFill>
              <a:srgbClr val="002060"/>
            </a:solidFill>
          </a:ln>
        </p:spPr>
        <p:txBody>
          <a:bodyPr wrap="square" lIns="36000" rIns="36000" rtlCol="0" anchor="ctr">
            <a:noAutofit/>
          </a:bodyPr>
          <a:lstStyle/>
          <a:p>
            <a:pPr lvl="0" defTabSz="288000">
              <a:defRPr/>
            </a:pPr>
            <a:r>
              <a:rPr lang="ja-JP" altLang="en-US" sz="1400" dirty="0">
                <a:solidFill>
                  <a:srgbClr val="000000"/>
                </a:solidFill>
                <a:latin typeface="Meiryo UI"/>
              </a:rPr>
              <a:t>他機関との共同ホストにより、様々なテーマのワークショップが不定期に開催されている。これまで、</a:t>
            </a:r>
            <a:r>
              <a:rPr lang="en-US" altLang="ja-JP" sz="1400" dirty="0">
                <a:solidFill>
                  <a:srgbClr val="000000"/>
                </a:solidFill>
                <a:latin typeface="Meiryo UI"/>
              </a:rPr>
              <a:t>Google</a:t>
            </a:r>
            <a:r>
              <a:rPr lang="ja-JP" altLang="en-US" sz="1400" dirty="0" err="1">
                <a:solidFill>
                  <a:srgbClr val="000000"/>
                </a:solidFill>
                <a:latin typeface="Meiryo UI"/>
              </a:rPr>
              <a:t>、</a:t>
            </a:r>
            <a:r>
              <a:rPr lang="en-US" altLang="ja-JP" sz="1400" dirty="0">
                <a:solidFill>
                  <a:srgbClr val="000000"/>
                </a:solidFill>
                <a:latin typeface="Meiryo UI"/>
              </a:rPr>
              <a:t>Visa</a:t>
            </a:r>
            <a:r>
              <a:rPr lang="ja-JP" altLang="en-US" sz="1400" dirty="0" err="1">
                <a:solidFill>
                  <a:srgbClr val="000000"/>
                </a:solidFill>
                <a:latin typeface="Meiryo UI"/>
              </a:rPr>
              <a:t>、</a:t>
            </a:r>
            <a:r>
              <a:rPr lang="ja-JP" altLang="en-US" sz="1400" dirty="0">
                <a:solidFill>
                  <a:srgbClr val="000000"/>
                </a:solidFill>
                <a:latin typeface="Meiryo UI"/>
              </a:rPr>
              <a:t>サウジ中央銀行でのワークショップ等が開催されてきた。</a:t>
            </a:r>
          </a:p>
        </p:txBody>
      </p:sp>
      <p:sp>
        <p:nvSpPr>
          <p:cNvPr id="9" name="テキスト ボックス 8"/>
          <p:cNvSpPr txBox="1"/>
          <p:nvPr/>
        </p:nvSpPr>
        <p:spPr>
          <a:xfrm>
            <a:off x="335990" y="649470"/>
            <a:ext cx="1649973" cy="633106"/>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mn-cs"/>
              </a:rPr>
              <a:t>ワークショップ</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7" name="テキスト プレースホルダー 2"/>
          <p:cNvSpPr txBox="1">
            <a:spLocks/>
          </p:cNvSpPr>
          <p:nvPr/>
        </p:nvSpPr>
        <p:spPr>
          <a:xfrm>
            <a:off x="335990" y="1375917"/>
            <a:ext cx="9238818" cy="364233"/>
          </a:xfrm>
          <a:prstGeom prst="rect">
            <a:avLst/>
          </a:prstGeom>
          <a:solidFill>
            <a:schemeClr val="accent1"/>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Arial"/>
              </a:rPr>
              <a:t>ワークショップの動向</a:t>
            </a:r>
            <a:endPar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Arial"/>
            </a:endParaRPr>
          </a:p>
        </p:txBody>
      </p:sp>
      <p:sp>
        <p:nvSpPr>
          <p:cNvPr id="18" name="テキスト ボックス 17"/>
          <p:cNvSpPr txBox="1"/>
          <p:nvPr/>
        </p:nvSpPr>
        <p:spPr>
          <a:xfrm>
            <a:off x="331489" y="1776787"/>
            <a:ext cx="1480686" cy="623703"/>
          </a:xfrm>
          <a:prstGeom prst="rect">
            <a:avLst/>
          </a:prstGeom>
          <a:solidFill>
            <a:schemeClr val="accent2">
              <a:lumMod val="25000"/>
              <a:lumOff val="75000"/>
            </a:schemeClr>
          </a:solidFill>
        </p:spPr>
        <p:txBody>
          <a:bodyPr wrap="square" lIns="36000" rIns="36000" rtlCol="0" anchor="ctr">
            <a:noAutofit/>
          </a:bodyPr>
          <a:lstStyle/>
          <a:p>
            <a:pPr lvl="0" algn="ctr" defTabSz="288000">
              <a:defRPr/>
            </a:pPr>
            <a:r>
              <a:rPr lang="en-US" altLang="ja-JP" sz="1200" b="1" dirty="0" smtClean="0">
                <a:solidFill>
                  <a:srgbClr val="000000">
                    <a:lumMod val="85000"/>
                    <a:lumOff val="15000"/>
                  </a:srgbClr>
                </a:solidFill>
                <a:latin typeface="Meiryo UI"/>
              </a:rPr>
              <a:t>OIDF </a:t>
            </a:r>
            <a:r>
              <a:rPr lang="en-US" altLang="ja-JP" sz="1200" b="1" dirty="0">
                <a:solidFill>
                  <a:srgbClr val="000000">
                    <a:lumMod val="85000"/>
                    <a:lumOff val="15000"/>
                  </a:srgbClr>
                </a:solidFill>
                <a:latin typeface="Meiryo UI"/>
              </a:rPr>
              <a:t>Workshop at Google</a:t>
            </a:r>
            <a:endParaRPr kumimoji="1" lang="en-US" altLang="ja-JP" sz="1200" b="1" i="0" u="none" strike="noStrike" kern="1200" cap="none" spc="0" normalizeH="0" baseline="0" noProof="0" dirty="0">
              <a:ln>
                <a:noFill/>
              </a:ln>
              <a:solidFill>
                <a:srgbClr val="000000">
                  <a:lumMod val="85000"/>
                  <a:lumOff val="15000"/>
                </a:srgbClr>
              </a:solidFill>
              <a:effectLst/>
              <a:uLnTx/>
              <a:uFillTx/>
              <a:latin typeface="Meiryo UI"/>
              <a:ea typeface="Meiryo UI"/>
              <a:cs typeface="+mn-cs"/>
            </a:endParaRPr>
          </a:p>
        </p:txBody>
      </p:sp>
      <p:sp>
        <p:nvSpPr>
          <p:cNvPr id="19" name="テキスト プレースホルダー 2"/>
          <p:cNvSpPr txBox="1">
            <a:spLocks/>
          </p:cNvSpPr>
          <p:nvPr/>
        </p:nvSpPr>
        <p:spPr>
          <a:xfrm>
            <a:off x="3122516" y="1776787"/>
            <a:ext cx="6452292" cy="623703"/>
          </a:xfrm>
          <a:prstGeom prst="rect">
            <a:avLst/>
          </a:prstGeom>
          <a:ln>
            <a:solidFill>
              <a:schemeClr val="accent1"/>
            </a:solidFill>
          </a:ln>
        </p:spPr>
        <p:txBody>
          <a:bodyPr vert="horz" lIns="72000" tIns="45720" rIns="72000" bIns="45720" rtlCol="0" anchor="t">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lvl="0">
              <a:defRPr/>
            </a:pPr>
            <a:r>
              <a:rPr lang="en-US" altLang="ja-JP" sz="1200" dirty="0">
                <a:solidFill>
                  <a:srgbClr val="000000">
                    <a:lumMod val="85000"/>
                    <a:lumOff val="15000"/>
                  </a:srgbClr>
                </a:solidFill>
              </a:rPr>
              <a:t>Google</a:t>
            </a:r>
            <a:r>
              <a:rPr lang="ja-JP" altLang="en-US" sz="1200" dirty="0">
                <a:solidFill>
                  <a:srgbClr val="000000">
                    <a:lumMod val="85000"/>
                    <a:lumOff val="15000"/>
                  </a:srgbClr>
                </a:solidFill>
              </a:rPr>
              <a:t>によるホストのもと、</a:t>
            </a:r>
            <a:r>
              <a:rPr lang="en-US" altLang="ja-JP" sz="1200" dirty="0">
                <a:solidFill>
                  <a:srgbClr val="000000">
                    <a:lumMod val="85000"/>
                    <a:lumOff val="15000"/>
                  </a:srgbClr>
                </a:solidFill>
              </a:rPr>
              <a:t>HEART</a:t>
            </a:r>
            <a:r>
              <a:rPr lang="ja-JP" altLang="en-US" sz="1200" dirty="0">
                <a:solidFill>
                  <a:srgbClr val="000000">
                    <a:lumMod val="85000"/>
                    <a:lumOff val="15000"/>
                  </a:srgbClr>
                </a:solidFill>
              </a:rPr>
              <a:t>を中心としたヘルスケア分野での</a:t>
            </a:r>
            <a:r>
              <a:rPr lang="en-US" altLang="ja-JP" sz="1200" dirty="0" err="1">
                <a:solidFill>
                  <a:srgbClr val="000000">
                    <a:lumMod val="85000"/>
                    <a:lumOff val="15000"/>
                  </a:srgbClr>
                </a:solidFill>
              </a:rPr>
              <a:t>OpenID</a:t>
            </a:r>
            <a:r>
              <a:rPr lang="ja-JP" altLang="en-US" sz="1200" dirty="0">
                <a:solidFill>
                  <a:srgbClr val="000000">
                    <a:lumMod val="85000"/>
                    <a:lumOff val="15000"/>
                  </a:srgbClr>
                </a:solidFill>
              </a:rPr>
              <a:t>の活用や、</a:t>
            </a:r>
            <a:r>
              <a:rPr lang="en-US" altLang="ja-JP" sz="1200" dirty="0" err="1">
                <a:solidFill>
                  <a:srgbClr val="000000">
                    <a:lumMod val="85000"/>
                    <a:lumOff val="15000"/>
                  </a:srgbClr>
                </a:solidFill>
              </a:rPr>
              <a:t>OpenID</a:t>
            </a:r>
            <a:r>
              <a:rPr lang="en-US" altLang="ja-JP" sz="1200" dirty="0">
                <a:solidFill>
                  <a:srgbClr val="000000">
                    <a:lumMod val="85000"/>
                    <a:lumOff val="15000"/>
                  </a:srgbClr>
                </a:solidFill>
              </a:rPr>
              <a:t> Connect for Self-</a:t>
            </a:r>
            <a:r>
              <a:rPr lang="en-US" altLang="ja-JP" sz="1200" dirty="0" err="1">
                <a:solidFill>
                  <a:srgbClr val="000000">
                    <a:lumMod val="85000"/>
                    <a:lumOff val="15000"/>
                  </a:srgbClr>
                </a:solidFill>
              </a:rPr>
              <a:t>Soveign</a:t>
            </a:r>
            <a:r>
              <a:rPr lang="en-US" altLang="ja-JP" sz="1200" dirty="0">
                <a:solidFill>
                  <a:srgbClr val="000000">
                    <a:lumMod val="85000"/>
                    <a:lumOff val="15000"/>
                  </a:srgbClr>
                </a:solidFill>
              </a:rPr>
              <a:t> Identity</a:t>
            </a:r>
            <a:r>
              <a:rPr lang="ja-JP" altLang="en-US" sz="1200" dirty="0">
                <a:solidFill>
                  <a:srgbClr val="000000">
                    <a:lumMod val="85000"/>
                    <a:lumOff val="15000"/>
                  </a:srgbClr>
                </a:solidFill>
              </a:rPr>
              <a:t>（</a:t>
            </a:r>
            <a:r>
              <a:rPr lang="en-US" altLang="ja-JP" sz="1200" dirty="0">
                <a:solidFill>
                  <a:srgbClr val="000000">
                    <a:lumMod val="85000"/>
                    <a:lumOff val="15000"/>
                  </a:srgbClr>
                </a:solidFill>
              </a:rPr>
              <a:t>OIDC4DDI</a:t>
            </a:r>
            <a:r>
              <a:rPr lang="ja-JP" altLang="en-US" sz="1200" dirty="0">
                <a:solidFill>
                  <a:srgbClr val="000000">
                    <a:lumMod val="85000"/>
                    <a:lumOff val="15000"/>
                  </a:srgbClr>
                </a:solidFill>
              </a:rPr>
              <a:t>）プロトコル、</a:t>
            </a:r>
            <a:r>
              <a:rPr lang="en-US" altLang="ja-JP" sz="1200" dirty="0">
                <a:solidFill>
                  <a:srgbClr val="000000">
                    <a:lumMod val="85000"/>
                    <a:lumOff val="15000"/>
                  </a:srgbClr>
                </a:solidFill>
              </a:rPr>
              <a:t>GAIN </a:t>
            </a:r>
            <a:r>
              <a:rPr lang="en-US" altLang="ja-JP" sz="1200" dirty="0" err="1">
                <a:solidFill>
                  <a:srgbClr val="000000">
                    <a:lumMod val="85000"/>
                    <a:lumOff val="15000"/>
                  </a:srgbClr>
                </a:solidFill>
              </a:rPr>
              <a:t>PoC</a:t>
            </a:r>
            <a:r>
              <a:rPr lang="ja-JP" altLang="en-US" sz="1200" dirty="0">
                <a:solidFill>
                  <a:srgbClr val="000000">
                    <a:lumMod val="85000"/>
                    <a:lumOff val="15000"/>
                  </a:srgbClr>
                </a:solidFill>
              </a:rPr>
              <a:t>の進捗報告に関するプレゼンテーションが行われた。</a:t>
            </a:r>
            <a:endPar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endParaRPr>
          </a:p>
        </p:txBody>
      </p:sp>
      <p:sp>
        <p:nvSpPr>
          <p:cNvPr id="13" name="テキスト ボックス 12"/>
          <p:cNvSpPr txBox="1"/>
          <p:nvPr/>
        </p:nvSpPr>
        <p:spPr>
          <a:xfrm>
            <a:off x="1905367" y="1776787"/>
            <a:ext cx="1123956" cy="623703"/>
          </a:xfrm>
          <a:prstGeom prst="rect">
            <a:avLst/>
          </a:prstGeom>
          <a:solidFill>
            <a:schemeClr val="accent2">
              <a:lumMod val="10000"/>
              <a:lumOff val="90000"/>
            </a:schemeClr>
          </a:solidFill>
          <a:ln>
            <a:noFill/>
          </a:ln>
        </p:spPr>
        <p:txBody>
          <a:bodyPr wrap="square" lIns="36000" rIns="36000" rtlCol="0" anchor="ctr">
            <a:noAutofit/>
          </a:bodyPr>
          <a:lstStyle/>
          <a:p>
            <a:pPr lvl="0" algn="ctr" defTabSz="288000">
              <a:defRPr/>
            </a:pPr>
            <a:r>
              <a:rPr kumimoji="1" lang="en-US" altLang="ja-JP" sz="12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mn-cs"/>
              </a:rPr>
              <a:t>2022</a:t>
            </a:r>
            <a:r>
              <a:rPr kumimoji="1" lang="ja-JP" altLang="en-US" sz="12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mn-cs"/>
              </a:rPr>
              <a:t>年</a:t>
            </a:r>
            <a:r>
              <a:rPr kumimoji="1" lang="en-US" altLang="ja-JP" sz="12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mn-cs"/>
              </a:rPr>
              <a:t>4</a:t>
            </a:r>
            <a:r>
              <a:rPr kumimoji="1" lang="ja-JP" altLang="en-US" sz="12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mn-cs"/>
              </a:rPr>
              <a:t>月</a:t>
            </a:r>
            <a:endParaRPr kumimoji="1" lang="en-US" altLang="ja-JP" sz="1200" b="1" i="0" u="none" strike="noStrike" kern="1200" cap="none" spc="0" normalizeH="0" baseline="0" noProof="0" dirty="0">
              <a:ln>
                <a:noFill/>
              </a:ln>
              <a:solidFill>
                <a:srgbClr val="000000">
                  <a:lumMod val="85000"/>
                  <a:lumOff val="15000"/>
                </a:srgbClr>
              </a:solidFill>
              <a:effectLst/>
              <a:uLnTx/>
              <a:uFillTx/>
              <a:latin typeface="Meiryo UI"/>
              <a:ea typeface="Meiryo UI"/>
              <a:cs typeface="+mn-cs"/>
            </a:endParaRPr>
          </a:p>
        </p:txBody>
      </p:sp>
      <p:sp>
        <p:nvSpPr>
          <p:cNvPr id="14" name="テキスト ボックス 13"/>
          <p:cNvSpPr txBox="1"/>
          <p:nvPr/>
        </p:nvSpPr>
        <p:spPr>
          <a:xfrm>
            <a:off x="335990" y="2462895"/>
            <a:ext cx="1480686" cy="655990"/>
          </a:xfrm>
          <a:prstGeom prst="rect">
            <a:avLst/>
          </a:prstGeom>
          <a:solidFill>
            <a:schemeClr val="accent2">
              <a:lumMod val="25000"/>
              <a:lumOff val="75000"/>
            </a:schemeClr>
          </a:solidFill>
        </p:spPr>
        <p:txBody>
          <a:bodyPr wrap="square" lIns="36000" rIns="36000" rtlCol="0" anchor="ctr">
            <a:noAutofit/>
          </a:bodyPr>
          <a:lstStyle/>
          <a:p>
            <a:pPr lvl="0" algn="ctr" defTabSz="288000">
              <a:defRPr/>
            </a:pPr>
            <a:r>
              <a:rPr lang="en-US" altLang="ja-JP" sz="1200" b="1" dirty="0" smtClean="0">
                <a:solidFill>
                  <a:srgbClr val="000000">
                    <a:lumMod val="85000"/>
                    <a:lumOff val="15000"/>
                  </a:srgbClr>
                </a:solidFill>
                <a:latin typeface="Meiryo UI"/>
              </a:rPr>
              <a:t>OIDF </a:t>
            </a:r>
            <a:r>
              <a:rPr lang="en-US" altLang="ja-JP" sz="1200" b="1" dirty="0">
                <a:solidFill>
                  <a:srgbClr val="000000">
                    <a:lumMod val="85000"/>
                    <a:lumOff val="15000"/>
                  </a:srgbClr>
                </a:solidFill>
                <a:latin typeface="Meiryo UI"/>
              </a:rPr>
              <a:t>Workshop at EIC 2022</a:t>
            </a:r>
            <a:endParaRPr kumimoji="1" lang="en-US" altLang="ja-JP" sz="1200" b="1" i="0" u="none" strike="noStrike" kern="1200" cap="none" spc="0" normalizeH="0" baseline="0" noProof="0" dirty="0">
              <a:ln>
                <a:noFill/>
              </a:ln>
              <a:solidFill>
                <a:srgbClr val="000000">
                  <a:lumMod val="85000"/>
                  <a:lumOff val="15000"/>
                </a:srgbClr>
              </a:solidFill>
              <a:effectLst/>
              <a:uLnTx/>
              <a:uFillTx/>
              <a:latin typeface="Meiryo UI"/>
              <a:ea typeface="Meiryo UI"/>
              <a:cs typeface="+mn-cs"/>
            </a:endParaRPr>
          </a:p>
        </p:txBody>
      </p:sp>
      <p:sp>
        <p:nvSpPr>
          <p:cNvPr id="15" name="テキスト プレースホルダー 2"/>
          <p:cNvSpPr txBox="1">
            <a:spLocks/>
          </p:cNvSpPr>
          <p:nvPr/>
        </p:nvSpPr>
        <p:spPr>
          <a:xfrm>
            <a:off x="3127017" y="2462895"/>
            <a:ext cx="6452292" cy="655990"/>
          </a:xfrm>
          <a:prstGeom prst="rect">
            <a:avLst/>
          </a:prstGeom>
          <a:ln>
            <a:solidFill>
              <a:schemeClr val="accent1"/>
            </a:solidFill>
          </a:ln>
        </p:spPr>
        <p:txBody>
          <a:bodyPr vert="horz" lIns="72000" tIns="45720" rIns="72000" bIns="45720" rtlCol="0" anchor="t">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lvl="0">
              <a:defRPr/>
            </a:pPr>
            <a:r>
              <a:rPr lang="ja-JP" altLang="en-US" sz="1200" dirty="0">
                <a:solidFill>
                  <a:srgbClr val="000000">
                    <a:lumMod val="85000"/>
                    <a:lumOff val="15000"/>
                  </a:srgbClr>
                </a:solidFill>
              </a:rPr>
              <a:t>ベルリンで開催された</a:t>
            </a:r>
            <a:r>
              <a:rPr lang="en-US" altLang="ja-JP" sz="1200" dirty="0">
                <a:solidFill>
                  <a:srgbClr val="000000">
                    <a:lumMod val="85000"/>
                    <a:lumOff val="15000"/>
                  </a:srgbClr>
                </a:solidFill>
              </a:rPr>
              <a:t>EIC 2022</a:t>
            </a:r>
            <a:r>
              <a:rPr lang="ja-JP" altLang="en-US" sz="1200" dirty="0">
                <a:solidFill>
                  <a:srgbClr val="000000">
                    <a:lumMod val="85000"/>
                    <a:lumOff val="15000"/>
                  </a:srgbClr>
                </a:solidFill>
              </a:rPr>
              <a:t>（</a:t>
            </a:r>
            <a:r>
              <a:rPr lang="en-US" altLang="ja-JP" sz="1200" dirty="0">
                <a:solidFill>
                  <a:srgbClr val="000000">
                    <a:lumMod val="85000"/>
                    <a:lumOff val="15000"/>
                  </a:srgbClr>
                </a:solidFill>
              </a:rPr>
              <a:t>European Identity and Cloud Conference 2022</a:t>
            </a:r>
            <a:r>
              <a:rPr lang="ja-JP" altLang="en-US" sz="1200" dirty="0">
                <a:solidFill>
                  <a:srgbClr val="000000">
                    <a:lumMod val="85000"/>
                    <a:lumOff val="15000"/>
                  </a:srgbClr>
                </a:solidFill>
              </a:rPr>
              <a:t>）の一つのセッションとして、</a:t>
            </a:r>
            <a:r>
              <a:rPr lang="en-US" altLang="ja-JP" sz="1200" dirty="0">
                <a:solidFill>
                  <a:srgbClr val="000000">
                    <a:lumMod val="85000"/>
                    <a:lumOff val="15000"/>
                  </a:srgbClr>
                </a:solidFill>
              </a:rPr>
              <a:t>OID for VC</a:t>
            </a:r>
            <a:r>
              <a:rPr lang="ja-JP" altLang="en-US" sz="1200" dirty="0">
                <a:solidFill>
                  <a:srgbClr val="000000">
                    <a:lumMod val="85000"/>
                    <a:lumOff val="15000"/>
                  </a:srgbClr>
                </a:solidFill>
              </a:rPr>
              <a:t>や</a:t>
            </a:r>
            <a:r>
              <a:rPr lang="en-US" altLang="ja-JP" sz="1200" dirty="0">
                <a:solidFill>
                  <a:srgbClr val="000000">
                    <a:lumMod val="85000"/>
                    <a:lumOff val="15000"/>
                  </a:srgbClr>
                </a:solidFill>
              </a:rPr>
              <a:t>GAIN </a:t>
            </a:r>
            <a:r>
              <a:rPr lang="en-US" altLang="ja-JP" sz="1200" dirty="0" err="1">
                <a:solidFill>
                  <a:srgbClr val="000000">
                    <a:lumMod val="85000"/>
                    <a:lumOff val="15000"/>
                  </a:srgbClr>
                </a:solidFill>
              </a:rPr>
              <a:t>PoC</a:t>
            </a:r>
            <a:r>
              <a:rPr lang="ja-JP" altLang="en-US" sz="1200" dirty="0" err="1">
                <a:solidFill>
                  <a:srgbClr val="000000">
                    <a:lumMod val="85000"/>
                    <a:lumOff val="15000"/>
                  </a:srgbClr>
                </a:solidFill>
              </a:rPr>
              <a:t>、</a:t>
            </a:r>
            <a:r>
              <a:rPr lang="en-US" altLang="ja-JP" sz="1200" dirty="0" err="1">
                <a:solidFill>
                  <a:srgbClr val="000000">
                    <a:lumMod val="85000"/>
                    <a:lumOff val="15000"/>
                  </a:srgbClr>
                </a:solidFill>
              </a:rPr>
              <a:t>FastFed</a:t>
            </a:r>
            <a:r>
              <a:rPr lang="ja-JP" altLang="en-US" sz="1200" dirty="0" err="1">
                <a:solidFill>
                  <a:srgbClr val="000000">
                    <a:lumMod val="85000"/>
                    <a:lumOff val="15000"/>
                  </a:srgbClr>
                </a:solidFill>
              </a:rPr>
              <a:t>、</a:t>
            </a:r>
            <a:r>
              <a:rPr lang="en-US" altLang="ja-JP" sz="1200" dirty="0">
                <a:solidFill>
                  <a:srgbClr val="000000">
                    <a:lumMod val="85000"/>
                    <a:lumOff val="15000"/>
                  </a:srgbClr>
                </a:solidFill>
              </a:rPr>
              <a:t>FAPI</a:t>
            </a:r>
            <a:r>
              <a:rPr lang="ja-JP" altLang="en-US" sz="1200" dirty="0" err="1">
                <a:solidFill>
                  <a:srgbClr val="000000">
                    <a:lumMod val="85000"/>
                    <a:lumOff val="15000"/>
                  </a:srgbClr>
                </a:solidFill>
              </a:rPr>
              <a:t>、</a:t>
            </a:r>
            <a:r>
              <a:rPr lang="en-US" altLang="ja-JP" sz="1200" dirty="0">
                <a:solidFill>
                  <a:srgbClr val="000000">
                    <a:lumMod val="85000"/>
                    <a:lumOff val="15000"/>
                  </a:srgbClr>
                </a:solidFill>
              </a:rPr>
              <a:t>MODRNA</a:t>
            </a:r>
            <a:r>
              <a:rPr lang="ja-JP" altLang="en-US" sz="1200" dirty="0">
                <a:solidFill>
                  <a:srgbClr val="000000">
                    <a:lumMod val="85000"/>
                    <a:lumOff val="15000"/>
                  </a:srgbClr>
                </a:solidFill>
              </a:rPr>
              <a:t>等、</a:t>
            </a:r>
            <a:r>
              <a:rPr lang="en-US" altLang="ja-JP" sz="1200" dirty="0">
                <a:solidFill>
                  <a:srgbClr val="000000">
                    <a:lumMod val="85000"/>
                    <a:lumOff val="15000"/>
                  </a:srgbClr>
                </a:solidFill>
              </a:rPr>
              <a:t>OIDF</a:t>
            </a:r>
            <a:r>
              <a:rPr lang="ja-JP" altLang="en-US" sz="1200" dirty="0">
                <a:solidFill>
                  <a:srgbClr val="000000">
                    <a:lumMod val="85000"/>
                    <a:lumOff val="15000"/>
                  </a:srgbClr>
                </a:solidFill>
              </a:rPr>
              <a:t>のあらゆる活動に関するプレゼンテーションが行われた。</a:t>
            </a:r>
            <a:endPar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endParaRPr>
          </a:p>
        </p:txBody>
      </p:sp>
      <p:sp>
        <p:nvSpPr>
          <p:cNvPr id="16" name="テキスト ボックス 15"/>
          <p:cNvSpPr txBox="1"/>
          <p:nvPr/>
        </p:nvSpPr>
        <p:spPr>
          <a:xfrm>
            <a:off x="1909868" y="2462895"/>
            <a:ext cx="1123956" cy="655990"/>
          </a:xfrm>
          <a:prstGeom prst="rect">
            <a:avLst/>
          </a:prstGeom>
          <a:solidFill>
            <a:schemeClr val="accent2">
              <a:lumMod val="10000"/>
              <a:lumOff val="90000"/>
            </a:schemeClr>
          </a:solidFill>
          <a:ln>
            <a:noFill/>
          </a:ln>
        </p:spPr>
        <p:txBody>
          <a:bodyPr wrap="square" lIns="36000" rIns="36000" rtlCol="0" anchor="ctr">
            <a:noAutofit/>
          </a:bodyPr>
          <a:lstStyle/>
          <a:p>
            <a:pPr lvl="0" algn="ctr" defTabSz="288000">
              <a:defRPr/>
            </a:pPr>
            <a:r>
              <a:rPr kumimoji="1" lang="en-US" altLang="ja-JP" sz="12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mn-cs"/>
              </a:rPr>
              <a:t>2022</a:t>
            </a:r>
            <a:r>
              <a:rPr kumimoji="1" lang="ja-JP" altLang="en-US" sz="12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mn-cs"/>
              </a:rPr>
              <a:t>年</a:t>
            </a:r>
            <a:r>
              <a:rPr kumimoji="1" lang="en-US" altLang="ja-JP" sz="12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mn-cs"/>
              </a:rPr>
              <a:t>5</a:t>
            </a:r>
            <a:r>
              <a:rPr kumimoji="1" lang="ja-JP" altLang="en-US" sz="12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mn-cs"/>
              </a:rPr>
              <a:t>月</a:t>
            </a:r>
            <a:endParaRPr kumimoji="1" lang="en-US" altLang="ja-JP" sz="1200" b="1" i="0" u="none" strike="noStrike" kern="1200" cap="none" spc="0" normalizeH="0" baseline="0" noProof="0" dirty="0">
              <a:ln>
                <a:noFill/>
              </a:ln>
              <a:solidFill>
                <a:srgbClr val="000000">
                  <a:lumMod val="85000"/>
                  <a:lumOff val="15000"/>
                </a:srgbClr>
              </a:solidFill>
              <a:effectLst/>
              <a:uLnTx/>
              <a:uFillTx/>
              <a:latin typeface="Meiryo UI"/>
              <a:ea typeface="Meiryo UI"/>
              <a:cs typeface="+mn-cs"/>
            </a:endParaRPr>
          </a:p>
        </p:txBody>
      </p:sp>
      <p:sp>
        <p:nvSpPr>
          <p:cNvPr id="25" name="テキスト ボックス 24"/>
          <p:cNvSpPr txBox="1"/>
          <p:nvPr/>
        </p:nvSpPr>
        <p:spPr>
          <a:xfrm>
            <a:off x="335990" y="3181291"/>
            <a:ext cx="1480686" cy="963376"/>
          </a:xfrm>
          <a:prstGeom prst="rect">
            <a:avLst/>
          </a:prstGeom>
          <a:solidFill>
            <a:schemeClr val="accent2">
              <a:lumMod val="25000"/>
              <a:lumOff val="75000"/>
            </a:schemeClr>
          </a:solidFill>
        </p:spPr>
        <p:txBody>
          <a:bodyPr wrap="square" lIns="36000" rIns="36000" rtlCol="0" anchor="ctr">
            <a:noAutofit/>
          </a:bodyPr>
          <a:lstStyle/>
          <a:p>
            <a:pPr lvl="0" algn="ctr" defTabSz="288000">
              <a:defRPr/>
            </a:pPr>
            <a:r>
              <a:rPr lang="en-US" altLang="ja-JP" sz="1200" b="1" dirty="0" smtClean="0">
                <a:solidFill>
                  <a:srgbClr val="000000">
                    <a:lumMod val="85000"/>
                    <a:lumOff val="15000"/>
                  </a:srgbClr>
                </a:solidFill>
                <a:latin typeface="Meiryo UI"/>
              </a:rPr>
              <a:t>OIDF </a:t>
            </a:r>
            <a:r>
              <a:rPr lang="en-US" altLang="ja-JP" sz="1200" b="1" dirty="0">
                <a:solidFill>
                  <a:srgbClr val="000000">
                    <a:lumMod val="85000"/>
                    <a:lumOff val="15000"/>
                  </a:srgbClr>
                </a:solidFill>
                <a:latin typeface="Meiryo UI"/>
              </a:rPr>
              <a:t>Sessions at 2022 Authenticate Conference</a:t>
            </a:r>
            <a:endParaRPr kumimoji="1" lang="en-US" altLang="ja-JP" sz="1200" b="1" i="0" u="none" strike="noStrike" kern="1200" cap="none" spc="0" normalizeH="0" baseline="0" noProof="0" dirty="0">
              <a:ln>
                <a:noFill/>
              </a:ln>
              <a:solidFill>
                <a:srgbClr val="000000">
                  <a:lumMod val="85000"/>
                  <a:lumOff val="15000"/>
                </a:srgbClr>
              </a:solidFill>
              <a:effectLst/>
              <a:uLnTx/>
              <a:uFillTx/>
              <a:latin typeface="Meiryo UI"/>
              <a:ea typeface="Meiryo UI"/>
              <a:cs typeface="+mn-cs"/>
            </a:endParaRPr>
          </a:p>
        </p:txBody>
      </p:sp>
      <p:sp>
        <p:nvSpPr>
          <p:cNvPr id="26" name="テキスト プレースホルダー 2"/>
          <p:cNvSpPr txBox="1">
            <a:spLocks/>
          </p:cNvSpPr>
          <p:nvPr/>
        </p:nvSpPr>
        <p:spPr>
          <a:xfrm>
            <a:off x="3127017" y="3181291"/>
            <a:ext cx="6452292" cy="963376"/>
          </a:xfrm>
          <a:prstGeom prst="rect">
            <a:avLst/>
          </a:prstGeom>
          <a:ln>
            <a:solidFill>
              <a:schemeClr val="accent1"/>
            </a:solidFill>
          </a:ln>
        </p:spPr>
        <p:txBody>
          <a:bodyPr vert="horz" lIns="72000" tIns="45720" rIns="72000" bIns="45720" rtlCol="0" anchor="t">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lvl="0">
              <a:defRPr/>
            </a:pPr>
            <a:r>
              <a:rPr lang="en-US" altLang="ja-JP" sz="1200">
                <a:solidFill>
                  <a:srgbClr val="000000">
                    <a:lumMod val="85000"/>
                    <a:lumOff val="15000"/>
                  </a:srgbClr>
                </a:solidFill>
              </a:rPr>
              <a:t>2022 Authenticate Conference</a:t>
            </a:r>
            <a:r>
              <a:rPr lang="ja-JP" altLang="en-US" sz="1200">
                <a:solidFill>
                  <a:srgbClr val="000000">
                    <a:lumMod val="85000"/>
                    <a:lumOff val="15000"/>
                  </a:srgbClr>
                </a:solidFill>
              </a:rPr>
              <a:t>（</a:t>
            </a:r>
            <a:r>
              <a:rPr lang="en-US" altLang="ja-JP" sz="1200">
                <a:solidFill>
                  <a:srgbClr val="000000">
                    <a:lumMod val="85000"/>
                    <a:lumOff val="15000"/>
                  </a:srgbClr>
                </a:solidFill>
              </a:rPr>
              <a:t>FIDO Alliance</a:t>
            </a:r>
            <a:r>
              <a:rPr lang="ja-JP" altLang="en-US" sz="1200">
                <a:solidFill>
                  <a:srgbClr val="000000">
                    <a:lumMod val="85000"/>
                    <a:lumOff val="15000"/>
                  </a:srgbClr>
                </a:solidFill>
              </a:rPr>
              <a:t>主催の認証に特化したカンファレンス）の一つのセッションとして開催され、</a:t>
            </a:r>
            <a:r>
              <a:rPr lang="en-US" altLang="ja-JP" sz="1200">
                <a:solidFill>
                  <a:srgbClr val="000000">
                    <a:lumMod val="85000"/>
                    <a:lumOff val="15000"/>
                  </a:srgbClr>
                </a:solidFill>
              </a:rPr>
              <a:t>OIDF</a:t>
            </a:r>
            <a:r>
              <a:rPr lang="ja-JP" altLang="en-US" sz="1200">
                <a:solidFill>
                  <a:srgbClr val="000000">
                    <a:lumMod val="85000"/>
                    <a:lumOff val="15000"/>
                  </a:srgbClr>
                </a:solidFill>
              </a:rPr>
              <a:t>の戦略や</a:t>
            </a:r>
            <a:r>
              <a:rPr lang="en-US" altLang="ja-JP" sz="1200">
                <a:solidFill>
                  <a:srgbClr val="000000">
                    <a:lumMod val="85000"/>
                    <a:lumOff val="15000"/>
                  </a:srgbClr>
                </a:solidFill>
              </a:rPr>
              <a:t>FAPI</a:t>
            </a:r>
            <a:r>
              <a:rPr lang="ja-JP" altLang="en-US" sz="1200">
                <a:solidFill>
                  <a:srgbClr val="000000">
                    <a:lumMod val="85000"/>
                    <a:lumOff val="15000"/>
                  </a:srgbClr>
                </a:solidFill>
              </a:rPr>
              <a:t>セキュリティプロファイル、</a:t>
            </a:r>
            <a:r>
              <a:rPr lang="en-US" altLang="ja-JP" sz="1200">
                <a:solidFill>
                  <a:srgbClr val="000000">
                    <a:lumMod val="85000"/>
                    <a:lumOff val="15000"/>
                  </a:srgbClr>
                </a:solidFill>
              </a:rPr>
              <a:t>2022</a:t>
            </a:r>
            <a:r>
              <a:rPr lang="ja-JP" altLang="en-US" sz="1200">
                <a:solidFill>
                  <a:srgbClr val="000000">
                    <a:lumMod val="85000"/>
                    <a:lumOff val="15000"/>
                  </a:srgbClr>
                </a:solidFill>
              </a:rPr>
              <a:t>年に発表された二つの</a:t>
            </a:r>
            <a:r>
              <a:rPr lang="en-US" altLang="ja-JP" sz="1200">
                <a:solidFill>
                  <a:srgbClr val="000000">
                    <a:lumMod val="85000"/>
                    <a:lumOff val="15000"/>
                  </a:srgbClr>
                </a:solidFill>
              </a:rPr>
              <a:t>OIDF</a:t>
            </a:r>
            <a:r>
              <a:rPr lang="ja-JP" altLang="en-US" sz="1200">
                <a:solidFill>
                  <a:srgbClr val="000000">
                    <a:lumMod val="85000"/>
                    <a:lumOff val="15000"/>
                  </a:srgbClr>
                </a:solidFill>
              </a:rPr>
              <a:t>ホワイトペーパー（</a:t>
            </a:r>
            <a:r>
              <a:rPr lang="en-US" altLang="ja-JP" sz="1200">
                <a:solidFill>
                  <a:srgbClr val="000000">
                    <a:lumMod val="85000"/>
                    <a:lumOff val="15000"/>
                  </a:srgbClr>
                </a:solidFill>
              </a:rPr>
              <a:t>Open Banking and Open Data and the Financial Grade API</a:t>
            </a:r>
            <a:r>
              <a:rPr lang="ja-JP" altLang="en-US" sz="1200">
                <a:solidFill>
                  <a:srgbClr val="000000">
                    <a:lumMod val="85000"/>
                    <a:lumOff val="15000"/>
                  </a:srgbClr>
                </a:solidFill>
              </a:rPr>
              <a:t>および</a:t>
            </a:r>
            <a:r>
              <a:rPr lang="en-US" altLang="ja-JP" sz="1200">
                <a:solidFill>
                  <a:srgbClr val="000000">
                    <a:lumMod val="85000"/>
                    <a:lumOff val="15000"/>
                  </a:srgbClr>
                </a:solidFill>
              </a:rPr>
              <a:t>Open Banking and Open Data: Ready to Cross Borders?</a:t>
            </a:r>
            <a:r>
              <a:rPr lang="ja-JP" altLang="en-US" sz="1200">
                <a:solidFill>
                  <a:srgbClr val="000000">
                    <a:lumMod val="85000"/>
                    <a:lumOff val="15000"/>
                  </a:srgbClr>
                </a:solidFill>
              </a:rPr>
              <a:t>）が紹介された。</a:t>
            </a:r>
            <a:endPar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endParaRPr>
          </a:p>
        </p:txBody>
      </p:sp>
      <p:sp>
        <p:nvSpPr>
          <p:cNvPr id="27" name="テキスト ボックス 26"/>
          <p:cNvSpPr txBox="1"/>
          <p:nvPr/>
        </p:nvSpPr>
        <p:spPr>
          <a:xfrm>
            <a:off x="1909868" y="3181291"/>
            <a:ext cx="1123956" cy="963376"/>
          </a:xfrm>
          <a:prstGeom prst="rect">
            <a:avLst/>
          </a:prstGeom>
          <a:solidFill>
            <a:schemeClr val="accent2">
              <a:lumMod val="10000"/>
              <a:lumOff val="90000"/>
            </a:schemeClr>
          </a:solidFill>
          <a:ln>
            <a:noFill/>
          </a:ln>
        </p:spPr>
        <p:txBody>
          <a:bodyPr wrap="square" lIns="36000" rIns="36000" rtlCol="0" anchor="ctr">
            <a:noAutofit/>
          </a:bodyPr>
          <a:lstStyle/>
          <a:p>
            <a:pPr lvl="0" algn="ctr" defTabSz="288000">
              <a:defRPr/>
            </a:pPr>
            <a:r>
              <a:rPr kumimoji="1" lang="en-US" altLang="ja-JP" sz="12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mn-cs"/>
              </a:rPr>
              <a:t>2022</a:t>
            </a:r>
            <a:r>
              <a:rPr kumimoji="1" lang="ja-JP" altLang="en-US" sz="12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mn-cs"/>
              </a:rPr>
              <a:t>年</a:t>
            </a:r>
            <a:r>
              <a:rPr kumimoji="1" lang="en-US" altLang="ja-JP" sz="12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mn-cs"/>
              </a:rPr>
              <a:t>10</a:t>
            </a:r>
            <a:r>
              <a:rPr kumimoji="1" lang="ja-JP" altLang="en-US" sz="12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mn-cs"/>
              </a:rPr>
              <a:t>月</a:t>
            </a:r>
            <a:endParaRPr kumimoji="1" lang="en-US" altLang="ja-JP" sz="1200" b="1" i="0" u="none" strike="noStrike" kern="1200" cap="none" spc="0" normalizeH="0" baseline="0" noProof="0" dirty="0">
              <a:ln>
                <a:noFill/>
              </a:ln>
              <a:solidFill>
                <a:srgbClr val="000000">
                  <a:lumMod val="85000"/>
                  <a:lumOff val="15000"/>
                </a:srgbClr>
              </a:solidFill>
              <a:effectLst/>
              <a:uLnTx/>
              <a:uFillTx/>
              <a:latin typeface="Meiryo UI"/>
              <a:ea typeface="Meiryo UI"/>
              <a:cs typeface="+mn-cs"/>
            </a:endParaRPr>
          </a:p>
        </p:txBody>
      </p:sp>
      <p:sp>
        <p:nvSpPr>
          <p:cNvPr id="28" name="テキスト ボックス 27"/>
          <p:cNvSpPr txBox="1"/>
          <p:nvPr/>
        </p:nvSpPr>
        <p:spPr>
          <a:xfrm>
            <a:off x="335990" y="4224639"/>
            <a:ext cx="1480686" cy="705345"/>
          </a:xfrm>
          <a:prstGeom prst="rect">
            <a:avLst/>
          </a:prstGeom>
          <a:solidFill>
            <a:schemeClr val="accent2">
              <a:lumMod val="25000"/>
              <a:lumOff val="75000"/>
            </a:schemeClr>
          </a:solidFill>
        </p:spPr>
        <p:txBody>
          <a:bodyPr wrap="square" lIns="36000" rIns="36000" rtlCol="0" anchor="ctr">
            <a:noAutofit/>
          </a:bodyPr>
          <a:lstStyle/>
          <a:p>
            <a:pPr lvl="0" algn="ctr" defTabSz="288000">
              <a:defRPr/>
            </a:pPr>
            <a:r>
              <a:rPr lang="en-US" altLang="ja-JP" sz="1200" b="1" dirty="0" smtClean="0">
                <a:solidFill>
                  <a:srgbClr val="000000">
                    <a:lumMod val="85000"/>
                    <a:lumOff val="15000"/>
                  </a:srgbClr>
                </a:solidFill>
                <a:latin typeface="Meiryo UI"/>
              </a:rPr>
              <a:t>FIDO </a:t>
            </a:r>
            <a:r>
              <a:rPr lang="en-US" altLang="ja-JP" sz="1200" b="1" dirty="0">
                <a:solidFill>
                  <a:srgbClr val="000000">
                    <a:lumMod val="85000"/>
                    <a:lumOff val="15000"/>
                  </a:srgbClr>
                </a:solidFill>
                <a:latin typeface="Meiryo UI"/>
              </a:rPr>
              <a:t>Member Plenary</a:t>
            </a:r>
            <a:endParaRPr kumimoji="1" lang="en-US" altLang="ja-JP" sz="1200" b="1" i="0" u="none" strike="noStrike" kern="1200" cap="none" spc="0" normalizeH="0" baseline="0" noProof="0" dirty="0">
              <a:ln>
                <a:noFill/>
              </a:ln>
              <a:solidFill>
                <a:srgbClr val="000000">
                  <a:lumMod val="85000"/>
                  <a:lumOff val="15000"/>
                </a:srgbClr>
              </a:solidFill>
              <a:effectLst/>
              <a:uLnTx/>
              <a:uFillTx/>
              <a:latin typeface="Meiryo UI"/>
              <a:ea typeface="Meiryo UI"/>
              <a:cs typeface="+mn-cs"/>
            </a:endParaRPr>
          </a:p>
        </p:txBody>
      </p:sp>
      <p:sp>
        <p:nvSpPr>
          <p:cNvPr id="29" name="テキスト プレースホルダー 2"/>
          <p:cNvSpPr txBox="1">
            <a:spLocks/>
          </p:cNvSpPr>
          <p:nvPr/>
        </p:nvSpPr>
        <p:spPr>
          <a:xfrm>
            <a:off x="3127017" y="4224639"/>
            <a:ext cx="6452292" cy="705345"/>
          </a:xfrm>
          <a:prstGeom prst="rect">
            <a:avLst/>
          </a:prstGeom>
          <a:ln>
            <a:solidFill>
              <a:schemeClr val="accent1"/>
            </a:solidFill>
          </a:ln>
        </p:spPr>
        <p:txBody>
          <a:bodyPr vert="horz" lIns="72000" tIns="45720" rIns="72000" bIns="45720" rtlCol="0" anchor="t">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lvl="0">
              <a:defRPr/>
            </a:pPr>
            <a:r>
              <a:rPr lang="en-US" altLang="ja-JP" sz="1200" dirty="0">
                <a:solidFill>
                  <a:srgbClr val="000000">
                    <a:lumMod val="85000"/>
                    <a:lumOff val="15000"/>
                  </a:srgbClr>
                </a:solidFill>
              </a:rPr>
              <a:t>2022 Authenticate Conference</a:t>
            </a:r>
            <a:r>
              <a:rPr lang="ja-JP" altLang="en-US" sz="1200" dirty="0">
                <a:solidFill>
                  <a:srgbClr val="000000">
                    <a:lumMod val="85000"/>
                    <a:lumOff val="15000"/>
                  </a:srgbClr>
                </a:solidFill>
              </a:rPr>
              <a:t>内のメンバー会議である</a:t>
            </a:r>
            <a:r>
              <a:rPr lang="en-US" altLang="ja-JP" sz="1200" dirty="0">
                <a:solidFill>
                  <a:srgbClr val="000000">
                    <a:lumMod val="85000"/>
                    <a:lumOff val="15000"/>
                  </a:srgbClr>
                </a:solidFill>
              </a:rPr>
              <a:t>FIDO Member Plenary</a:t>
            </a:r>
            <a:r>
              <a:rPr lang="ja-JP" altLang="en-US" sz="1200" dirty="0">
                <a:solidFill>
                  <a:srgbClr val="000000">
                    <a:lumMod val="85000"/>
                    <a:lumOff val="15000"/>
                  </a:srgbClr>
                </a:solidFill>
              </a:rPr>
              <a:t>において、</a:t>
            </a:r>
            <a:r>
              <a:rPr lang="en-US" altLang="ja-JP" sz="1200" dirty="0">
                <a:solidFill>
                  <a:srgbClr val="000000">
                    <a:lumMod val="85000"/>
                    <a:lumOff val="15000"/>
                  </a:srgbClr>
                </a:solidFill>
              </a:rPr>
              <a:t>Shared Signal &amp; Events</a:t>
            </a:r>
            <a:r>
              <a:rPr lang="ja-JP" altLang="en-US" sz="1200" dirty="0">
                <a:solidFill>
                  <a:srgbClr val="000000">
                    <a:lumMod val="85000"/>
                    <a:lumOff val="15000"/>
                  </a:srgbClr>
                </a:solidFill>
              </a:rPr>
              <a:t>や</a:t>
            </a:r>
            <a:r>
              <a:rPr lang="en-US" altLang="ja-JP" sz="1200" dirty="0">
                <a:solidFill>
                  <a:srgbClr val="000000">
                    <a:lumMod val="85000"/>
                    <a:lumOff val="15000"/>
                  </a:srgbClr>
                </a:solidFill>
              </a:rPr>
              <a:t>OID for VC</a:t>
            </a:r>
            <a:r>
              <a:rPr lang="ja-JP" altLang="en-US" sz="1200" dirty="0" err="1">
                <a:solidFill>
                  <a:srgbClr val="000000">
                    <a:lumMod val="85000"/>
                    <a:lumOff val="15000"/>
                  </a:srgbClr>
                </a:solidFill>
              </a:rPr>
              <a:t>、</a:t>
            </a:r>
            <a:r>
              <a:rPr lang="en-US" altLang="ja-JP" sz="1200" dirty="0">
                <a:solidFill>
                  <a:srgbClr val="000000">
                    <a:lumMod val="85000"/>
                    <a:lumOff val="15000"/>
                  </a:srgbClr>
                </a:solidFill>
              </a:rPr>
              <a:t>GAIN</a:t>
            </a:r>
            <a:r>
              <a:rPr lang="ja-JP" altLang="en-US" sz="1200" dirty="0">
                <a:solidFill>
                  <a:srgbClr val="000000">
                    <a:lumMod val="85000"/>
                    <a:lumOff val="15000"/>
                  </a:srgbClr>
                </a:solidFill>
              </a:rPr>
              <a:t>の活動に関するプレゼンテーションが行われた。</a:t>
            </a:r>
            <a:endPar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endParaRPr>
          </a:p>
        </p:txBody>
      </p:sp>
      <p:sp>
        <p:nvSpPr>
          <p:cNvPr id="30" name="テキスト ボックス 29"/>
          <p:cNvSpPr txBox="1"/>
          <p:nvPr/>
        </p:nvSpPr>
        <p:spPr>
          <a:xfrm>
            <a:off x="1909868" y="4224639"/>
            <a:ext cx="1123956" cy="705345"/>
          </a:xfrm>
          <a:prstGeom prst="rect">
            <a:avLst/>
          </a:prstGeom>
          <a:solidFill>
            <a:schemeClr val="accent2">
              <a:lumMod val="10000"/>
              <a:lumOff val="90000"/>
            </a:schemeClr>
          </a:solidFill>
          <a:ln>
            <a:noFill/>
          </a:ln>
        </p:spPr>
        <p:txBody>
          <a:bodyPr wrap="square" lIns="36000" rIns="36000" rtlCol="0" anchor="ctr">
            <a:noAutofit/>
          </a:bodyPr>
          <a:lstStyle/>
          <a:p>
            <a:pPr lvl="0" algn="ctr" defTabSz="288000">
              <a:defRPr/>
            </a:pPr>
            <a:r>
              <a:rPr kumimoji="1" lang="en-US" altLang="ja-JP" sz="12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mn-cs"/>
              </a:rPr>
              <a:t>2022</a:t>
            </a:r>
            <a:r>
              <a:rPr kumimoji="1" lang="ja-JP" altLang="en-US" sz="12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mn-cs"/>
              </a:rPr>
              <a:t>年</a:t>
            </a:r>
            <a:r>
              <a:rPr kumimoji="1" lang="en-US" altLang="ja-JP" sz="12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mn-cs"/>
              </a:rPr>
              <a:t>10</a:t>
            </a:r>
            <a:r>
              <a:rPr kumimoji="1" lang="ja-JP" altLang="en-US" sz="12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mn-cs"/>
              </a:rPr>
              <a:t>月</a:t>
            </a:r>
            <a:endParaRPr kumimoji="1" lang="en-US" altLang="ja-JP" sz="1200" b="1" i="0" u="none" strike="noStrike" kern="1200" cap="none" spc="0" normalizeH="0" baseline="0" noProof="0" dirty="0">
              <a:ln>
                <a:noFill/>
              </a:ln>
              <a:solidFill>
                <a:srgbClr val="000000">
                  <a:lumMod val="85000"/>
                  <a:lumOff val="15000"/>
                </a:srgbClr>
              </a:solidFill>
              <a:effectLst/>
              <a:uLnTx/>
              <a:uFillTx/>
              <a:latin typeface="Meiryo UI"/>
              <a:ea typeface="Meiryo UI"/>
              <a:cs typeface="+mn-cs"/>
            </a:endParaRPr>
          </a:p>
        </p:txBody>
      </p:sp>
      <p:sp>
        <p:nvSpPr>
          <p:cNvPr id="31" name="テキスト ボックス 30"/>
          <p:cNvSpPr txBox="1"/>
          <p:nvPr/>
        </p:nvSpPr>
        <p:spPr>
          <a:xfrm>
            <a:off x="335990" y="5009957"/>
            <a:ext cx="1480686" cy="740540"/>
          </a:xfrm>
          <a:prstGeom prst="rect">
            <a:avLst/>
          </a:prstGeom>
          <a:solidFill>
            <a:schemeClr val="accent2">
              <a:lumMod val="25000"/>
              <a:lumOff val="75000"/>
            </a:schemeClr>
          </a:solidFill>
        </p:spPr>
        <p:txBody>
          <a:bodyPr wrap="square" lIns="36000" rIns="36000" rtlCol="0" anchor="ctr">
            <a:noAutofit/>
          </a:bodyPr>
          <a:lstStyle/>
          <a:p>
            <a:pPr lvl="0" algn="ctr" defTabSz="288000">
              <a:defRPr/>
            </a:pPr>
            <a:r>
              <a:rPr lang="en-US" altLang="ja-JP" sz="1200" b="1" dirty="0" err="1" smtClean="0">
                <a:solidFill>
                  <a:srgbClr val="000000">
                    <a:lumMod val="85000"/>
                    <a:lumOff val="15000"/>
                  </a:srgbClr>
                </a:solidFill>
                <a:latin typeface="Meiryo UI"/>
              </a:rPr>
              <a:t>OpenID</a:t>
            </a:r>
            <a:r>
              <a:rPr lang="en-US" altLang="ja-JP" sz="1200" b="1" dirty="0" smtClean="0">
                <a:solidFill>
                  <a:srgbClr val="000000">
                    <a:lumMod val="85000"/>
                    <a:lumOff val="15000"/>
                  </a:srgbClr>
                </a:solidFill>
                <a:latin typeface="Meiryo UI"/>
              </a:rPr>
              <a:t> </a:t>
            </a:r>
            <a:r>
              <a:rPr lang="en-US" altLang="ja-JP" sz="1200" b="1" dirty="0">
                <a:solidFill>
                  <a:srgbClr val="000000">
                    <a:lumMod val="85000"/>
                    <a:lumOff val="15000"/>
                  </a:srgbClr>
                </a:solidFill>
                <a:latin typeface="Meiryo UI"/>
              </a:rPr>
              <a:t>Foundation Workshop at Visa</a:t>
            </a:r>
            <a:endParaRPr kumimoji="1" lang="en-US" altLang="ja-JP" sz="1200" b="1" i="0" u="none" strike="noStrike" kern="1200" cap="none" spc="0" normalizeH="0" baseline="0" noProof="0" dirty="0">
              <a:ln>
                <a:noFill/>
              </a:ln>
              <a:solidFill>
                <a:srgbClr val="000000">
                  <a:lumMod val="85000"/>
                  <a:lumOff val="15000"/>
                </a:srgbClr>
              </a:solidFill>
              <a:effectLst/>
              <a:uLnTx/>
              <a:uFillTx/>
              <a:latin typeface="Meiryo UI"/>
              <a:ea typeface="Meiryo UI"/>
              <a:cs typeface="+mn-cs"/>
            </a:endParaRPr>
          </a:p>
        </p:txBody>
      </p:sp>
      <p:sp>
        <p:nvSpPr>
          <p:cNvPr id="32" name="テキスト プレースホルダー 2"/>
          <p:cNvSpPr txBox="1">
            <a:spLocks/>
          </p:cNvSpPr>
          <p:nvPr/>
        </p:nvSpPr>
        <p:spPr>
          <a:xfrm>
            <a:off x="3127017" y="5009957"/>
            <a:ext cx="6452292" cy="740540"/>
          </a:xfrm>
          <a:prstGeom prst="rect">
            <a:avLst/>
          </a:prstGeom>
          <a:ln>
            <a:solidFill>
              <a:schemeClr val="accent1"/>
            </a:solidFill>
          </a:ln>
        </p:spPr>
        <p:txBody>
          <a:bodyPr vert="horz" lIns="72000" tIns="45720" rIns="72000" bIns="45720" rtlCol="0" anchor="t">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lvl="0">
              <a:defRPr/>
            </a:pPr>
            <a:r>
              <a:rPr lang="en-US" altLang="ja-JP" sz="1200">
                <a:solidFill>
                  <a:srgbClr val="000000">
                    <a:lumMod val="85000"/>
                    <a:lumOff val="15000"/>
                  </a:srgbClr>
                </a:solidFill>
              </a:rPr>
              <a:t>2022 Authenticate Conference</a:t>
            </a:r>
            <a:r>
              <a:rPr lang="ja-JP" altLang="en-US" sz="1200">
                <a:solidFill>
                  <a:srgbClr val="000000">
                    <a:lumMod val="85000"/>
                    <a:lumOff val="15000"/>
                  </a:srgbClr>
                </a:solidFill>
              </a:rPr>
              <a:t>内のメンバー会議である</a:t>
            </a:r>
            <a:r>
              <a:rPr lang="en-US" altLang="ja-JP" sz="1200">
                <a:solidFill>
                  <a:srgbClr val="000000">
                    <a:lumMod val="85000"/>
                    <a:lumOff val="15000"/>
                  </a:srgbClr>
                </a:solidFill>
              </a:rPr>
              <a:t>FIDO Member Plenary</a:t>
            </a:r>
            <a:r>
              <a:rPr lang="ja-JP" altLang="en-US" sz="1200">
                <a:solidFill>
                  <a:srgbClr val="000000">
                    <a:lumMod val="85000"/>
                    <a:lumOff val="15000"/>
                  </a:srgbClr>
                </a:solidFill>
              </a:rPr>
              <a:t>において、</a:t>
            </a:r>
            <a:r>
              <a:rPr lang="en-US" altLang="ja-JP" sz="1200">
                <a:solidFill>
                  <a:srgbClr val="000000">
                    <a:lumMod val="85000"/>
                    <a:lumOff val="15000"/>
                  </a:srgbClr>
                </a:solidFill>
              </a:rPr>
              <a:t>Shared Signal &amp; Events</a:t>
            </a:r>
            <a:r>
              <a:rPr lang="ja-JP" altLang="en-US" sz="1200">
                <a:solidFill>
                  <a:srgbClr val="000000">
                    <a:lumMod val="85000"/>
                    <a:lumOff val="15000"/>
                  </a:srgbClr>
                </a:solidFill>
              </a:rPr>
              <a:t>や</a:t>
            </a:r>
            <a:r>
              <a:rPr lang="en-US" altLang="ja-JP" sz="1200">
                <a:solidFill>
                  <a:srgbClr val="000000">
                    <a:lumMod val="85000"/>
                    <a:lumOff val="15000"/>
                  </a:srgbClr>
                </a:solidFill>
              </a:rPr>
              <a:t>OID for VC</a:t>
            </a:r>
            <a:r>
              <a:rPr lang="ja-JP" altLang="en-US" sz="1200">
                <a:solidFill>
                  <a:srgbClr val="000000">
                    <a:lumMod val="85000"/>
                    <a:lumOff val="15000"/>
                  </a:srgbClr>
                </a:solidFill>
              </a:rPr>
              <a:t>、</a:t>
            </a:r>
            <a:r>
              <a:rPr lang="en-US" altLang="ja-JP" sz="1200">
                <a:solidFill>
                  <a:srgbClr val="000000">
                    <a:lumMod val="85000"/>
                    <a:lumOff val="15000"/>
                  </a:srgbClr>
                </a:solidFill>
              </a:rPr>
              <a:t>GAIN</a:t>
            </a:r>
            <a:r>
              <a:rPr lang="ja-JP" altLang="en-US" sz="1200">
                <a:solidFill>
                  <a:srgbClr val="000000">
                    <a:lumMod val="85000"/>
                    <a:lumOff val="15000"/>
                  </a:srgbClr>
                </a:solidFill>
              </a:rPr>
              <a:t>の活動に関するプレゼンテーションが行われた。</a:t>
            </a:r>
            <a:endPar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endParaRPr>
          </a:p>
        </p:txBody>
      </p:sp>
      <p:sp>
        <p:nvSpPr>
          <p:cNvPr id="33" name="テキスト ボックス 32"/>
          <p:cNvSpPr txBox="1"/>
          <p:nvPr/>
        </p:nvSpPr>
        <p:spPr>
          <a:xfrm>
            <a:off x="1909868" y="5009957"/>
            <a:ext cx="1123956" cy="740540"/>
          </a:xfrm>
          <a:prstGeom prst="rect">
            <a:avLst/>
          </a:prstGeom>
          <a:solidFill>
            <a:schemeClr val="accent2">
              <a:lumMod val="10000"/>
              <a:lumOff val="90000"/>
            </a:schemeClr>
          </a:solidFill>
          <a:ln>
            <a:noFill/>
          </a:ln>
        </p:spPr>
        <p:txBody>
          <a:bodyPr wrap="square" lIns="36000" rIns="36000" rtlCol="0" anchor="ctr">
            <a:noAutofit/>
          </a:bodyPr>
          <a:lstStyle/>
          <a:p>
            <a:pPr lvl="0" algn="ctr" defTabSz="288000">
              <a:defRPr/>
            </a:pPr>
            <a:r>
              <a:rPr kumimoji="1" lang="en-US" altLang="ja-JP" sz="12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mn-cs"/>
              </a:rPr>
              <a:t>2022</a:t>
            </a:r>
            <a:r>
              <a:rPr kumimoji="1" lang="ja-JP" altLang="en-US" sz="12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mn-cs"/>
              </a:rPr>
              <a:t>年</a:t>
            </a:r>
            <a:r>
              <a:rPr kumimoji="1" lang="en-US" altLang="ja-JP" sz="12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mn-cs"/>
              </a:rPr>
              <a:t>11</a:t>
            </a:r>
            <a:r>
              <a:rPr kumimoji="1" lang="ja-JP" altLang="en-US" sz="12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mn-cs"/>
              </a:rPr>
              <a:t>月</a:t>
            </a:r>
            <a:endParaRPr kumimoji="1" lang="en-US" altLang="ja-JP" sz="1200" b="1" i="0" u="none" strike="noStrike" kern="1200" cap="none" spc="0" normalizeH="0" baseline="0" noProof="0" dirty="0">
              <a:ln>
                <a:noFill/>
              </a:ln>
              <a:solidFill>
                <a:srgbClr val="000000">
                  <a:lumMod val="85000"/>
                  <a:lumOff val="15000"/>
                </a:srgbClr>
              </a:solidFill>
              <a:effectLst/>
              <a:uLnTx/>
              <a:uFillTx/>
              <a:latin typeface="Meiryo UI"/>
              <a:ea typeface="Meiryo UI"/>
              <a:cs typeface="+mn-cs"/>
            </a:endParaRPr>
          </a:p>
        </p:txBody>
      </p:sp>
      <p:sp>
        <p:nvSpPr>
          <p:cNvPr id="34" name="テキスト ボックス 33"/>
          <p:cNvSpPr txBox="1"/>
          <p:nvPr/>
        </p:nvSpPr>
        <p:spPr>
          <a:xfrm>
            <a:off x="344990" y="5817181"/>
            <a:ext cx="1480686" cy="705345"/>
          </a:xfrm>
          <a:prstGeom prst="rect">
            <a:avLst/>
          </a:prstGeom>
          <a:solidFill>
            <a:schemeClr val="accent2">
              <a:lumMod val="25000"/>
              <a:lumOff val="75000"/>
            </a:schemeClr>
          </a:solidFill>
        </p:spPr>
        <p:txBody>
          <a:bodyPr wrap="square" lIns="36000" rIns="36000" rtlCol="0" anchor="ctr">
            <a:noAutofit/>
          </a:bodyPr>
          <a:lstStyle/>
          <a:p>
            <a:pPr lvl="0" algn="ctr" defTabSz="288000">
              <a:defRPr/>
            </a:pPr>
            <a:r>
              <a:rPr lang="en-US" altLang="ja-JP" sz="1200" b="1" dirty="0" smtClean="0">
                <a:solidFill>
                  <a:srgbClr val="000000">
                    <a:lumMod val="85000"/>
                    <a:lumOff val="15000"/>
                  </a:srgbClr>
                </a:solidFill>
                <a:latin typeface="Meiryo UI"/>
              </a:rPr>
              <a:t>OIDF </a:t>
            </a:r>
            <a:r>
              <a:rPr lang="en-US" altLang="ja-JP" sz="1200" b="1" dirty="0">
                <a:solidFill>
                  <a:srgbClr val="000000">
                    <a:lumMod val="85000"/>
                    <a:lumOff val="15000"/>
                  </a:srgbClr>
                </a:solidFill>
                <a:latin typeface="Meiryo UI"/>
              </a:rPr>
              <a:t>Workshop for KSA Open Banking</a:t>
            </a:r>
            <a:endParaRPr kumimoji="1" lang="en-US" altLang="ja-JP" sz="1200" b="1" i="0" u="none" strike="noStrike" kern="1200" cap="none" spc="0" normalizeH="0" baseline="0" noProof="0" dirty="0">
              <a:ln>
                <a:noFill/>
              </a:ln>
              <a:solidFill>
                <a:srgbClr val="000000">
                  <a:lumMod val="85000"/>
                  <a:lumOff val="15000"/>
                </a:srgbClr>
              </a:solidFill>
              <a:effectLst/>
              <a:uLnTx/>
              <a:uFillTx/>
              <a:latin typeface="Meiryo UI"/>
              <a:ea typeface="Meiryo UI"/>
              <a:cs typeface="+mn-cs"/>
            </a:endParaRPr>
          </a:p>
        </p:txBody>
      </p:sp>
      <p:sp>
        <p:nvSpPr>
          <p:cNvPr id="35" name="テキスト プレースホルダー 2"/>
          <p:cNvSpPr txBox="1">
            <a:spLocks/>
          </p:cNvSpPr>
          <p:nvPr/>
        </p:nvSpPr>
        <p:spPr>
          <a:xfrm>
            <a:off x="3136017" y="5817181"/>
            <a:ext cx="6452292" cy="705345"/>
          </a:xfrm>
          <a:prstGeom prst="rect">
            <a:avLst/>
          </a:prstGeom>
          <a:ln>
            <a:solidFill>
              <a:schemeClr val="accent1"/>
            </a:solid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lvl="0">
              <a:defRPr/>
            </a:pPr>
            <a:r>
              <a:rPr lang="ja-JP" altLang="en-US" sz="1200" dirty="0">
                <a:solidFill>
                  <a:srgbClr val="000000">
                    <a:lumMod val="85000"/>
                    <a:lumOff val="15000"/>
                  </a:srgbClr>
                </a:solidFill>
              </a:rPr>
              <a:t>サウジ中央銀行（</a:t>
            </a:r>
            <a:r>
              <a:rPr lang="en-US" altLang="ja-JP" sz="1200" dirty="0">
                <a:solidFill>
                  <a:srgbClr val="000000">
                    <a:lumMod val="85000"/>
                    <a:lumOff val="15000"/>
                  </a:srgbClr>
                </a:solidFill>
              </a:rPr>
              <a:t>SAMA</a:t>
            </a:r>
            <a:r>
              <a:rPr lang="ja-JP" altLang="en-US" sz="1200" dirty="0">
                <a:solidFill>
                  <a:srgbClr val="000000">
                    <a:lumMod val="85000"/>
                    <a:lumOff val="15000"/>
                  </a:srgbClr>
                </a:solidFill>
              </a:rPr>
              <a:t>）との共同ホストにより、サウジアラビアのフィンテック向けに</a:t>
            </a:r>
            <a:r>
              <a:rPr lang="en-US" altLang="ja-JP" sz="1200" dirty="0">
                <a:solidFill>
                  <a:srgbClr val="000000">
                    <a:lumMod val="85000"/>
                    <a:lumOff val="15000"/>
                  </a:srgbClr>
                </a:solidFill>
              </a:rPr>
              <a:t>FAPI</a:t>
            </a:r>
            <a:r>
              <a:rPr lang="ja-JP" altLang="en-US" sz="1200" dirty="0">
                <a:solidFill>
                  <a:srgbClr val="000000">
                    <a:lumMod val="85000"/>
                    <a:lumOff val="15000"/>
                  </a:srgbClr>
                </a:solidFill>
              </a:rPr>
              <a:t>規格の紹介が行われた。</a:t>
            </a:r>
            <a:endPar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endParaRPr>
          </a:p>
        </p:txBody>
      </p:sp>
      <p:sp>
        <p:nvSpPr>
          <p:cNvPr id="36" name="テキスト ボックス 35"/>
          <p:cNvSpPr txBox="1"/>
          <p:nvPr/>
        </p:nvSpPr>
        <p:spPr>
          <a:xfrm>
            <a:off x="1918868" y="5817181"/>
            <a:ext cx="1123956" cy="705345"/>
          </a:xfrm>
          <a:prstGeom prst="rect">
            <a:avLst/>
          </a:prstGeom>
          <a:solidFill>
            <a:schemeClr val="accent2">
              <a:lumMod val="10000"/>
              <a:lumOff val="90000"/>
            </a:schemeClr>
          </a:solidFill>
          <a:ln>
            <a:noFill/>
          </a:ln>
        </p:spPr>
        <p:txBody>
          <a:bodyPr wrap="square" lIns="36000" rIns="36000" rtlCol="0" anchor="ctr">
            <a:noAutofit/>
          </a:bodyPr>
          <a:lstStyle/>
          <a:p>
            <a:pPr lvl="0" algn="ctr" defTabSz="288000">
              <a:defRPr/>
            </a:pPr>
            <a:r>
              <a:rPr kumimoji="1" lang="en-US" altLang="ja-JP" sz="12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mn-cs"/>
              </a:rPr>
              <a:t>2023</a:t>
            </a:r>
            <a:r>
              <a:rPr kumimoji="1" lang="ja-JP" altLang="en-US" sz="12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mn-cs"/>
              </a:rPr>
              <a:t>年</a:t>
            </a:r>
            <a:r>
              <a:rPr kumimoji="1" lang="en-US" altLang="ja-JP" sz="12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mn-cs"/>
              </a:rPr>
              <a:t>2</a:t>
            </a:r>
            <a:r>
              <a:rPr kumimoji="1" lang="ja-JP" altLang="en-US" sz="12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mn-cs"/>
              </a:rPr>
              <a:t>月</a:t>
            </a:r>
            <a:endParaRPr kumimoji="1" lang="en-US" altLang="ja-JP" sz="1200" b="1" i="0" u="none" strike="noStrike" kern="1200" cap="none" spc="0" normalizeH="0" baseline="0" noProof="0" dirty="0">
              <a:ln>
                <a:noFill/>
              </a:ln>
              <a:solidFill>
                <a:srgbClr val="000000">
                  <a:lumMod val="85000"/>
                  <a:lumOff val="15000"/>
                </a:srgbClr>
              </a:solidFill>
              <a:effectLst/>
              <a:uLnTx/>
              <a:uFillTx/>
              <a:latin typeface="Meiryo UI"/>
              <a:ea typeface="Meiryo UI"/>
              <a:cs typeface="+mn-cs"/>
            </a:endParaRPr>
          </a:p>
        </p:txBody>
      </p:sp>
      <p:sp>
        <p:nvSpPr>
          <p:cNvPr id="37" name="正方形/長方形 36"/>
          <p:cNvSpPr/>
          <p:nvPr/>
        </p:nvSpPr>
        <p:spPr>
          <a:xfrm>
            <a:off x="4987924" y="2208457"/>
            <a:ext cx="4591385" cy="200055"/>
          </a:xfrm>
          <a:prstGeom prst="rect">
            <a:avLst/>
          </a:prstGeom>
        </p:spPr>
        <p:txBody>
          <a:bodyPr wrap="square">
            <a:spAutoFit/>
          </a:bodyPr>
          <a:lstStyle/>
          <a:p>
            <a:pPr algn="r"/>
            <a:r>
              <a:rPr lang="ja-JP" altLang="en-US" sz="700" dirty="0" smtClean="0">
                <a:latin typeface="+mn-ea"/>
                <a:cs typeface="Times New Roman" panose="02020603050405020304" pitchFamily="18" charset="0"/>
              </a:rPr>
              <a:t>出所）</a:t>
            </a:r>
            <a:r>
              <a:rPr lang="en-US" altLang="ja-JP" sz="700" dirty="0">
                <a:latin typeface="+mn-ea"/>
                <a:cs typeface="Times New Roman" panose="02020603050405020304" pitchFamily="18" charset="0"/>
              </a:rPr>
              <a:t>https://openid.net/workshops/openid-foundation-workshop-at-google-monday-april-25-2022/</a:t>
            </a:r>
            <a:endParaRPr lang="ja-JP" altLang="en-US" sz="700" dirty="0">
              <a:latin typeface="+mn-ea"/>
            </a:endParaRPr>
          </a:p>
        </p:txBody>
      </p:sp>
      <p:sp>
        <p:nvSpPr>
          <p:cNvPr id="38" name="正方形/長方形 37"/>
          <p:cNvSpPr/>
          <p:nvPr/>
        </p:nvSpPr>
        <p:spPr>
          <a:xfrm>
            <a:off x="6767106" y="2900696"/>
            <a:ext cx="2812203" cy="200055"/>
          </a:xfrm>
          <a:prstGeom prst="rect">
            <a:avLst/>
          </a:prstGeom>
        </p:spPr>
        <p:txBody>
          <a:bodyPr wrap="square">
            <a:spAutoFit/>
          </a:bodyPr>
          <a:lstStyle/>
          <a:p>
            <a:pPr algn="r"/>
            <a:r>
              <a:rPr lang="ja-JP" altLang="en-US" sz="700" dirty="0" smtClean="0">
                <a:latin typeface="+mn-ea"/>
                <a:cs typeface="Times New Roman" panose="02020603050405020304" pitchFamily="18" charset="0"/>
              </a:rPr>
              <a:t>出所）</a:t>
            </a:r>
            <a:r>
              <a:rPr lang="en-US" altLang="ja-JP" sz="700" dirty="0">
                <a:latin typeface="+mn-ea"/>
                <a:cs typeface="Times New Roman" panose="02020603050405020304" pitchFamily="18" charset="0"/>
              </a:rPr>
              <a:t>https://openid.net/workshops/workshop-at-eic-2022/</a:t>
            </a:r>
            <a:endParaRPr lang="ja-JP" altLang="en-US" sz="700" dirty="0">
              <a:latin typeface="+mn-ea"/>
            </a:endParaRPr>
          </a:p>
        </p:txBody>
      </p:sp>
      <p:sp>
        <p:nvSpPr>
          <p:cNvPr id="39" name="正方形/長方形 38"/>
          <p:cNvSpPr/>
          <p:nvPr/>
        </p:nvSpPr>
        <p:spPr>
          <a:xfrm>
            <a:off x="4987925" y="3938987"/>
            <a:ext cx="4586884" cy="200055"/>
          </a:xfrm>
          <a:prstGeom prst="rect">
            <a:avLst/>
          </a:prstGeom>
        </p:spPr>
        <p:txBody>
          <a:bodyPr wrap="square">
            <a:spAutoFit/>
          </a:bodyPr>
          <a:lstStyle/>
          <a:p>
            <a:pPr algn="r"/>
            <a:r>
              <a:rPr lang="ja-JP" altLang="en-US" sz="700" dirty="0" smtClean="0">
                <a:latin typeface="+mn-ea"/>
                <a:cs typeface="Times New Roman" panose="02020603050405020304" pitchFamily="18" charset="0"/>
              </a:rPr>
              <a:t>出所）</a:t>
            </a:r>
            <a:r>
              <a:rPr lang="en-US" altLang="ja-JP" sz="700" dirty="0">
                <a:latin typeface="+mn-ea"/>
                <a:cs typeface="Times New Roman" panose="02020603050405020304" pitchFamily="18" charset="0"/>
              </a:rPr>
              <a:t>https://openid.net/workshops/authenticate-conference-fido-member-plenary-october-2022/</a:t>
            </a:r>
            <a:endParaRPr lang="ja-JP" altLang="en-US" sz="700" dirty="0">
              <a:latin typeface="+mn-ea"/>
            </a:endParaRPr>
          </a:p>
        </p:txBody>
      </p:sp>
      <p:sp>
        <p:nvSpPr>
          <p:cNvPr id="40" name="正方形/長方形 39"/>
          <p:cNvSpPr/>
          <p:nvPr/>
        </p:nvSpPr>
        <p:spPr>
          <a:xfrm>
            <a:off x="4992425" y="4724237"/>
            <a:ext cx="4586884" cy="200055"/>
          </a:xfrm>
          <a:prstGeom prst="rect">
            <a:avLst/>
          </a:prstGeom>
        </p:spPr>
        <p:txBody>
          <a:bodyPr wrap="square">
            <a:spAutoFit/>
          </a:bodyPr>
          <a:lstStyle/>
          <a:p>
            <a:pPr algn="r"/>
            <a:r>
              <a:rPr lang="ja-JP" altLang="en-US" sz="700" dirty="0" smtClean="0">
                <a:latin typeface="+mn-ea"/>
                <a:cs typeface="Times New Roman" panose="02020603050405020304" pitchFamily="18" charset="0"/>
              </a:rPr>
              <a:t>出所）</a:t>
            </a:r>
            <a:r>
              <a:rPr lang="en-US" altLang="ja-JP" sz="700" dirty="0">
                <a:latin typeface="+mn-ea"/>
                <a:cs typeface="Times New Roman" panose="02020603050405020304" pitchFamily="18" charset="0"/>
              </a:rPr>
              <a:t>https://openid.net/workshops/authenticate-conference-fido-member-plenary-october-2022/</a:t>
            </a:r>
            <a:endParaRPr lang="ja-JP" altLang="en-US" sz="700" dirty="0">
              <a:latin typeface="+mn-ea"/>
            </a:endParaRPr>
          </a:p>
        </p:txBody>
      </p:sp>
      <p:sp>
        <p:nvSpPr>
          <p:cNvPr id="41" name="正方形/長方形 40"/>
          <p:cNvSpPr/>
          <p:nvPr/>
        </p:nvSpPr>
        <p:spPr>
          <a:xfrm>
            <a:off x="4796240" y="5499198"/>
            <a:ext cx="4792069" cy="200055"/>
          </a:xfrm>
          <a:prstGeom prst="rect">
            <a:avLst/>
          </a:prstGeom>
        </p:spPr>
        <p:txBody>
          <a:bodyPr wrap="square">
            <a:spAutoFit/>
          </a:bodyPr>
          <a:lstStyle/>
          <a:p>
            <a:pPr algn="r"/>
            <a:r>
              <a:rPr lang="ja-JP" altLang="en-US" sz="700" dirty="0" smtClean="0">
                <a:latin typeface="+mn-ea"/>
                <a:cs typeface="Times New Roman" panose="02020603050405020304" pitchFamily="18" charset="0"/>
              </a:rPr>
              <a:t>出所）</a:t>
            </a:r>
            <a:r>
              <a:rPr lang="en-US" altLang="ja-JP" sz="700" dirty="0">
                <a:latin typeface="+mn-ea"/>
                <a:cs typeface="Times New Roman" panose="02020603050405020304" pitchFamily="18" charset="0"/>
              </a:rPr>
              <a:t>https://openid.net/workshops/openid-foundation-workshop-at-visa-monday-november-14-2022/</a:t>
            </a:r>
            <a:endParaRPr lang="ja-JP" altLang="en-US" sz="700" dirty="0">
              <a:latin typeface="+mn-ea"/>
            </a:endParaRPr>
          </a:p>
        </p:txBody>
      </p:sp>
      <p:sp>
        <p:nvSpPr>
          <p:cNvPr id="42" name="正方形/長方形 41"/>
          <p:cNvSpPr/>
          <p:nvPr/>
        </p:nvSpPr>
        <p:spPr>
          <a:xfrm>
            <a:off x="5001425" y="6303033"/>
            <a:ext cx="4586884" cy="200055"/>
          </a:xfrm>
          <a:prstGeom prst="rect">
            <a:avLst/>
          </a:prstGeom>
        </p:spPr>
        <p:txBody>
          <a:bodyPr wrap="square">
            <a:spAutoFit/>
          </a:bodyPr>
          <a:lstStyle/>
          <a:p>
            <a:pPr algn="r"/>
            <a:r>
              <a:rPr lang="ja-JP" altLang="en-US" sz="700" dirty="0" smtClean="0">
                <a:latin typeface="+mn-ea"/>
                <a:cs typeface="Times New Roman" panose="02020603050405020304" pitchFamily="18" charset="0"/>
              </a:rPr>
              <a:t>出所）</a:t>
            </a:r>
            <a:r>
              <a:rPr lang="en-US" altLang="ja-JP" sz="700" dirty="0">
                <a:latin typeface="+mn-ea"/>
                <a:cs typeface="Times New Roman" panose="02020603050405020304" pitchFamily="18" charset="0"/>
              </a:rPr>
              <a:t>https://openid.net/workshops/ksa-open-banking/</a:t>
            </a:r>
            <a:endParaRPr lang="ja-JP" altLang="en-US" sz="700" dirty="0">
              <a:latin typeface="+mn-ea"/>
            </a:endParaRPr>
          </a:p>
        </p:txBody>
      </p:sp>
    </p:spTree>
    <p:extLst>
      <p:ext uri="{BB962C8B-B14F-4D97-AF65-F5344CB8AC3E}">
        <p14:creationId xmlns:p14="http://schemas.microsoft.com/office/powerpoint/2010/main" val="417335049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プレースホルダー 5"/>
          <p:cNvSpPr>
            <a:spLocks noGrp="1"/>
          </p:cNvSpPr>
          <p:nvPr>
            <p:ph type="body" sz="quarter" idx="11"/>
          </p:nvPr>
        </p:nvSpPr>
        <p:spPr/>
        <p:txBody>
          <a:bodyPr/>
          <a:lstStyle/>
          <a:p>
            <a:r>
              <a:rPr kumimoji="1" lang="ja-JP" altLang="en-US" dirty="0" smtClean="0"/>
              <a:t>④　</a:t>
            </a:r>
            <a:r>
              <a:rPr kumimoji="1" lang="en-US" altLang="ja-JP" dirty="0" smtClean="0"/>
              <a:t>Trust Over IP Foundation</a:t>
            </a:r>
            <a:r>
              <a:rPr kumimoji="1" lang="ja-JP" altLang="en-US" dirty="0" smtClean="0"/>
              <a:t>（</a:t>
            </a:r>
            <a:r>
              <a:rPr lang="en-US" altLang="ja-JP" dirty="0" smtClean="0"/>
              <a:t>TOIP</a:t>
            </a:r>
            <a:r>
              <a:rPr kumimoji="1" lang="ja-JP" altLang="en-US" dirty="0" smtClean="0"/>
              <a:t>）</a:t>
            </a:r>
            <a:endParaRPr kumimoji="1" lang="en-US" altLang="ja-JP" dirty="0" smtClean="0"/>
          </a:p>
        </p:txBody>
      </p:sp>
    </p:spTree>
    <p:extLst>
      <p:ext uri="{BB962C8B-B14F-4D97-AF65-F5344CB8AC3E}">
        <p14:creationId xmlns:p14="http://schemas.microsoft.com/office/powerpoint/2010/main" val="164372183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normAutofit/>
          </a:bodyPr>
          <a:lstStyle/>
          <a:p>
            <a:r>
              <a:rPr lang="en-US" altLang="ja-JP" sz="2000" dirty="0"/>
              <a:t>Trust Over IP Foundation</a:t>
            </a:r>
            <a:r>
              <a:rPr lang="ja-JP" altLang="en-US" sz="2000" dirty="0"/>
              <a:t>（</a:t>
            </a:r>
            <a:r>
              <a:rPr lang="en-US" altLang="ja-JP" sz="2000" dirty="0" smtClean="0"/>
              <a:t>ToIP</a:t>
            </a:r>
            <a:r>
              <a:rPr lang="ja-JP" altLang="en-US" sz="2000" dirty="0" smtClean="0"/>
              <a:t>）</a:t>
            </a:r>
            <a:r>
              <a:rPr lang="en-US" altLang="ja-JP" sz="2000" dirty="0" smtClean="0"/>
              <a:t>–</a:t>
            </a:r>
            <a:r>
              <a:rPr lang="ja-JP" altLang="en-US" sz="2000" dirty="0" smtClean="0"/>
              <a:t> サマリー</a:t>
            </a:r>
            <a:endParaRPr kumimoji="1" lang="ja-JP" altLang="en-US" sz="2000" dirty="0"/>
          </a:p>
        </p:txBody>
      </p:sp>
      <p:sp>
        <p:nvSpPr>
          <p:cNvPr id="9" name="テキスト ボックス 8"/>
          <p:cNvSpPr txBox="1"/>
          <p:nvPr/>
        </p:nvSpPr>
        <p:spPr>
          <a:xfrm>
            <a:off x="331490" y="681923"/>
            <a:ext cx="1054400" cy="853976"/>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mn-cs"/>
              </a:rPr>
              <a:t>団体概要</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0" name="テキスト ボックス 9"/>
          <p:cNvSpPr txBox="1"/>
          <p:nvPr/>
        </p:nvSpPr>
        <p:spPr>
          <a:xfrm>
            <a:off x="1443336" y="681923"/>
            <a:ext cx="8131175" cy="853976"/>
          </a:xfrm>
          <a:prstGeom prst="rect">
            <a:avLst/>
          </a:prstGeom>
          <a:noFill/>
          <a:ln>
            <a:solidFill>
              <a:srgbClr val="002060"/>
            </a:solidFill>
          </a:ln>
        </p:spPr>
        <p:txBody>
          <a:bodyPr wrap="square" lIns="36000" rIns="36000" rtlCol="0" anchor="ctr">
            <a:noAutofit/>
          </a:bodyPr>
          <a:lstStyle/>
          <a:p>
            <a:pPr lvl="0" defTabSz="288000">
              <a:defRPr/>
            </a:pPr>
            <a:r>
              <a:rPr lang="en-US" altLang="ja-JP" sz="1200" dirty="0">
                <a:solidFill>
                  <a:srgbClr val="000000"/>
                </a:solidFill>
                <a:latin typeface="Meiryo UI"/>
              </a:rPr>
              <a:t>2020</a:t>
            </a:r>
            <a:r>
              <a:rPr lang="ja-JP" altLang="en-US" sz="1200" dirty="0">
                <a:solidFill>
                  <a:srgbClr val="000000"/>
                </a:solidFill>
                <a:latin typeface="Meiryo UI"/>
              </a:rPr>
              <a:t>年に</a:t>
            </a:r>
            <a:r>
              <a:rPr lang="en-US" altLang="ja-JP" sz="1200" dirty="0">
                <a:solidFill>
                  <a:srgbClr val="000000"/>
                </a:solidFill>
                <a:latin typeface="Meiryo UI"/>
              </a:rPr>
              <a:t>Linux Foundation</a:t>
            </a:r>
            <a:r>
              <a:rPr lang="ja-JP" altLang="en-US" sz="1200" dirty="0">
                <a:solidFill>
                  <a:srgbClr val="000000"/>
                </a:solidFill>
                <a:latin typeface="Meiryo UI"/>
              </a:rPr>
              <a:t>により設立された。</a:t>
            </a:r>
            <a:r>
              <a:rPr lang="en-US" altLang="ja-JP" sz="1200" dirty="0">
                <a:solidFill>
                  <a:srgbClr val="000000"/>
                </a:solidFill>
                <a:latin typeface="Meiryo UI"/>
              </a:rPr>
              <a:t>Trust Over IP</a:t>
            </a:r>
            <a:r>
              <a:rPr lang="ja-JP" altLang="en-US" sz="1200" dirty="0">
                <a:solidFill>
                  <a:srgbClr val="000000"/>
                </a:solidFill>
                <a:latin typeface="Meiryo UI"/>
              </a:rPr>
              <a:t>モデルによって、オンライン上で個人情報をやりとりすることへの信頼性（</a:t>
            </a:r>
            <a:r>
              <a:rPr lang="en-US" altLang="ja-JP" sz="1200" dirty="0">
                <a:solidFill>
                  <a:srgbClr val="000000"/>
                </a:solidFill>
                <a:latin typeface="Meiryo UI"/>
              </a:rPr>
              <a:t>confidence</a:t>
            </a:r>
            <a:r>
              <a:rPr lang="ja-JP" altLang="en-US" sz="1200" dirty="0">
                <a:solidFill>
                  <a:srgbClr val="000000"/>
                </a:solidFill>
                <a:latin typeface="Meiryo UI"/>
              </a:rPr>
              <a:t>）を向上させるために、グローバルスタンダートの促進や相互運用可能なデジタルウォレット・クレデンシャルの活用、デジタル署名により市民やビジネスのアイデンティティの保護、ビジネスルールや政策などの人的要素と技術的要素の統合、専門家間の交流促進を行うことをミッションとしている。</a:t>
            </a:r>
          </a:p>
        </p:txBody>
      </p:sp>
      <p:sp>
        <p:nvSpPr>
          <p:cNvPr id="11" name="テキスト ボックス 10"/>
          <p:cNvSpPr txBox="1"/>
          <p:nvPr/>
        </p:nvSpPr>
        <p:spPr>
          <a:xfrm>
            <a:off x="331489" y="1624380"/>
            <a:ext cx="1054400" cy="1017254"/>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mn-cs"/>
              </a:rPr>
              <a:t>組織構成</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2" name="テキスト ボックス 11"/>
          <p:cNvSpPr txBox="1"/>
          <p:nvPr/>
        </p:nvSpPr>
        <p:spPr>
          <a:xfrm>
            <a:off x="1443038" y="1634382"/>
            <a:ext cx="8131175" cy="1005478"/>
          </a:xfrm>
          <a:prstGeom prst="rect">
            <a:avLst/>
          </a:prstGeom>
          <a:noFill/>
          <a:ln>
            <a:solidFill>
              <a:srgbClr val="002060"/>
            </a:solidFill>
          </a:ln>
        </p:spPr>
        <p:txBody>
          <a:bodyPr wrap="square" lIns="36000" rIns="36000" rtlCol="0" anchor="ctr">
            <a:noAutofit/>
          </a:bodyPr>
          <a:lstStyle/>
          <a:p>
            <a:pPr lvl="0" defTabSz="288000">
              <a:defRPr/>
            </a:pPr>
            <a:r>
              <a:rPr lang="en-US" altLang="ja-JP" sz="1200" dirty="0" smtClean="0">
                <a:solidFill>
                  <a:srgbClr val="000000"/>
                </a:solidFill>
                <a:latin typeface="Meiryo UI"/>
              </a:rPr>
              <a:t>ToIP</a:t>
            </a:r>
            <a:r>
              <a:rPr lang="ja-JP" altLang="en-US" sz="1200" dirty="0">
                <a:solidFill>
                  <a:srgbClr val="000000"/>
                </a:solidFill>
                <a:latin typeface="Meiryo UI"/>
              </a:rPr>
              <a:t>内部には</a:t>
            </a:r>
            <a:r>
              <a:rPr lang="en-US" altLang="ja-JP" sz="1200" dirty="0">
                <a:solidFill>
                  <a:srgbClr val="000000"/>
                </a:solidFill>
                <a:latin typeface="Meiryo UI"/>
              </a:rPr>
              <a:t>7</a:t>
            </a:r>
            <a:r>
              <a:rPr lang="ja-JP" altLang="en-US" sz="1200" dirty="0">
                <a:solidFill>
                  <a:srgbClr val="000000"/>
                </a:solidFill>
                <a:latin typeface="Meiryo UI"/>
              </a:rPr>
              <a:t>の</a:t>
            </a:r>
            <a:r>
              <a:rPr lang="en-US" altLang="ja-JP" sz="1200" dirty="0">
                <a:solidFill>
                  <a:srgbClr val="000000"/>
                </a:solidFill>
                <a:latin typeface="Meiryo UI"/>
              </a:rPr>
              <a:t>Working Group</a:t>
            </a:r>
            <a:r>
              <a:rPr lang="ja-JP" altLang="en-US" sz="1200" dirty="0">
                <a:solidFill>
                  <a:srgbClr val="000000"/>
                </a:solidFill>
                <a:latin typeface="Meiryo UI"/>
              </a:rPr>
              <a:t>（</a:t>
            </a:r>
            <a:r>
              <a:rPr lang="en-US" altLang="ja-JP" sz="1200" dirty="0">
                <a:solidFill>
                  <a:srgbClr val="000000"/>
                </a:solidFill>
                <a:latin typeface="Meiryo UI"/>
              </a:rPr>
              <a:t>WG</a:t>
            </a:r>
            <a:r>
              <a:rPr lang="ja-JP" altLang="en-US" sz="1200" dirty="0">
                <a:solidFill>
                  <a:srgbClr val="000000"/>
                </a:solidFill>
                <a:latin typeface="Meiryo UI"/>
              </a:rPr>
              <a:t>）が設置されている。このうち、本調査では</a:t>
            </a:r>
            <a:r>
              <a:rPr lang="en-US" altLang="ja-JP" sz="1200" dirty="0">
                <a:solidFill>
                  <a:srgbClr val="000000"/>
                </a:solidFill>
                <a:latin typeface="Meiryo UI"/>
              </a:rPr>
              <a:t>TOIP</a:t>
            </a:r>
            <a:r>
              <a:rPr lang="ja-JP" altLang="en-US" sz="1200" dirty="0">
                <a:solidFill>
                  <a:srgbClr val="000000"/>
                </a:solidFill>
                <a:latin typeface="Meiryo UI"/>
              </a:rPr>
              <a:t>の中心的コンセプトである</a:t>
            </a:r>
            <a:r>
              <a:rPr lang="en-US" altLang="ja-JP" sz="1200" dirty="0">
                <a:solidFill>
                  <a:srgbClr val="000000"/>
                </a:solidFill>
                <a:latin typeface="Meiryo UI"/>
              </a:rPr>
              <a:t>Trust Over IP stack</a:t>
            </a:r>
            <a:r>
              <a:rPr lang="ja-JP" altLang="en-US" sz="1200" dirty="0">
                <a:solidFill>
                  <a:srgbClr val="000000"/>
                </a:solidFill>
                <a:latin typeface="Meiryo UI"/>
              </a:rPr>
              <a:t>を構成するテクノロジースタックとガバナンススタックをそれぞれ定義している</a:t>
            </a:r>
            <a:r>
              <a:rPr lang="en-US" altLang="ja-JP" sz="1200" dirty="0">
                <a:solidFill>
                  <a:srgbClr val="000000"/>
                </a:solidFill>
                <a:latin typeface="Meiryo UI"/>
              </a:rPr>
              <a:t>Technology Stack Working Group</a:t>
            </a:r>
            <a:r>
              <a:rPr lang="ja-JP" altLang="en-US" sz="1200" dirty="0">
                <a:solidFill>
                  <a:srgbClr val="000000"/>
                </a:solidFill>
                <a:latin typeface="Meiryo UI"/>
              </a:rPr>
              <a:t>と</a:t>
            </a:r>
            <a:r>
              <a:rPr lang="en-US" altLang="ja-JP" sz="1200" dirty="0">
                <a:solidFill>
                  <a:srgbClr val="000000"/>
                </a:solidFill>
                <a:latin typeface="Meiryo UI"/>
              </a:rPr>
              <a:t>Governance Stack Working Group</a:t>
            </a:r>
            <a:r>
              <a:rPr lang="ja-JP" altLang="en-US" sz="1200" dirty="0">
                <a:solidFill>
                  <a:srgbClr val="000000"/>
                </a:solidFill>
                <a:latin typeface="Meiryo UI"/>
              </a:rPr>
              <a:t>を調査対象とした。</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3" name="テキスト ボックス 12"/>
          <p:cNvSpPr txBox="1"/>
          <p:nvPr/>
        </p:nvSpPr>
        <p:spPr>
          <a:xfrm>
            <a:off x="331489" y="2730115"/>
            <a:ext cx="1054400" cy="2359225"/>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mn-cs"/>
              </a:rPr>
              <a:t>作業部会の</a:t>
            </a:r>
            <a:r>
              <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mn-cs"/>
              </a:rPr>
              <a:t/>
            </a:r>
            <a:br>
              <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mn-cs"/>
              </a:rPr>
            </a:b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mn-cs"/>
              </a:rPr>
              <a:t>詳細</a:t>
            </a:r>
            <a:r>
              <a:rPr kumimoji="1" lang="ja-JP" altLang="en-US" sz="1400" b="1" i="0" u="none" strike="noStrike" kern="1200" cap="none" spc="0" normalizeH="0" baseline="0" noProof="0" dirty="0">
                <a:ln>
                  <a:noFill/>
                </a:ln>
                <a:solidFill>
                  <a:srgbClr val="FFFFFF"/>
                </a:solidFill>
                <a:effectLst/>
                <a:uLnTx/>
                <a:uFillTx/>
                <a:latin typeface="Meiryo UI"/>
                <a:ea typeface="Meiryo UI"/>
                <a:cs typeface="+mn-cs"/>
              </a:rPr>
              <a:t>動向</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4" name="テキスト ボックス 13"/>
          <p:cNvSpPr txBox="1"/>
          <p:nvPr/>
        </p:nvSpPr>
        <p:spPr>
          <a:xfrm>
            <a:off x="1443635" y="2749945"/>
            <a:ext cx="1378446" cy="1116000"/>
          </a:xfrm>
          <a:prstGeom prst="rect">
            <a:avLst/>
          </a:prstGeom>
          <a:solidFill>
            <a:schemeClr val="accent2">
              <a:lumMod val="10000"/>
              <a:lumOff val="90000"/>
            </a:schemeClr>
          </a:solidFill>
          <a:ln>
            <a:noFill/>
          </a:ln>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smtClean="0">
                <a:ln>
                  <a:noFill/>
                </a:ln>
                <a:solidFill>
                  <a:srgbClr val="000000"/>
                </a:solidFill>
                <a:effectLst/>
                <a:uLnTx/>
                <a:uFillTx/>
                <a:latin typeface="Meiryo UI"/>
                <a:ea typeface="Meiryo UI"/>
                <a:cs typeface="+mn-cs"/>
              </a:rPr>
              <a:t>Technology Stack  WG</a:t>
            </a:r>
            <a:r>
              <a:rPr kumimoji="1" lang="ja-JP" altLang="en-US" sz="1100" b="1" i="0" u="none" strike="noStrike" kern="1200" cap="none" spc="0" normalizeH="0" baseline="0" noProof="0" dirty="0" smtClean="0">
                <a:ln>
                  <a:noFill/>
                </a:ln>
                <a:solidFill>
                  <a:srgbClr val="000000"/>
                </a:solidFill>
                <a:effectLst/>
                <a:uLnTx/>
                <a:uFillTx/>
                <a:latin typeface="Meiryo UI"/>
                <a:ea typeface="Meiryo UI"/>
                <a:cs typeface="+mn-cs"/>
              </a:rPr>
              <a:t>（</a:t>
            </a:r>
            <a:r>
              <a:rPr kumimoji="1" lang="en-US" altLang="ja-JP" sz="1100" b="1" i="0" u="none" strike="noStrike" kern="1200" cap="none" spc="0" normalizeH="0" baseline="0" noProof="0" dirty="0" smtClean="0">
                <a:ln>
                  <a:noFill/>
                </a:ln>
                <a:solidFill>
                  <a:srgbClr val="000000"/>
                </a:solidFill>
                <a:effectLst/>
                <a:uLnTx/>
                <a:uFillTx/>
                <a:latin typeface="Meiryo UI"/>
                <a:ea typeface="Meiryo UI"/>
                <a:cs typeface="+mn-cs"/>
              </a:rPr>
              <a:t>TSWG</a:t>
            </a:r>
            <a:r>
              <a:rPr kumimoji="1" lang="ja-JP" altLang="en-US" sz="1100" b="1" i="0" u="none" strike="noStrike" kern="1200" cap="none" spc="0" normalizeH="0" baseline="0" noProof="0" dirty="0" smtClean="0">
                <a:ln>
                  <a:noFill/>
                </a:ln>
                <a:solidFill>
                  <a:srgbClr val="000000"/>
                </a:solidFill>
                <a:effectLst/>
                <a:uLnTx/>
                <a:uFillTx/>
                <a:latin typeface="Meiryo UI"/>
                <a:ea typeface="Meiryo UI"/>
                <a:cs typeface="+mn-cs"/>
              </a:rPr>
              <a:t>）</a:t>
            </a:r>
            <a:endParaRPr kumimoji="1" lang="en-US" altLang="ja-JP" sz="11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7" name="テキスト ボックス 16"/>
          <p:cNvSpPr txBox="1"/>
          <p:nvPr/>
        </p:nvSpPr>
        <p:spPr>
          <a:xfrm>
            <a:off x="2878931" y="2753420"/>
            <a:ext cx="6696177" cy="1112525"/>
          </a:xfrm>
          <a:prstGeom prst="rect">
            <a:avLst/>
          </a:prstGeom>
          <a:noFill/>
          <a:ln>
            <a:solidFill>
              <a:srgbClr val="002060"/>
            </a:solidFill>
          </a:ln>
        </p:spPr>
        <p:txBody>
          <a:bodyPr wrap="square" lIns="36000" rIns="36000" rtlCol="0" anchor="ctr">
            <a:noAutofit/>
          </a:bodyPr>
          <a:lstStyle/>
          <a:p>
            <a:pPr lvl="0" defTabSz="288000">
              <a:defRPr/>
            </a:pPr>
            <a:r>
              <a:rPr lang="en-US" altLang="ja-JP" sz="1200" dirty="0">
                <a:solidFill>
                  <a:srgbClr val="000000"/>
                </a:solidFill>
                <a:latin typeface="Meiryo UI"/>
              </a:rPr>
              <a:t>ToIP Technical Architecture</a:t>
            </a:r>
            <a:r>
              <a:rPr lang="ja-JP" altLang="en-US" sz="1200" dirty="0">
                <a:solidFill>
                  <a:srgbClr val="000000"/>
                </a:solidFill>
                <a:latin typeface="Meiryo UI"/>
              </a:rPr>
              <a:t>規格に定義されている</a:t>
            </a:r>
            <a:r>
              <a:rPr lang="en-US" altLang="ja-JP" sz="1200" dirty="0">
                <a:solidFill>
                  <a:srgbClr val="000000"/>
                </a:solidFill>
                <a:latin typeface="Meiryo UI"/>
              </a:rPr>
              <a:t>Trust over IP </a:t>
            </a:r>
            <a:r>
              <a:rPr lang="ja-JP" altLang="en-US" sz="1200" dirty="0">
                <a:solidFill>
                  <a:srgbClr val="000000"/>
                </a:solidFill>
                <a:latin typeface="Meiryo UI"/>
              </a:rPr>
              <a:t>アーキテクチャスタックの技術標準、テストスイート、相互運用性認証標準を</a:t>
            </a:r>
            <a:r>
              <a:rPr lang="ja-JP" altLang="en-US" sz="1200" dirty="0" smtClean="0">
                <a:solidFill>
                  <a:srgbClr val="000000"/>
                </a:solidFill>
                <a:latin typeface="Meiryo UI"/>
              </a:rPr>
              <a:t>定める。</a:t>
            </a:r>
            <a:endParaRPr kumimoji="1" lang="en-US" altLang="ja-JP" sz="1200" b="0" i="0" u="none" strike="noStrike" kern="1200" cap="none" spc="0" normalizeH="0" baseline="0" noProof="0" dirty="0" smtClean="0">
              <a:ln>
                <a:noFill/>
              </a:ln>
              <a:solidFill>
                <a:srgbClr val="000000"/>
              </a:solidFill>
              <a:effectLst/>
              <a:uLnTx/>
              <a:uFillTx/>
              <a:latin typeface="Meiryo UI"/>
              <a:ea typeface="Meiryo UI"/>
            </a:endParaRPr>
          </a:p>
          <a:p>
            <a:pPr lvl="0" defTabSz="288000">
              <a:defRPr/>
            </a:pPr>
            <a:r>
              <a:rPr kumimoji="1" lang="en-US" altLang="ja-JP" sz="1200" b="0" i="0" u="none" strike="noStrike" kern="1200" cap="none" spc="0" normalizeH="0" baseline="0" noProof="0" dirty="0" smtClean="0">
                <a:ln>
                  <a:noFill/>
                </a:ln>
                <a:solidFill>
                  <a:srgbClr val="000000"/>
                </a:solidFill>
                <a:effectLst/>
                <a:uLnTx/>
                <a:uFillTx/>
                <a:latin typeface="Meiryo UI"/>
                <a:ea typeface="Meiryo UI"/>
              </a:rPr>
              <a:t>【</a:t>
            </a:r>
            <a:r>
              <a:rPr kumimoji="1" lang="ja-JP" altLang="en-US" sz="1200" b="0" i="0" u="none" strike="noStrike" kern="1200" cap="none" spc="0" normalizeH="0" baseline="0" noProof="0" dirty="0" smtClean="0">
                <a:ln>
                  <a:noFill/>
                </a:ln>
                <a:solidFill>
                  <a:srgbClr val="000000"/>
                </a:solidFill>
                <a:effectLst/>
                <a:uLnTx/>
                <a:uFillTx/>
                <a:latin typeface="Meiryo UI"/>
                <a:ea typeface="Meiryo UI"/>
              </a:rPr>
              <a:t>主な規格</a:t>
            </a:r>
            <a:r>
              <a:rPr lang="en-US" altLang="ja-JP" sz="1200" dirty="0">
                <a:solidFill>
                  <a:srgbClr val="000000"/>
                </a:solidFill>
                <a:latin typeface="Meiryo UI"/>
              </a:rPr>
              <a:t>】ToIP Technology Architecture Specification</a:t>
            </a:r>
            <a:r>
              <a:rPr lang="ja-JP" altLang="en-US" sz="1200" dirty="0" err="1">
                <a:solidFill>
                  <a:srgbClr val="000000"/>
                </a:solidFill>
                <a:latin typeface="Meiryo UI"/>
              </a:rPr>
              <a:t>、</a:t>
            </a:r>
            <a:r>
              <a:rPr lang="en-US" altLang="ja-JP" sz="1200" dirty="0">
                <a:solidFill>
                  <a:srgbClr val="000000"/>
                </a:solidFill>
                <a:latin typeface="Meiryo UI"/>
              </a:rPr>
              <a:t>ToIP Trust Registry Protocol </a:t>
            </a:r>
            <a:r>
              <a:rPr lang="en-US" altLang="ja-JP" sz="1200" dirty="0" smtClean="0">
                <a:solidFill>
                  <a:srgbClr val="000000"/>
                </a:solidFill>
                <a:latin typeface="Meiryo UI"/>
              </a:rPr>
              <a:t>Specification</a:t>
            </a:r>
            <a:endParaRPr kumimoji="1" lang="en-US" altLang="ja-JP" sz="1200" b="0" i="0" u="none" strike="noStrike" kern="1200" cap="none" spc="0" normalizeH="0" baseline="0" noProof="0" dirty="0">
              <a:ln>
                <a:noFill/>
              </a:ln>
              <a:solidFill>
                <a:srgbClr val="000000"/>
              </a:solidFill>
              <a:effectLst/>
              <a:uLnTx/>
              <a:uFillTx/>
              <a:latin typeface="Meiryo UI"/>
              <a:ea typeface="Meiryo UI"/>
            </a:endParaRPr>
          </a:p>
        </p:txBody>
      </p:sp>
      <p:sp>
        <p:nvSpPr>
          <p:cNvPr id="18" name="テキスト ボックス 17"/>
          <p:cNvSpPr txBox="1"/>
          <p:nvPr/>
        </p:nvSpPr>
        <p:spPr>
          <a:xfrm>
            <a:off x="1443635" y="3933967"/>
            <a:ext cx="1378446" cy="1155553"/>
          </a:xfrm>
          <a:prstGeom prst="rect">
            <a:avLst/>
          </a:prstGeom>
          <a:solidFill>
            <a:schemeClr val="accent2">
              <a:lumMod val="10000"/>
              <a:lumOff val="90000"/>
            </a:schemeClr>
          </a:solidFill>
          <a:ln>
            <a:noFill/>
          </a:ln>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smtClean="0">
                <a:ln>
                  <a:noFill/>
                </a:ln>
                <a:solidFill>
                  <a:srgbClr val="000000"/>
                </a:solidFill>
                <a:effectLst/>
                <a:uLnTx/>
                <a:uFillTx/>
                <a:latin typeface="Meiryo UI"/>
                <a:ea typeface="Meiryo UI"/>
                <a:cs typeface="+mn-cs"/>
              </a:rPr>
              <a:t>Governance</a:t>
            </a:r>
            <a:r>
              <a:rPr kumimoji="1" lang="en-US" altLang="ja-JP" sz="1100" b="1" i="0" u="none" strike="noStrike" kern="1200" cap="none" spc="0" normalizeH="0" noProof="0" dirty="0" smtClean="0">
                <a:ln>
                  <a:noFill/>
                </a:ln>
                <a:solidFill>
                  <a:srgbClr val="000000"/>
                </a:solidFill>
                <a:effectLst/>
                <a:uLnTx/>
                <a:uFillTx/>
                <a:latin typeface="Meiryo UI"/>
                <a:ea typeface="Meiryo UI"/>
                <a:cs typeface="+mn-cs"/>
              </a:rPr>
              <a:t> Stack </a:t>
            </a:r>
            <a:r>
              <a:rPr kumimoji="1" lang="en-US" altLang="ja-JP" sz="1100" b="1" i="0" u="none" strike="noStrike" kern="1200" cap="none" spc="0" normalizeH="0" baseline="0" noProof="0" dirty="0" smtClean="0">
                <a:ln>
                  <a:noFill/>
                </a:ln>
                <a:solidFill>
                  <a:srgbClr val="000000"/>
                </a:solidFill>
                <a:effectLst/>
                <a:uLnTx/>
                <a:uFillTx/>
                <a:latin typeface="Meiryo UI"/>
                <a:ea typeface="Meiryo UI"/>
                <a:cs typeface="+mn-cs"/>
              </a:rPr>
              <a:t>WG</a:t>
            </a:r>
            <a:r>
              <a:rPr kumimoji="1" lang="ja-JP" altLang="en-US" sz="1100" b="1" i="0" u="none" strike="noStrike" kern="1200" cap="none" spc="0" normalizeH="0" baseline="0" noProof="0" dirty="0" smtClean="0">
                <a:ln>
                  <a:noFill/>
                </a:ln>
                <a:solidFill>
                  <a:srgbClr val="000000"/>
                </a:solidFill>
                <a:effectLst/>
                <a:uLnTx/>
                <a:uFillTx/>
                <a:latin typeface="Meiryo UI"/>
                <a:ea typeface="Meiryo UI"/>
                <a:cs typeface="+mn-cs"/>
              </a:rPr>
              <a:t>（</a:t>
            </a:r>
            <a:r>
              <a:rPr kumimoji="1" lang="en-US" altLang="ja-JP" sz="1100" b="1" i="0" u="none" strike="noStrike" kern="1200" cap="none" spc="0" normalizeH="0" baseline="0" noProof="0" dirty="0" smtClean="0">
                <a:ln>
                  <a:noFill/>
                </a:ln>
                <a:solidFill>
                  <a:srgbClr val="000000"/>
                </a:solidFill>
                <a:effectLst/>
                <a:uLnTx/>
                <a:uFillTx/>
                <a:latin typeface="Meiryo UI"/>
                <a:ea typeface="Meiryo UI"/>
                <a:cs typeface="+mn-cs"/>
              </a:rPr>
              <a:t>GSWG</a:t>
            </a:r>
            <a:r>
              <a:rPr kumimoji="1" lang="ja-JP" altLang="en-US" sz="1100" b="1" i="0" u="none" strike="noStrike" kern="1200" cap="none" spc="0" normalizeH="0" baseline="0" noProof="0" dirty="0" smtClean="0">
                <a:ln>
                  <a:noFill/>
                </a:ln>
                <a:solidFill>
                  <a:srgbClr val="000000"/>
                </a:solidFill>
                <a:effectLst/>
                <a:uLnTx/>
                <a:uFillTx/>
                <a:latin typeface="Meiryo UI"/>
                <a:ea typeface="Meiryo UI"/>
                <a:cs typeface="+mn-cs"/>
              </a:rPr>
              <a:t>）</a:t>
            </a:r>
            <a:endParaRPr kumimoji="1" lang="en-US" altLang="ja-JP" sz="11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9" name="テキスト ボックス 18"/>
          <p:cNvSpPr txBox="1"/>
          <p:nvPr/>
        </p:nvSpPr>
        <p:spPr>
          <a:xfrm>
            <a:off x="2878931" y="3936735"/>
            <a:ext cx="6696177" cy="1152606"/>
          </a:xfrm>
          <a:prstGeom prst="rect">
            <a:avLst/>
          </a:prstGeom>
          <a:noFill/>
          <a:ln>
            <a:solidFill>
              <a:srgbClr val="002060"/>
            </a:solidFill>
          </a:ln>
        </p:spPr>
        <p:txBody>
          <a:bodyPr wrap="square" lIns="36000" rIns="36000" rtlCol="0" anchor="ctr">
            <a:noAutofit/>
          </a:bodyPr>
          <a:lstStyle/>
          <a:p>
            <a:pPr lvl="0" defTabSz="288000">
              <a:defRPr/>
            </a:pPr>
            <a:r>
              <a:rPr lang="en-US" altLang="ja-JP" sz="1200" dirty="0">
                <a:solidFill>
                  <a:srgbClr val="000000"/>
                </a:solidFill>
                <a:latin typeface="Meiryo UI"/>
              </a:rPr>
              <a:t>Trust over IP</a:t>
            </a:r>
            <a:r>
              <a:rPr lang="ja-JP" altLang="en-US" sz="1200" dirty="0">
                <a:solidFill>
                  <a:srgbClr val="000000"/>
                </a:solidFill>
                <a:latin typeface="Meiryo UI"/>
              </a:rPr>
              <a:t>アーキテクチャスタックを実装するエンティティ間のビジネス、法律、社会的信頼を可能にするガバナンスフレームワークのモデルと相互運用性基準を定義</a:t>
            </a:r>
            <a:r>
              <a:rPr lang="ja-JP" altLang="en-US" sz="1200" dirty="0" smtClean="0">
                <a:solidFill>
                  <a:srgbClr val="000000"/>
                </a:solidFill>
                <a:latin typeface="Meiryo UI"/>
              </a:rPr>
              <a:t>する。</a:t>
            </a:r>
            <a:endParaRPr kumimoji="1" lang="en-US" altLang="ja-JP" sz="1200" b="0" i="0" u="none" strike="noStrike" kern="1200" cap="none" spc="0" normalizeH="0" baseline="0" noProof="0" dirty="0" smtClean="0">
              <a:ln>
                <a:noFill/>
              </a:ln>
              <a:solidFill>
                <a:srgbClr val="000000"/>
              </a:solidFill>
              <a:effectLst/>
              <a:uLnTx/>
              <a:uFillTx/>
              <a:latin typeface="Meiryo UI"/>
              <a:ea typeface="Meiryo UI"/>
            </a:endParaRPr>
          </a:p>
          <a:p>
            <a:pPr lvl="0" defTabSz="288000">
              <a:defRPr/>
            </a:pPr>
            <a:r>
              <a:rPr kumimoji="1" lang="en-US" altLang="ja-JP" sz="1200" b="0" i="0" u="none" strike="noStrike" kern="1200" cap="none" spc="0" normalizeH="0" baseline="0" noProof="0" dirty="0" smtClean="0">
                <a:ln>
                  <a:noFill/>
                </a:ln>
                <a:solidFill>
                  <a:srgbClr val="000000"/>
                </a:solidFill>
                <a:effectLst/>
                <a:uLnTx/>
                <a:uFillTx/>
                <a:latin typeface="Meiryo UI"/>
                <a:ea typeface="Meiryo UI"/>
              </a:rPr>
              <a:t>【</a:t>
            </a:r>
            <a:r>
              <a:rPr kumimoji="1" lang="ja-JP" altLang="en-US" sz="1200" b="0" i="0" u="none" strike="noStrike" kern="1200" cap="none" spc="0" normalizeH="0" baseline="0" noProof="0" dirty="0" smtClean="0">
                <a:ln>
                  <a:noFill/>
                </a:ln>
                <a:solidFill>
                  <a:srgbClr val="000000"/>
                </a:solidFill>
                <a:effectLst/>
                <a:uLnTx/>
                <a:uFillTx/>
                <a:latin typeface="Meiryo UI"/>
                <a:ea typeface="Meiryo UI"/>
              </a:rPr>
              <a:t>主な規格</a:t>
            </a:r>
            <a:r>
              <a:rPr lang="en-US" altLang="ja-JP" sz="1200" dirty="0">
                <a:solidFill>
                  <a:srgbClr val="000000"/>
                </a:solidFill>
                <a:latin typeface="Meiryo UI"/>
              </a:rPr>
              <a:t>】Design Principles for the ToIP Stack</a:t>
            </a:r>
            <a:r>
              <a:rPr lang="ja-JP" altLang="en-US" sz="1200" dirty="0" err="1">
                <a:solidFill>
                  <a:srgbClr val="000000"/>
                </a:solidFill>
                <a:latin typeface="Meiryo UI"/>
              </a:rPr>
              <a:t>、</a:t>
            </a:r>
            <a:r>
              <a:rPr lang="en-US" altLang="ja-JP" sz="1200" dirty="0">
                <a:solidFill>
                  <a:srgbClr val="000000"/>
                </a:solidFill>
                <a:latin typeface="Meiryo UI"/>
              </a:rPr>
              <a:t>ToIP Governance Architecture Specification</a:t>
            </a:r>
            <a:endParaRPr kumimoji="1" lang="en-US" altLang="ja-JP" sz="1200" b="0" i="0" u="none" strike="noStrike" kern="1200" cap="none" spc="0" normalizeH="0" baseline="0" noProof="0" dirty="0">
              <a:ln>
                <a:noFill/>
              </a:ln>
              <a:solidFill>
                <a:srgbClr val="000000"/>
              </a:solidFill>
              <a:effectLst/>
              <a:uLnTx/>
              <a:uFillTx/>
              <a:latin typeface="Meiryo UI"/>
              <a:ea typeface="Meiryo UI"/>
            </a:endParaRPr>
          </a:p>
        </p:txBody>
      </p:sp>
      <p:sp>
        <p:nvSpPr>
          <p:cNvPr id="24" name="テキスト ボックス 23"/>
          <p:cNvSpPr txBox="1"/>
          <p:nvPr/>
        </p:nvSpPr>
        <p:spPr>
          <a:xfrm>
            <a:off x="331490" y="5199424"/>
            <a:ext cx="1054400" cy="1256790"/>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a:ea typeface="Meiryo UI"/>
                <a:cs typeface="+mn-cs"/>
              </a:rPr>
              <a:t>規格</a:t>
            </a: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mn-cs"/>
              </a:rPr>
              <a:t>策定以外の活動</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33" name="テキスト ボックス 32"/>
          <p:cNvSpPr txBox="1"/>
          <p:nvPr/>
        </p:nvSpPr>
        <p:spPr>
          <a:xfrm>
            <a:off x="2878334" y="5199425"/>
            <a:ext cx="6696476" cy="1256789"/>
          </a:xfrm>
          <a:prstGeom prst="rect">
            <a:avLst/>
          </a:prstGeom>
          <a:noFill/>
          <a:ln>
            <a:solidFill>
              <a:srgbClr val="002060"/>
            </a:solidFill>
          </a:ln>
        </p:spPr>
        <p:txBody>
          <a:bodyPr wrap="square" lIns="36000" rIns="36000" rtlCol="0" anchor="ctr">
            <a:noAutofit/>
          </a:bodyPr>
          <a:lstStyle/>
          <a:p>
            <a:pPr lvl="0" defTabSz="288000">
              <a:defRPr/>
            </a:pPr>
            <a:r>
              <a:rPr lang="en-US" altLang="ja-JP" sz="1200" dirty="0">
                <a:solidFill>
                  <a:srgbClr val="000000"/>
                </a:solidFill>
                <a:latin typeface="Meiryo UI"/>
              </a:rPr>
              <a:t>2022</a:t>
            </a:r>
            <a:r>
              <a:rPr lang="ja-JP" altLang="en-US" sz="1200" dirty="0">
                <a:solidFill>
                  <a:srgbClr val="000000"/>
                </a:solidFill>
                <a:latin typeface="Meiryo UI"/>
              </a:rPr>
              <a:t>年</a:t>
            </a:r>
            <a:r>
              <a:rPr lang="en-US" altLang="ja-JP" sz="1200" dirty="0">
                <a:solidFill>
                  <a:srgbClr val="000000"/>
                </a:solidFill>
                <a:latin typeface="Meiryo UI"/>
              </a:rPr>
              <a:t>9</a:t>
            </a:r>
            <a:r>
              <a:rPr lang="ja-JP" altLang="en-US" sz="1200" dirty="0">
                <a:solidFill>
                  <a:srgbClr val="000000"/>
                </a:solidFill>
                <a:latin typeface="Meiryo UI"/>
              </a:rPr>
              <a:t>月</a:t>
            </a:r>
            <a:r>
              <a:rPr lang="en-US" altLang="ja-JP" sz="1200" dirty="0">
                <a:solidFill>
                  <a:srgbClr val="000000"/>
                </a:solidFill>
                <a:latin typeface="Meiryo UI"/>
              </a:rPr>
              <a:t>14</a:t>
            </a:r>
            <a:r>
              <a:rPr lang="ja-JP" altLang="en-US" sz="1200" dirty="0">
                <a:solidFill>
                  <a:srgbClr val="000000"/>
                </a:solidFill>
                <a:latin typeface="Meiryo UI"/>
              </a:rPr>
              <a:t>日にアイルランド・ダブリンにおいて第一回目の</a:t>
            </a:r>
            <a:r>
              <a:rPr lang="en-US" altLang="ja-JP" sz="1200" dirty="0">
                <a:solidFill>
                  <a:srgbClr val="000000"/>
                </a:solidFill>
                <a:latin typeface="Meiryo UI"/>
              </a:rPr>
              <a:t>Trust over IP Summit </a:t>
            </a:r>
            <a:r>
              <a:rPr lang="ja-JP" altLang="en-US" sz="1200" dirty="0" err="1">
                <a:solidFill>
                  <a:srgbClr val="000000"/>
                </a:solidFill>
                <a:latin typeface="Meiryo UI"/>
              </a:rPr>
              <a:t>を開</a:t>
            </a:r>
            <a:r>
              <a:rPr lang="ja-JP" altLang="en-US" sz="1200" dirty="0">
                <a:solidFill>
                  <a:srgbClr val="000000"/>
                </a:solidFill>
                <a:latin typeface="Meiryo UI"/>
              </a:rPr>
              <a:t>催した。</a:t>
            </a:r>
            <a:r>
              <a:rPr lang="en-US" altLang="ja-JP" sz="1200" dirty="0">
                <a:solidFill>
                  <a:srgbClr val="000000"/>
                </a:solidFill>
                <a:latin typeface="Meiryo UI"/>
              </a:rPr>
              <a:t>Linux Foundation</a:t>
            </a:r>
            <a:r>
              <a:rPr lang="ja-JP" altLang="en-US" sz="1200" dirty="0">
                <a:solidFill>
                  <a:srgbClr val="000000"/>
                </a:solidFill>
                <a:latin typeface="Meiryo UI"/>
              </a:rPr>
              <a:t>の</a:t>
            </a:r>
            <a:r>
              <a:rPr lang="en-US" altLang="ja-JP" sz="1200" dirty="0">
                <a:solidFill>
                  <a:srgbClr val="000000"/>
                </a:solidFill>
                <a:latin typeface="Meiryo UI"/>
              </a:rPr>
              <a:t>Open Source Summit</a:t>
            </a:r>
            <a:r>
              <a:rPr lang="ja-JP" altLang="en-US" sz="1200" dirty="0">
                <a:solidFill>
                  <a:srgbClr val="000000"/>
                </a:solidFill>
                <a:latin typeface="Meiryo UI"/>
              </a:rPr>
              <a:t>内で開催された本イベントでは、トラストネットワークの技術的要件の初心者向けレクチャーと、</a:t>
            </a:r>
            <a:r>
              <a:rPr lang="en-US" altLang="ja-JP" sz="1200" dirty="0">
                <a:solidFill>
                  <a:srgbClr val="000000"/>
                </a:solidFill>
                <a:latin typeface="Meiryo UI"/>
              </a:rPr>
              <a:t>ToIP</a:t>
            </a:r>
            <a:r>
              <a:rPr lang="ja-JP" altLang="en-US" sz="1200" dirty="0">
                <a:solidFill>
                  <a:srgbClr val="000000"/>
                </a:solidFill>
                <a:latin typeface="Meiryo UI"/>
              </a:rPr>
              <a:t>スタックが組織にもたらす多くのセキュリティ、プライバシー、顧客体験の利点についての概要紹介が行われた。</a:t>
            </a:r>
            <a:endParaRPr kumimoji="1" lang="en-US" altLang="ja-JP" sz="1200" b="0" i="0" u="none" strike="noStrike" kern="1200" cap="none" spc="0" normalizeH="0" baseline="0" noProof="0" dirty="0">
              <a:ln>
                <a:noFill/>
              </a:ln>
              <a:solidFill>
                <a:srgbClr val="000000"/>
              </a:solidFill>
              <a:effectLst/>
              <a:uLnTx/>
              <a:uFillTx/>
              <a:latin typeface="Meiryo UI"/>
              <a:ea typeface="Meiryo UI"/>
            </a:endParaRPr>
          </a:p>
        </p:txBody>
      </p:sp>
      <p:sp>
        <p:nvSpPr>
          <p:cNvPr id="34" name="テキスト ボックス 33"/>
          <p:cNvSpPr txBox="1"/>
          <p:nvPr/>
        </p:nvSpPr>
        <p:spPr>
          <a:xfrm>
            <a:off x="1443635" y="5199425"/>
            <a:ext cx="1377848" cy="1256789"/>
          </a:xfrm>
          <a:prstGeom prst="rect">
            <a:avLst/>
          </a:prstGeom>
          <a:solidFill>
            <a:schemeClr val="accent2">
              <a:lumMod val="10000"/>
              <a:lumOff val="90000"/>
            </a:schemeClr>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smtClean="0">
                <a:ln>
                  <a:noFill/>
                </a:ln>
                <a:solidFill>
                  <a:srgbClr val="000000"/>
                </a:solidFill>
                <a:effectLst/>
                <a:uLnTx/>
                <a:uFillTx/>
                <a:latin typeface="Meiryo UI"/>
                <a:ea typeface="Meiryo UI"/>
                <a:cs typeface="+mn-cs"/>
              </a:rPr>
              <a:t>Trust over IP</a:t>
            </a:r>
            <a:r>
              <a:rPr kumimoji="1" lang="en-US" altLang="ja-JP" sz="1100" b="1" i="0" u="none" strike="noStrike" kern="1200" cap="none" spc="0" normalizeH="0" noProof="0" dirty="0" smtClean="0">
                <a:ln>
                  <a:noFill/>
                </a:ln>
                <a:solidFill>
                  <a:srgbClr val="000000"/>
                </a:solidFill>
                <a:effectLst/>
                <a:uLnTx/>
                <a:uFillTx/>
                <a:latin typeface="Meiryo UI"/>
                <a:ea typeface="Meiryo UI"/>
                <a:cs typeface="+mn-cs"/>
              </a:rPr>
              <a:t> Summit</a:t>
            </a:r>
            <a:endParaRPr kumimoji="1" lang="en-US" altLang="ja-JP" sz="1100" b="1" i="0" u="none" strike="noStrike" kern="1200" cap="none" spc="0" normalizeH="0" baseline="0" noProof="0" dirty="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398577345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テキスト ボックス 16"/>
          <p:cNvSpPr txBox="1"/>
          <p:nvPr/>
        </p:nvSpPr>
        <p:spPr>
          <a:xfrm>
            <a:off x="331788" y="3331598"/>
            <a:ext cx="9242722" cy="1733384"/>
          </a:xfrm>
          <a:prstGeom prst="rect">
            <a:avLst/>
          </a:prstGeom>
          <a:noFill/>
          <a:ln>
            <a:solidFill>
              <a:srgbClr val="002060"/>
            </a:solidFill>
          </a:ln>
        </p:spPr>
        <p:txBody>
          <a:bodyPr wrap="square" lIns="36000" rIns="36000" rtlCol="0" anchor="ctr">
            <a:noAutofit/>
          </a:bodyPr>
          <a:lstStyle/>
          <a:p>
            <a:pPr lvl="0" algn="ctr" defTabSz="288000">
              <a:defRPr/>
            </a:pP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7" name="タイトル 6"/>
          <p:cNvSpPr>
            <a:spLocks noGrp="1"/>
          </p:cNvSpPr>
          <p:nvPr>
            <p:ph type="title"/>
          </p:nvPr>
        </p:nvSpPr>
        <p:spPr/>
        <p:txBody>
          <a:bodyPr>
            <a:normAutofit/>
          </a:bodyPr>
          <a:lstStyle/>
          <a:p>
            <a:r>
              <a:rPr lang="en-US" altLang="ja-JP" sz="2000" dirty="0"/>
              <a:t>Trust Over IP Foundation</a:t>
            </a:r>
            <a:r>
              <a:rPr lang="ja-JP" altLang="en-US" sz="2000" dirty="0"/>
              <a:t>（</a:t>
            </a:r>
            <a:r>
              <a:rPr lang="en-US" altLang="ja-JP" sz="2000" dirty="0" smtClean="0"/>
              <a:t>ToIP</a:t>
            </a:r>
            <a:r>
              <a:rPr lang="ja-JP" altLang="en-US" sz="2000" dirty="0"/>
              <a:t>）</a:t>
            </a:r>
            <a:r>
              <a:rPr lang="en-US" altLang="ja-JP" sz="2000" dirty="0" smtClean="0"/>
              <a:t>– </a:t>
            </a:r>
            <a:r>
              <a:rPr kumimoji="1" lang="ja-JP" altLang="en-US" sz="2000" dirty="0" smtClean="0"/>
              <a:t>団体概要</a:t>
            </a:r>
            <a:endParaRPr kumimoji="1" lang="ja-JP" altLang="en-US" sz="2000" dirty="0"/>
          </a:p>
        </p:txBody>
      </p:sp>
      <p:sp>
        <p:nvSpPr>
          <p:cNvPr id="9" name="テキスト ボックス 8"/>
          <p:cNvSpPr txBox="1"/>
          <p:nvPr/>
        </p:nvSpPr>
        <p:spPr>
          <a:xfrm>
            <a:off x="331490" y="639059"/>
            <a:ext cx="1054400" cy="761437"/>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mn-cs"/>
              </a:rPr>
              <a:t>ミッション</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0" name="テキスト ボックス 9"/>
          <p:cNvSpPr txBox="1"/>
          <p:nvPr/>
        </p:nvSpPr>
        <p:spPr>
          <a:xfrm>
            <a:off x="1443336" y="639059"/>
            <a:ext cx="8131175" cy="761437"/>
          </a:xfrm>
          <a:prstGeom prst="rect">
            <a:avLst/>
          </a:prstGeom>
          <a:noFill/>
          <a:ln>
            <a:solidFill>
              <a:srgbClr val="002060"/>
            </a:solidFill>
          </a:ln>
        </p:spPr>
        <p:txBody>
          <a:bodyPr wrap="square" lIns="36000" rIns="36000" rtlCol="0" anchor="ctr">
            <a:noAutofit/>
          </a:bodyPr>
          <a:lstStyle/>
          <a:p>
            <a:pPr lvl="0" defTabSz="288000">
              <a:defRPr/>
            </a:pPr>
            <a:r>
              <a:rPr lang="en-US" altLang="ja-JP" sz="1200" dirty="0" smtClean="0">
                <a:solidFill>
                  <a:srgbClr val="000000"/>
                </a:solidFill>
                <a:latin typeface="Meiryo UI"/>
              </a:rPr>
              <a:t>Trust Over IP</a:t>
            </a:r>
            <a:r>
              <a:rPr lang="ja-JP" altLang="en-US" sz="1200" dirty="0" smtClean="0">
                <a:solidFill>
                  <a:srgbClr val="000000"/>
                </a:solidFill>
                <a:latin typeface="Meiryo UI"/>
              </a:rPr>
              <a:t>モデルによって、オンライン上で個人情報をやりとりすることへの信頼性（</a:t>
            </a:r>
            <a:r>
              <a:rPr lang="en-US" altLang="ja-JP" sz="1200" dirty="0" smtClean="0">
                <a:solidFill>
                  <a:srgbClr val="000000"/>
                </a:solidFill>
                <a:latin typeface="Meiryo UI"/>
              </a:rPr>
              <a:t>confidence</a:t>
            </a:r>
            <a:r>
              <a:rPr lang="ja-JP" altLang="en-US" sz="1200" dirty="0" smtClean="0">
                <a:solidFill>
                  <a:srgbClr val="000000"/>
                </a:solidFill>
                <a:latin typeface="Meiryo UI"/>
              </a:rPr>
              <a:t>）を向上させるために、グローバルスタンダートの促進や相互運用可能なデジタルウォレット・クレデンシャルの活用、デジタル署名により市民やビジネスのアイデンティティの保護、ビジネスルールや政策などの人的要素と技術的要素の統合、専門家間の交流促進を行うことをミッションとしている。</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8" name="テキスト プレースホルダー 2"/>
          <p:cNvSpPr>
            <a:spLocks noGrp="1"/>
          </p:cNvSpPr>
          <p:nvPr>
            <p:ph type="body" sz="quarter" idx="10"/>
          </p:nvPr>
        </p:nvSpPr>
        <p:spPr>
          <a:xfrm>
            <a:off x="331489" y="1940244"/>
            <a:ext cx="9243021" cy="288000"/>
          </a:xfrm>
          <a:solidFill>
            <a:srgbClr val="002060"/>
          </a:solidFill>
          <a:ln>
            <a:noFill/>
          </a:ln>
        </p:spPr>
        <p:txBody>
          <a:bodyPr lIns="72000" rIns="72000" anchor="ctr"/>
          <a:lstStyle/>
          <a:p>
            <a:pPr algn="ctr"/>
            <a:r>
              <a:rPr lang="ja-JP" altLang="en-US" sz="1400" b="1" dirty="0" smtClean="0">
                <a:solidFill>
                  <a:schemeClr val="bg1"/>
                </a:solidFill>
              </a:rPr>
              <a:t>メンバーシップ</a:t>
            </a:r>
            <a:endParaRPr lang="en-US" altLang="ja-JP" sz="1400" b="1" dirty="0" smtClean="0">
              <a:solidFill>
                <a:schemeClr val="bg1"/>
              </a:solidFill>
            </a:endParaRPr>
          </a:p>
        </p:txBody>
      </p:sp>
      <p:sp>
        <p:nvSpPr>
          <p:cNvPr id="11" name="テキスト プレースホルダー 2"/>
          <p:cNvSpPr txBox="1">
            <a:spLocks/>
          </p:cNvSpPr>
          <p:nvPr/>
        </p:nvSpPr>
        <p:spPr>
          <a:xfrm>
            <a:off x="331490" y="1468310"/>
            <a:ext cx="1047498" cy="405680"/>
          </a:xfrm>
          <a:prstGeom prst="rect">
            <a:avLst/>
          </a:prstGeom>
          <a:solidFill>
            <a:srgbClr val="002060"/>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Arial"/>
              </a:rPr>
              <a:t>設立年</a:t>
            </a:r>
            <a:endPar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Arial"/>
            </a:endParaRPr>
          </a:p>
        </p:txBody>
      </p:sp>
      <p:sp>
        <p:nvSpPr>
          <p:cNvPr id="12" name="テキスト ボックス 11"/>
          <p:cNvSpPr txBox="1"/>
          <p:nvPr/>
        </p:nvSpPr>
        <p:spPr>
          <a:xfrm>
            <a:off x="1436432" y="1466750"/>
            <a:ext cx="3064371" cy="407878"/>
          </a:xfrm>
          <a:prstGeom prst="rect">
            <a:avLst/>
          </a:prstGeom>
          <a:noFill/>
          <a:ln>
            <a:solidFill>
              <a:srgbClr val="002060"/>
            </a:solidFill>
          </a:ln>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smtClean="0">
                <a:ln>
                  <a:noFill/>
                </a:ln>
                <a:solidFill>
                  <a:srgbClr val="000000"/>
                </a:solidFill>
                <a:effectLst/>
                <a:uLnTx/>
                <a:uFillTx/>
                <a:latin typeface="Meiryo UI"/>
                <a:ea typeface="Meiryo UI"/>
                <a:cs typeface="+mn-cs"/>
              </a:rPr>
              <a:t>2020</a:t>
            </a:r>
            <a:r>
              <a:rPr kumimoji="1" lang="ja-JP" altLang="en-US" sz="1200" b="0" i="0" u="none" strike="noStrike" kern="1200" cap="none" spc="0" normalizeH="0" baseline="0" noProof="0" dirty="0" smtClean="0">
                <a:ln>
                  <a:noFill/>
                </a:ln>
                <a:solidFill>
                  <a:srgbClr val="000000"/>
                </a:solidFill>
                <a:effectLst/>
                <a:uLnTx/>
                <a:uFillTx/>
                <a:latin typeface="Meiryo UI"/>
                <a:ea typeface="Meiryo UI"/>
                <a:cs typeface="+mn-cs"/>
              </a:rPr>
              <a:t>年</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3" name="テキスト プレースホルダー 2"/>
          <p:cNvSpPr txBox="1">
            <a:spLocks/>
          </p:cNvSpPr>
          <p:nvPr/>
        </p:nvSpPr>
        <p:spPr>
          <a:xfrm>
            <a:off x="4558247" y="1468310"/>
            <a:ext cx="1247282" cy="405680"/>
          </a:xfrm>
          <a:prstGeom prst="rect">
            <a:avLst/>
          </a:prstGeom>
          <a:solidFill>
            <a:srgbClr val="002060"/>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Arial"/>
              </a:rPr>
              <a:t>公式ホームページ</a:t>
            </a:r>
            <a:endPar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Arial"/>
            </a:endParaRPr>
          </a:p>
        </p:txBody>
      </p:sp>
      <p:sp>
        <p:nvSpPr>
          <p:cNvPr id="14" name="テキスト ボックス 13"/>
          <p:cNvSpPr txBox="1"/>
          <p:nvPr/>
        </p:nvSpPr>
        <p:spPr>
          <a:xfrm>
            <a:off x="5862973" y="1466750"/>
            <a:ext cx="3704634" cy="407878"/>
          </a:xfrm>
          <a:prstGeom prst="rect">
            <a:avLst/>
          </a:prstGeom>
          <a:noFill/>
          <a:ln>
            <a:solidFill>
              <a:srgbClr val="002060"/>
            </a:solidFill>
          </a:ln>
        </p:spPr>
        <p:txBody>
          <a:bodyPr wrap="square" lIns="36000" rIns="36000" rtlCol="0" anchor="ctr">
            <a:noAutofit/>
          </a:bodyPr>
          <a:lstStyle/>
          <a:p>
            <a:pPr lvl="0" algn="ctr" defTabSz="288000">
              <a:defRPr/>
            </a:pPr>
            <a:r>
              <a:rPr lang="en-US" altLang="ja-JP" sz="1200">
                <a:solidFill>
                  <a:srgbClr val="000000"/>
                </a:solidFill>
                <a:latin typeface="Meiryo UI"/>
              </a:rPr>
              <a:t>https://trustoverip.org/</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5" name="テキスト ボックス 14"/>
          <p:cNvSpPr txBox="1"/>
          <p:nvPr/>
        </p:nvSpPr>
        <p:spPr>
          <a:xfrm>
            <a:off x="331489" y="2262021"/>
            <a:ext cx="9243021" cy="974982"/>
          </a:xfrm>
          <a:prstGeom prst="rect">
            <a:avLst/>
          </a:prstGeom>
          <a:noFill/>
          <a:ln>
            <a:solidFill>
              <a:srgbClr val="002060"/>
            </a:solidFill>
          </a:ln>
        </p:spPr>
        <p:txBody>
          <a:bodyPr wrap="square" lIns="36000" rIns="36000" rtlCol="0" anchor="ctr">
            <a:noAutofit/>
          </a:bodyPr>
          <a:lstStyle/>
          <a:p>
            <a:pPr lvl="0" defTabSz="288000">
              <a:defRPr/>
            </a:pPr>
            <a:r>
              <a:rPr lang="ja-JP" altLang="en-US" sz="1200" dirty="0">
                <a:solidFill>
                  <a:srgbClr val="000000"/>
                </a:solidFill>
                <a:latin typeface="Meiryo UI"/>
              </a:rPr>
              <a:t>設立から一年の時点で、</a:t>
            </a:r>
            <a:r>
              <a:rPr lang="en-US" altLang="ja-JP" sz="1200" dirty="0">
                <a:solidFill>
                  <a:srgbClr val="000000"/>
                </a:solidFill>
                <a:latin typeface="Meiryo UI"/>
              </a:rPr>
              <a:t>300</a:t>
            </a:r>
            <a:r>
              <a:rPr lang="ja-JP" altLang="en-US" sz="1200" dirty="0">
                <a:solidFill>
                  <a:srgbClr val="000000"/>
                </a:solidFill>
                <a:latin typeface="Meiryo UI"/>
              </a:rPr>
              <a:t>社の</a:t>
            </a:r>
            <a:r>
              <a:rPr lang="en-US" altLang="ja-JP" sz="1200" dirty="0">
                <a:solidFill>
                  <a:srgbClr val="000000"/>
                </a:solidFill>
                <a:latin typeface="Meiryo UI"/>
              </a:rPr>
              <a:t>Member</a:t>
            </a:r>
            <a:r>
              <a:rPr lang="ja-JP" altLang="en-US" sz="1200" dirty="0">
                <a:solidFill>
                  <a:srgbClr val="000000"/>
                </a:solidFill>
                <a:latin typeface="Meiryo UI"/>
              </a:rPr>
              <a:t>が参加している。メンバーシップは、活動範囲が広い順に</a:t>
            </a:r>
            <a:r>
              <a:rPr lang="en-US" altLang="ja-JP" sz="1200" dirty="0">
                <a:solidFill>
                  <a:srgbClr val="000000"/>
                </a:solidFill>
                <a:latin typeface="Meiryo UI"/>
              </a:rPr>
              <a:t>Steering Committee</a:t>
            </a:r>
            <a:r>
              <a:rPr lang="ja-JP" altLang="en-US" sz="1200" dirty="0" err="1">
                <a:solidFill>
                  <a:srgbClr val="000000"/>
                </a:solidFill>
                <a:latin typeface="Meiryo UI"/>
              </a:rPr>
              <a:t>、</a:t>
            </a:r>
            <a:r>
              <a:rPr lang="en-US" altLang="ja-JP" sz="1200" dirty="0">
                <a:solidFill>
                  <a:srgbClr val="000000"/>
                </a:solidFill>
                <a:latin typeface="Meiryo UI"/>
              </a:rPr>
              <a:t>General Membership</a:t>
            </a:r>
            <a:r>
              <a:rPr lang="ja-JP" altLang="en-US" sz="1200" dirty="0" err="1">
                <a:solidFill>
                  <a:srgbClr val="000000"/>
                </a:solidFill>
                <a:latin typeface="Meiryo UI"/>
              </a:rPr>
              <a:t>、</a:t>
            </a:r>
            <a:r>
              <a:rPr lang="en-US" altLang="ja-JP" sz="1200" dirty="0">
                <a:solidFill>
                  <a:srgbClr val="000000"/>
                </a:solidFill>
                <a:latin typeface="Meiryo UI"/>
              </a:rPr>
              <a:t>Contributor</a:t>
            </a:r>
            <a:r>
              <a:rPr lang="ja-JP" altLang="en-US" sz="1200" dirty="0">
                <a:solidFill>
                  <a:srgbClr val="000000"/>
                </a:solidFill>
                <a:latin typeface="Meiryo UI"/>
              </a:rPr>
              <a:t>に分かれている。</a:t>
            </a:r>
            <a:r>
              <a:rPr lang="en-US" altLang="ja-JP" sz="1200" dirty="0">
                <a:solidFill>
                  <a:srgbClr val="000000"/>
                </a:solidFill>
                <a:latin typeface="Meiryo UI"/>
              </a:rPr>
              <a:t>Steering Committee</a:t>
            </a:r>
            <a:r>
              <a:rPr lang="ja-JP" altLang="en-US" sz="1200" dirty="0">
                <a:solidFill>
                  <a:srgbClr val="000000"/>
                </a:solidFill>
                <a:latin typeface="Meiryo UI"/>
              </a:rPr>
              <a:t>は、</a:t>
            </a:r>
            <a:r>
              <a:rPr lang="en-US" altLang="ja-JP" sz="1200" dirty="0">
                <a:solidFill>
                  <a:srgbClr val="000000"/>
                </a:solidFill>
                <a:latin typeface="Meiryo UI"/>
              </a:rPr>
              <a:t>TOIP</a:t>
            </a:r>
            <a:r>
              <a:rPr lang="ja-JP" altLang="en-US" sz="1200" dirty="0">
                <a:solidFill>
                  <a:srgbClr val="000000"/>
                </a:solidFill>
                <a:latin typeface="Meiryo UI"/>
              </a:rPr>
              <a:t>のステアリングコミッティーのメンバーとして投票権を持つことができる。会費は従業員数に応じて</a:t>
            </a:r>
            <a:r>
              <a:rPr lang="en-US" altLang="ja-JP" sz="1200" dirty="0" smtClean="0">
                <a:solidFill>
                  <a:srgbClr val="000000"/>
                </a:solidFill>
                <a:latin typeface="Meiryo UI"/>
              </a:rPr>
              <a:t>7,000</a:t>
            </a:r>
            <a:r>
              <a:rPr lang="ja-JP" altLang="en-US" sz="1200" dirty="0" smtClean="0">
                <a:solidFill>
                  <a:srgbClr val="000000"/>
                </a:solidFill>
                <a:latin typeface="Meiryo UI"/>
              </a:rPr>
              <a:t>～</a:t>
            </a:r>
            <a:r>
              <a:rPr lang="en-US" altLang="ja-JP" sz="1200" dirty="0">
                <a:solidFill>
                  <a:srgbClr val="000000"/>
                </a:solidFill>
                <a:latin typeface="Meiryo UI"/>
              </a:rPr>
              <a:t>35,000USD</a:t>
            </a:r>
            <a:r>
              <a:rPr lang="ja-JP" altLang="en-US" sz="1200" dirty="0">
                <a:solidFill>
                  <a:srgbClr val="000000"/>
                </a:solidFill>
                <a:latin typeface="Meiryo UI"/>
              </a:rPr>
              <a:t>となっている。</a:t>
            </a:r>
            <a:r>
              <a:rPr lang="en-US" altLang="ja-JP" sz="1200" dirty="0">
                <a:solidFill>
                  <a:srgbClr val="000000"/>
                </a:solidFill>
                <a:latin typeface="Meiryo UI"/>
              </a:rPr>
              <a:t>General Membership</a:t>
            </a:r>
            <a:r>
              <a:rPr lang="ja-JP" altLang="en-US" sz="1200" dirty="0">
                <a:solidFill>
                  <a:srgbClr val="000000"/>
                </a:solidFill>
                <a:latin typeface="Meiryo UI"/>
              </a:rPr>
              <a:t>は、</a:t>
            </a:r>
            <a:r>
              <a:rPr lang="en-US" altLang="ja-JP" sz="1200" dirty="0" smtClean="0">
                <a:solidFill>
                  <a:srgbClr val="000000"/>
                </a:solidFill>
                <a:latin typeface="Meiryo UI"/>
              </a:rPr>
              <a:t>Contributor</a:t>
            </a:r>
            <a:r>
              <a:rPr lang="ja-JP" altLang="en-US" sz="1200" dirty="0">
                <a:solidFill>
                  <a:srgbClr val="000000"/>
                </a:solidFill>
                <a:latin typeface="Meiryo UI"/>
              </a:rPr>
              <a:t>と同様の活動に加え、</a:t>
            </a:r>
            <a:r>
              <a:rPr lang="en-US" altLang="ja-JP" sz="1200" dirty="0">
                <a:solidFill>
                  <a:srgbClr val="000000"/>
                </a:solidFill>
                <a:latin typeface="Meiryo UI"/>
              </a:rPr>
              <a:t>TOIP</a:t>
            </a:r>
            <a:r>
              <a:rPr lang="ja-JP" altLang="en-US" sz="1200" dirty="0">
                <a:solidFill>
                  <a:srgbClr val="000000"/>
                </a:solidFill>
                <a:latin typeface="Meiryo UI"/>
              </a:rPr>
              <a:t>のウェブサイトに会社ロゴを掲載することができる。会費は従業員数に応じて</a:t>
            </a:r>
            <a:r>
              <a:rPr lang="en-US" altLang="ja-JP" sz="1200" dirty="0">
                <a:solidFill>
                  <a:srgbClr val="000000"/>
                </a:solidFill>
                <a:latin typeface="Meiryo UI"/>
              </a:rPr>
              <a:t>3,000USD</a:t>
            </a:r>
            <a:r>
              <a:rPr lang="ja-JP" altLang="en-US" sz="1200" dirty="0">
                <a:solidFill>
                  <a:srgbClr val="000000"/>
                </a:solidFill>
                <a:latin typeface="Meiryo UI"/>
              </a:rPr>
              <a:t>～</a:t>
            </a:r>
            <a:r>
              <a:rPr lang="en-US" altLang="ja-JP" sz="1200" dirty="0">
                <a:solidFill>
                  <a:srgbClr val="000000"/>
                </a:solidFill>
                <a:latin typeface="Meiryo UI"/>
              </a:rPr>
              <a:t>12,000USD</a:t>
            </a:r>
            <a:r>
              <a:rPr lang="ja-JP" altLang="en-US" sz="1200" dirty="0">
                <a:solidFill>
                  <a:srgbClr val="000000"/>
                </a:solidFill>
                <a:latin typeface="Meiryo UI"/>
              </a:rPr>
              <a:t>となっている。</a:t>
            </a:r>
            <a:r>
              <a:rPr lang="en-US" altLang="ja-JP" sz="1200" dirty="0" smtClean="0">
                <a:solidFill>
                  <a:srgbClr val="000000"/>
                </a:solidFill>
                <a:latin typeface="Meiryo UI"/>
              </a:rPr>
              <a:t>Contributor</a:t>
            </a:r>
            <a:r>
              <a:rPr lang="ja-JP" altLang="en-US" sz="1200" dirty="0">
                <a:solidFill>
                  <a:srgbClr val="000000"/>
                </a:solidFill>
                <a:latin typeface="Meiryo UI"/>
              </a:rPr>
              <a:t>は個人・組織のいずれも参加することができ、会費は無料となっている。</a:t>
            </a:r>
            <a:r>
              <a:rPr lang="en-US" altLang="ja-JP" sz="1200" dirty="0">
                <a:solidFill>
                  <a:srgbClr val="000000"/>
                </a:solidFill>
                <a:latin typeface="Meiryo UI"/>
              </a:rPr>
              <a:t>Steering Committee</a:t>
            </a:r>
            <a:r>
              <a:rPr lang="ja-JP" altLang="en-US" sz="1200" dirty="0">
                <a:solidFill>
                  <a:srgbClr val="000000"/>
                </a:solidFill>
                <a:latin typeface="Meiryo UI"/>
              </a:rPr>
              <a:t>または</a:t>
            </a:r>
            <a:r>
              <a:rPr lang="en-US" altLang="ja-JP" sz="1200" dirty="0">
                <a:solidFill>
                  <a:srgbClr val="000000"/>
                </a:solidFill>
                <a:latin typeface="Meiryo UI"/>
              </a:rPr>
              <a:t>General Membership</a:t>
            </a:r>
            <a:r>
              <a:rPr lang="ja-JP" altLang="en-US" sz="1200" dirty="0">
                <a:solidFill>
                  <a:srgbClr val="000000"/>
                </a:solidFill>
                <a:latin typeface="Meiryo UI"/>
              </a:rPr>
              <a:t>として</a:t>
            </a:r>
            <a:r>
              <a:rPr lang="en-US" altLang="ja-JP" sz="1200" dirty="0">
                <a:solidFill>
                  <a:srgbClr val="000000"/>
                </a:solidFill>
                <a:latin typeface="Meiryo UI"/>
              </a:rPr>
              <a:t>TOIP</a:t>
            </a:r>
            <a:r>
              <a:rPr lang="ja-JP" altLang="en-US" sz="1200" dirty="0">
                <a:solidFill>
                  <a:srgbClr val="000000"/>
                </a:solidFill>
                <a:latin typeface="Meiryo UI"/>
              </a:rPr>
              <a:t>に参加するには、</a:t>
            </a:r>
            <a:r>
              <a:rPr lang="en-US" altLang="ja-JP" sz="1200" dirty="0">
                <a:solidFill>
                  <a:srgbClr val="000000"/>
                </a:solidFill>
                <a:latin typeface="Meiryo UI"/>
              </a:rPr>
              <a:t>Linux Foundation</a:t>
            </a:r>
            <a:r>
              <a:rPr lang="ja-JP" altLang="en-US" sz="1200" dirty="0">
                <a:solidFill>
                  <a:srgbClr val="000000"/>
                </a:solidFill>
                <a:latin typeface="Meiryo UI"/>
              </a:rPr>
              <a:t>のメンバーシップを有する必要がある。</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pic>
        <p:nvPicPr>
          <p:cNvPr id="2" name="図 1"/>
          <p:cNvPicPr>
            <a:picLocks noChangeAspect="1"/>
          </p:cNvPicPr>
          <p:nvPr/>
        </p:nvPicPr>
        <p:blipFill rotWithShape="1">
          <a:blip r:embed="rId2"/>
          <a:srcRect t="3820" b="61667"/>
          <a:stretch/>
        </p:blipFill>
        <p:spPr>
          <a:xfrm>
            <a:off x="418103" y="3591257"/>
            <a:ext cx="2735040" cy="1452891"/>
          </a:xfrm>
          <a:prstGeom prst="rect">
            <a:avLst/>
          </a:prstGeom>
        </p:spPr>
      </p:pic>
      <p:pic>
        <p:nvPicPr>
          <p:cNvPr id="16" name="図 15"/>
          <p:cNvPicPr>
            <a:picLocks noChangeAspect="1"/>
          </p:cNvPicPr>
          <p:nvPr/>
        </p:nvPicPr>
        <p:blipFill rotWithShape="1">
          <a:blip r:embed="rId2"/>
          <a:srcRect t="74009"/>
          <a:stretch/>
        </p:blipFill>
        <p:spPr>
          <a:xfrm>
            <a:off x="6546167" y="3805739"/>
            <a:ext cx="2663661" cy="1065591"/>
          </a:xfrm>
          <a:prstGeom prst="rect">
            <a:avLst/>
          </a:prstGeom>
        </p:spPr>
      </p:pic>
      <p:sp>
        <p:nvSpPr>
          <p:cNvPr id="18" name="テキスト プレースホルダー 2"/>
          <p:cNvSpPr txBox="1">
            <a:spLocks/>
          </p:cNvSpPr>
          <p:nvPr/>
        </p:nvSpPr>
        <p:spPr>
          <a:xfrm>
            <a:off x="3867524" y="3324090"/>
            <a:ext cx="1978067" cy="288000"/>
          </a:xfrm>
          <a:prstGeom prst="rect">
            <a:avLst/>
          </a:prstGeom>
          <a:no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ja-JP" altLang="en-US" sz="1400" b="1" i="0" u="sng" strike="noStrike" kern="1200" cap="none" spc="0" normalizeH="0" baseline="0" noProof="0" dirty="0" smtClean="0">
                <a:ln>
                  <a:noFill/>
                </a:ln>
                <a:solidFill>
                  <a:srgbClr val="000000"/>
                </a:solidFill>
                <a:effectLst/>
                <a:uLnTx/>
                <a:uFillTx/>
                <a:latin typeface="Meiryo UI"/>
                <a:ea typeface="Meiryo UI"/>
                <a:cs typeface="Arial"/>
              </a:rPr>
              <a:t>メンバー（一部抜粋）</a:t>
            </a:r>
            <a:endParaRPr kumimoji="1" lang="en-US" altLang="ja-JP" sz="1400" b="1" i="0" u="sng" strike="noStrike" kern="1200" cap="none" spc="0" normalizeH="0" baseline="0" noProof="0" dirty="0" smtClean="0">
              <a:ln>
                <a:noFill/>
              </a:ln>
              <a:solidFill>
                <a:srgbClr val="000000"/>
              </a:solidFill>
              <a:effectLst/>
              <a:uLnTx/>
              <a:uFillTx/>
              <a:latin typeface="Meiryo UI"/>
              <a:ea typeface="Meiryo UI"/>
              <a:cs typeface="Arial"/>
            </a:endParaRPr>
          </a:p>
        </p:txBody>
      </p:sp>
      <p:sp>
        <p:nvSpPr>
          <p:cNvPr id="3" name="正方形/長方形 2"/>
          <p:cNvSpPr/>
          <p:nvPr/>
        </p:nvSpPr>
        <p:spPr>
          <a:xfrm>
            <a:off x="7101056" y="4815548"/>
            <a:ext cx="2480166" cy="230832"/>
          </a:xfrm>
          <a:prstGeom prst="rect">
            <a:avLst/>
          </a:prstGeom>
        </p:spPr>
        <p:txBody>
          <a:bodyPr wrap="none">
            <a:spAutoFit/>
          </a:bodyPr>
          <a:lstStyle/>
          <a:p>
            <a:r>
              <a:rPr lang="ja-JP" altLang="en-US" sz="900" dirty="0" smtClean="0"/>
              <a:t>出所）https</a:t>
            </a:r>
            <a:r>
              <a:rPr lang="ja-JP" altLang="en-US" sz="900" dirty="0"/>
              <a:t>://trustoverip.org/about/members/</a:t>
            </a:r>
          </a:p>
        </p:txBody>
      </p:sp>
      <p:pic>
        <p:nvPicPr>
          <p:cNvPr id="19" name="図 18"/>
          <p:cNvPicPr>
            <a:picLocks noChangeAspect="1"/>
          </p:cNvPicPr>
          <p:nvPr/>
        </p:nvPicPr>
        <p:blipFill rotWithShape="1">
          <a:blip r:embed="rId2"/>
          <a:srcRect t="40069" b="25410"/>
          <a:stretch/>
        </p:blipFill>
        <p:spPr>
          <a:xfrm>
            <a:off x="3517825" y="3649649"/>
            <a:ext cx="2663661" cy="1415332"/>
          </a:xfrm>
          <a:prstGeom prst="rect">
            <a:avLst/>
          </a:prstGeom>
        </p:spPr>
      </p:pic>
      <p:sp>
        <p:nvSpPr>
          <p:cNvPr id="20" name="テキスト ボックス 19"/>
          <p:cNvSpPr txBox="1"/>
          <p:nvPr/>
        </p:nvSpPr>
        <p:spPr>
          <a:xfrm>
            <a:off x="331788" y="5124616"/>
            <a:ext cx="9243824" cy="1442545"/>
          </a:xfrm>
          <a:prstGeom prst="rect">
            <a:avLst/>
          </a:prstGeom>
          <a:noFill/>
          <a:ln>
            <a:solidFill>
              <a:srgbClr val="002060"/>
            </a:solidFill>
          </a:ln>
        </p:spPr>
        <p:txBody>
          <a:bodyPr wrap="square" lIns="36000" rIns="36000" rtlCol="0" anchor="ctr">
            <a:noAutofit/>
          </a:bodyPr>
          <a:lstStyle/>
          <a:p>
            <a:pPr lvl="0" algn="ctr" defTabSz="288000">
              <a:defRPr/>
            </a:pPr>
            <a:r>
              <a:rPr lang="en-US" altLang="ja-JP" sz="1200">
                <a:solidFill>
                  <a:srgbClr val="000000"/>
                </a:solidFill>
                <a:latin typeface="Meiryo UI"/>
              </a:rPr>
              <a:t>https://trustoverip.org/get-involved/membership/</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1" name="テキスト プレースホルダー 2"/>
          <p:cNvSpPr txBox="1">
            <a:spLocks/>
          </p:cNvSpPr>
          <p:nvPr/>
        </p:nvSpPr>
        <p:spPr>
          <a:xfrm>
            <a:off x="3868626" y="5117108"/>
            <a:ext cx="1978067" cy="239677"/>
          </a:xfrm>
          <a:prstGeom prst="rect">
            <a:avLst/>
          </a:prstGeom>
          <a:no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ja-JP" altLang="en-US" sz="1400" b="1" i="0" u="sng" strike="noStrike" kern="1200" cap="none" spc="0" normalizeH="0" baseline="0" noProof="0" dirty="0" smtClean="0">
                <a:ln>
                  <a:noFill/>
                </a:ln>
                <a:solidFill>
                  <a:srgbClr val="000000"/>
                </a:solidFill>
                <a:effectLst/>
                <a:uLnTx/>
                <a:uFillTx/>
                <a:latin typeface="Meiryo UI"/>
                <a:ea typeface="Meiryo UI"/>
                <a:cs typeface="Arial"/>
              </a:rPr>
              <a:t>メンバー費</a:t>
            </a:r>
            <a:endParaRPr kumimoji="1" lang="en-US" altLang="ja-JP" sz="1400" b="1" i="0" u="sng" strike="noStrike" kern="1200" cap="none" spc="0" normalizeH="0" baseline="0" noProof="0" dirty="0" smtClean="0">
              <a:ln>
                <a:noFill/>
              </a:ln>
              <a:solidFill>
                <a:srgbClr val="000000"/>
              </a:solidFill>
              <a:effectLst/>
              <a:uLnTx/>
              <a:uFillTx/>
              <a:latin typeface="Meiryo UI"/>
              <a:ea typeface="Meiryo UI"/>
              <a:cs typeface="Arial"/>
            </a:endParaRPr>
          </a:p>
        </p:txBody>
      </p:sp>
      <p:pic>
        <p:nvPicPr>
          <p:cNvPr id="4" name="図 3"/>
          <p:cNvPicPr>
            <a:picLocks noChangeAspect="1"/>
          </p:cNvPicPr>
          <p:nvPr/>
        </p:nvPicPr>
        <p:blipFill>
          <a:blip r:embed="rId3"/>
          <a:stretch>
            <a:fillRect/>
          </a:stretch>
        </p:blipFill>
        <p:spPr>
          <a:xfrm>
            <a:off x="1971923" y="5362239"/>
            <a:ext cx="5874905" cy="1146223"/>
          </a:xfrm>
          <a:prstGeom prst="rect">
            <a:avLst/>
          </a:prstGeom>
        </p:spPr>
      </p:pic>
      <p:sp>
        <p:nvSpPr>
          <p:cNvPr id="5" name="正方形/長方形 4"/>
          <p:cNvSpPr/>
          <p:nvPr/>
        </p:nvSpPr>
        <p:spPr>
          <a:xfrm>
            <a:off x="6586511" y="6319472"/>
            <a:ext cx="2994711" cy="230832"/>
          </a:xfrm>
          <a:prstGeom prst="rect">
            <a:avLst/>
          </a:prstGeom>
        </p:spPr>
        <p:txBody>
          <a:bodyPr wrap="square">
            <a:spAutoFit/>
          </a:bodyPr>
          <a:lstStyle/>
          <a:p>
            <a:r>
              <a:rPr lang="ja-JP" altLang="en-US" sz="900" dirty="0" smtClean="0"/>
              <a:t>出所）https</a:t>
            </a:r>
            <a:r>
              <a:rPr lang="ja-JP" altLang="en-US" sz="900" dirty="0"/>
              <a:t>://trustoverip.org/get-involved/membership/</a:t>
            </a:r>
          </a:p>
        </p:txBody>
      </p:sp>
    </p:spTree>
    <p:extLst>
      <p:ext uri="{BB962C8B-B14F-4D97-AF65-F5344CB8AC3E}">
        <p14:creationId xmlns:p14="http://schemas.microsoft.com/office/powerpoint/2010/main" val="218157613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normAutofit/>
          </a:bodyPr>
          <a:lstStyle/>
          <a:p>
            <a:r>
              <a:rPr lang="en-US" altLang="ja-JP" sz="2000" dirty="0"/>
              <a:t>Trust Over IP Foundation</a:t>
            </a:r>
            <a:r>
              <a:rPr lang="ja-JP" altLang="en-US" sz="2000" dirty="0"/>
              <a:t>（</a:t>
            </a:r>
            <a:r>
              <a:rPr lang="en-US" altLang="ja-JP" sz="2000" dirty="0" smtClean="0"/>
              <a:t>ToIP</a:t>
            </a:r>
            <a:r>
              <a:rPr lang="ja-JP" altLang="en-US" sz="2000" dirty="0"/>
              <a:t>）</a:t>
            </a:r>
            <a:r>
              <a:rPr lang="en-US" altLang="ja-JP" sz="2000" dirty="0" smtClean="0"/>
              <a:t>– </a:t>
            </a:r>
            <a:r>
              <a:rPr lang="ja-JP" altLang="en-US" sz="2000" dirty="0" smtClean="0"/>
              <a:t>組織構成</a:t>
            </a:r>
            <a:endParaRPr kumimoji="1" lang="ja-JP" altLang="en-US" sz="2000" dirty="0"/>
          </a:p>
        </p:txBody>
      </p:sp>
      <p:sp>
        <p:nvSpPr>
          <p:cNvPr id="9" name="テキスト ボックス 8"/>
          <p:cNvSpPr txBox="1"/>
          <p:nvPr/>
        </p:nvSpPr>
        <p:spPr>
          <a:xfrm>
            <a:off x="331490" y="681923"/>
            <a:ext cx="1054400" cy="853976"/>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mn-cs"/>
              </a:rPr>
              <a:t>組織構成</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0" name="テキスト ボックス 9"/>
          <p:cNvSpPr txBox="1"/>
          <p:nvPr/>
        </p:nvSpPr>
        <p:spPr>
          <a:xfrm>
            <a:off x="1443336" y="681923"/>
            <a:ext cx="8131175" cy="853976"/>
          </a:xfrm>
          <a:prstGeom prst="rect">
            <a:avLst/>
          </a:prstGeom>
          <a:noFill/>
          <a:ln>
            <a:solidFill>
              <a:srgbClr val="002060"/>
            </a:solidFill>
          </a:ln>
        </p:spPr>
        <p:txBody>
          <a:bodyPr wrap="square" lIns="36000" rIns="36000" rtlCol="0" anchor="ctr">
            <a:noAutofit/>
          </a:bodyPr>
          <a:lstStyle/>
          <a:p>
            <a:pPr lvl="0" defTabSz="288000">
              <a:defRPr/>
            </a:pPr>
            <a:r>
              <a:rPr lang="en-US" altLang="ja-JP" sz="1200" dirty="0">
                <a:solidFill>
                  <a:srgbClr val="000000"/>
                </a:solidFill>
                <a:latin typeface="Meiryo UI"/>
              </a:rPr>
              <a:t>TOIP</a:t>
            </a:r>
            <a:r>
              <a:rPr lang="ja-JP" altLang="en-US" sz="1200" dirty="0">
                <a:solidFill>
                  <a:srgbClr val="000000"/>
                </a:solidFill>
                <a:latin typeface="Meiryo UI"/>
              </a:rPr>
              <a:t>内部には</a:t>
            </a:r>
            <a:r>
              <a:rPr lang="en-US" altLang="ja-JP" sz="1200" dirty="0">
                <a:solidFill>
                  <a:srgbClr val="000000"/>
                </a:solidFill>
                <a:latin typeface="Meiryo UI"/>
              </a:rPr>
              <a:t>7</a:t>
            </a:r>
            <a:r>
              <a:rPr lang="ja-JP" altLang="en-US" sz="1200" dirty="0">
                <a:solidFill>
                  <a:srgbClr val="000000"/>
                </a:solidFill>
                <a:latin typeface="Meiryo UI"/>
              </a:rPr>
              <a:t>の</a:t>
            </a:r>
            <a:r>
              <a:rPr lang="en-US" altLang="ja-JP" sz="1200" dirty="0">
                <a:solidFill>
                  <a:srgbClr val="000000"/>
                </a:solidFill>
                <a:latin typeface="Meiryo UI"/>
              </a:rPr>
              <a:t>Working Group</a:t>
            </a:r>
            <a:r>
              <a:rPr lang="ja-JP" altLang="en-US" sz="1200" dirty="0">
                <a:solidFill>
                  <a:srgbClr val="000000"/>
                </a:solidFill>
                <a:latin typeface="Meiryo UI"/>
              </a:rPr>
              <a:t>（</a:t>
            </a:r>
            <a:r>
              <a:rPr lang="en-US" altLang="ja-JP" sz="1200" dirty="0">
                <a:solidFill>
                  <a:srgbClr val="000000"/>
                </a:solidFill>
                <a:latin typeface="Meiryo UI"/>
              </a:rPr>
              <a:t>WG</a:t>
            </a:r>
            <a:r>
              <a:rPr lang="ja-JP" altLang="en-US" sz="1200" dirty="0">
                <a:solidFill>
                  <a:srgbClr val="000000"/>
                </a:solidFill>
                <a:latin typeface="Meiryo UI"/>
              </a:rPr>
              <a:t>）が設置されている。このうち、本調査では</a:t>
            </a:r>
            <a:r>
              <a:rPr lang="en-US" altLang="ja-JP" sz="1200" dirty="0">
                <a:solidFill>
                  <a:srgbClr val="000000"/>
                </a:solidFill>
                <a:latin typeface="Meiryo UI"/>
              </a:rPr>
              <a:t>TOIP</a:t>
            </a:r>
            <a:r>
              <a:rPr lang="ja-JP" altLang="en-US" sz="1200" dirty="0">
                <a:solidFill>
                  <a:srgbClr val="000000"/>
                </a:solidFill>
                <a:latin typeface="Meiryo UI"/>
              </a:rPr>
              <a:t>の中心的コンセプトである</a:t>
            </a:r>
            <a:r>
              <a:rPr lang="en-US" altLang="ja-JP" sz="1200" dirty="0">
                <a:solidFill>
                  <a:srgbClr val="000000"/>
                </a:solidFill>
                <a:latin typeface="Meiryo UI"/>
              </a:rPr>
              <a:t>Trust Over IP stack</a:t>
            </a:r>
            <a:r>
              <a:rPr lang="ja-JP" altLang="en-US" sz="1200" dirty="0">
                <a:solidFill>
                  <a:srgbClr val="000000"/>
                </a:solidFill>
                <a:latin typeface="Meiryo UI"/>
              </a:rPr>
              <a:t>を構成するテクノロジースタックとガバナンススタックをそれぞれ定義している</a:t>
            </a:r>
            <a:r>
              <a:rPr lang="en-US" altLang="ja-JP" sz="1200" dirty="0">
                <a:solidFill>
                  <a:srgbClr val="000000"/>
                </a:solidFill>
                <a:latin typeface="Meiryo UI"/>
              </a:rPr>
              <a:t>Technology Stack Working Group</a:t>
            </a:r>
            <a:r>
              <a:rPr lang="ja-JP" altLang="en-US" sz="1200" dirty="0">
                <a:solidFill>
                  <a:srgbClr val="000000"/>
                </a:solidFill>
                <a:latin typeface="Meiryo UI"/>
              </a:rPr>
              <a:t>と</a:t>
            </a:r>
            <a:r>
              <a:rPr lang="en-US" altLang="ja-JP" sz="1200" dirty="0">
                <a:solidFill>
                  <a:srgbClr val="000000"/>
                </a:solidFill>
                <a:latin typeface="Meiryo UI"/>
              </a:rPr>
              <a:t>Governance Stack Working Group</a:t>
            </a:r>
            <a:r>
              <a:rPr lang="ja-JP" altLang="en-US" sz="1200" dirty="0">
                <a:solidFill>
                  <a:srgbClr val="000000"/>
                </a:solidFill>
                <a:latin typeface="Meiryo UI"/>
              </a:rPr>
              <a:t>を調査対象とした</a:t>
            </a:r>
            <a:r>
              <a:rPr lang="ja-JP" altLang="en-US" sz="1200" dirty="0" smtClean="0">
                <a:solidFill>
                  <a:srgbClr val="000000"/>
                </a:solidFill>
                <a:latin typeface="Meiryo UI"/>
              </a:rPr>
              <a:t>。</a:t>
            </a:r>
            <a:endParaRPr lang="ja-JP" altLang="en-US" sz="1200" dirty="0">
              <a:solidFill>
                <a:srgbClr val="000000"/>
              </a:solidFill>
              <a:latin typeface="Meiryo UI"/>
            </a:endParaRPr>
          </a:p>
        </p:txBody>
      </p:sp>
      <p:sp>
        <p:nvSpPr>
          <p:cNvPr id="5" name="テキスト ボックス 4"/>
          <p:cNvSpPr txBox="1"/>
          <p:nvPr/>
        </p:nvSpPr>
        <p:spPr>
          <a:xfrm>
            <a:off x="331489" y="1931163"/>
            <a:ext cx="2170701" cy="528040"/>
          </a:xfrm>
          <a:prstGeom prst="rect">
            <a:avLst/>
          </a:prstGeom>
          <a:solidFill>
            <a:schemeClr val="accent2">
              <a:lumMod val="10000"/>
              <a:lumOff val="90000"/>
            </a:schemeClr>
          </a:solidFill>
        </p:spPr>
        <p:txBody>
          <a:bodyPr wrap="square" lIns="36000" rIns="36000" rtlCol="0" anchor="ctr">
            <a:noAutofit/>
          </a:bodyPr>
          <a:lstStyle/>
          <a:p>
            <a:pPr algn="ctr" defTabSz="288000"/>
            <a:r>
              <a:rPr lang="en-US" altLang="ja-JP" sz="1100" dirty="0" smtClean="0">
                <a:latin typeface="+mn-ea"/>
              </a:rPr>
              <a:t>Technology </a:t>
            </a:r>
            <a:r>
              <a:rPr lang="en-US" altLang="ja-JP" sz="1100" dirty="0">
                <a:latin typeface="+mn-ea"/>
              </a:rPr>
              <a:t>Stack Working Group (TSWG)</a:t>
            </a:r>
          </a:p>
        </p:txBody>
      </p:sp>
      <p:sp>
        <p:nvSpPr>
          <p:cNvPr id="6" name="テキスト ボックス 5"/>
          <p:cNvSpPr txBox="1"/>
          <p:nvPr/>
        </p:nvSpPr>
        <p:spPr>
          <a:xfrm>
            <a:off x="331484" y="2494483"/>
            <a:ext cx="2170701" cy="542916"/>
          </a:xfrm>
          <a:prstGeom prst="rect">
            <a:avLst/>
          </a:prstGeom>
          <a:solidFill>
            <a:schemeClr val="accent2">
              <a:lumMod val="10000"/>
              <a:lumOff val="90000"/>
            </a:schemeClr>
          </a:solidFill>
        </p:spPr>
        <p:txBody>
          <a:bodyPr wrap="square" lIns="36000" rIns="36000" rtlCol="0" anchor="ctr">
            <a:noAutofit/>
          </a:bodyPr>
          <a:lstStyle/>
          <a:p>
            <a:pPr algn="ctr" defTabSz="288000"/>
            <a:r>
              <a:rPr lang="en-US" altLang="ja-JP" sz="1100" dirty="0" smtClean="0">
                <a:latin typeface="+mn-ea"/>
              </a:rPr>
              <a:t>Governance </a:t>
            </a:r>
            <a:r>
              <a:rPr lang="en-US" altLang="ja-JP" sz="1100" dirty="0">
                <a:latin typeface="+mn-ea"/>
              </a:rPr>
              <a:t>Stack Working Group (GSWG)</a:t>
            </a:r>
          </a:p>
        </p:txBody>
      </p:sp>
      <p:sp>
        <p:nvSpPr>
          <p:cNvPr id="8" name="テキスト ボックス 7"/>
          <p:cNvSpPr txBox="1"/>
          <p:nvPr/>
        </p:nvSpPr>
        <p:spPr>
          <a:xfrm>
            <a:off x="331494" y="3082940"/>
            <a:ext cx="2170701" cy="475424"/>
          </a:xfrm>
          <a:prstGeom prst="rect">
            <a:avLst/>
          </a:prstGeom>
          <a:solidFill>
            <a:schemeClr val="accent2">
              <a:lumMod val="10000"/>
              <a:lumOff val="90000"/>
            </a:schemeClr>
          </a:solidFill>
        </p:spPr>
        <p:txBody>
          <a:bodyPr wrap="square" lIns="36000" rIns="36000" rtlCol="0" anchor="ctr">
            <a:noAutofit/>
          </a:bodyPr>
          <a:lstStyle/>
          <a:p>
            <a:pPr algn="ctr" defTabSz="288000"/>
            <a:r>
              <a:rPr lang="en-US" altLang="ja-JP" sz="1100" dirty="0" smtClean="0">
                <a:latin typeface="+mn-ea"/>
              </a:rPr>
              <a:t>Ecosystem </a:t>
            </a:r>
            <a:r>
              <a:rPr lang="en-US" altLang="ja-JP" sz="1100" dirty="0">
                <a:latin typeface="+mn-ea"/>
              </a:rPr>
              <a:t>Foundry Working Group (EFWG)</a:t>
            </a:r>
          </a:p>
        </p:txBody>
      </p:sp>
      <p:sp>
        <p:nvSpPr>
          <p:cNvPr id="11" name="テキスト ボックス 10"/>
          <p:cNvSpPr txBox="1"/>
          <p:nvPr/>
        </p:nvSpPr>
        <p:spPr>
          <a:xfrm>
            <a:off x="2555826" y="1931163"/>
            <a:ext cx="3129053" cy="528040"/>
          </a:xfrm>
          <a:prstGeom prst="rect">
            <a:avLst/>
          </a:prstGeom>
          <a:noFill/>
          <a:ln>
            <a:solidFill>
              <a:schemeClr val="accent2">
                <a:lumMod val="25000"/>
                <a:lumOff val="75000"/>
              </a:schemeClr>
            </a:solidFill>
          </a:ln>
        </p:spPr>
        <p:txBody>
          <a:bodyPr wrap="square" lIns="72000" rIns="72000" rtlCol="0" anchor="ctr">
            <a:noAutofit/>
          </a:bodyPr>
          <a:lstStyle/>
          <a:p>
            <a:pPr defTabSz="288000"/>
            <a:r>
              <a:rPr lang="en-US" altLang="ja-JP" sz="1050" dirty="0">
                <a:latin typeface="+mn-ea"/>
              </a:rPr>
              <a:t>ToIP Technical Architecture</a:t>
            </a:r>
            <a:r>
              <a:rPr lang="ja-JP" altLang="en-US" sz="1050" dirty="0">
                <a:latin typeface="+mn-ea"/>
              </a:rPr>
              <a:t>規格に定義されている</a:t>
            </a:r>
            <a:r>
              <a:rPr lang="en-US" altLang="ja-JP" sz="1050" dirty="0">
                <a:latin typeface="+mn-ea"/>
              </a:rPr>
              <a:t>Trust over IP </a:t>
            </a:r>
            <a:r>
              <a:rPr lang="ja-JP" altLang="en-US" sz="1050" dirty="0">
                <a:latin typeface="+mn-ea"/>
              </a:rPr>
              <a:t>アーキテクチャスタックの技術標準、テストスイート、相互運用性認証標準を定める。</a:t>
            </a:r>
          </a:p>
        </p:txBody>
      </p:sp>
      <p:sp>
        <p:nvSpPr>
          <p:cNvPr id="12" name="テキスト ボックス 11"/>
          <p:cNvSpPr txBox="1"/>
          <p:nvPr/>
        </p:nvSpPr>
        <p:spPr>
          <a:xfrm>
            <a:off x="2555821" y="2494483"/>
            <a:ext cx="3129053" cy="542916"/>
          </a:xfrm>
          <a:prstGeom prst="rect">
            <a:avLst/>
          </a:prstGeom>
          <a:noFill/>
          <a:ln>
            <a:solidFill>
              <a:schemeClr val="accent2">
                <a:lumMod val="25000"/>
                <a:lumOff val="75000"/>
              </a:schemeClr>
            </a:solidFill>
          </a:ln>
        </p:spPr>
        <p:txBody>
          <a:bodyPr wrap="square" lIns="72000" rIns="72000" rtlCol="0" anchor="ctr">
            <a:noAutofit/>
          </a:bodyPr>
          <a:lstStyle/>
          <a:p>
            <a:pPr defTabSz="288000"/>
            <a:r>
              <a:rPr lang="en-US" altLang="ja-JP" sz="1050">
                <a:latin typeface="+mn-ea"/>
              </a:rPr>
              <a:t>Trust over IP</a:t>
            </a:r>
            <a:r>
              <a:rPr lang="ja-JP" altLang="en-US" sz="1050">
                <a:latin typeface="+mn-ea"/>
              </a:rPr>
              <a:t>アーキテクチャスタックを実装するエンティティ間のビジネス、法律、社会的信頼を可能にするガバナンスフレームワークのモデルと相互運用性基準を定義する。</a:t>
            </a:r>
            <a:endParaRPr lang="ja-JP" altLang="en-US" sz="1050" dirty="0">
              <a:latin typeface="+mn-ea"/>
            </a:endParaRPr>
          </a:p>
        </p:txBody>
      </p:sp>
      <p:sp>
        <p:nvSpPr>
          <p:cNvPr id="13" name="テキスト ボックス 12"/>
          <p:cNvSpPr txBox="1"/>
          <p:nvPr/>
        </p:nvSpPr>
        <p:spPr>
          <a:xfrm>
            <a:off x="2555831" y="3082939"/>
            <a:ext cx="3129053" cy="475424"/>
          </a:xfrm>
          <a:prstGeom prst="rect">
            <a:avLst/>
          </a:prstGeom>
          <a:noFill/>
          <a:ln>
            <a:solidFill>
              <a:schemeClr val="accent2">
                <a:lumMod val="25000"/>
                <a:lumOff val="75000"/>
              </a:schemeClr>
            </a:solidFill>
          </a:ln>
        </p:spPr>
        <p:txBody>
          <a:bodyPr wrap="square" lIns="72000" rIns="72000" rtlCol="0" anchor="ctr">
            <a:noAutofit/>
          </a:bodyPr>
          <a:lstStyle/>
          <a:p>
            <a:pPr defTabSz="288000"/>
            <a:r>
              <a:rPr lang="ja-JP" altLang="en-US" sz="1050" dirty="0">
                <a:latin typeface="+mn-ea"/>
              </a:rPr>
              <a:t>新しい </a:t>
            </a:r>
            <a:r>
              <a:rPr lang="en-US" altLang="ja-JP" sz="1050" dirty="0" smtClean="0">
                <a:latin typeface="+mn-ea"/>
              </a:rPr>
              <a:t>ToIP </a:t>
            </a:r>
            <a:r>
              <a:rPr lang="ja-JP" altLang="en-US" sz="1050" dirty="0">
                <a:latin typeface="+mn-ea"/>
              </a:rPr>
              <a:t>レイヤー </a:t>
            </a:r>
            <a:r>
              <a:rPr lang="en-US" altLang="ja-JP" sz="1050" dirty="0">
                <a:latin typeface="+mn-ea"/>
              </a:rPr>
              <a:t>4 </a:t>
            </a:r>
            <a:r>
              <a:rPr lang="ja-JP" altLang="en-US" sz="1050" dirty="0">
                <a:latin typeface="+mn-ea"/>
              </a:rPr>
              <a:t>エコシステムプロジェクトの設立とモニタリングのためのプロセスガイダンスを提供する。</a:t>
            </a:r>
          </a:p>
        </p:txBody>
      </p:sp>
      <p:sp>
        <p:nvSpPr>
          <p:cNvPr id="14" name="テキスト ボックス 13"/>
          <p:cNvSpPr txBox="1"/>
          <p:nvPr/>
        </p:nvSpPr>
        <p:spPr>
          <a:xfrm>
            <a:off x="331494" y="3597918"/>
            <a:ext cx="2170701" cy="618591"/>
          </a:xfrm>
          <a:prstGeom prst="rect">
            <a:avLst/>
          </a:prstGeom>
          <a:solidFill>
            <a:schemeClr val="accent2">
              <a:lumMod val="10000"/>
              <a:lumOff val="90000"/>
            </a:schemeClr>
          </a:solidFill>
        </p:spPr>
        <p:txBody>
          <a:bodyPr wrap="square" lIns="36000" rIns="36000" rtlCol="0" anchor="ctr">
            <a:noAutofit/>
          </a:bodyPr>
          <a:lstStyle/>
          <a:p>
            <a:pPr algn="ctr" defTabSz="288000"/>
            <a:r>
              <a:rPr lang="en-US" altLang="ja-JP" sz="1100" dirty="0" smtClean="0">
                <a:latin typeface="+mn-ea"/>
              </a:rPr>
              <a:t>Utility </a:t>
            </a:r>
            <a:r>
              <a:rPr lang="en-US" altLang="ja-JP" sz="1100" dirty="0">
                <a:latin typeface="+mn-ea"/>
              </a:rPr>
              <a:t>Foundry Working Group (UFWG)</a:t>
            </a:r>
          </a:p>
        </p:txBody>
      </p:sp>
      <p:sp>
        <p:nvSpPr>
          <p:cNvPr id="15" name="テキスト ボックス 14"/>
          <p:cNvSpPr txBox="1"/>
          <p:nvPr/>
        </p:nvSpPr>
        <p:spPr>
          <a:xfrm>
            <a:off x="2555831" y="3597916"/>
            <a:ext cx="3129053" cy="618593"/>
          </a:xfrm>
          <a:prstGeom prst="rect">
            <a:avLst/>
          </a:prstGeom>
          <a:noFill/>
          <a:ln>
            <a:solidFill>
              <a:schemeClr val="accent2">
                <a:lumMod val="25000"/>
                <a:lumOff val="75000"/>
              </a:schemeClr>
            </a:solidFill>
          </a:ln>
        </p:spPr>
        <p:txBody>
          <a:bodyPr wrap="square" lIns="72000" rIns="72000" rtlCol="0" anchor="ctr">
            <a:noAutofit/>
          </a:bodyPr>
          <a:lstStyle/>
          <a:p>
            <a:pPr defTabSz="288000"/>
            <a:r>
              <a:rPr lang="en-US" altLang="ja-JP" sz="1050" dirty="0">
                <a:latin typeface="+mn-ea"/>
              </a:rPr>
              <a:t>Trust over IP Layer One</a:t>
            </a:r>
            <a:r>
              <a:rPr lang="ja-JP" altLang="en-US" sz="1050" dirty="0">
                <a:latin typeface="+mn-ea"/>
              </a:rPr>
              <a:t>（ユーティリティ）のガバナンス当局、実装者、運用者、およびサービスプロバイダ間</a:t>
            </a:r>
            <a:r>
              <a:rPr lang="ja-JP" altLang="en-US" sz="1050" dirty="0" smtClean="0">
                <a:latin typeface="+mn-ea"/>
              </a:rPr>
              <a:t>の</a:t>
            </a:r>
            <a:r>
              <a:rPr lang="ja-JP" altLang="en-US" sz="1050" dirty="0">
                <a:latin typeface="+mn-ea"/>
              </a:rPr>
              <a:t>実装</a:t>
            </a:r>
            <a:r>
              <a:rPr lang="ja-JP" altLang="en-US" sz="1050" dirty="0" smtClean="0">
                <a:latin typeface="+mn-ea"/>
              </a:rPr>
              <a:t>コミュニティ</a:t>
            </a:r>
            <a:r>
              <a:rPr lang="ja-JP" altLang="en-US" sz="1050" dirty="0">
                <a:latin typeface="+mn-ea"/>
              </a:rPr>
              <a:t>を促進する。</a:t>
            </a:r>
          </a:p>
        </p:txBody>
      </p:sp>
      <p:sp>
        <p:nvSpPr>
          <p:cNvPr id="16" name="テキスト ボックス 15"/>
          <p:cNvSpPr txBox="1"/>
          <p:nvPr/>
        </p:nvSpPr>
        <p:spPr>
          <a:xfrm>
            <a:off x="331483" y="4267678"/>
            <a:ext cx="2170701" cy="650873"/>
          </a:xfrm>
          <a:prstGeom prst="rect">
            <a:avLst/>
          </a:prstGeom>
          <a:solidFill>
            <a:schemeClr val="accent2">
              <a:lumMod val="10000"/>
              <a:lumOff val="90000"/>
            </a:schemeClr>
          </a:solidFill>
        </p:spPr>
        <p:txBody>
          <a:bodyPr wrap="square" lIns="36000" rIns="36000" rtlCol="0" anchor="ctr">
            <a:noAutofit/>
          </a:bodyPr>
          <a:lstStyle/>
          <a:p>
            <a:pPr algn="ctr" defTabSz="288000"/>
            <a:r>
              <a:rPr lang="en-US" altLang="ja-JP" sz="1100" dirty="0" smtClean="0">
                <a:latin typeface="+mn-ea"/>
              </a:rPr>
              <a:t>Human </a:t>
            </a:r>
            <a:r>
              <a:rPr lang="en-US" altLang="ja-JP" sz="1100" dirty="0">
                <a:latin typeface="+mn-ea"/>
              </a:rPr>
              <a:t>Experience Working Group (HXWG)</a:t>
            </a:r>
          </a:p>
        </p:txBody>
      </p:sp>
      <p:sp>
        <p:nvSpPr>
          <p:cNvPr id="17" name="テキスト ボックス 16"/>
          <p:cNvSpPr txBox="1"/>
          <p:nvPr/>
        </p:nvSpPr>
        <p:spPr>
          <a:xfrm>
            <a:off x="2555831" y="4267677"/>
            <a:ext cx="3129053" cy="650873"/>
          </a:xfrm>
          <a:prstGeom prst="rect">
            <a:avLst/>
          </a:prstGeom>
          <a:noFill/>
          <a:ln>
            <a:solidFill>
              <a:schemeClr val="accent2">
                <a:lumMod val="25000"/>
                <a:lumOff val="75000"/>
              </a:schemeClr>
            </a:solidFill>
          </a:ln>
        </p:spPr>
        <p:txBody>
          <a:bodyPr wrap="square" lIns="72000" rIns="72000" rtlCol="0" anchor="ctr">
            <a:noAutofit/>
          </a:bodyPr>
          <a:lstStyle/>
          <a:p>
            <a:pPr defTabSz="288000"/>
            <a:r>
              <a:rPr lang="ja-JP" altLang="en-US" sz="1050">
                <a:latin typeface="+mn-ea"/>
              </a:rPr>
              <a:t>デジタルシステム、そのガバナンス、それらを支えるビジネスプロセスの設計上の特徴について、それらを利用する人々の文脈的かつ主観的な経験において、インタラクションやアクターを信頼できるものにするかどうかを検討する。</a:t>
            </a:r>
            <a:endParaRPr lang="ja-JP" altLang="en-US" sz="1050" dirty="0">
              <a:latin typeface="+mn-ea"/>
            </a:endParaRPr>
          </a:p>
        </p:txBody>
      </p:sp>
      <p:sp>
        <p:nvSpPr>
          <p:cNvPr id="18" name="テキスト ボックス 17"/>
          <p:cNvSpPr txBox="1"/>
          <p:nvPr/>
        </p:nvSpPr>
        <p:spPr>
          <a:xfrm>
            <a:off x="331494" y="4958585"/>
            <a:ext cx="2170701" cy="799458"/>
          </a:xfrm>
          <a:prstGeom prst="rect">
            <a:avLst/>
          </a:prstGeom>
          <a:solidFill>
            <a:schemeClr val="accent2">
              <a:lumMod val="10000"/>
              <a:lumOff val="90000"/>
            </a:schemeClr>
          </a:solidFill>
        </p:spPr>
        <p:txBody>
          <a:bodyPr wrap="square" lIns="36000" rIns="36000" rtlCol="0" anchor="ctr">
            <a:noAutofit/>
          </a:bodyPr>
          <a:lstStyle/>
          <a:p>
            <a:pPr algn="ctr" defTabSz="288000"/>
            <a:r>
              <a:rPr lang="en-US" altLang="ja-JP" sz="1100" dirty="0" smtClean="0">
                <a:latin typeface="+mn-ea"/>
              </a:rPr>
              <a:t>Data </a:t>
            </a:r>
            <a:r>
              <a:rPr lang="en-US" altLang="ja-JP" sz="1100" dirty="0">
                <a:latin typeface="+mn-ea"/>
              </a:rPr>
              <a:t>Modeling &amp; Representation Working Group (DMRWG)</a:t>
            </a:r>
          </a:p>
        </p:txBody>
      </p:sp>
      <p:sp>
        <p:nvSpPr>
          <p:cNvPr id="19" name="テキスト ボックス 18"/>
          <p:cNvSpPr txBox="1"/>
          <p:nvPr/>
        </p:nvSpPr>
        <p:spPr>
          <a:xfrm>
            <a:off x="2555831" y="4958584"/>
            <a:ext cx="3129053" cy="799458"/>
          </a:xfrm>
          <a:prstGeom prst="rect">
            <a:avLst/>
          </a:prstGeom>
          <a:noFill/>
          <a:ln>
            <a:solidFill>
              <a:schemeClr val="accent2">
                <a:lumMod val="25000"/>
                <a:lumOff val="75000"/>
              </a:schemeClr>
            </a:solidFill>
          </a:ln>
        </p:spPr>
        <p:txBody>
          <a:bodyPr wrap="square" lIns="72000" rIns="72000" rtlCol="0" anchor="ctr">
            <a:noAutofit/>
          </a:bodyPr>
          <a:lstStyle/>
          <a:p>
            <a:pPr defTabSz="288000"/>
            <a:r>
              <a:rPr lang="ja-JP" altLang="en-US" sz="1050" dirty="0">
                <a:latin typeface="+mn-ea"/>
              </a:rPr>
              <a:t>データモデリングに関する仕様、ベストプラクティス、標準を定義することをスコープとする。これらの標準が </a:t>
            </a:r>
            <a:r>
              <a:rPr lang="en-US" altLang="ja-JP" sz="1050" dirty="0">
                <a:latin typeface="+mn-ea"/>
              </a:rPr>
              <a:t>Linux Foundation </a:t>
            </a:r>
            <a:r>
              <a:rPr lang="ja-JP" altLang="en-US" sz="1050" dirty="0">
                <a:latin typeface="+mn-ea"/>
              </a:rPr>
              <a:t>でホストされているか外部であるかを問わず、データが </a:t>
            </a:r>
            <a:r>
              <a:rPr lang="en-US" altLang="ja-JP" sz="1050" dirty="0">
                <a:latin typeface="+mn-ea"/>
              </a:rPr>
              <a:t>ToIP </a:t>
            </a:r>
            <a:r>
              <a:rPr lang="ja-JP" altLang="en-US" sz="1050" dirty="0">
                <a:latin typeface="+mn-ea"/>
              </a:rPr>
              <a:t>スタックのすべての側面でどのように保存、処理、転送されるかの論理および特定の表現を定義する。</a:t>
            </a:r>
          </a:p>
        </p:txBody>
      </p:sp>
      <p:sp>
        <p:nvSpPr>
          <p:cNvPr id="20" name="テキスト ボックス 19"/>
          <p:cNvSpPr txBox="1"/>
          <p:nvPr/>
        </p:nvSpPr>
        <p:spPr>
          <a:xfrm>
            <a:off x="331490" y="1607264"/>
            <a:ext cx="2170695" cy="288617"/>
          </a:xfrm>
          <a:prstGeom prst="rect">
            <a:avLst/>
          </a:prstGeom>
          <a:solidFill>
            <a:srgbClr val="002060"/>
          </a:solidFill>
        </p:spPr>
        <p:txBody>
          <a:bodyPr wrap="square" lIns="36000" rIns="36000" rtlCol="0" anchor="ctr">
            <a:noAutofit/>
          </a:bodyPr>
          <a:lstStyle/>
          <a:p>
            <a:pPr algn="ctr" defTabSz="288000"/>
            <a:r>
              <a:rPr lang="en-US" altLang="ja-JP" sz="1100" b="1" dirty="0" smtClean="0">
                <a:solidFill>
                  <a:schemeClr val="bg1"/>
                </a:solidFill>
                <a:latin typeface="+mn-ea"/>
              </a:rPr>
              <a:t>WG</a:t>
            </a:r>
            <a:r>
              <a:rPr lang="ja-JP" altLang="en-US" sz="1100" b="1" dirty="0" smtClean="0">
                <a:solidFill>
                  <a:schemeClr val="bg1"/>
                </a:solidFill>
                <a:latin typeface="+mn-ea"/>
              </a:rPr>
              <a:t>名</a:t>
            </a:r>
            <a:endParaRPr lang="en-US" altLang="ja-JP" sz="1100" b="1" dirty="0">
              <a:solidFill>
                <a:schemeClr val="bg1"/>
              </a:solidFill>
              <a:latin typeface="+mn-ea"/>
            </a:endParaRPr>
          </a:p>
        </p:txBody>
      </p:sp>
      <p:sp>
        <p:nvSpPr>
          <p:cNvPr id="21" name="テキスト ボックス 20"/>
          <p:cNvSpPr txBox="1"/>
          <p:nvPr/>
        </p:nvSpPr>
        <p:spPr>
          <a:xfrm>
            <a:off x="2555826" y="1607264"/>
            <a:ext cx="3129053" cy="288617"/>
          </a:xfrm>
          <a:prstGeom prst="rect">
            <a:avLst/>
          </a:prstGeom>
          <a:solidFill>
            <a:srgbClr val="002060"/>
          </a:solidFill>
        </p:spPr>
        <p:txBody>
          <a:bodyPr wrap="square" lIns="36000" rIns="36000" rtlCol="0" anchor="ctr">
            <a:noAutofit/>
          </a:bodyPr>
          <a:lstStyle/>
          <a:p>
            <a:pPr algn="ctr" defTabSz="288000"/>
            <a:r>
              <a:rPr lang="en-US" altLang="ja-JP" sz="1100" b="1" dirty="0" smtClean="0">
                <a:solidFill>
                  <a:schemeClr val="bg1"/>
                </a:solidFill>
                <a:latin typeface="+mn-ea"/>
              </a:rPr>
              <a:t>WG</a:t>
            </a:r>
            <a:r>
              <a:rPr lang="ja-JP" altLang="en-US" sz="1100" b="1" dirty="0">
                <a:solidFill>
                  <a:schemeClr val="bg1"/>
                </a:solidFill>
                <a:latin typeface="+mn-ea"/>
              </a:rPr>
              <a:t>概要</a:t>
            </a:r>
            <a:endParaRPr lang="en-US" altLang="ja-JP" sz="1100" b="1" dirty="0">
              <a:solidFill>
                <a:schemeClr val="bg1"/>
              </a:solidFill>
              <a:latin typeface="+mn-ea"/>
            </a:endParaRPr>
          </a:p>
        </p:txBody>
      </p:sp>
      <p:sp>
        <p:nvSpPr>
          <p:cNvPr id="22" name="テキスト ボックス 21"/>
          <p:cNvSpPr txBox="1"/>
          <p:nvPr/>
        </p:nvSpPr>
        <p:spPr>
          <a:xfrm>
            <a:off x="331482" y="5798077"/>
            <a:ext cx="2170701" cy="551421"/>
          </a:xfrm>
          <a:prstGeom prst="rect">
            <a:avLst/>
          </a:prstGeom>
          <a:solidFill>
            <a:schemeClr val="accent2">
              <a:lumMod val="10000"/>
              <a:lumOff val="90000"/>
            </a:schemeClr>
          </a:solidFill>
        </p:spPr>
        <p:txBody>
          <a:bodyPr wrap="square" lIns="36000" rIns="36000" rtlCol="0" anchor="ctr">
            <a:noAutofit/>
          </a:bodyPr>
          <a:lstStyle/>
          <a:p>
            <a:pPr algn="ctr" defTabSz="288000"/>
            <a:r>
              <a:rPr lang="en-US" altLang="ja-JP" sz="1100" dirty="0" smtClean="0">
                <a:latin typeface="+mn-ea"/>
              </a:rPr>
              <a:t>Concepts </a:t>
            </a:r>
            <a:r>
              <a:rPr lang="en-US" altLang="ja-JP" sz="1100" dirty="0">
                <a:latin typeface="+mn-ea"/>
              </a:rPr>
              <a:t>&amp; Terminology Working Group (CTWG)</a:t>
            </a:r>
          </a:p>
        </p:txBody>
      </p:sp>
      <p:sp>
        <p:nvSpPr>
          <p:cNvPr id="23" name="テキスト ボックス 22"/>
          <p:cNvSpPr txBox="1"/>
          <p:nvPr/>
        </p:nvSpPr>
        <p:spPr>
          <a:xfrm>
            <a:off x="2555819" y="5798076"/>
            <a:ext cx="3129053" cy="551421"/>
          </a:xfrm>
          <a:prstGeom prst="rect">
            <a:avLst/>
          </a:prstGeom>
          <a:noFill/>
          <a:ln>
            <a:solidFill>
              <a:schemeClr val="accent2">
                <a:lumMod val="25000"/>
                <a:lumOff val="75000"/>
              </a:schemeClr>
            </a:solidFill>
          </a:ln>
        </p:spPr>
        <p:txBody>
          <a:bodyPr wrap="square" lIns="72000" rIns="72000" rtlCol="0" anchor="ctr">
            <a:noAutofit/>
          </a:bodyPr>
          <a:lstStyle/>
          <a:p>
            <a:pPr defTabSz="288000"/>
            <a:r>
              <a:rPr lang="en-US" altLang="ja-JP" sz="1050" dirty="0" smtClean="0">
                <a:latin typeface="+mn-ea"/>
              </a:rPr>
              <a:t>TOIP</a:t>
            </a:r>
            <a:r>
              <a:rPr lang="ja-JP" altLang="en-US" sz="1050" dirty="0">
                <a:latin typeface="+mn-ea"/>
              </a:rPr>
              <a:t>のワーキンググループ（</a:t>
            </a:r>
            <a:r>
              <a:rPr lang="en-US" altLang="ja-JP" sz="1050" dirty="0">
                <a:latin typeface="+mn-ea"/>
              </a:rPr>
              <a:t>WG</a:t>
            </a:r>
            <a:r>
              <a:rPr lang="ja-JP" altLang="en-US" sz="1050" dirty="0">
                <a:latin typeface="+mn-ea"/>
              </a:rPr>
              <a:t>）とタスクフォース（</a:t>
            </a:r>
            <a:r>
              <a:rPr lang="en-US" altLang="ja-JP" sz="1050" dirty="0">
                <a:latin typeface="+mn-ea"/>
              </a:rPr>
              <a:t>TF</a:t>
            </a:r>
            <a:r>
              <a:rPr lang="ja-JP" altLang="en-US" sz="1050" dirty="0">
                <a:latin typeface="+mn-ea"/>
              </a:rPr>
              <a:t>）が必要とする概念や用語を開発し、</a:t>
            </a:r>
            <a:r>
              <a:rPr lang="en-US" altLang="ja-JP" sz="1050" dirty="0">
                <a:latin typeface="+mn-ea"/>
              </a:rPr>
              <a:t>TOIP</a:t>
            </a:r>
            <a:r>
              <a:rPr lang="ja-JP" altLang="en-US" sz="1050" dirty="0">
                <a:latin typeface="+mn-ea"/>
              </a:rPr>
              <a:t>内外で誰もが利用できるようにすることを支援する。</a:t>
            </a:r>
          </a:p>
        </p:txBody>
      </p:sp>
      <p:sp>
        <p:nvSpPr>
          <p:cNvPr id="2" name="正方形/長方形 1"/>
          <p:cNvSpPr/>
          <p:nvPr/>
        </p:nvSpPr>
        <p:spPr>
          <a:xfrm>
            <a:off x="138619" y="6460084"/>
            <a:ext cx="4369771" cy="230832"/>
          </a:xfrm>
          <a:prstGeom prst="rect">
            <a:avLst/>
          </a:prstGeom>
        </p:spPr>
        <p:txBody>
          <a:bodyPr wrap="square">
            <a:spAutoFit/>
          </a:bodyPr>
          <a:lstStyle/>
          <a:p>
            <a:r>
              <a:rPr lang="ja-JP" altLang="en-US" sz="900" dirty="0" smtClean="0"/>
              <a:t>出所）https</a:t>
            </a:r>
            <a:r>
              <a:rPr lang="ja-JP" altLang="en-US" sz="900" dirty="0"/>
              <a:t>://trustoverip.org/get-involved/working-group-activity/</a:t>
            </a:r>
          </a:p>
        </p:txBody>
      </p:sp>
      <p:pic>
        <p:nvPicPr>
          <p:cNvPr id="24" name="図 23"/>
          <p:cNvPicPr/>
          <p:nvPr/>
        </p:nvPicPr>
        <p:blipFill>
          <a:blip r:embed="rId2"/>
          <a:stretch>
            <a:fillRect/>
          </a:stretch>
        </p:blipFill>
        <p:spPr>
          <a:xfrm>
            <a:off x="5819552" y="2729784"/>
            <a:ext cx="4016685" cy="2079408"/>
          </a:xfrm>
          <a:prstGeom prst="rect">
            <a:avLst/>
          </a:prstGeom>
        </p:spPr>
      </p:pic>
      <p:sp>
        <p:nvSpPr>
          <p:cNvPr id="25" name="テキスト プレースホルダー 2"/>
          <p:cNvSpPr txBox="1">
            <a:spLocks/>
          </p:cNvSpPr>
          <p:nvPr/>
        </p:nvSpPr>
        <p:spPr>
          <a:xfrm>
            <a:off x="6838860" y="2401285"/>
            <a:ext cx="1978067" cy="288000"/>
          </a:xfrm>
          <a:prstGeom prst="rect">
            <a:avLst/>
          </a:prstGeom>
          <a:no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lvl="0" algn="ctr">
              <a:defRPr/>
            </a:pPr>
            <a:r>
              <a:rPr lang="en-US" altLang="ja-JP" sz="1400" b="1" u="sng" dirty="0" err="1">
                <a:solidFill>
                  <a:srgbClr val="000000"/>
                </a:solidFill>
              </a:rPr>
              <a:t>ToIP</a:t>
            </a:r>
            <a:r>
              <a:rPr lang="ja-JP" altLang="en-US" sz="1400" b="1" u="sng" dirty="0">
                <a:solidFill>
                  <a:srgbClr val="000000"/>
                </a:solidFill>
              </a:rPr>
              <a:t>運営体制</a:t>
            </a:r>
            <a:endParaRPr kumimoji="1" lang="en-US" altLang="ja-JP" sz="1400" b="1" i="0" u="sng" strike="noStrike" kern="1200" cap="none" spc="0" normalizeH="0" baseline="0" noProof="0" dirty="0" smtClean="0">
              <a:ln>
                <a:noFill/>
              </a:ln>
              <a:solidFill>
                <a:srgbClr val="000000"/>
              </a:solidFill>
              <a:effectLst/>
              <a:uLnTx/>
              <a:uFillTx/>
              <a:latin typeface="Meiryo UI"/>
              <a:ea typeface="Meiryo UI"/>
              <a:cs typeface="Arial"/>
            </a:endParaRPr>
          </a:p>
        </p:txBody>
      </p:sp>
      <p:sp>
        <p:nvSpPr>
          <p:cNvPr id="26" name="テキスト ボックス 25"/>
          <p:cNvSpPr txBox="1"/>
          <p:nvPr/>
        </p:nvSpPr>
        <p:spPr>
          <a:xfrm>
            <a:off x="6010940" y="4918550"/>
            <a:ext cx="3693041" cy="723793"/>
          </a:xfrm>
          <a:prstGeom prst="rect">
            <a:avLst/>
          </a:prstGeom>
          <a:solidFill>
            <a:schemeClr val="accent2">
              <a:lumMod val="10000"/>
              <a:lumOff val="90000"/>
            </a:schemeClr>
          </a:solidFill>
          <a:ln>
            <a:noFill/>
          </a:ln>
        </p:spPr>
        <p:txBody>
          <a:bodyPr wrap="square" lIns="72000" rIns="72000" rtlCol="0" anchor="ctr">
            <a:noAutofit/>
          </a:bodyPr>
          <a:lstStyle/>
          <a:p>
            <a:pPr defTabSz="288000"/>
            <a:r>
              <a:rPr lang="en-US" altLang="ja-JP" sz="1050" dirty="0">
                <a:latin typeface="+mn-ea"/>
              </a:rPr>
              <a:t>2020</a:t>
            </a:r>
            <a:r>
              <a:rPr lang="ja-JP" altLang="en-US" sz="1050" dirty="0">
                <a:latin typeface="+mn-ea"/>
              </a:rPr>
              <a:t>年</a:t>
            </a:r>
            <a:r>
              <a:rPr lang="en-US" altLang="ja-JP" sz="1050" dirty="0">
                <a:latin typeface="+mn-ea"/>
              </a:rPr>
              <a:t>5</a:t>
            </a:r>
            <a:r>
              <a:rPr lang="ja-JP" altLang="en-US" sz="1050" dirty="0">
                <a:latin typeface="+mn-ea"/>
              </a:rPr>
              <a:t>月に発行された</a:t>
            </a:r>
            <a:r>
              <a:rPr lang="en-US" altLang="ja-JP" sz="1050" dirty="0" err="1">
                <a:latin typeface="+mn-ea"/>
              </a:rPr>
              <a:t>ToIP</a:t>
            </a:r>
            <a:r>
              <a:rPr lang="ja-JP" altLang="en-US" sz="1050" dirty="0">
                <a:latin typeface="+mn-ea"/>
              </a:rPr>
              <a:t>ホワイトペーパーでは</a:t>
            </a:r>
            <a:r>
              <a:rPr lang="ja-JP" altLang="en-US" sz="1050" dirty="0" smtClean="0">
                <a:latin typeface="+mn-ea"/>
              </a:rPr>
              <a:t>、上図のような</a:t>
            </a:r>
            <a:r>
              <a:rPr lang="en-US" altLang="ja-JP" sz="1050" dirty="0" smtClean="0">
                <a:latin typeface="+mn-ea"/>
              </a:rPr>
              <a:t>Steering </a:t>
            </a:r>
            <a:r>
              <a:rPr lang="en-US" altLang="ja-JP" sz="1050" dirty="0">
                <a:latin typeface="+mn-ea"/>
              </a:rPr>
              <a:t>Member</a:t>
            </a:r>
            <a:r>
              <a:rPr lang="ja-JP" altLang="en-US" sz="1050" dirty="0">
                <a:latin typeface="+mn-ea"/>
              </a:rPr>
              <a:t>から構成される</a:t>
            </a:r>
            <a:r>
              <a:rPr lang="en-US" altLang="ja-JP" sz="1050" dirty="0">
                <a:latin typeface="+mn-ea"/>
              </a:rPr>
              <a:t>Steering Committee</a:t>
            </a:r>
            <a:r>
              <a:rPr lang="ja-JP" altLang="en-US" sz="1050" dirty="0">
                <a:latin typeface="+mn-ea"/>
              </a:rPr>
              <a:t>の下に、</a:t>
            </a:r>
            <a:r>
              <a:rPr lang="en-US" altLang="ja-JP" sz="1050" dirty="0">
                <a:latin typeface="+mn-ea"/>
              </a:rPr>
              <a:t>WG</a:t>
            </a:r>
            <a:r>
              <a:rPr lang="ja-JP" altLang="en-US" sz="1050" dirty="0">
                <a:latin typeface="+mn-ea"/>
              </a:rPr>
              <a:t>が</a:t>
            </a:r>
            <a:r>
              <a:rPr lang="ja-JP" altLang="en-US" sz="1050" dirty="0" smtClean="0">
                <a:latin typeface="+mn-ea"/>
              </a:rPr>
              <a:t>連なる</a:t>
            </a:r>
            <a:r>
              <a:rPr lang="ja-JP" altLang="en-US" sz="1050" dirty="0">
                <a:latin typeface="+mn-ea"/>
              </a:rPr>
              <a:t>運営</a:t>
            </a:r>
            <a:r>
              <a:rPr lang="ja-JP" altLang="en-US" sz="1050" dirty="0" smtClean="0">
                <a:latin typeface="+mn-ea"/>
              </a:rPr>
              <a:t>体制が示されていた</a:t>
            </a:r>
            <a:endParaRPr lang="ja-JP" altLang="en-US" sz="1050" dirty="0">
              <a:latin typeface="+mn-ea"/>
            </a:endParaRPr>
          </a:p>
        </p:txBody>
      </p:sp>
      <p:sp>
        <p:nvSpPr>
          <p:cNvPr id="27" name="正方形/長方形 26"/>
          <p:cNvSpPr/>
          <p:nvPr/>
        </p:nvSpPr>
        <p:spPr>
          <a:xfrm>
            <a:off x="5897922" y="5642343"/>
            <a:ext cx="3938316" cy="369332"/>
          </a:xfrm>
          <a:prstGeom prst="rect">
            <a:avLst/>
          </a:prstGeom>
        </p:spPr>
        <p:txBody>
          <a:bodyPr wrap="square">
            <a:spAutoFit/>
          </a:bodyPr>
          <a:lstStyle/>
          <a:p>
            <a:r>
              <a:rPr lang="ja-JP" altLang="en-US" sz="900" dirty="0" smtClean="0"/>
              <a:t>出所）</a:t>
            </a:r>
            <a:r>
              <a:rPr lang="en-US" altLang="ja-JP" sz="900" dirty="0"/>
              <a:t>https://trustoverip.org/wp-content/uploads/2020/05/toip_introduction_050520.pdf</a:t>
            </a:r>
            <a:endParaRPr lang="ja-JP" altLang="en-US" sz="900" dirty="0"/>
          </a:p>
        </p:txBody>
      </p:sp>
    </p:spTree>
    <p:extLst>
      <p:ext uri="{BB962C8B-B14F-4D97-AF65-F5344CB8AC3E}">
        <p14:creationId xmlns:p14="http://schemas.microsoft.com/office/powerpoint/2010/main" val="7923044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normAutofit/>
          </a:bodyPr>
          <a:lstStyle/>
          <a:p>
            <a:r>
              <a:rPr lang="en-US" altLang="ja-JP" sz="2000" dirty="0"/>
              <a:t>Trust Over IP Foundation</a:t>
            </a:r>
            <a:r>
              <a:rPr lang="ja-JP" altLang="en-US" sz="2000" dirty="0"/>
              <a:t>（</a:t>
            </a:r>
            <a:r>
              <a:rPr lang="en-US" altLang="ja-JP" sz="2000" dirty="0" smtClean="0"/>
              <a:t>ToIP</a:t>
            </a:r>
            <a:r>
              <a:rPr lang="ja-JP" altLang="en-US" sz="2000" dirty="0"/>
              <a:t>）</a:t>
            </a:r>
            <a:r>
              <a:rPr lang="en-US" altLang="ja-JP" sz="2000" dirty="0" smtClean="0"/>
              <a:t>– </a:t>
            </a:r>
            <a:r>
              <a:rPr lang="ja-JP" altLang="en-US" sz="2000" dirty="0" smtClean="0"/>
              <a:t>作業</a:t>
            </a:r>
            <a:r>
              <a:rPr lang="ja-JP" altLang="en-US" sz="2000" dirty="0"/>
              <a:t>部会ごと</a:t>
            </a:r>
            <a:r>
              <a:rPr lang="ja-JP" altLang="en-US" sz="2000" dirty="0" smtClean="0"/>
              <a:t>の詳細</a:t>
            </a:r>
            <a:r>
              <a:rPr lang="ja-JP" altLang="en-US" sz="2000" dirty="0"/>
              <a:t>動向</a:t>
            </a:r>
          </a:p>
        </p:txBody>
      </p:sp>
      <p:sp>
        <p:nvSpPr>
          <p:cNvPr id="8" name="テキスト ボックス 7"/>
          <p:cNvSpPr txBox="1"/>
          <p:nvPr/>
        </p:nvSpPr>
        <p:spPr>
          <a:xfrm>
            <a:off x="1778795" y="674907"/>
            <a:ext cx="7795716" cy="689534"/>
          </a:xfrm>
          <a:prstGeom prst="rect">
            <a:avLst/>
          </a:prstGeom>
          <a:noFill/>
          <a:ln>
            <a:solidFill>
              <a:srgbClr val="002060"/>
            </a:solidFill>
          </a:ln>
        </p:spPr>
        <p:txBody>
          <a:bodyPr wrap="square" lIns="36000" rIns="36000" rtlCol="0" anchor="ctr">
            <a:noAutofit/>
          </a:bodyPr>
          <a:lstStyle/>
          <a:p>
            <a:pPr lvl="0" defTabSz="288000">
              <a:defRPr/>
            </a:pPr>
            <a:r>
              <a:rPr lang="en-US" altLang="ja-JP" sz="1400" dirty="0">
                <a:solidFill>
                  <a:srgbClr val="000000"/>
                </a:solidFill>
                <a:latin typeface="Meiryo UI"/>
              </a:rPr>
              <a:t>ToIP Technical Architecture</a:t>
            </a:r>
            <a:r>
              <a:rPr lang="ja-JP" altLang="en-US" sz="1400" dirty="0">
                <a:solidFill>
                  <a:srgbClr val="000000"/>
                </a:solidFill>
                <a:latin typeface="Meiryo UI"/>
              </a:rPr>
              <a:t>規格に定義されている</a:t>
            </a:r>
            <a:r>
              <a:rPr lang="en-US" altLang="ja-JP" sz="1400" dirty="0">
                <a:solidFill>
                  <a:srgbClr val="000000"/>
                </a:solidFill>
                <a:latin typeface="Meiryo UI"/>
              </a:rPr>
              <a:t>Trust over IP </a:t>
            </a:r>
            <a:r>
              <a:rPr lang="ja-JP" altLang="en-US" sz="1400" dirty="0">
                <a:solidFill>
                  <a:srgbClr val="000000"/>
                </a:solidFill>
                <a:latin typeface="Meiryo UI"/>
              </a:rPr>
              <a:t>アーキテクチャスタックの技術標準、テストスイート、相互運用性認証標準を定める。</a:t>
            </a:r>
          </a:p>
        </p:txBody>
      </p:sp>
      <p:sp>
        <p:nvSpPr>
          <p:cNvPr id="9" name="テキスト プレースホルダー 2"/>
          <p:cNvSpPr>
            <a:spLocks noGrp="1"/>
          </p:cNvSpPr>
          <p:nvPr>
            <p:ph type="body" sz="quarter" idx="10"/>
          </p:nvPr>
        </p:nvSpPr>
        <p:spPr>
          <a:xfrm>
            <a:off x="335990" y="1407794"/>
            <a:ext cx="9238818" cy="364233"/>
          </a:xfrm>
          <a:solidFill>
            <a:schemeClr val="accent1"/>
          </a:solidFill>
          <a:ln>
            <a:noFill/>
          </a:ln>
        </p:spPr>
        <p:txBody>
          <a:bodyPr lIns="72000" rIns="72000" anchor="ctr"/>
          <a:lstStyle/>
          <a:p>
            <a:pPr algn="ctr"/>
            <a:r>
              <a:rPr lang="en-US" altLang="ja-JP" sz="1400" b="1" dirty="0" smtClean="0">
                <a:solidFill>
                  <a:schemeClr val="bg1"/>
                </a:solidFill>
              </a:rPr>
              <a:t>WG</a:t>
            </a:r>
            <a:r>
              <a:rPr lang="ja-JP" altLang="en-US" sz="1400" b="1" dirty="0" smtClean="0">
                <a:solidFill>
                  <a:schemeClr val="bg1"/>
                </a:solidFill>
              </a:rPr>
              <a:t>の</a:t>
            </a:r>
            <a:r>
              <a:rPr lang="ja-JP" altLang="en-US" sz="1400" b="1" dirty="0">
                <a:solidFill>
                  <a:schemeClr val="bg1"/>
                </a:solidFill>
              </a:rPr>
              <a:t>動向</a:t>
            </a:r>
            <a:endParaRPr lang="en-US" altLang="ja-JP" sz="1400" b="1" dirty="0" smtClean="0">
              <a:solidFill>
                <a:schemeClr val="bg1"/>
              </a:solidFill>
            </a:endParaRPr>
          </a:p>
        </p:txBody>
      </p:sp>
      <p:sp>
        <p:nvSpPr>
          <p:cNvPr id="12" name="テキスト ボックス 11"/>
          <p:cNvSpPr txBox="1"/>
          <p:nvPr/>
        </p:nvSpPr>
        <p:spPr>
          <a:xfrm>
            <a:off x="324345" y="2361382"/>
            <a:ext cx="878447" cy="628882"/>
          </a:xfrm>
          <a:prstGeom prst="rect">
            <a:avLst/>
          </a:prstGeom>
          <a:solidFill>
            <a:schemeClr val="accent2">
              <a:lumMod val="10000"/>
              <a:lumOff val="90000"/>
            </a:schemeClr>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mn-cs"/>
              </a:rPr>
              <a:t>主な文書</a:t>
            </a:r>
            <a:endParaRPr kumimoji="1" lang="en-US" altLang="ja-JP" sz="1200" b="1" i="0" u="none" strike="noStrike" kern="1200" cap="none" spc="0" normalizeH="0" baseline="0" noProof="0" dirty="0">
              <a:ln>
                <a:noFill/>
              </a:ln>
              <a:solidFill>
                <a:srgbClr val="000000">
                  <a:lumMod val="85000"/>
                  <a:lumOff val="15000"/>
                </a:srgbClr>
              </a:solidFill>
              <a:effectLst/>
              <a:uLnTx/>
              <a:uFillTx/>
              <a:latin typeface="Meiryo UI"/>
              <a:ea typeface="Meiryo UI"/>
              <a:cs typeface="+mn-cs"/>
            </a:endParaRPr>
          </a:p>
        </p:txBody>
      </p:sp>
      <p:sp>
        <p:nvSpPr>
          <p:cNvPr id="13" name="テキスト プレースホルダー 2"/>
          <p:cNvSpPr txBox="1">
            <a:spLocks/>
          </p:cNvSpPr>
          <p:nvPr/>
        </p:nvSpPr>
        <p:spPr>
          <a:xfrm>
            <a:off x="1274230" y="2360257"/>
            <a:ext cx="3609974" cy="628385"/>
          </a:xfrm>
          <a:prstGeom prst="rect">
            <a:avLst/>
          </a:prstGeom>
          <a:ln>
            <a:solidFill>
              <a:schemeClr val="accent1"/>
            </a:solid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285750" lvl="0" indent="-285750">
              <a:buFont typeface="Arial" panose="020B0604020202020204" pitchFamily="34" charset="0"/>
              <a:buChar char="•"/>
              <a:defRPr/>
            </a:pPr>
            <a:r>
              <a:rPr lang="en-US" altLang="ja-JP" sz="1200" dirty="0">
                <a:solidFill>
                  <a:srgbClr val="000000">
                    <a:lumMod val="85000"/>
                    <a:lumOff val="15000"/>
                  </a:srgbClr>
                </a:solidFill>
              </a:rPr>
              <a:t>ToIP Technology Architecture </a:t>
            </a:r>
            <a:r>
              <a:rPr lang="en-US" altLang="ja-JP" sz="1200" dirty="0" smtClean="0">
                <a:solidFill>
                  <a:srgbClr val="000000">
                    <a:lumMod val="85000"/>
                    <a:lumOff val="15000"/>
                  </a:srgbClr>
                </a:solidFill>
              </a:rPr>
              <a:t>Specification</a:t>
            </a:r>
          </a:p>
          <a:p>
            <a:pPr marL="285750" lvl="0" indent="-285750">
              <a:buFont typeface="Arial" panose="020B0604020202020204" pitchFamily="34" charset="0"/>
              <a:buChar char="•"/>
              <a:defRPr/>
            </a:pPr>
            <a:r>
              <a:rPr lang="en-US" altLang="ja-JP" sz="1200" dirty="0" err="1" smtClean="0">
                <a:solidFill>
                  <a:srgbClr val="000000">
                    <a:lumMod val="85000"/>
                    <a:lumOff val="15000"/>
                  </a:srgbClr>
                </a:solidFill>
              </a:rPr>
              <a:t>ToIP</a:t>
            </a:r>
            <a:r>
              <a:rPr lang="en-US" altLang="ja-JP" sz="1200" dirty="0" smtClean="0">
                <a:solidFill>
                  <a:srgbClr val="000000">
                    <a:lumMod val="85000"/>
                    <a:lumOff val="15000"/>
                  </a:srgbClr>
                </a:solidFill>
              </a:rPr>
              <a:t> </a:t>
            </a:r>
            <a:r>
              <a:rPr lang="en-US" altLang="ja-JP" sz="1200" dirty="0">
                <a:solidFill>
                  <a:srgbClr val="000000">
                    <a:lumMod val="85000"/>
                    <a:lumOff val="15000"/>
                  </a:srgbClr>
                </a:solidFill>
              </a:rPr>
              <a:t>Trust Registry Protocol </a:t>
            </a:r>
            <a:r>
              <a:rPr lang="en-US" altLang="ja-JP" sz="1200" dirty="0" smtClean="0">
                <a:solidFill>
                  <a:srgbClr val="000000">
                    <a:lumMod val="85000"/>
                    <a:lumOff val="15000"/>
                  </a:srgbClr>
                </a:solidFill>
              </a:rPr>
              <a:t>Specification</a:t>
            </a:r>
          </a:p>
          <a:p>
            <a:pPr marL="285750" lvl="0" indent="-285750">
              <a:buFont typeface="Arial" panose="020B0604020202020204" pitchFamily="34" charset="0"/>
              <a:buChar char="•"/>
              <a:defRPr/>
            </a:pPr>
            <a:r>
              <a:rPr lang="en-US" altLang="ja-JP" sz="1200" dirty="0" smtClean="0">
                <a:solidFill>
                  <a:srgbClr val="000000">
                    <a:lumMod val="85000"/>
                    <a:lumOff val="15000"/>
                  </a:srgbClr>
                </a:solidFill>
              </a:rPr>
              <a:t>ACDC </a:t>
            </a:r>
            <a:r>
              <a:rPr lang="en-US" altLang="ja-JP" sz="1200" dirty="0">
                <a:solidFill>
                  <a:srgbClr val="000000">
                    <a:lumMod val="85000"/>
                    <a:lumOff val="15000"/>
                  </a:srgbClr>
                </a:solidFill>
              </a:rPr>
              <a:t>Specification</a:t>
            </a:r>
            <a:endPar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endParaRPr>
          </a:p>
        </p:txBody>
      </p:sp>
      <p:sp>
        <p:nvSpPr>
          <p:cNvPr id="16" name="テキスト プレースホルダー 2"/>
          <p:cNvSpPr txBox="1">
            <a:spLocks/>
          </p:cNvSpPr>
          <p:nvPr/>
        </p:nvSpPr>
        <p:spPr>
          <a:xfrm>
            <a:off x="331490" y="3360684"/>
            <a:ext cx="9243020" cy="3254801"/>
          </a:xfrm>
          <a:prstGeom prst="rect">
            <a:avLst/>
          </a:prstGeom>
          <a:ln>
            <a:solidFill>
              <a:schemeClr val="accent1"/>
            </a:solid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285750" marR="0" lvl="0" indent="-285750" algn="l" defTabSz="288002" rtl="0" eaLnBrk="1" fontAlgn="base" latinLnBrk="0" hangingPunct="1">
              <a:lnSpc>
                <a:spcPct val="100000"/>
              </a:lnSpc>
              <a:spcBef>
                <a:spcPct val="20000"/>
              </a:spcBef>
              <a:spcAft>
                <a:spcPct val="0"/>
              </a:spcAft>
              <a:buClrTx/>
              <a:buSzTx/>
              <a:buFont typeface="Arial" panose="020B0604020202020204" pitchFamily="34" charset="0"/>
              <a:buChar char="•"/>
              <a:tabLst/>
              <a:defRPr/>
            </a:pPr>
            <a:endPar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endParaRPr>
          </a:p>
        </p:txBody>
      </p:sp>
      <p:sp>
        <p:nvSpPr>
          <p:cNvPr id="17" name="テキスト ボックス 16"/>
          <p:cNvSpPr txBox="1"/>
          <p:nvPr/>
        </p:nvSpPr>
        <p:spPr>
          <a:xfrm>
            <a:off x="4941354" y="2360257"/>
            <a:ext cx="1047750" cy="629931"/>
          </a:xfrm>
          <a:prstGeom prst="rect">
            <a:avLst/>
          </a:prstGeom>
          <a:solidFill>
            <a:schemeClr val="accent2">
              <a:lumMod val="10000"/>
              <a:lumOff val="90000"/>
            </a:schemeClr>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mn-cs"/>
              </a:rPr>
              <a:t>会議開催状況</a:t>
            </a:r>
            <a:endParaRPr kumimoji="1" lang="en-US" altLang="ja-JP" sz="1200" b="1" i="0" u="none" strike="noStrike" kern="1200" cap="none" spc="0" normalizeH="0" baseline="0" noProof="0" dirty="0">
              <a:ln>
                <a:noFill/>
              </a:ln>
              <a:solidFill>
                <a:srgbClr val="000000">
                  <a:lumMod val="85000"/>
                  <a:lumOff val="15000"/>
                </a:srgbClr>
              </a:solidFill>
              <a:effectLst/>
              <a:uLnTx/>
              <a:uFillTx/>
              <a:latin typeface="Meiryo UI"/>
              <a:ea typeface="Meiryo UI"/>
              <a:cs typeface="+mn-cs"/>
            </a:endParaRPr>
          </a:p>
        </p:txBody>
      </p:sp>
      <p:sp>
        <p:nvSpPr>
          <p:cNvPr id="18" name="テキスト プレースホルダー 2"/>
          <p:cNvSpPr txBox="1">
            <a:spLocks/>
          </p:cNvSpPr>
          <p:nvPr/>
        </p:nvSpPr>
        <p:spPr>
          <a:xfrm>
            <a:off x="6046254" y="2360258"/>
            <a:ext cx="3528257" cy="629432"/>
          </a:xfrm>
          <a:prstGeom prst="rect">
            <a:avLst/>
          </a:prstGeom>
          <a:ln>
            <a:solidFill>
              <a:schemeClr val="accent1"/>
            </a:solid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lvl="0">
              <a:defRPr/>
            </a:pPr>
            <a:r>
              <a:rPr lang="en-US" altLang="ja-JP" sz="1200">
                <a:solidFill>
                  <a:srgbClr val="000000">
                    <a:lumMod val="85000"/>
                    <a:lumOff val="15000"/>
                  </a:srgbClr>
                </a:solidFill>
              </a:rPr>
              <a:t>2022</a:t>
            </a:r>
            <a:r>
              <a:rPr lang="ja-JP" altLang="en-US" sz="1200">
                <a:solidFill>
                  <a:srgbClr val="000000">
                    <a:lumMod val="85000"/>
                    <a:lumOff val="15000"/>
                  </a:srgbClr>
                </a:solidFill>
              </a:rPr>
              <a:t>年は計</a:t>
            </a:r>
            <a:r>
              <a:rPr lang="en-US" altLang="ja-JP" sz="1200">
                <a:solidFill>
                  <a:srgbClr val="000000">
                    <a:lumMod val="85000"/>
                    <a:lumOff val="15000"/>
                  </a:srgbClr>
                </a:solidFill>
              </a:rPr>
              <a:t>19</a:t>
            </a:r>
            <a:r>
              <a:rPr lang="ja-JP" altLang="en-US" sz="1200">
                <a:solidFill>
                  <a:srgbClr val="000000">
                    <a:lumMod val="85000"/>
                    <a:lumOff val="15000"/>
                  </a:srgbClr>
                </a:solidFill>
              </a:rPr>
              <a:t>回会議が開催された</a:t>
            </a:r>
            <a:endPar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endParaRPr>
          </a:p>
        </p:txBody>
      </p:sp>
      <p:sp>
        <p:nvSpPr>
          <p:cNvPr id="25" name="テキスト ボックス 24"/>
          <p:cNvSpPr txBox="1"/>
          <p:nvPr/>
        </p:nvSpPr>
        <p:spPr>
          <a:xfrm>
            <a:off x="335990" y="674907"/>
            <a:ext cx="1392797" cy="689534"/>
          </a:xfrm>
          <a:prstGeom prst="rect">
            <a:avLst/>
          </a:prstGeom>
          <a:solidFill>
            <a:srgbClr val="002060"/>
          </a:solidFill>
        </p:spPr>
        <p:txBody>
          <a:bodyPr wrap="square" lIns="36000" rIns="36000" rtlCol="0" anchor="ctr">
            <a:noAutofit/>
          </a:bodyPr>
          <a:lstStyle/>
          <a:p>
            <a:pPr lvl="0" algn="ctr" defTabSz="288000">
              <a:defRPr/>
            </a:pPr>
            <a:r>
              <a:rPr lang="en-US" altLang="ja-JP" sz="1400" b="1" dirty="0">
                <a:solidFill>
                  <a:srgbClr val="FFFFFF"/>
                </a:solidFill>
                <a:latin typeface="Meiryo UI"/>
              </a:rPr>
              <a:t>Technology Stack  WG</a:t>
            </a:r>
            <a:r>
              <a:rPr lang="ja-JP" altLang="en-US" sz="1400" b="1" dirty="0">
                <a:solidFill>
                  <a:srgbClr val="FFFFFF"/>
                </a:solidFill>
                <a:latin typeface="Meiryo UI"/>
              </a:rPr>
              <a:t>（</a:t>
            </a:r>
            <a:r>
              <a:rPr lang="en-US" altLang="ja-JP" sz="1400" b="1" dirty="0">
                <a:solidFill>
                  <a:srgbClr val="FFFFFF"/>
                </a:solidFill>
                <a:latin typeface="Meiryo UI"/>
              </a:rPr>
              <a:t>TSWG</a:t>
            </a:r>
            <a:r>
              <a:rPr lang="ja-JP" altLang="en-US" sz="1400" b="1" dirty="0">
                <a:solidFill>
                  <a:srgbClr val="FFFFFF"/>
                </a:solidFill>
                <a:latin typeface="Meiryo UI"/>
              </a:rPr>
              <a:t>）</a:t>
            </a:r>
          </a:p>
        </p:txBody>
      </p:sp>
      <p:sp>
        <p:nvSpPr>
          <p:cNvPr id="26" name="テキスト ボックス 25"/>
          <p:cNvSpPr txBox="1"/>
          <p:nvPr/>
        </p:nvSpPr>
        <p:spPr>
          <a:xfrm>
            <a:off x="316270" y="3044218"/>
            <a:ext cx="9258538" cy="272486"/>
          </a:xfrm>
          <a:prstGeom prst="rect">
            <a:avLst/>
          </a:prstGeom>
          <a:solidFill>
            <a:schemeClr val="accent2">
              <a:lumMod val="10000"/>
              <a:lumOff val="90000"/>
            </a:schemeClr>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mn-cs"/>
              </a:rPr>
              <a:t>主な議題</a:t>
            </a:r>
            <a:endParaRPr kumimoji="1" lang="en-US" altLang="ja-JP" sz="1200" b="1" i="0" u="none" strike="noStrike" kern="1200" cap="none" spc="0" normalizeH="0" baseline="0" noProof="0" dirty="0">
              <a:ln>
                <a:noFill/>
              </a:ln>
              <a:solidFill>
                <a:srgbClr val="000000">
                  <a:lumMod val="85000"/>
                  <a:lumOff val="15000"/>
                </a:srgbClr>
              </a:solidFill>
              <a:effectLst/>
              <a:uLnTx/>
              <a:uFillTx/>
              <a:latin typeface="Meiryo UI"/>
              <a:ea typeface="Meiryo UI"/>
              <a:cs typeface="+mn-cs"/>
            </a:endParaRPr>
          </a:p>
        </p:txBody>
      </p:sp>
      <p:sp>
        <p:nvSpPr>
          <p:cNvPr id="27" name="テキスト ボックス 26"/>
          <p:cNvSpPr txBox="1"/>
          <p:nvPr/>
        </p:nvSpPr>
        <p:spPr>
          <a:xfrm>
            <a:off x="335990" y="1815380"/>
            <a:ext cx="9238519" cy="458693"/>
          </a:xfrm>
          <a:prstGeom prst="rect">
            <a:avLst/>
          </a:prstGeom>
          <a:noFill/>
          <a:ln>
            <a:solidFill>
              <a:srgbClr val="002060"/>
            </a:solidFill>
          </a:ln>
        </p:spPr>
        <p:txBody>
          <a:bodyPr wrap="square" lIns="36000" rIns="36000" rtlCol="0" anchor="ctr">
            <a:noAutofit/>
          </a:bodyPr>
          <a:lstStyle/>
          <a:p>
            <a:pPr lvl="0">
              <a:defRPr/>
            </a:pPr>
            <a:r>
              <a:rPr lang="en-US" altLang="ja-JP" sz="1400" dirty="0" smtClean="0">
                <a:solidFill>
                  <a:srgbClr val="000000">
                    <a:lumMod val="85000"/>
                    <a:lumOff val="15000"/>
                  </a:srgbClr>
                </a:solidFill>
              </a:rPr>
              <a:t>2022</a:t>
            </a:r>
            <a:r>
              <a:rPr lang="ja-JP" altLang="en-US" sz="1400" dirty="0" smtClean="0">
                <a:solidFill>
                  <a:srgbClr val="000000">
                    <a:lumMod val="85000"/>
                    <a:lumOff val="15000"/>
                  </a:srgbClr>
                </a:solidFill>
              </a:rPr>
              <a:t>年</a:t>
            </a:r>
            <a:r>
              <a:rPr lang="en-US" altLang="ja-JP" sz="1400" dirty="0" smtClean="0">
                <a:solidFill>
                  <a:srgbClr val="000000">
                    <a:lumMod val="85000"/>
                    <a:lumOff val="15000"/>
                  </a:srgbClr>
                </a:solidFill>
              </a:rPr>
              <a:t>12</a:t>
            </a:r>
            <a:r>
              <a:rPr lang="ja-JP" altLang="en-US" sz="1400" dirty="0" smtClean="0">
                <a:solidFill>
                  <a:srgbClr val="000000">
                    <a:lumMod val="85000"/>
                    <a:lumOff val="15000"/>
                  </a:srgbClr>
                </a:solidFill>
              </a:rPr>
              <a:t>月の時点では、</a:t>
            </a:r>
            <a:r>
              <a:rPr lang="en-US" altLang="ja-JP" sz="1400" dirty="0" smtClean="0">
                <a:solidFill>
                  <a:srgbClr val="000000">
                    <a:lumMod val="85000"/>
                    <a:lumOff val="15000"/>
                  </a:srgbClr>
                </a:solidFill>
              </a:rPr>
              <a:t>TSWG</a:t>
            </a:r>
            <a:r>
              <a:rPr lang="ja-JP" altLang="en-US" sz="1400" dirty="0" smtClean="0">
                <a:solidFill>
                  <a:srgbClr val="000000">
                    <a:lumMod val="85000"/>
                    <a:lumOff val="15000"/>
                  </a:srgbClr>
                </a:solidFill>
              </a:rPr>
              <a:t>の中で、</a:t>
            </a:r>
            <a:r>
              <a:rPr lang="en-US" altLang="ja-JP" sz="1400" dirty="0" smtClean="0">
                <a:solidFill>
                  <a:srgbClr val="000000">
                    <a:lumMod val="85000"/>
                    <a:lumOff val="15000"/>
                  </a:srgbClr>
                </a:solidFill>
              </a:rPr>
              <a:t>Technology </a:t>
            </a:r>
            <a:r>
              <a:rPr lang="en-US" altLang="ja-JP" sz="1400" dirty="0">
                <a:solidFill>
                  <a:srgbClr val="000000">
                    <a:lumMod val="85000"/>
                    <a:lumOff val="15000"/>
                  </a:srgbClr>
                </a:solidFill>
              </a:rPr>
              <a:t>Architecture TF</a:t>
            </a:r>
            <a:r>
              <a:rPr lang="ja-JP" altLang="en-US" sz="1400" dirty="0" err="1">
                <a:solidFill>
                  <a:srgbClr val="000000">
                    <a:lumMod val="85000"/>
                    <a:lumOff val="15000"/>
                  </a:srgbClr>
                </a:solidFill>
              </a:rPr>
              <a:t>、</a:t>
            </a:r>
            <a:r>
              <a:rPr lang="en-US" altLang="ja-JP" sz="1400" dirty="0">
                <a:solidFill>
                  <a:srgbClr val="000000">
                    <a:lumMod val="85000"/>
                    <a:lumOff val="15000"/>
                  </a:srgbClr>
                </a:solidFill>
              </a:rPr>
              <a:t>Trust Registry TF</a:t>
            </a:r>
            <a:r>
              <a:rPr lang="ja-JP" altLang="en-US" sz="1400" dirty="0" err="1">
                <a:solidFill>
                  <a:srgbClr val="000000">
                    <a:lumMod val="85000"/>
                    <a:lumOff val="15000"/>
                  </a:srgbClr>
                </a:solidFill>
              </a:rPr>
              <a:t>、</a:t>
            </a:r>
            <a:r>
              <a:rPr lang="en-US" altLang="ja-JP" sz="1400" dirty="0">
                <a:solidFill>
                  <a:srgbClr val="000000">
                    <a:lumMod val="85000"/>
                    <a:lumOff val="15000"/>
                  </a:srgbClr>
                </a:solidFill>
              </a:rPr>
              <a:t>AI &amp; </a:t>
            </a:r>
            <a:r>
              <a:rPr lang="en-US" altLang="ja-JP" sz="1400" dirty="0" err="1">
                <a:solidFill>
                  <a:srgbClr val="000000">
                    <a:lumMod val="85000"/>
                    <a:lumOff val="15000"/>
                  </a:srgbClr>
                </a:solidFill>
              </a:rPr>
              <a:t>Metaverse</a:t>
            </a:r>
            <a:r>
              <a:rPr lang="en-US" altLang="ja-JP" sz="1400" dirty="0">
                <a:solidFill>
                  <a:srgbClr val="000000">
                    <a:lumMod val="85000"/>
                    <a:lumOff val="15000"/>
                  </a:srgbClr>
                </a:solidFill>
              </a:rPr>
              <a:t> (AIM) Technology </a:t>
            </a:r>
            <a:r>
              <a:rPr lang="en-US" altLang="ja-JP" sz="1400" dirty="0" smtClean="0">
                <a:solidFill>
                  <a:srgbClr val="000000">
                    <a:lumMod val="85000"/>
                    <a:lumOff val="15000"/>
                  </a:srgbClr>
                </a:solidFill>
              </a:rPr>
              <a:t>TF</a:t>
            </a:r>
            <a:r>
              <a:rPr lang="ja-JP" altLang="en-US" sz="1400" dirty="0" smtClean="0">
                <a:solidFill>
                  <a:srgbClr val="000000">
                    <a:lumMod val="85000"/>
                    <a:lumOff val="15000"/>
                  </a:srgbClr>
                </a:solidFill>
              </a:rPr>
              <a:t>に分かれて規格等の検討が行われていた。</a:t>
            </a:r>
            <a:endParaRPr kumimoji="1" lang="ja-JP" altLang="en-US" sz="1400" b="0" i="0" u="none" strike="noStrike" kern="1200" cap="none" spc="0" normalizeH="0" baseline="0" noProof="0" dirty="0">
              <a:ln>
                <a:noFill/>
              </a:ln>
              <a:solidFill>
                <a:srgbClr val="000000">
                  <a:lumMod val="85000"/>
                  <a:lumOff val="15000"/>
                </a:srgbClr>
              </a:solidFill>
              <a:effectLst/>
              <a:uLnTx/>
              <a:uFillTx/>
              <a:latin typeface="Arial"/>
              <a:ea typeface="Meiryo UI"/>
              <a:cs typeface="+mn-cs"/>
            </a:endParaRPr>
          </a:p>
        </p:txBody>
      </p:sp>
      <p:sp>
        <p:nvSpPr>
          <p:cNvPr id="14" name="テキスト プレースホルダー 2"/>
          <p:cNvSpPr txBox="1">
            <a:spLocks/>
          </p:cNvSpPr>
          <p:nvPr/>
        </p:nvSpPr>
        <p:spPr>
          <a:xfrm>
            <a:off x="6445766" y="3334605"/>
            <a:ext cx="2411179" cy="288000"/>
          </a:xfrm>
          <a:prstGeom prst="rect">
            <a:avLst/>
          </a:prstGeom>
          <a:no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lang="en-US" altLang="ja-JP" sz="1400" b="1" u="sng" dirty="0" smtClean="0">
                <a:solidFill>
                  <a:srgbClr val="000000"/>
                </a:solidFill>
                <a:latin typeface="Meiryo UI"/>
                <a:ea typeface="Meiryo UI"/>
              </a:rPr>
              <a:t>ToIP</a:t>
            </a:r>
            <a:r>
              <a:rPr lang="ja-JP" altLang="en-US" sz="1400" b="1" u="sng" dirty="0" smtClean="0">
                <a:solidFill>
                  <a:srgbClr val="000000"/>
                </a:solidFill>
                <a:latin typeface="Meiryo UI"/>
                <a:ea typeface="Meiryo UI"/>
              </a:rPr>
              <a:t>　</a:t>
            </a:r>
            <a:r>
              <a:rPr lang="en-US" altLang="ja-JP" sz="1400" b="1" u="sng" dirty="0" smtClean="0">
                <a:solidFill>
                  <a:srgbClr val="000000"/>
                </a:solidFill>
                <a:latin typeface="Meiryo UI"/>
                <a:ea typeface="Meiryo UI"/>
              </a:rPr>
              <a:t>Technology Stack</a:t>
            </a:r>
            <a:endParaRPr kumimoji="1" lang="en-US" altLang="ja-JP" sz="1400" b="1" i="0" u="sng" strike="noStrike" kern="1200" cap="none" spc="0" normalizeH="0" baseline="0" noProof="0" dirty="0" smtClean="0">
              <a:ln>
                <a:noFill/>
              </a:ln>
              <a:solidFill>
                <a:srgbClr val="000000"/>
              </a:solidFill>
              <a:effectLst/>
              <a:uLnTx/>
              <a:uFillTx/>
              <a:latin typeface="Meiryo UI"/>
              <a:ea typeface="Meiryo UI"/>
              <a:cs typeface="Arial"/>
            </a:endParaRPr>
          </a:p>
        </p:txBody>
      </p:sp>
      <p:pic>
        <p:nvPicPr>
          <p:cNvPr id="3" name="図 2"/>
          <p:cNvPicPr>
            <a:picLocks noChangeAspect="1"/>
          </p:cNvPicPr>
          <p:nvPr/>
        </p:nvPicPr>
        <p:blipFill>
          <a:blip r:embed="rId2"/>
          <a:stretch>
            <a:fillRect/>
          </a:stretch>
        </p:blipFill>
        <p:spPr>
          <a:xfrm>
            <a:off x="5194590" y="3642636"/>
            <a:ext cx="4311987" cy="2829074"/>
          </a:xfrm>
          <a:prstGeom prst="rect">
            <a:avLst/>
          </a:prstGeom>
        </p:spPr>
      </p:pic>
      <p:sp>
        <p:nvSpPr>
          <p:cNvPr id="4" name="正方形/長方形 3"/>
          <p:cNvSpPr/>
          <p:nvPr/>
        </p:nvSpPr>
        <p:spPr>
          <a:xfrm>
            <a:off x="5136543" y="3612269"/>
            <a:ext cx="2464904" cy="2822713"/>
          </a:xfrm>
          <a:prstGeom prst="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
        <p:nvSpPr>
          <p:cNvPr id="5" name="正方形/長方形 4"/>
          <p:cNvSpPr/>
          <p:nvPr/>
        </p:nvSpPr>
        <p:spPr>
          <a:xfrm>
            <a:off x="6506556" y="6429562"/>
            <a:ext cx="2928068" cy="215444"/>
          </a:xfrm>
          <a:prstGeom prst="rect">
            <a:avLst/>
          </a:prstGeom>
        </p:spPr>
        <p:txBody>
          <a:bodyPr wrap="square">
            <a:spAutoFit/>
          </a:bodyPr>
          <a:lstStyle/>
          <a:p>
            <a:r>
              <a:rPr lang="ja-JP" altLang="en-US" sz="800" dirty="0" smtClean="0"/>
              <a:t>出所）https</a:t>
            </a:r>
            <a:r>
              <a:rPr lang="ja-JP" altLang="en-US" sz="800" dirty="0"/>
              <a:t>://trustoverip.org/our-work/technical-architecture/</a:t>
            </a:r>
          </a:p>
        </p:txBody>
      </p:sp>
      <p:sp>
        <p:nvSpPr>
          <p:cNvPr id="6" name="正方形/長方形 5"/>
          <p:cNvSpPr/>
          <p:nvPr/>
        </p:nvSpPr>
        <p:spPr>
          <a:xfrm>
            <a:off x="331490" y="3370453"/>
            <a:ext cx="4693052" cy="3046988"/>
          </a:xfrm>
          <a:prstGeom prst="rect">
            <a:avLst/>
          </a:prstGeom>
        </p:spPr>
        <p:txBody>
          <a:bodyPr wrap="square">
            <a:spAutoFit/>
          </a:bodyPr>
          <a:lstStyle/>
          <a:p>
            <a:r>
              <a:rPr lang="en-US" altLang="ja-JP" sz="1200" dirty="0" smtClean="0"/>
              <a:t>【2022</a:t>
            </a:r>
            <a:r>
              <a:rPr lang="ja-JP" altLang="en-US" sz="1200" dirty="0"/>
              <a:t>年</a:t>
            </a:r>
            <a:r>
              <a:rPr lang="en-US" altLang="ja-JP" sz="1200" dirty="0"/>
              <a:t>10</a:t>
            </a:r>
            <a:r>
              <a:rPr lang="ja-JP" altLang="en-US" sz="1200" dirty="0"/>
              <a:t>月</a:t>
            </a:r>
            <a:r>
              <a:rPr lang="en-US" altLang="ja-JP" sz="1200" dirty="0"/>
              <a:t>31</a:t>
            </a:r>
            <a:r>
              <a:rPr lang="ja-JP" altLang="en-US" sz="1200" dirty="0" smtClean="0"/>
              <a:t>日</a:t>
            </a:r>
            <a:r>
              <a:rPr lang="en-US" altLang="ja-JP" sz="1200" dirty="0" smtClean="0"/>
              <a:t>】</a:t>
            </a:r>
            <a:endParaRPr lang="ja-JP" altLang="en-US" sz="1200" dirty="0"/>
          </a:p>
          <a:p>
            <a:pPr marL="171450" indent="-171450">
              <a:buFont typeface="Arial" panose="020B0604020202020204" pitchFamily="34" charset="0"/>
              <a:buChar char="•"/>
            </a:pPr>
            <a:r>
              <a:rPr lang="en-US" altLang="ja-JP" sz="1200" dirty="0"/>
              <a:t>Technology Architecture TF</a:t>
            </a:r>
            <a:r>
              <a:rPr lang="ja-JP" altLang="en-US" sz="1200" dirty="0" err="1"/>
              <a:t>、</a:t>
            </a:r>
            <a:r>
              <a:rPr lang="en-US" altLang="ja-JP" sz="1200" dirty="0"/>
              <a:t>Trust Registry TF</a:t>
            </a:r>
            <a:r>
              <a:rPr lang="ja-JP" altLang="en-US" sz="1200" dirty="0" err="1"/>
              <a:t>、</a:t>
            </a:r>
            <a:r>
              <a:rPr lang="en-US" altLang="ja-JP" sz="1200" dirty="0"/>
              <a:t>AI &amp; </a:t>
            </a:r>
            <a:r>
              <a:rPr lang="en-US" altLang="ja-JP" sz="1200" dirty="0" err="1"/>
              <a:t>Metaverse</a:t>
            </a:r>
            <a:r>
              <a:rPr lang="en-US" altLang="ja-JP" sz="1200" dirty="0"/>
              <a:t> (AIM) Technology TF</a:t>
            </a:r>
            <a:r>
              <a:rPr lang="ja-JP" altLang="en-US" sz="1200" dirty="0"/>
              <a:t>が活動中。</a:t>
            </a:r>
            <a:r>
              <a:rPr lang="en-US" altLang="ja-JP" sz="1200" dirty="0"/>
              <a:t>W3C Concept Development TF (W3TF)</a:t>
            </a:r>
            <a:r>
              <a:rPr lang="ja-JP" altLang="en-US" sz="1200" dirty="0"/>
              <a:t>を立ち上げ中</a:t>
            </a:r>
            <a:r>
              <a:rPr lang="ja-JP" altLang="en-US" sz="1200" dirty="0" smtClean="0"/>
              <a:t>。</a:t>
            </a:r>
            <a:endParaRPr lang="en-US" altLang="ja-JP" sz="1200" dirty="0" smtClean="0"/>
          </a:p>
          <a:p>
            <a:pPr marL="171450" indent="-171450">
              <a:buFont typeface="Arial" panose="020B0604020202020204" pitchFamily="34" charset="0"/>
              <a:buChar char="•"/>
            </a:pPr>
            <a:r>
              <a:rPr lang="en-US" altLang="ja-JP" sz="1200" dirty="0" smtClean="0"/>
              <a:t>Open </a:t>
            </a:r>
            <a:r>
              <a:rPr lang="en-US" altLang="ja-JP" sz="1200" dirty="0"/>
              <a:t>Wallet Foundation</a:t>
            </a:r>
            <a:r>
              <a:rPr lang="ja-JP" altLang="en-US" sz="1200" dirty="0"/>
              <a:t>は関連する他団体の規格相互運用性の検討をしている。候補としては、</a:t>
            </a:r>
            <a:r>
              <a:rPr lang="en-US" altLang="ja-JP" sz="1200" dirty="0"/>
              <a:t>Payment </a:t>
            </a:r>
            <a:r>
              <a:rPr lang="en-US" altLang="ja-JP" sz="1200" dirty="0" err="1"/>
              <a:t>Tokenisation</a:t>
            </a:r>
            <a:r>
              <a:rPr lang="ja-JP" altLang="en-US" sz="1200" dirty="0" err="1"/>
              <a:t>、</a:t>
            </a:r>
            <a:r>
              <a:rPr lang="en-US" altLang="ja-JP" sz="1200" dirty="0"/>
              <a:t>ISO </a:t>
            </a:r>
            <a:r>
              <a:rPr lang="en-US" altLang="ja-JP" sz="1200" dirty="0" err="1"/>
              <a:t>mDL</a:t>
            </a:r>
            <a:r>
              <a:rPr lang="ja-JP" altLang="en-US" sz="1200" dirty="0" err="1"/>
              <a:t>、</a:t>
            </a:r>
            <a:r>
              <a:rPr lang="en-US" altLang="ja-JP" sz="1200" dirty="0"/>
              <a:t>W3C VC</a:t>
            </a:r>
            <a:r>
              <a:rPr lang="ja-JP" altLang="en-US" sz="1200" dirty="0" err="1"/>
              <a:t>、</a:t>
            </a:r>
            <a:r>
              <a:rPr lang="en-US" altLang="ja-JP" sz="1200" dirty="0" err="1"/>
              <a:t>AnonCreds</a:t>
            </a:r>
            <a:r>
              <a:rPr lang="ja-JP" altLang="en-US" sz="1200" dirty="0"/>
              <a:t>が挙げられている</a:t>
            </a:r>
            <a:r>
              <a:rPr lang="ja-JP" altLang="en-US" sz="1200" dirty="0" smtClean="0"/>
              <a:t>。これを踏まえ、</a:t>
            </a:r>
            <a:r>
              <a:rPr lang="en-US" altLang="ja-JP" sz="1200" dirty="0" smtClean="0"/>
              <a:t>ToIP</a:t>
            </a:r>
            <a:r>
              <a:rPr lang="ja-JP" altLang="en-US" sz="1200" dirty="0"/>
              <a:t>からも提案する可能性について議論されている</a:t>
            </a:r>
            <a:r>
              <a:rPr lang="ja-JP" altLang="en-US" sz="1200" dirty="0" smtClean="0"/>
              <a:t>。</a:t>
            </a:r>
            <a:endParaRPr lang="en-US" altLang="ja-JP" sz="1200" dirty="0" smtClean="0"/>
          </a:p>
          <a:p>
            <a:r>
              <a:rPr lang="en-US" altLang="ja-JP" sz="1200" dirty="0" smtClean="0"/>
              <a:t>【2022</a:t>
            </a:r>
            <a:r>
              <a:rPr lang="ja-JP" altLang="en-US" sz="1200" dirty="0"/>
              <a:t>年</a:t>
            </a:r>
            <a:r>
              <a:rPr lang="en-US" altLang="ja-JP" sz="1200" dirty="0"/>
              <a:t>11</a:t>
            </a:r>
            <a:r>
              <a:rPr lang="ja-JP" altLang="en-US" sz="1200" dirty="0"/>
              <a:t>月</a:t>
            </a:r>
            <a:r>
              <a:rPr lang="en-US" altLang="ja-JP" sz="1200" dirty="0"/>
              <a:t>28</a:t>
            </a:r>
            <a:r>
              <a:rPr lang="ja-JP" altLang="en-US" sz="1200" dirty="0" smtClean="0"/>
              <a:t>日</a:t>
            </a:r>
            <a:r>
              <a:rPr lang="en-US" altLang="ja-JP" sz="1200" dirty="0" smtClean="0"/>
              <a:t>】</a:t>
            </a:r>
            <a:endParaRPr lang="ja-JP" altLang="en-US" sz="1200" dirty="0"/>
          </a:p>
          <a:p>
            <a:pPr marL="171450" indent="-171450">
              <a:buFont typeface="Arial" panose="020B0604020202020204" pitchFamily="34" charset="0"/>
              <a:buChar char="•"/>
            </a:pPr>
            <a:r>
              <a:rPr lang="en-US" altLang="ja-JP" sz="1200" dirty="0"/>
              <a:t>Technology Architecture TF</a:t>
            </a:r>
            <a:r>
              <a:rPr lang="ja-JP" altLang="en-US" sz="1200" dirty="0"/>
              <a:t>はセカンドパブリックレビュー中。ウェビナーの実施を検討中。</a:t>
            </a:r>
            <a:r>
              <a:rPr lang="en-US" altLang="ja-JP" sz="1200" dirty="0"/>
              <a:t>Trust Registry TF</a:t>
            </a:r>
            <a:r>
              <a:rPr lang="ja-JP" altLang="en-US" sz="1200" dirty="0"/>
              <a:t>では、</a:t>
            </a:r>
            <a:r>
              <a:rPr lang="en-US" altLang="ja-JP" sz="1200" dirty="0"/>
              <a:t>DIF</a:t>
            </a:r>
            <a:r>
              <a:rPr lang="ja-JP" altLang="en-US" sz="1200" dirty="0"/>
              <a:t>や</a:t>
            </a:r>
            <a:r>
              <a:rPr lang="en-US" altLang="ja-JP" sz="1200" dirty="0"/>
              <a:t>ToIP</a:t>
            </a:r>
            <a:r>
              <a:rPr lang="ja-JP" altLang="en-US" sz="1200" dirty="0" err="1"/>
              <a:t>、</a:t>
            </a:r>
            <a:r>
              <a:rPr lang="en-US" altLang="ja-JP" sz="1200" dirty="0" err="1"/>
              <a:t>Hyperledger</a:t>
            </a:r>
            <a:r>
              <a:rPr lang="ja-JP" altLang="en-US" sz="1200" dirty="0"/>
              <a:t>の活動を整理し、どこで何が行われているかを</a:t>
            </a:r>
            <a:r>
              <a:rPr lang="ja-JP" altLang="en-US" sz="1200" dirty="0" smtClean="0"/>
              <a:t>わかりやすくする</a:t>
            </a:r>
            <a:r>
              <a:rPr lang="ja-JP" altLang="en-US" sz="1200" dirty="0"/>
              <a:t>ことを検討。</a:t>
            </a:r>
            <a:r>
              <a:rPr lang="en-US" altLang="ja-JP" sz="1200" dirty="0"/>
              <a:t>DIF Claims and Credentials WG</a:t>
            </a:r>
            <a:r>
              <a:rPr lang="ja-JP" altLang="en-US" sz="1200" dirty="0"/>
              <a:t>（</a:t>
            </a:r>
            <a:r>
              <a:rPr lang="en-US" altLang="ja-JP" sz="1200" dirty="0"/>
              <a:t>C&amp;C WG</a:t>
            </a:r>
            <a:r>
              <a:rPr lang="ja-JP" altLang="en-US" sz="1200" dirty="0"/>
              <a:t>）との間で</a:t>
            </a:r>
            <a:r>
              <a:rPr lang="en-US" altLang="ja-JP" sz="1200" dirty="0"/>
              <a:t>Trust Establishment</a:t>
            </a:r>
            <a:r>
              <a:rPr lang="ja-JP" altLang="en-US" sz="1200" dirty="0"/>
              <a:t>について協働することが模索されている。</a:t>
            </a:r>
          </a:p>
          <a:p>
            <a:r>
              <a:rPr lang="en-US" altLang="ja-JP" sz="1200" dirty="0" smtClean="0"/>
              <a:t>【2022</a:t>
            </a:r>
            <a:r>
              <a:rPr lang="ja-JP" altLang="en-US" sz="1200" dirty="0"/>
              <a:t>年</a:t>
            </a:r>
            <a:r>
              <a:rPr lang="en-US" altLang="ja-JP" sz="1200" dirty="0"/>
              <a:t>12</a:t>
            </a:r>
            <a:r>
              <a:rPr lang="ja-JP" altLang="en-US" sz="1200" dirty="0"/>
              <a:t>月</a:t>
            </a:r>
            <a:r>
              <a:rPr lang="en-US" altLang="ja-JP" sz="1200" dirty="0"/>
              <a:t>12</a:t>
            </a:r>
            <a:r>
              <a:rPr lang="ja-JP" altLang="en-US" sz="1200" dirty="0" smtClean="0"/>
              <a:t>日</a:t>
            </a:r>
            <a:r>
              <a:rPr lang="en-US" altLang="ja-JP" sz="1200" dirty="0" smtClean="0"/>
              <a:t>】</a:t>
            </a:r>
            <a:endParaRPr lang="ja-JP" altLang="en-US" sz="1200" dirty="0"/>
          </a:p>
          <a:p>
            <a:pPr marL="171450" indent="-171450">
              <a:buFont typeface="Arial" panose="020B0604020202020204" pitchFamily="34" charset="0"/>
              <a:buChar char="•"/>
            </a:pPr>
            <a:r>
              <a:rPr lang="en-US" altLang="ja-JP" sz="1200" dirty="0"/>
              <a:t>Trust Registry TF</a:t>
            </a:r>
            <a:r>
              <a:rPr lang="ja-JP" altLang="en-US" sz="1200" dirty="0"/>
              <a:t>と</a:t>
            </a:r>
            <a:r>
              <a:rPr lang="en-US" altLang="ja-JP" sz="1200" dirty="0"/>
              <a:t>DIF C&amp;C WG</a:t>
            </a:r>
            <a:r>
              <a:rPr lang="ja-JP" altLang="en-US" sz="1200" dirty="0"/>
              <a:t>の協働がスタート。</a:t>
            </a:r>
          </a:p>
        </p:txBody>
      </p:sp>
      <p:sp>
        <p:nvSpPr>
          <p:cNvPr id="19" name="正方形/長方形 18"/>
          <p:cNvSpPr/>
          <p:nvPr/>
        </p:nvSpPr>
        <p:spPr>
          <a:xfrm>
            <a:off x="331490" y="6426120"/>
            <a:ext cx="3549555" cy="215444"/>
          </a:xfrm>
          <a:prstGeom prst="rect">
            <a:avLst/>
          </a:prstGeom>
        </p:spPr>
        <p:txBody>
          <a:bodyPr wrap="square">
            <a:spAutoFit/>
          </a:bodyPr>
          <a:lstStyle/>
          <a:p>
            <a:r>
              <a:rPr lang="ja-JP" altLang="en-US" sz="800" dirty="0" smtClean="0"/>
              <a:t>出所）</a:t>
            </a:r>
            <a:r>
              <a:rPr lang="en-US" altLang="ja-JP" sz="800" dirty="0"/>
              <a:t>https://wiki.trustoverip.org/display/HOME/TSWG+2022+Meetings</a:t>
            </a:r>
            <a:endParaRPr lang="ja-JP" altLang="en-US" sz="800" dirty="0"/>
          </a:p>
        </p:txBody>
      </p:sp>
    </p:spTree>
    <p:extLst>
      <p:ext uri="{BB962C8B-B14F-4D97-AF65-F5344CB8AC3E}">
        <p14:creationId xmlns:p14="http://schemas.microsoft.com/office/powerpoint/2010/main" val="120301817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normAutofit/>
          </a:bodyPr>
          <a:lstStyle/>
          <a:p>
            <a:r>
              <a:rPr lang="en-US" altLang="ja-JP" sz="2000" dirty="0"/>
              <a:t>Trust Over IP Foundation</a:t>
            </a:r>
            <a:r>
              <a:rPr lang="ja-JP" altLang="en-US" sz="2000" dirty="0"/>
              <a:t>（</a:t>
            </a:r>
            <a:r>
              <a:rPr lang="en-US" altLang="ja-JP" sz="2000" dirty="0" smtClean="0"/>
              <a:t>ToIP</a:t>
            </a:r>
            <a:r>
              <a:rPr lang="ja-JP" altLang="en-US" sz="2000" dirty="0"/>
              <a:t>）</a:t>
            </a:r>
            <a:r>
              <a:rPr lang="en-US" altLang="ja-JP" sz="2000" dirty="0" smtClean="0"/>
              <a:t>– </a:t>
            </a:r>
            <a:r>
              <a:rPr lang="ja-JP" altLang="en-US" sz="2000" dirty="0" smtClean="0"/>
              <a:t>作業</a:t>
            </a:r>
            <a:r>
              <a:rPr lang="ja-JP" altLang="en-US" sz="2000" dirty="0"/>
              <a:t>部会ごと</a:t>
            </a:r>
            <a:r>
              <a:rPr lang="ja-JP" altLang="en-US" sz="2000" dirty="0" smtClean="0"/>
              <a:t>の詳細</a:t>
            </a:r>
            <a:r>
              <a:rPr lang="ja-JP" altLang="en-US" sz="2000" dirty="0"/>
              <a:t>動向</a:t>
            </a:r>
          </a:p>
        </p:txBody>
      </p:sp>
      <p:sp>
        <p:nvSpPr>
          <p:cNvPr id="8" name="テキスト ボックス 7"/>
          <p:cNvSpPr txBox="1"/>
          <p:nvPr/>
        </p:nvSpPr>
        <p:spPr>
          <a:xfrm>
            <a:off x="1778795" y="595397"/>
            <a:ext cx="7795716" cy="689534"/>
          </a:xfrm>
          <a:prstGeom prst="rect">
            <a:avLst/>
          </a:prstGeom>
          <a:noFill/>
          <a:ln>
            <a:solidFill>
              <a:srgbClr val="002060"/>
            </a:solidFill>
          </a:ln>
        </p:spPr>
        <p:txBody>
          <a:bodyPr wrap="square" lIns="36000" rIns="36000" rtlCol="0" anchor="ctr">
            <a:noAutofit/>
          </a:bodyPr>
          <a:lstStyle/>
          <a:p>
            <a:pPr lvl="0" defTabSz="288000">
              <a:defRPr/>
            </a:pPr>
            <a:r>
              <a:rPr lang="en-US" altLang="ja-JP" sz="1400">
                <a:solidFill>
                  <a:srgbClr val="000000"/>
                </a:solidFill>
                <a:latin typeface="Meiryo UI"/>
              </a:rPr>
              <a:t>Trust over IP</a:t>
            </a:r>
            <a:r>
              <a:rPr lang="ja-JP" altLang="en-US" sz="1400">
                <a:solidFill>
                  <a:srgbClr val="000000"/>
                </a:solidFill>
                <a:latin typeface="Meiryo UI"/>
              </a:rPr>
              <a:t>アーキテクチャスタックを実装するエンティティ間のビジネス、法律、社会的信頼を可能にするガバナンスフレームワークのモデルと相互運用性基準を定義する。</a:t>
            </a:r>
            <a:endParaRPr lang="ja-JP" altLang="en-US" sz="1400" dirty="0">
              <a:solidFill>
                <a:srgbClr val="000000"/>
              </a:solidFill>
              <a:latin typeface="Meiryo UI"/>
            </a:endParaRPr>
          </a:p>
        </p:txBody>
      </p:sp>
      <p:sp>
        <p:nvSpPr>
          <p:cNvPr id="9" name="テキスト プレースホルダー 2"/>
          <p:cNvSpPr>
            <a:spLocks noGrp="1"/>
          </p:cNvSpPr>
          <p:nvPr>
            <p:ph type="body" sz="quarter" idx="10"/>
          </p:nvPr>
        </p:nvSpPr>
        <p:spPr>
          <a:xfrm>
            <a:off x="335693" y="1327153"/>
            <a:ext cx="9238818" cy="364233"/>
          </a:xfrm>
          <a:solidFill>
            <a:schemeClr val="accent1"/>
          </a:solidFill>
          <a:ln>
            <a:noFill/>
          </a:ln>
        </p:spPr>
        <p:txBody>
          <a:bodyPr lIns="72000" rIns="72000" anchor="ctr"/>
          <a:lstStyle/>
          <a:p>
            <a:pPr algn="ctr"/>
            <a:r>
              <a:rPr lang="en-US" altLang="ja-JP" sz="1400" b="1" dirty="0" smtClean="0">
                <a:solidFill>
                  <a:schemeClr val="bg1"/>
                </a:solidFill>
              </a:rPr>
              <a:t>WG</a:t>
            </a:r>
            <a:r>
              <a:rPr lang="ja-JP" altLang="en-US" sz="1400" b="1" dirty="0" smtClean="0">
                <a:solidFill>
                  <a:schemeClr val="bg1"/>
                </a:solidFill>
              </a:rPr>
              <a:t>の</a:t>
            </a:r>
            <a:r>
              <a:rPr lang="ja-JP" altLang="en-US" sz="1400" b="1" dirty="0">
                <a:solidFill>
                  <a:schemeClr val="bg1"/>
                </a:solidFill>
              </a:rPr>
              <a:t>動向</a:t>
            </a:r>
            <a:endParaRPr lang="en-US" altLang="ja-JP" sz="1400" b="1" dirty="0" smtClean="0">
              <a:solidFill>
                <a:schemeClr val="bg1"/>
              </a:solidFill>
            </a:endParaRPr>
          </a:p>
        </p:txBody>
      </p:sp>
      <p:sp>
        <p:nvSpPr>
          <p:cNvPr id="12" name="テキスト ボックス 11"/>
          <p:cNvSpPr txBox="1"/>
          <p:nvPr/>
        </p:nvSpPr>
        <p:spPr>
          <a:xfrm>
            <a:off x="324345" y="2258015"/>
            <a:ext cx="878447" cy="872649"/>
          </a:xfrm>
          <a:prstGeom prst="rect">
            <a:avLst/>
          </a:prstGeom>
          <a:solidFill>
            <a:schemeClr val="accent2">
              <a:lumMod val="10000"/>
              <a:lumOff val="90000"/>
            </a:schemeClr>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mn-cs"/>
              </a:rPr>
              <a:t>主な文書</a:t>
            </a:r>
            <a:endParaRPr kumimoji="1" lang="en-US" altLang="ja-JP" sz="1200" b="1" i="0" u="none" strike="noStrike" kern="1200" cap="none" spc="0" normalizeH="0" baseline="0" noProof="0" dirty="0">
              <a:ln>
                <a:noFill/>
              </a:ln>
              <a:solidFill>
                <a:srgbClr val="000000">
                  <a:lumMod val="85000"/>
                  <a:lumOff val="15000"/>
                </a:srgbClr>
              </a:solidFill>
              <a:effectLst/>
              <a:uLnTx/>
              <a:uFillTx/>
              <a:latin typeface="Meiryo UI"/>
              <a:ea typeface="Meiryo UI"/>
              <a:cs typeface="+mn-cs"/>
            </a:endParaRPr>
          </a:p>
        </p:txBody>
      </p:sp>
      <p:sp>
        <p:nvSpPr>
          <p:cNvPr id="13" name="テキスト プレースホルダー 2"/>
          <p:cNvSpPr txBox="1">
            <a:spLocks/>
          </p:cNvSpPr>
          <p:nvPr/>
        </p:nvSpPr>
        <p:spPr>
          <a:xfrm>
            <a:off x="1274230" y="2256890"/>
            <a:ext cx="3609974" cy="873774"/>
          </a:xfrm>
          <a:prstGeom prst="rect">
            <a:avLst/>
          </a:prstGeom>
          <a:ln>
            <a:solidFill>
              <a:schemeClr val="accent1"/>
            </a:solid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285750" lvl="0" indent="-285750">
              <a:buFont typeface="Arial" panose="020B0604020202020204" pitchFamily="34" charset="0"/>
              <a:buChar char="•"/>
              <a:defRPr/>
            </a:pPr>
            <a:r>
              <a:rPr lang="en-US" altLang="ja-JP" sz="1200" dirty="0" smtClean="0">
                <a:solidFill>
                  <a:srgbClr val="000000">
                    <a:lumMod val="85000"/>
                    <a:lumOff val="15000"/>
                  </a:srgbClr>
                </a:solidFill>
              </a:rPr>
              <a:t>Design </a:t>
            </a:r>
            <a:r>
              <a:rPr lang="en-US" altLang="ja-JP" sz="1200" dirty="0">
                <a:solidFill>
                  <a:srgbClr val="000000">
                    <a:lumMod val="85000"/>
                    <a:lumOff val="15000"/>
                  </a:srgbClr>
                </a:solidFill>
              </a:rPr>
              <a:t>Principles for the ToIP </a:t>
            </a:r>
            <a:r>
              <a:rPr lang="en-US" altLang="ja-JP" sz="1200" dirty="0" smtClean="0">
                <a:solidFill>
                  <a:srgbClr val="000000">
                    <a:lumMod val="85000"/>
                    <a:lumOff val="15000"/>
                  </a:srgbClr>
                </a:solidFill>
              </a:rPr>
              <a:t>Stack</a:t>
            </a:r>
          </a:p>
          <a:p>
            <a:pPr marL="285750" lvl="0" indent="-285750">
              <a:buFont typeface="Arial" panose="020B0604020202020204" pitchFamily="34" charset="0"/>
              <a:buChar char="•"/>
              <a:defRPr/>
            </a:pPr>
            <a:r>
              <a:rPr lang="en-US" altLang="ja-JP" sz="1200" dirty="0" err="1" smtClean="0">
                <a:solidFill>
                  <a:srgbClr val="000000">
                    <a:lumMod val="85000"/>
                    <a:lumOff val="15000"/>
                  </a:srgbClr>
                </a:solidFill>
              </a:rPr>
              <a:t>ToIP</a:t>
            </a:r>
            <a:r>
              <a:rPr lang="en-US" altLang="ja-JP" sz="1200" dirty="0" smtClean="0">
                <a:solidFill>
                  <a:srgbClr val="000000">
                    <a:lumMod val="85000"/>
                    <a:lumOff val="15000"/>
                  </a:srgbClr>
                </a:solidFill>
              </a:rPr>
              <a:t> </a:t>
            </a:r>
            <a:r>
              <a:rPr lang="en-US" altLang="ja-JP" sz="1200" dirty="0">
                <a:solidFill>
                  <a:srgbClr val="000000">
                    <a:lumMod val="85000"/>
                    <a:lumOff val="15000"/>
                  </a:srgbClr>
                </a:solidFill>
              </a:rPr>
              <a:t>Governance Architecture </a:t>
            </a:r>
            <a:r>
              <a:rPr lang="en-US" altLang="ja-JP" sz="1200" dirty="0" smtClean="0">
                <a:solidFill>
                  <a:srgbClr val="000000">
                    <a:lumMod val="85000"/>
                    <a:lumOff val="15000"/>
                  </a:srgbClr>
                </a:solidFill>
              </a:rPr>
              <a:t>Specification</a:t>
            </a:r>
          </a:p>
          <a:p>
            <a:pPr marL="285750" lvl="0" indent="-285750">
              <a:buFont typeface="Arial" panose="020B0604020202020204" pitchFamily="34" charset="0"/>
              <a:buChar char="•"/>
              <a:defRPr/>
            </a:pPr>
            <a:r>
              <a:rPr lang="en-US" altLang="ja-JP" sz="1200" dirty="0" err="1" smtClean="0">
                <a:solidFill>
                  <a:srgbClr val="000000">
                    <a:lumMod val="85000"/>
                    <a:lumOff val="15000"/>
                  </a:srgbClr>
                </a:solidFill>
              </a:rPr>
              <a:t>ToIP</a:t>
            </a:r>
            <a:r>
              <a:rPr lang="en-US" altLang="ja-JP" sz="1200" dirty="0" smtClean="0">
                <a:solidFill>
                  <a:srgbClr val="000000">
                    <a:lumMod val="85000"/>
                    <a:lumOff val="15000"/>
                  </a:srgbClr>
                </a:solidFill>
              </a:rPr>
              <a:t> </a:t>
            </a:r>
            <a:r>
              <a:rPr lang="en-US" altLang="ja-JP" sz="1200" dirty="0">
                <a:solidFill>
                  <a:srgbClr val="000000">
                    <a:lumMod val="85000"/>
                    <a:lumOff val="15000"/>
                  </a:srgbClr>
                </a:solidFill>
              </a:rPr>
              <a:t>Governance </a:t>
            </a:r>
            <a:r>
              <a:rPr lang="en-US" altLang="ja-JP" sz="1200" dirty="0" err="1" smtClean="0">
                <a:solidFill>
                  <a:srgbClr val="000000">
                    <a:lumMod val="85000"/>
                    <a:lumOff val="15000"/>
                  </a:srgbClr>
                </a:solidFill>
              </a:rPr>
              <a:t>Metamodel</a:t>
            </a:r>
            <a:r>
              <a:rPr lang="en-US" altLang="ja-JP" sz="1200" dirty="0" smtClean="0">
                <a:solidFill>
                  <a:srgbClr val="000000">
                    <a:lumMod val="85000"/>
                    <a:lumOff val="15000"/>
                  </a:srgbClr>
                </a:solidFill>
              </a:rPr>
              <a:t> </a:t>
            </a:r>
            <a:r>
              <a:rPr lang="en-US" altLang="ja-JP" sz="1200" dirty="0">
                <a:solidFill>
                  <a:srgbClr val="000000">
                    <a:lumMod val="85000"/>
                    <a:lumOff val="15000"/>
                  </a:srgbClr>
                </a:solidFill>
              </a:rPr>
              <a:t>Specification</a:t>
            </a:r>
            <a:endParaRPr kumimoji="1" lang="en-US" altLang="ja-JP" sz="12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endParaRPr>
          </a:p>
        </p:txBody>
      </p:sp>
      <p:sp>
        <p:nvSpPr>
          <p:cNvPr id="16" name="テキスト プレースホルダー 2"/>
          <p:cNvSpPr txBox="1">
            <a:spLocks/>
          </p:cNvSpPr>
          <p:nvPr/>
        </p:nvSpPr>
        <p:spPr>
          <a:xfrm>
            <a:off x="331489" y="3510309"/>
            <a:ext cx="9243021" cy="3043291"/>
          </a:xfrm>
          <a:prstGeom prst="rect">
            <a:avLst/>
          </a:prstGeom>
          <a:ln>
            <a:solidFill>
              <a:schemeClr val="accent1"/>
            </a:solid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l"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endPar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endParaRPr>
          </a:p>
        </p:txBody>
      </p:sp>
      <p:sp>
        <p:nvSpPr>
          <p:cNvPr id="17" name="テキスト ボックス 16"/>
          <p:cNvSpPr txBox="1"/>
          <p:nvPr/>
        </p:nvSpPr>
        <p:spPr>
          <a:xfrm>
            <a:off x="4941354" y="2256891"/>
            <a:ext cx="1047750" cy="873774"/>
          </a:xfrm>
          <a:prstGeom prst="rect">
            <a:avLst/>
          </a:prstGeom>
          <a:solidFill>
            <a:schemeClr val="accent2">
              <a:lumMod val="10000"/>
              <a:lumOff val="90000"/>
            </a:schemeClr>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mn-cs"/>
              </a:rPr>
              <a:t>会議開催状況</a:t>
            </a:r>
            <a:endParaRPr kumimoji="1" lang="en-US" altLang="ja-JP" sz="1200" b="1" i="0" u="none" strike="noStrike" kern="1200" cap="none" spc="0" normalizeH="0" baseline="0" noProof="0" dirty="0">
              <a:ln>
                <a:noFill/>
              </a:ln>
              <a:solidFill>
                <a:srgbClr val="000000">
                  <a:lumMod val="85000"/>
                  <a:lumOff val="15000"/>
                </a:srgbClr>
              </a:solidFill>
              <a:effectLst/>
              <a:uLnTx/>
              <a:uFillTx/>
              <a:latin typeface="Meiryo UI"/>
              <a:ea typeface="Meiryo UI"/>
              <a:cs typeface="+mn-cs"/>
            </a:endParaRPr>
          </a:p>
        </p:txBody>
      </p:sp>
      <p:sp>
        <p:nvSpPr>
          <p:cNvPr id="18" name="テキスト プレースホルダー 2"/>
          <p:cNvSpPr txBox="1">
            <a:spLocks/>
          </p:cNvSpPr>
          <p:nvPr/>
        </p:nvSpPr>
        <p:spPr>
          <a:xfrm>
            <a:off x="6046254" y="2256891"/>
            <a:ext cx="3528257" cy="875230"/>
          </a:xfrm>
          <a:prstGeom prst="rect">
            <a:avLst/>
          </a:prstGeom>
          <a:ln>
            <a:solidFill>
              <a:schemeClr val="accent1"/>
            </a:solid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lvl="0">
              <a:defRPr/>
            </a:pPr>
            <a:r>
              <a:rPr lang="en-US" altLang="ja-JP" sz="1200">
                <a:solidFill>
                  <a:srgbClr val="000000">
                    <a:lumMod val="85000"/>
                    <a:lumOff val="15000"/>
                  </a:srgbClr>
                </a:solidFill>
              </a:rPr>
              <a:t>2022</a:t>
            </a:r>
            <a:r>
              <a:rPr lang="ja-JP" altLang="en-US" sz="1200">
                <a:solidFill>
                  <a:srgbClr val="000000">
                    <a:lumMod val="85000"/>
                    <a:lumOff val="15000"/>
                  </a:srgbClr>
                </a:solidFill>
              </a:rPr>
              <a:t>年は計</a:t>
            </a:r>
            <a:r>
              <a:rPr lang="en-US" altLang="ja-JP" sz="1200">
                <a:solidFill>
                  <a:srgbClr val="000000">
                    <a:lumMod val="85000"/>
                    <a:lumOff val="15000"/>
                  </a:srgbClr>
                </a:solidFill>
              </a:rPr>
              <a:t>17</a:t>
            </a:r>
            <a:r>
              <a:rPr lang="ja-JP" altLang="en-US" sz="1200">
                <a:solidFill>
                  <a:srgbClr val="000000">
                    <a:lumMod val="85000"/>
                    <a:lumOff val="15000"/>
                  </a:srgbClr>
                </a:solidFill>
              </a:rPr>
              <a:t>回会議が開催された</a:t>
            </a:r>
            <a:endPar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endParaRPr>
          </a:p>
        </p:txBody>
      </p:sp>
      <p:sp>
        <p:nvSpPr>
          <p:cNvPr id="25" name="テキスト ボックス 24"/>
          <p:cNvSpPr txBox="1"/>
          <p:nvPr/>
        </p:nvSpPr>
        <p:spPr>
          <a:xfrm>
            <a:off x="335990" y="595397"/>
            <a:ext cx="1392797" cy="689534"/>
          </a:xfrm>
          <a:prstGeom prst="rect">
            <a:avLst/>
          </a:prstGeom>
          <a:solidFill>
            <a:srgbClr val="002060"/>
          </a:solidFill>
        </p:spPr>
        <p:txBody>
          <a:bodyPr wrap="square" lIns="36000" rIns="36000" rtlCol="0" anchor="ctr">
            <a:noAutofit/>
          </a:bodyPr>
          <a:lstStyle/>
          <a:p>
            <a:pPr lvl="0" algn="ctr" defTabSz="288000">
              <a:defRPr/>
            </a:pPr>
            <a:r>
              <a:rPr lang="en-US" altLang="ja-JP" sz="1400" b="1" dirty="0">
                <a:solidFill>
                  <a:srgbClr val="FFFFFF"/>
                </a:solidFill>
                <a:latin typeface="Meiryo UI"/>
              </a:rPr>
              <a:t>Governance Stack WG</a:t>
            </a:r>
            <a:r>
              <a:rPr lang="ja-JP" altLang="en-US" sz="1400" b="1" dirty="0">
                <a:solidFill>
                  <a:srgbClr val="FFFFFF"/>
                </a:solidFill>
                <a:latin typeface="Meiryo UI"/>
              </a:rPr>
              <a:t>（</a:t>
            </a:r>
            <a:r>
              <a:rPr lang="en-US" altLang="ja-JP" sz="1400" b="1" dirty="0">
                <a:solidFill>
                  <a:srgbClr val="FFFFFF"/>
                </a:solidFill>
                <a:latin typeface="Meiryo UI"/>
              </a:rPr>
              <a:t>GSWG</a:t>
            </a:r>
            <a:r>
              <a:rPr lang="ja-JP" altLang="en-US" sz="1400" b="1" dirty="0">
                <a:solidFill>
                  <a:srgbClr val="FFFFFF"/>
                </a:solidFill>
                <a:latin typeface="Meiryo UI"/>
              </a:rPr>
              <a:t>）</a:t>
            </a:r>
          </a:p>
        </p:txBody>
      </p:sp>
      <p:sp>
        <p:nvSpPr>
          <p:cNvPr id="26" name="テキスト ボックス 25"/>
          <p:cNvSpPr txBox="1"/>
          <p:nvPr/>
        </p:nvSpPr>
        <p:spPr>
          <a:xfrm>
            <a:off x="335990" y="3195215"/>
            <a:ext cx="9250166" cy="252000"/>
          </a:xfrm>
          <a:prstGeom prst="rect">
            <a:avLst/>
          </a:prstGeom>
          <a:solidFill>
            <a:schemeClr val="accent2">
              <a:lumMod val="10000"/>
              <a:lumOff val="90000"/>
            </a:schemeClr>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mn-cs"/>
              </a:rPr>
              <a:t>主な議題</a:t>
            </a:r>
            <a:endParaRPr kumimoji="1" lang="en-US" altLang="ja-JP" sz="1200" b="1" i="0" u="none" strike="noStrike" kern="1200" cap="none" spc="0" normalizeH="0" baseline="0" noProof="0" dirty="0">
              <a:ln>
                <a:noFill/>
              </a:ln>
              <a:solidFill>
                <a:srgbClr val="000000">
                  <a:lumMod val="85000"/>
                  <a:lumOff val="15000"/>
                </a:srgbClr>
              </a:solidFill>
              <a:effectLst/>
              <a:uLnTx/>
              <a:uFillTx/>
              <a:latin typeface="Meiryo UI"/>
              <a:ea typeface="Meiryo UI"/>
              <a:cs typeface="+mn-cs"/>
            </a:endParaRPr>
          </a:p>
        </p:txBody>
      </p:sp>
      <p:sp>
        <p:nvSpPr>
          <p:cNvPr id="27" name="テキスト ボックス 26"/>
          <p:cNvSpPr txBox="1"/>
          <p:nvPr/>
        </p:nvSpPr>
        <p:spPr>
          <a:xfrm>
            <a:off x="316271" y="1716911"/>
            <a:ext cx="9250165" cy="499289"/>
          </a:xfrm>
          <a:prstGeom prst="rect">
            <a:avLst/>
          </a:prstGeom>
          <a:noFill/>
          <a:ln>
            <a:solidFill>
              <a:srgbClr val="002060"/>
            </a:solidFill>
          </a:ln>
        </p:spPr>
        <p:txBody>
          <a:bodyPr wrap="square" lIns="36000" rIns="36000" rtlCol="0" anchor="ctr">
            <a:noAutofit/>
          </a:bodyPr>
          <a:lstStyle/>
          <a:p>
            <a:pPr lvl="0">
              <a:defRPr/>
            </a:pPr>
            <a:r>
              <a:rPr lang="en-US" altLang="ja-JP" sz="1400" dirty="0">
                <a:solidFill>
                  <a:srgbClr val="000000">
                    <a:lumMod val="85000"/>
                    <a:lumOff val="15000"/>
                  </a:srgbClr>
                </a:solidFill>
              </a:rPr>
              <a:t>2022</a:t>
            </a:r>
            <a:r>
              <a:rPr lang="ja-JP" altLang="en-US" sz="1400" dirty="0">
                <a:solidFill>
                  <a:srgbClr val="000000">
                    <a:lumMod val="85000"/>
                    <a:lumOff val="15000"/>
                  </a:srgbClr>
                </a:solidFill>
              </a:rPr>
              <a:t>年は計</a:t>
            </a:r>
            <a:r>
              <a:rPr lang="en-US" altLang="ja-JP" sz="1400" dirty="0">
                <a:solidFill>
                  <a:srgbClr val="000000">
                    <a:lumMod val="85000"/>
                    <a:lumOff val="15000"/>
                  </a:srgbClr>
                </a:solidFill>
              </a:rPr>
              <a:t>17</a:t>
            </a:r>
            <a:r>
              <a:rPr lang="ja-JP" altLang="en-US" sz="1400" dirty="0">
                <a:solidFill>
                  <a:srgbClr val="000000">
                    <a:lumMod val="85000"/>
                    <a:lumOff val="15000"/>
                  </a:srgbClr>
                </a:solidFill>
              </a:rPr>
              <a:t>回会議が開催された</a:t>
            </a:r>
            <a:r>
              <a:rPr lang="ja-JP" altLang="en-US" sz="1400" dirty="0" smtClean="0">
                <a:solidFill>
                  <a:srgbClr val="000000">
                    <a:lumMod val="85000"/>
                    <a:lumOff val="15000"/>
                  </a:srgbClr>
                </a:solidFill>
              </a:rPr>
              <a:t>。</a:t>
            </a:r>
            <a:r>
              <a:rPr lang="en-US" altLang="ja-JP" sz="1400" dirty="0">
                <a:solidFill>
                  <a:srgbClr val="000000">
                    <a:lumMod val="85000"/>
                    <a:lumOff val="15000"/>
                  </a:srgbClr>
                </a:solidFill>
              </a:rPr>
              <a:t>ToIP Interoperability Certification Framework</a:t>
            </a:r>
            <a:r>
              <a:rPr lang="ja-JP" altLang="en-US" sz="1400" dirty="0">
                <a:solidFill>
                  <a:srgbClr val="000000">
                    <a:lumMod val="85000"/>
                    <a:lumOff val="15000"/>
                  </a:srgbClr>
                </a:solidFill>
              </a:rPr>
              <a:t>の</a:t>
            </a:r>
            <a:r>
              <a:rPr lang="ja-JP" altLang="en-US" sz="1400" dirty="0" smtClean="0">
                <a:solidFill>
                  <a:srgbClr val="000000">
                    <a:lumMod val="85000"/>
                    <a:lumOff val="15000"/>
                  </a:srgbClr>
                </a:solidFill>
              </a:rPr>
              <a:t>作成や、</a:t>
            </a:r>
            <a:r>
              <a:rPr lang="en-US" altLang="ja-JP" sz="1400" dirty="0" smtClean="0">
                <a:solidFill>
                  <a:srgbClr val="000000">
                    <a:lumMod val="85000"/>
                    <a:lumOff val="15000"/>
                  </a:srgbClr>
                </a:solidFill>
              </a:rPr>
              <a:t>IEEE</a:t>
            </a:r>
            <a:r>
              <a:rPr lang="ja-JP" altLang="en-US" sz="1400" dirty="0" smtClean="0">
                <a:solidFill>
                  <a:srgbClr val="000000">
                    <a:lumMod val="85000"/>
                    <a:lumOff val="15000"/>
                  </a:srgbClr>
                </a:solidFill>
              </a:rPr>
              <a:t>と共同で作成しているガバナンス</a:t>
            </a:r>
            <a:r>
              <a:rPr lang="ja-JP" altLang="en-US" sz="1400" dirty="0">
                <a:solidFill>
                  <a:srgbClr val="000000">
                    <a:lumMod val="85000"/>
                    <a:lumOff val="15000"/>
                  </a:srgbClr>
                </a:solidFill>
              </a:rPr>
              <a:t>に関する</a:t>
            </a:r>
            <a:r>
              <a:rPr lang="ja-JP" altLang="en-US" sz="1400" dirty="0" smtClean="0">
                <a:solidFill>
                  <a:srgbClr val="000000">
                    <a:lumMod val="85000"/>
                    <a:lumOff val="15000"/>
                  </a:srgbClr>
                </a:solidFill>
              </a:rPr>
              <a:t>ホワイトペーパー</a:t>
            </a:r>
            <a:r>
              <a:rPr lang="ja-JP" altLang="en-US" sz="1400" dirty="0">
                <a:solidFill>
                  <a:srgbClr val="000000">
                    <a:lumMod val="85000"/>
                    <a:lumOff val="15000"/>
                  </a:srgbClr>
                </a:solidFill>
              </a:rPr>
              <a:t>に</a:t>
            </a:r>
            <a:r>
              <a:rPr lang="ja-JP" altLang="en-US" sz="1400" dirty="0" smtClean="0">
                <a:solidFill>
                  <a:srgbClr val="000000">
                    <a:lumMod val="85000"/>
                    <a:lumOff val="15000"/>
                  </a:srgbClr>
                </a:solidFill>
              </a:rPr>
              <a:t>ついて議論されている</a:t>
            </a:r>
            <a:endParaRPr kumimoji="1" lang="ja-JP" altLang="en-US" sz="1400" b="0" i="0" u="none" strike="noStrike" kern="1200" cap="none" spc="0" normalizeH="0" baseline="0" noProof="0" dirty="0">
              <a:ln>
                <a:noFill/>
              </a:ln>
              <a:solidFill>
                <a:srgbClr val="000000">
                  <a:lumMod val="85000"/>
                  <a:lumOff val="15000"/>
                </a:srgbClr>
              </a:solidFill>
              <a:effectLst/>
              <a:uLnTx/>
              <a:uFillTx/>
              <a:latin typeface="Arial"/>
              <a:ea typeface="Meiryo UI"/>
              <a:cs typeface="+mn-cs"/>
            </a:endParaRPr>
          </a:p>
        </p:txBody>
      </p:sp>
      <p:pic>
        <p:nvPicPr>
          <p:cNvPr id="14" name="図 13"/>
          <p:cNvPicPr/>
          <p:nvPr/>
        </p:nvPicPr>
        <p:blipFill>
          <a:blip r:embed="rId2">
            <a:extLst>
              <a:ext uri="{28A0092B-C50C-407E-A947-70E740481C1C}">
                <a14:useLocalDpi xmlns:a14="http://schemas.microsoft.com/office/drawing/2010/main" val="0"/>
              </a:ext>
            </a:extLst>
          </a:blip>
          <a:stretch>
            <a:fillRect/>
          </a:stretch>
        </p:blipFill>
        <p:spPr>
          <a:xfrm>
            <a:off x="5192202" y="3831356"/>
            <a:ext cx="4241326" cy="2443951"/>
          </a:xfrm>
          <a:prstGeom prst="rect">
            <a:avLst/>
          </a:prstGeom>
        </p:spPr>
      </p:pic>
      <p:sp>
        <p:nvSpPr>
          <p:cNvPr id="15" name="テキスト プレースホルダー 2"/>
          <p:cNvSpPr txBox="1">
            <a:spLocks/>
          </p:cNvSpPr>
          <p:nvPr/>
        </p:nvSpPr>
        <p:spPr>
          <a:xfrm>
            <a:off x="5090812" y="3516469"/>
            <a:ext cx="4444106" cy="288000"/>
          </a:xfrm>
          <a:prstGeom prst="rect">
            <a:avLst/>
          </a:prstGeom>
          <a:no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lvl="0" algn="ctr">
              <a:defRPr/>
            </a:pPr>
            <a:r>
              <a:rPr lang="en-US" altLang="ja-JP" sz="1400" b="1" u="sng" dirty="0">
                <a:solidFill>
                  <a:srgbClr val="000000"/>
                </a:solidFill>
              </a:rPr>
              <a:t>ToIP</a:t>
            </a:r>
            <a:r>
              <a:rPr lang="ja-JP" altLang="en-US" sz="1400" b="1" u="sng" dirty="0">
                <a:solidFill>
                  <a:srgbClr val="000000"/>
                </a:solidFill>
              </a:rPr>
              <a:t>と</a:t>
            </a:r>
            <a:r>
              <a:rPr lang="en-US" altLang="ja-JP" sz="1400" b="1" u="sng" dirty="0">
                <a:solidFill>
                  <a:srgbClr val="000000"/>
                </a:solidFill>
              </a:rPr>
              <a:t>IEEE</a:t>
            </a:r>
            <a:r>
              <a:rPr lang="ja-JP" altLang="en-US" sz="1400" b="1" u="sng" dirty="0">
                <a:solidFill>
                  <a:srgbClr val="000000"/>
                </a:solidFill>
              </a:rPr>
              <a:t>が検討中のガバナンスオペレーションイメージ</a:t>
            </a:r>
            <a:endParaRPr kumimoji="1" lang="en-US" altLang="ja-JP" sz="1400" b="1" i="0" u="sng" strike="noStrike" kern="1200" cap="none" spc="0" normalizeH="0" baseline="0" noProof="0" dirty="0" smtClean="0">
              <a:ln>
                <a:noFill/>
              </a:ln>
              <a:solidFill>
                <a:srgbClr val="000000"/>
              </a:solidFill>
              <a:effectLst/>
              <a:uLnTx/>
              <a:uFillTx/>
              <a:latin typeface="Meiryo UI"/>
              <a:ea typeface="Meiryo UI"/>
              <a:cs typeface="Arial"/>
            </a:endParaRPr>
          </a:p>
        </p:txBody>
      </p:sp>
      <p:sp>
        <p:nvSpPr>
          <p:cNvPr id="3" name="正方形/長方形 2"/>
          <p:cNvSpPr/>
          <p:nvPr/>
        </p:nvSpPr>
        <p:spPr>
          <a:xfrm>
            <a:off x="5066778" y="6247513"/>
            <a:ext cx="4492174" cy="338554"/>
          </a:xfrm>
          <a:prstGeom prst="rect">
            <a:avLst/>
          </a:prstGeom>
        </p:spPr>
        <p:txBody>
          <a:bodyPr wrap="square">
            <a:spAutoFit/>
          </a:bodyPr>
          <a:lstStyle/>
          <a:p>
            <a:r>
              <a:rPr lang="ja-JP" altLang="en-US" sz="800" spc="30" dirty="0" smtClean="0">
                <a:latin typeface="Meiryo UI" panose="020B0604030504040204" pitchFamily="50" charset="-128"/>
                <a:ea typeface="Meiryo UI" panose="020B0604030504040204" pitchFamily="50" charset="-128"/>
                <a:cs typeface="Times New Roman" panose="02020603050405020304" pitchFamily="18" charset="0"/>
              </a:rPr>
              <a:t>出所）</a:t>
            </a:r>
            <a:endParaRPr lang="en-US" altLang="ja-JP" sz="800" spc="30" dirty="0" smtClean="0">
              <a:latin typeface="Meiryo UI" panose="020B0604030504040204" pitchFamily="50" charset="-128"/>
              <a:ea typeface="Meiryo UI" panose="020B0604030504040204" pitchFamily="50" charset="-128"/>
              <a:cs typeface="Times New Roman" panose="02020603050405020304" pitchFamily="18" charset="0"/>
            </a:endParaRPr>
          </a:p>
          <a:p>
            <a:r>
              <a:rPr lang="en-US" altLang="ja-JP" sz="800" spc="30" dirty="0" smtClean="0">
                <a:latin typeface="Meiryo UI" panose="020B0604030504040204" pitchFamily="50" charset="-128"/>
                <a:ea typeface="Meiryo UI" panose="020B0604030504040204" pitchFamily="50" charset="-128"/>
                <a:cs typeface="Times New Roman" panose="02020603050405020304" pitchFamily="18" charset="0"/>
              </a:rPr>
              <a:t>https</a:t>
            </a:r>
            <a:r>
              <a:rPr lang="en-US" altLang="ja-JP" sz="800" spc="30" dirty="0">
                <a:latin typeface="Meiryo UI" panose="020B0604030504040204" pitchFamily="50" charset="-128"/>
                <a:ea typeface="Meiryo UI" panose="020B0604030504040204" pitchFamily="50" charset="-128"/>
                <a:cs typeface="Times New Roman" panose="02020603050405020304" pitchFamily="18" charset="0"/>
              </a:rPr>
              <a:t>://wiki.trustoverip.org/display/HOME/2022-12-15+GSWG+Meeting+Notes</a:t>
            </a:r>
            <a:endParaRPr lang="ja-JP" altLang="en-US" sz="800" dirty="0">
              <a:latin typeface="Meiryo UI" panose="020B0604030504040204" pitchFamily="50" charset="-128"/>
              <a:ea typeface="Meiryo UI" panose="020B0604030504040204" pitchFamily="50" charset="-128"/>
            </a:endParaRPr>
          </a:p>
        </p:txBody>
      </p:sp>
      <p:sp>
        <p:nvSpPr>
          <p:cNvPr id="24" name="正方形/長方形 23"/>
          <p:cNvSpPr/>
          <p:nvPr/>
        </p:nvSpPr>
        <p:spPr>
          <a:xfrm>
            <a:off x="415320" y="4146183"/>
            <a:ext cx="4693052" cy="1754326"/>
          </a:xfrm>
          <a:prstGeom prst="rect">
            <a:avLst/>
          </a:prstGeom>
        </p:spPr>
        <p:txBody>
          <a:bodyPr wrap="square">
            <a:spAutoFit/>
          </a:bodyPr>
          <a:lstStyle/>
          <a:p>
            <a:r>
              <a:rPr lang="en-US" altLang="ja-JP" sz="1200" dirty="0" smtClean="0"/>
              <a:t>【2022</a:t>
            </a:r>
            <a:r>
              <a:rPr lang="ja-JP" altLang="en-US" sz="1200" dirty="0"/>
              <a:t>年</a:t>
            </a:r>
            <a:r>
              <a:rPr lang="en-US" altLang="ja-JP" sz="1200" dirty="0"/>
              <a:t>11</a:t>
            </a:r>
            <a:r>
              <a:rPr lang="ja-JP" altLang="en-US" sz="1200" dirty="0"/>
              <a:t>月</a:t>
            </a:r>
            <a:r>
              <a:rPr lang="en-US" altLang="ja-JP" sz="1200" dirty="0"/>
              <a:t>3</a:t>
            </a:r>
            <a:r>
              <a:rPr lang="ja-JP" altLang="en-US" sz="1200" dirty="0" smtClean="0"/>
              <a:t>日</a:t>
            </a:r>
            <a:r>
              <a:rPr lang="en-US" altLang="ja-JP" sz="1200" dirty="0" smtClean="0"/>
              <a:t>】</a:t>
            </a:r>
            <a:endParaRPr lang="ja-JP" altLang="en-US" sz="1200" dirty="0"/>
          </a:p>
          <a:p>
            <a:pPr marL="171450" indent="-171450">
              <a:buFont typeface="Arial" panose="020B0604020202020204" pitchFamily="34" charset="0"/>
              <a:buChar char="•"/>
            </a:pPr>
            <a:r>
              <a:rPr lang="en-US" altLang="ja-JP" sz="1200" dirty="0" err="1"/>
              <a:t>ToIP</a:t>
            </a:r>
            <a:r>
              <a:rPr lang="en-US" altLang="ja-JP" sz="1200" dirty="0"/>
              <a:t> Interoperability Certification Framework</a:t>
            </a:r>
            <a:r>
              <a:rPr lang="ja-JP" altLang="en-US" sz="1200" dirty="0"/>
              <a:t>の作成を模索中</a:t>
            </a:r>
            <a:r>
              <a:rPr lang="ja-JP" altLang="en-US" sz="1200" dirty="0" smtClean="0"/>
              <a:t>。</a:t>
            </a:r>
            <a:endParaRPr lang="en-US" altLang="ja-JP" sz="1200" dirty="0" smtClean="0"/>
          </a:p>
          <a:p>
            <a:pPr marL="171450" indent="-171450">
              <a:buFont typeface="Arial" panose="020B0604020202020204" pitchFamily="34" charset="0"/>
              <a:buChar char="•"/>
            </a:pPr>
            <a:endParaRPr lang="en-US" altLang="ja-JP" sz="1200" dirty="0" smtClean="0"/>
          </a:p>
          <a:p>
            <a:r>
              <a:rPr lang="en-US" altLang="ja-JP" sz="1200" dirty="0"/>
              <a:t>【</a:t>
            </a:r>
            <a:r>
              <a:rPr lang="en-US" altLang="ja-JP" sz="1200" dirty="0" smtClean="0"/>
              <a:t>2022</a:t>
            </a:r>
            <a:r>
              <a:rPr lang="ja-JP" altLang="en-US" sz="1200" dirty="0"/>
              <a:t>年</a:t>
            </a:r>
            <a:r>
              <a:rPr lang="en-US" altLang="ja-JP" sz="1200" dirty="0"/>
              <a:t>12</a:t>
            </a:r>
            <a:r>
              <a:rPr lang="ja-JP" altLang="en-US" sz="1200" dirty="0"/>
              <a:t>月</a:t>
            </a:r>
            <a:r>
              <a:rPr lang="en-US" altLang="ja-JP" sz="1200" dirty="0"/>
              <a:t>1</a:t>
            </a:r>
            <a:r>
              <a:rPr lang="ja-JP" altLang="en-US" sz="1200" dirty="0" smtClean="0"/>
              <a:t>日</a:t>
            </a:r>
            <a:r>
              <a:rPr lang="en-US" altLang="ja-JP" sz="1200" dirty="0" smtClean="0"/>
              <a:t>】</a:t>
            </a:r>
            <a:endParaRPr lang="ja-JP" altLang="en-US" sz="1200" dirty="0"/>
          </a:p>
          <a:p>
            <a:pPr marL="171450" indent="-171450">
              <a:buFont typeface="Arial" panose="020B0604020202020204" pitchFamily="34" charset="0"/>
              <a:buChar char="•"/>
            </a:pPr>
            <a:r>
              <a:rPr lang="en-US" altLang="ja-JP" sz="1200" dirty="0"/>
              <a:t>Governance Architecture Task Force</a:t>
            </a:r>
            <a:r>
              <a:rPr lang="ja-JP" altLang="en-US" sz="1200" dirty="0"/>
              <a:t>では、</a:t>
            </a:r>
            <a:r>
              <a:rPr lang="en-US" altLang="ja-JP" sz="1200" dirty="0"/>
              <a:t>Trust Registry</a:t>
            </a:r>
            <a:r>
              <a:rPr lang="ja-JP" altLang="en-US" sz="1200" dirty="0"/>
              <a:t>の重要性を議論中</a:t>
            </a:r>
            <a:r>
              <a:rPr lang="ja-JP" altLang="en-US" sz="1200" dirty="0" smtClean="0"/>
              <a:t>。</a:t>
            </a:r>
            <a:endParaRPr lang="en-US" altLang="ja-JP" sz="1200" dirty="0" smtClean="0"/>
          </a:p>
          <a:p>
            <a:pPr marL="171450" indent="-171450">
              <a:buFont typeface="Arial" panose="020B0604020202020204" pitchFamily="34" charset="0"/>
              <a:buChar char="•"/>
            </a:pPr>
            <a:endParaRPr lang="ja-JP" altLang="en-US" sz="1200" dirty="0"/>
          </a:p>
          <a:p>
            <a:r>
              <a:rPr lang="en-US" altLang="ja-JP" sz="1200" dirty="0"/>
              <a:t>【</a:t>
            </a:r>
            <a:r>
              <a:rPr lang="en-US" altLang="ja-JP" sz="1200" dirty="0" smtClean="0"/>
              <a:t>2022</a:t>
            </a:r>
            <a:r>
              <a:rPr lang="ja-JP" altLang="en-US" sz="1200" dirty="0"/>
              <a:t>年</a:t>
            </a:r>
            <a:r>
              <a:rPr lang="en-US" altLang="ja-JP" sz="1200" dirty="0"/>
              <a:t>12</a:t>
            </a:r>
            <a:r>
              <a:rPr lang="ja-JP" altLang="en-US" sz="1200" dirty="0"/>
              <a:t>月</a:t>
            </a:r>
            <a:r>
              <a:rPr lang="en-US" altLang="ja-JP" sz="1200" dirty="0"/>
              <a:t>15</a:t>
            </a:r>
            <a:r>
              <a:rPr lang="ja-JP" altLang="en-US" sz="1200" dirty="0" smtClean="0"/>
              <a:t>日</a:t>
            </a:r>
            <a:r>
              <a:rPr lang="en-US" altLang="ja-JP" sz="1200" dirty="0" smtClean="0"/>
              <a:t>】</a:t>
            </a:r>
          </a:p>
          <a:p>
            <a:pPr marL="171450" indent="-171450">
              <a:buFont typeface="Arial" panose="020B0604020202020204" pitchFamily="34" charset="0"/>
              <a:buChar char="•"/>
            </a:pPr>
            <a:r>
              <a:rPr lang="en-US" altLang="ja-JP" sz="1200" dirty="0" err="1" smtClean="0"/>
              <a:t>ToIP</a:t>
            </a:r>
            <a:r>
              <a:rPr lang="ja-JP" altLang="en-US" sz="1200" dirty="0"/>
              <a:t>と</a:t>
            </a:r>
            <a:r>
              <a:rPr lang="en-US" altLang="ja-JP" sz="1200" dirty="0"/>
              <a:t>IEEE</a:t>
            </a:r>
            <a:r>
              <a:rPr lang="ja-JP" altLang="en-US" sz="1200" dirty="0"/>
              <a:t>でガバナンスに関するホワイトペーパーを共同作成中。</a:t>
            </a:r>
          </a:p>
        </p:txBody>
      </p:sp>
      <p:sp>
        <p:nvSpPr>
          <p:cNvPr id="28" name="正方形/長方形 27"/>
          <p:cNvSpPr/>
          <p:nvPr/>
        </p:nvSpPr>
        <p:spPr>
          <a:xfrm>
            <a:off x="415320" y="6197829"/>
            <a:ext cx="4492174" cy="338554"/>
          </a:xfrm>
          <a:prstGeom prst="rect">
            <a:avLst/>
          </a:prstGeom>
        </p:spPr>
        <p:txBody>
          <a:bodyPr wrap="square">
            <a:spAutoFit/>
          </a:bodyPr>
          <a:lstStyle/>
          <a:p>
            <a:r>
              <a:rPr lang="ja-JP" altLang="en-US" sz="800" spc="30" dirty="0" smtClean="0">
                <a:latin typeface="Meiryo UI" panose="020B0604030504040204" pitchFamily="50" charset="-128"/>
                <a:ea typeface="Meiryo UI" panose="020B0604030504040204" pitchFamily="50" charset="-128"/>
                <a:cs typeface="Times New Roman" panose="02020603050405020304" pitchFamily="18" charset="0"/>
              </a:rPr>
              <a:t>出所）</a:t>
            </a:r>
            <a:endParaRPr lang="en-US" altLang="ja-JP" sz="800" spc="30" dirty="0" smtClean="0">
              <a:latin typeface="Meiryo UI" panose="020B0604030504040204" pitchFamily="50" charset="-128"/>
              <a:ea typeface="Meiryo UI" panose="020B0604030504040204" pitchFamily="50" charset="-128"/>
              <a:cs typeface="Times New Roman" panose="02020603050405020304" pitchFamily="18" charset="0"/>
            </a:endParaRPr>
          </a:p>
          <a:p>
            <a:r>
              <a:rPr lang="en-US" altLang="ja-JP" sz="800" spc="30" dirty="0">
                <a:latin typeface="Meiryo UI" panose="020B0604030504040204" pitchFamily="50" charset="-128"/>
                <a:ea typeface="Meiryo UI" panose="020B0604030504040204" pitchFamily="50" charset="-128"/>
                <a:cs typeface="Times New Roman" panose="02020603050405020304" pitchFamily="18" charset="0"/>
              </a:rPr>
              <a:t>https://wiki.trustoverip.org/display/HOME/GSWG+Meeting+Pages</a:t>
            </a:r>
            <a:endParaRPr lang="ja-JP" altLang="en-US" sz="8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0364493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normAutofit/>
          </a:bodyPr>
          <a:lstStyle/>
          <a:p>
            <a:r>
              <a:rPr lang="en-US" altLang="ja-JP" sz="2000" dirty="0"/>
              <a:t>Trust Over IP Foundation</a:t>
            </a:r>
            <a:r>
              <a:rPr lang="ja-JP" altLang="en-US" sz="2000" dirty="0"/>
              <a:t>（</a:t>
            </a:r>
            <a:r>
              <a:rPr lang="en-US" altLang="ja-JP" sz="2000" dirty="0" smtClean="0"/>
              <a:t>ToIP</a:t>
            </a:r>
            <a:r>
              <a:rPr lang="ja-JP" altLang="en-US" sz="2000" dirty="0"/>
              <a:t>）</a:t>
            </a:r>
            <a:r>
              <a:rPr lang="en-US" altLang="ja-JP" sz="2000" dirty="0" smtClean="0"/>
              <a:t>– </a:t>
            </a:r>
            <a:r>
              <a:rPr lang="ja-JP" altLang="en-US" sz="2000" dirty="0" smtClean="0"/>
              <a:t>規格策定以外の活動</a:t>
            </a:r>
            <a:endParaRPr lang="ja-JP" altLang="en-US" sz="2000" dirty="0"/>
          </a:p>
        </p:txBody>
      </p:sp>
      <p:sp>
        <p:nvSpPr>
          <p:cNvPr id="5" name="テキスト ボックス 4"/>
          <p:cNvSpPr txBox="1"/>
          <p:nvPr/>
        </p:nvSpPr>
        <p:spPr>
          <a:xfrm>
            <a:off x="2057400" y="649469"/>
            <a:ext cx="7517111" cy="846841"/>
          </a:xfrm>
          <a:prstGeom prst="rect">
            <a:avLst/>
          </a:prstGeom>
          <a:noFill/>
          <a:ln>
            <a:solidFill>
              <a:srgbClr val="002060"/>
            </a:solidFill>
          </a:ln>
        </p:spPr>
        <p:txBody>
          <a:bodyPr wrap="square" lIns="36000" rIns="36000" rtlCol="0" anchor="ctr">
            <a:noAutofit/>
          </a:bodyPr>
          <a:lstStyle/>
          <a:p>
            <a:pPr lvl="0" defTabSz="288000">
              <a:defRPr/>
            </a:pPr>
            <a:r>
              <a:rPr lang="en-US" altLang="ja-JP" sz="1400" dirty="0">
                <a:solidFill>
                  <a:srgbClr val="000000"/>
                </a:solidFill>
                <a:latin typeface="Meiryo UI"/>
              </a:rPr>
              <a:t>2022</a:t>
            </a:r>
            <a:r>
              <a:rPr lang="ja-JP" altLang="en-US" sz="1400" dirty="0">
                <a:solidFill>
                  <a:srgbClr val="000000"/>
                </a:solidFill>
                <a:latin typeface="Meiryo UI"/>
              </a:rPr>
              <a:t>年</a:t>
            </a:r>
            <a:r>
              <a:rPr lang="en-US" altLang="ja-JP" sz="1400" dirty="0">
                <a:solidFill>
                  <a:srgbClr val="000000"/>
                </a:solidFill>
                <a:latin typeface="Meiryo UI"/>
              </a:rPr>
              <a:t>9</a:t>
            </a:r>
            <a:r>
              <a:rPr lang="ja-JP" altLang="en-US" sz="1400" dirty="0">
                <a:solidFill>
                  <a:srgbClr val="000000"/>
                </a:solidFill>
                <a:latin typeface="Meiryo UI"/>
              </a:rPr>
              <a:t>月</a:t>
            </a:r>
            <a:r>
              <a:rPr lang="en-US" altLang="ja-JP" sz="1400" dirty="0">
                <a:solidFill>
                  <a:srgbClr val="000000"/>
                </a:solidFill>
                <a:latin typeface="Meiryo UI"/>
              </a:rPr>
              <a:t>14</a:t>
            </a:r>
            <a:r>
              <a:rPr lang="ja-JP" altLang="en-US" sz="1400" dirty="0">
                <a:solidFill>
                  <a:srgbClr val="000000"/>
                </a:solidFill>
                <a:latin typeface="Meiryo UI"/>
              </a:rPr>
              <a:t>日にアイルランド・ダブリンにおいて第一回目の</a:t>
            </a:r>
            <a:r>
              <a:rPr lang="en-US" altLang="ja-JP" sz="1400" dirty="0">
                <a:solidFill>
                  <a:srgbClr val="000000"/>
                </a:solidFill>
                <a:latin typeface="Meiryo UI"/>
              </a:rPr>
              <a:t>Trust over IP Summit </a:t>
            </a:r>
            <a:r>
              <a:rPr lang="ja-JP" altLang="en-US" sz="1400" dirty="0" err="1">
                <a:solidFill>
                  <a:srgbClr val="000000"/>
                </a:solidFill>
                <a:latin typeface="Meiryo UI"/>
              </a:rPr>
              <a:t>を開</a:t>
            </a:r>
            <a:r>
              <a:rPr lang="ja-JP" altLang="en-US" sz="1400" dirty="0">
                <a:solidFill>
                  <a:srgbClr val="000000"/>
                </a:solidFill>
                <a:latin typeface="Meiryo UI"/>
              </a:rPr>
              <a:t>催した。</a:t>
            </a:r>
            <a:r>
              <a:rPr lang="en-US" altLang="ja-JP" sz="1400" dirty="0">
                <a:solidFill>
                  <a:srgbClr val="000000"/>
                </a:solidFill>
                <a:latin typeface="Meiryo UI"/>
              </a:rPr>
              <a:t>Linux Foundation</a:t>
            </a:r>
            <a:r>
              <a:rPr lang="ja-JP" altLang="en-US" sz="1400" dirty="0">
                <a:solidFill>
                  <a:srgbClr val="000000"/>
                </a:solidFill>
                <a:latin typeface="Meiryo UI"/>
              </a:rPr>
              <a:t>の</a:t>
            </a:r>
            <a:r>
              <a:rPr lang="en-US" altLang="ja-JP" sz="1400" dirty="0">
                <a:solidFill>
                  <a:srgbClr val="000000"/>
                </a:solidFill>
                <a:latin typeface="Meiryo UI"/>
              </a:rPr>
              <a:t>Open Source Summit</a:t>
            </a:r>
            <a:r>
              <a:rPr lang="ja-JP" altLang="en-US" sz="1400" dirty="0">
                <a:solidFill>
                  <a:srgbClr val="000000"/>
                </a:solidFill>
                <a:latin typeface="Meiryo UI"/>
              </a:rPr>
              <a:t>内で開催された本イベントでは、トラストネットワークの技術的要件の初心者向けレクチャーと、</a:t>
            </a:r>
            <a:r>
              <a:rPr lang="en-US" altLang="ja-JP" sz="1400" dirty="0">
                <a:solidFill>
                  <a:srgbClr val="000000"/>
                </a:solidFill>
                <a:latin typeface="Meiryo UI"/>
              </a:rPr>
              <a:t>ToIP</a:t>
            </a:r>
            <a:r>
              <a:rPr lang="ja-JP" altLang="en-US" sz="1400" dirty="0">
                <a:solidFill>
                  <a:srgbClr val="000000"/>
                </a:solidFill>
                <a:latin typeface="Meiryo UI"/>
              </a:rPr>
              <a:t>スタックが組織にもたらす多くのセキュリティ、プライバシー、顧客体験の利点についての概要紹介が行われた。</a:t>
            </a:r>
          </a:p>
        </p:txBody>
      </p:sp>
      <p:sp>
        <p:nvSpPr>
          <p:cNvPr id="9" name="テキスト ボックス 8"/>
          <p:cNvSpPr txBox="1"/>
          <p:nvPr/>
        </p:nvSpPr>
        <p:spPr>
          <a:xfrm>
            <a:off x="335990" y="659228"/>
            <a:ext cx="1649973" cy="836441"/>
          </a:xfrm>
          <a:prstGeom prst="rect">
            <a:avLst/>
          </a:prstGeom>
          <a:solidFill>
            <a:srgbClr val="002060"/>
          </a:solidFill>
        </p:spPr>
        <p:txBody>
          <a:bodyPr wrap="square" lIns="36000" rIns="36000" rtlCol="0" anchor="ctr">
            <a:noAutofit/>
          </a:bodyPr>
          <a:lstStyle/>
          <a:p>
            <a:pPr lvl="0" algn="ctr" defTabSz="288000">
              <a:defRPr/>
            </a:pPr>
            <a:r>
              <a:rPr lang="en-US" altLang="ja-JP" sz="1400" b="1" dirty="0">
                <a:solidFill>
                  <a:srgbClr val="FFFFFF"/>
                </a:solidFill>
                <a:latin typeface="Meiryo UI"/>
              </a:rPr>
              <a:t>Trust over IP Summit</a:t>
            </a:r>
          </a:p>
        </p:txBody>
      </p:sp>
      <p:sp>
        <p:nvSpPr>
          <p:cNvPr id="17" name="テキスト プレースホルダー 2"/>
          <p:cNvSpPr txBox="1">
            <a:spLocks/>
          </p:cNvSpPr>
          <p:nvPr/>
        </p:nvSpPr>
        <p:spPr>
          <a:xfrm>
            <a:off x="335693" y="1538979"/>
            <a:ext cx="9238818" cy="364233"/>
          </a:xfrm>
          <a:prstGeom prst="rect">
            <a:avLst/>
          </a:prstGeom>
          <a:solidFill>
            <a:schemeClr val="accent1"/>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lvl="0" algn="ctr">
              <a:defRPr/>
            </a:pPr>
            <a:r>
              <a:rPr lang="en-US" altLang="ja-JP" sz="1400" b="1" dirty="0">
                <a:solidFill>
                  <a:srgbClr val="FFFFFF"/>
                </a:solidFill>
              </a:rPr>
              <a:t>Trust over IP </a:t>
            </a:r>
            <a:r>
              <a:rPr lang="en-US" altLang="ja-JP" sz="1400" b="1" dirty="0" smtClean="0">
                <a:solidFill>
                  <a:srgbClr val="FFFFFF"/>
                </a:solidFill>
              </a:rPr>
              <a:t>Summit</a:t>
            </a:r>
            <a:r>
              <a:rPr lang="ja-JP" altLang="en-US" sz="1400" b="1" dirty="0" smtClean="0">
                <a:solidFill>
                  <a:srgbClr val="FFFFFF"/>
                </a:solidFill>
                <a:latin typeface="Meiryo UI"/>
                <a:ea typeface="Meiryo UI"/>
              </a:rPr>
              <a:t>の概要</a:t>
            </a:r>
            <a:endParaRPr lang="en-US" altLang="ja-JP" sz="1400" b="1" dirty="0">
              <a:solidFill>
                <a:srgbClr val="FFFFFF"/>
              </a:solidFill>
            </a:endParaRPr>
          </a:p>
        </p:txBody>
      </p:sp>
      <p:graphicFrame>
        <p:nvGraphicFramePr>
          <p:cNvPr id="14" name="表 13"/>
          <p:cNvGraphicFramePr>
            <a:graphicFrameLocks noGrp="1"/>
          </p:cNvGraphicFramePr>
          <p:nvPr>
            <p:extLst>
              <p:ext uri="{D42A27DB-BD31-4B8C-83A1-F6EECF244321}">
                <p14:modId xmlns:p14="http://schemas.microsoft.com/office/powerpoint/2010/main" val="1919299283"/>
              </p:ext>
            </p:extLst>
          </p:nvPr>
        </p:nvGraphicFramePr>
        <p:xfrm>
          <a:off x="335990" y="1927065"/>
          <a:ext cx="9238521" cy="4650653"/>
        </p:xfrm>
        <a:graphic>
          <a:graphicData uri="http://schemas.openxmlformats.org/drawingml/2006/table">
            <a:tbl>
              <a:tblPr firstRow="1" bandRow="1">
                <a:tableStyleId>{5C22544A-7EE6-4342-B048-85BDC9FD1C3A}</a:tableStyleId>
              </a:tblPr>
              <a:tblGrid>
                <a:gridCol w="1397394">
                  <a:extLst>
                    <a:ext uri="{9D8B030D-6E8A-4147-A177-3AD203B41FA5}">
                      <a16:colId xmlns:a16="http://schemas.microsoft.com/office/drawing/2014/main" val="1153172387"/>
                    </a:ext>
                  </a:extLst>
                </a:gridCol>
                <a:gridCol w="2957886">
                  <a:extLst>
                    <a:ext uri="{9D8B030D-6E8A-4147-A177-3AD203B41FA5}">
                      <a16:colId xmlns:a16="http://schemas.microsoft.com/office/drawing/2014/main" val="2770804196"/>
                    </a:ext>
                  </a:extLst>
                </a:gridCol>
                <a:gridCol w="4883241">
                  <a:extLst>
                    <a:ext uri="{9D8B030D-6E8A-4147-A177-3AD203B41FA5}">
                      <a16:colId xmlns:a16="http://schemas.microsoft.com/office/drawing/2014/main" val="3334172707"/>
                    </a:ext>
                  </a:extLst>
                </a:gridCol>
              </a:tblGrid>
              <a:tr h="407316">
                <a:tc>
                  <a:txBody>
                    <a:bodyPr/>
                    <a:lstStyle/>
                    <a:p>
                      <a:pPr algn="ctr"/>
                      <a:r>
                        <a:rPr kumimoji="1" lang="ja-JP" altLang="en-US" sz="1100" dirty="0" smtClean="0">
                          <a:solidFill>
                            <a:schemeClr val="tx1"/>
                          </a:solidFill>
                          <a:latin typeface="+mn-ea"/>
                          <a:ea typeface="+mn-ea"/>
                        </a:rPr>
                        <a:t>アジェンダ</a:t>
                      </a:r>
                      <a:endParaRPr kumimoji="1" lang="ja-JP" altLang="en-US" sz="1100"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pPr algn="ctr"/>
                      <a:r>
                        <a:rPr kumimoji="1" lang="ja-JP" altLang="en-US" sz="1100" dirty="0" smtClean="0">
                          <a:solidFill>
                            <a:schemeClr val="tx1"/>
                          </a:solidFill>
                          <a:latin typeface="+mn-ea"/>
                          <a:ea typeface="+mn-ea"/>
                        </a:rPr>
                        <a:t>プレゼンター</a:t>
                      </a:r>
                      <a:endParaRPr kumimoji="1" lang="ja-JP" altLang="en-US" sz="1100"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pPr algn="ctr"/>
                      <a:r>
                        <a:rPr kumimoji="1" lang="ja-JP" altLang="en-US" sz="1100" dirty="0" smtClean="0">
                          <a:solidFill>
                            <a:schemeClr val="tx1"/>
                          </a:solidFill>
                          <a:latin typeface="+mn-ea"/>
                          <a:ea typeface="+mn-ea"/>
                        </a:rPr>
                        <a:t>概要</a:t>
                      </a:r>
                      <a:endParaRPr kumimoji="1" lang="ja-JP" altLang="en-US" sz="1100"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extLst>
                  <a:ext uri="{0D108BD9-81ED-4DB2-BD59-A6C34878D82A}">
                    <a16:rowId xmlns:a16="http://schemas.microsoft.com/office/drawing/2014/main" val="126264139"/>
                  </a:ext>
                </a:extLst>
              </a:tr>
              <a:tr h="766629">
                <a:tc>
                  <a:txBody>
                    <a:bodyPr/>
                    <a:lstStyle/>
                    <a:p>
                      <a:r>
                        <a:rPr kumimoji="1" lang="en-US" altLang="ja-JP" sz="1100" dirty="0" smtClean="0">
                          <a:latin typeface="+mn-ea"/>
                          <a:ea typeface="+mn-ea"/>
                        </a:rPr>
                        <a:t>Introduction to Trust over IP</a:t>
                      </a:r>
                      <a:endParaRPr kumimoji="1" lang="ja-JP" altLang="en-US" sz="1100" dirty="0">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8E0F8"/>
                    </a:solidFill>
                  </a:tcPr>
                </a:tc>
                <a:tc>
                  <a:txBody>
                    <a:bodyPr/>
                    <a:lstStyle/>
                    <a:p>
                      <a:pPr marL="171450" indent="-171450">
                        <a:buFont typeface="Arial" panose="020B0604020202020204" pitchFamily="34" charset="0"/>
                        <a:buChar char="•"/>
                      </a:pPr>
                      <a:r>
                        <a:rPr kumimoji="1" lang="en-US" altLang="ja-JP" sz="1100" dirty="0" smtClean="0">
                          <a:latin typeface="+mn-ea"/>
                          <a:ea typeface="+mn-ea"/>
                        </a:rPr>
                        <a:t>Judith </a:t>
                      </a:r>
                      <a:r>
                        <a:rPr kumimoji="1" lang="en-US" altLang="ja-JP" sz="1100" dirty="0" err="1" smtClean="0">
                          <a:latin typeface="+mn-ea"/>
                          <a:ea typeface="+mn-ea"/>
                        </a:rPr>
                        <a:t>Fleenor</a:t>
                      </a:r>
                      <a:r>
                        <a:rPr kumimoji="1" lang="en-US" altLang="ja-JP" sz="1100" dirty="0" smtClean="0">
                          <a:latin typeface="+mn-ea"/>
                          <a:ea typeface="+mn-ea"/>
                        </a:rPr>
                        <a:t>, Director of Strategic Engagement, ToIP</a:t>
                      </a:r>
                    </a:p>
                    <a:p>
                      <a:pPr marL="171450" indent="-171450">
                        <a:buFont typeface="Arial" panose="020B0604020202020204" pitchFamily="34" charset="0"/>
                        <a:buChar char="•"/>
                      </a:pPr>
                      <a:r>
                        <a:rPr kumimoji="1" lang="en-US" altLang="ja-JP" sz="1100" dirty="0" smtClean="0">
                          <a:latin typeface="+mn-ea"/>
                          <a:ea typeface="+mn-ea"/>
                        </a:rPr>
                        <a:t>Marie Wallace, IBM Distinguished Engineer,  IBM</a:t>
                      </a:r>
                      <a:endParaRPr kumimoji="1" lang="ja-JP" altLang="en-US" sz="1100" dirty="0">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en-US" altLang="ja-JP" sz="1100" dirty="0" smtClean="0">
                          <a:latin typeface="+mn-ea"/>
                          <a:ea typeface="+mn-ea"/>
                        </a:rPr>
                        <a:t>ToIP</a:t>
                      </a:r>
                      <a:r>
                        <a:rPr kumimoji="1" lang="ja-JP" altLang="en-US" sz="1100" dirty="0" smtClean="0">
                          <a:latin typeface="+mn-ea"/>
                          <a:ea typeface="+mn-ea"/>
                        </a:rPr>
                        <a:t>の活動内容、</a:t>
                      </a:r>
                      <a:r>
                        <a:rPr kumimoji="1" lang="en-US" altLang="ja-JP" sz="1100" dirty="0" smtClean="0">
                          <a:latin typeface="+mn-ea"/>
                          <a:ea typeface="+mn-ea"/>
                        </a:rPr>
                        <a:t>ToIP</a:t>
                      </a:r>
                      <a:r>
                        <a:rPr kumimoji="1" lang="ja-JP" altLang="en-US" sz="1100" dirty="0" smtClean="0">
                          <a:latin typeface="+mn-ea"/>
                          <a:ea typeface="+mn-ea"/>
                        </a:rPr>
                        <a:t>の活動の重要性に関するプレゼンを実施。</a:t>
                      </a:r>
                      <a:endParaRPr kumimoji="1" lang="ja-JP" altLang="en-US" sz="1100" dirty="0">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8355816"/>
                  </a:ext>
                </a:extLst>
              </a:tr>
              <a:tr h="922352">
                <a:tc>
                  <a:txBody>
                    <a:bodyPr/>
                    <a:lstStyle/>
                    <a:p>
                      <a:r>
                        <a:rPr kumimoji="1" lang="en-US" altLang="ja-JP" sz="1100" dirty="0" smtClean="0">
                          <a:latin typeface="+mn-ea"/>
                          <a:ea typeface="+mn-ea"/>
                        </a:rPr>
                        <a:t>Wallets and Credentials Hands-On Experience</a:t>
                      </a:r>
                      <a:endParaRPr kumimoji="1" lang="ja-JP" altLang="en-US" sz="1100" dirty="0">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8E0F8"/>
                    </a:solidFill>
                  </a:tcPr>
                </a:tc>
                <a:tc>
                  <a:txBody>
                    <a:bodyPr/>
                    <a:lstStyle/>
                    <a:p>
                      <a:pPr marL="171450" indent="-171450">
                        <a:buFont typeface="Arial" panose="020B0604020202020204" pitchFamily="34" charset="0"/>
                        <a:buChar char="•"/>
                      </a:pPr>
                      <a:r>
                        <a:rPr kumimoji="1" lang="nb-NO" altLang="ja-JP" sz="1100" dirty="0" smtClean="0">
                          <a:latin typeface="+mn-ea"/>
                          <a:ea typeface="+mn-ea"/>
                        </a:rPr>
                        <a:t>Andre Kudra, CIO, esatus AG</a:t>
                      </a:r>
                    </a:p>
                    <a:p>
                      <a:pPr marL="171450" indent="-171450">
                        <a:buFont typeface="Arial" panose="020B0604020202020204" pitchFamily="34" charset="0"/>
                        <a:buChar char="•"/>
                      </a:pPr>
                      <a:r>
                        <a:rPr kumimoji="1" lang="en-US" altLang="ja-JP" sz="1100" dirty="0" smtClean="0">
                          <a:latin typeface="+mn-ea"/>
                          <a:ea typeface="+mn-ea"/>
                        </a:rPr>
                        <a:t>Mike Vesey, CEO, </a:t>
                      </a:r>
                      <a:r>
                        <a:rPr kumimoji="1" lang="en-US" altLang="ja-JP" sz="1100" dirty="0" err="1" smtClean="0">
                          <a:latin typeface="+mn-ea"/>
                          <a:ea typeface="+mn-ea"/>
                        </a:rPr>
                        <a:t>IdRamp</a:t>
                      </a:r>
                      <a:r>
                        <a:rPr kumimoji="1" lang="ja-JP" altLang="en-US" sz="1100" dirty="0" smtClean="0">
                          <a:latin typeface="+mn-ea"/>
                          <a:ea typeface="+mn-ea"/>
                        </a:rPr>
                        <a:t>　他</a:t>
                      </a:r>
                      <a:endParaRPr kumimoji="1" lang="ja-JP" altLang="en-US" sz="1100" dirty="0">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en-US" altLang="ja-JP" sz="1100" dirty="0" smtClean="0">
                          <a:latin typeface="+mn-ea"/>
                          <a:ea typeface="+mn-ea"/>
                        </a:rPr>
                        <a:t>ToIP</a:t>
                      </a:r>
                      <a:r>
                        <a:rPr kumimoji="1" lang="ja-JP" altLang="en-US" sz="1100" dirty="0" smtClean="0">
                          <a:latin typeface="+mn-ea"/>
                          <a:ea typeface="+mn-ea"/>
                        </a:rPr>
                        <a:t>仕様に準拠した</a:t>
                      </a:r>
                      <a:r>
                        <a:rPr kumimoji="1" lang="en-US" altLang="ja-JP" sz="1100" dirty="0" smtClean="0">
                          <a:latin typeface="+mn-ea"/>
                          <a:ea typeface="+mn-ea"/>
                        </a:rPr>
                        <a:t>2</a:t>
                      </a:r>
                      <a:r>
                        <a:rPr kumimoji="1" lang="ja-JP" altLang="en-US" sz="1100" dirty="0" err="1" smtClean="0">
                          <a:latin typeface="+mn-ea"/>
                          <a:ea typeface="+mn-ea"/>
                        </a:rPr>
                        <a:t>つの</a:t>
                      </a:r>
                      <a:r>
                        <a:rPr kumimoji="1" lang="ja-JP" altLang="en-US" sz="1100" dirty="0" smtClean="0">
                          <a:latin typeface="+mn-ea"/>
                          <a:ea typeface="+mn-ea"/>
                        </a:rPr>
                        <a:t>製品ユースケースの概要を示し、以下の体験会を実施。</a:t>
                      </a:r>
                      <a:endParaRPr kumimoji="1" lang="en-US" altLang="ja-JP" sz="1100" dirty="0" smtClean="0">
                        <a:latin typeface="+mn-ea"/>
                        <a:ea typeface="+mn-ea"/>
                      </a:endParaRPr>
                    </a:p>
                    <a:p>
                      <a:pPr marL="171450" indent="-171450">
                        <a:buFont typeface="Arial" panose="020B0604020202020204" pitchFamily="34" charset="0"/>
                        <a:buChar char="•"/>
                      </a:pPr>
                      <a:r>
                        <a:rPr kumimoji="1" lang="ja-JP" altLang="en-US" sz="1100" dirty="0" smtClean="0">
                          <a:latin typeface="+mn-ea"/>
                          <a:ea typeface="+mn-ea"/>
                        </a:rPr>
                        <a:t>ウォレット： 好きなウォレットを選び、インストールする</a:t>
                      </a:r>
                      <a:endParaRPr kumimoji="1" lang="en-US" altLang="ja-JP" sz="1100" dirty="0" smtClean="0">
                        <a:latin typeface="+mn-ea"/>
                        <a:ea typeface="+mn-ea"/>
                      </a:endParaRPr>
                    </a:p>
                    <a:p>
                      <a:pPr marL="171450" indent="-171450">
                        <a:buFont typeface="Arial" panose="020B0604020202020204" pitchFamily="34" charset="0"/>
                        <a:buChar char="•"/>
                      </a:pPr>
                      <a:r>
                        <a:rPr kumimoji="1" lang="en-US" altLang="ja-JP" sz="1100" dirty="0" smtClean="0">
                          <a:latin typeface="+mn-ea"/>
                          <a:ea typeface="+mn-ea"/>
                        </a:rPr>
                        <a:t>VC</a:t>
                      </a:r>
                      <a:r>
                        <a:rPr kumimoji="1" lang="ja-JP" altLang="en-US" sz="1100" dirty="0" smtClean="0">
                          <a:latin typeface="+mn-ea"/>
                          <a:ea typeface="+mn-ea"/>
                        </a:rPr>
                        <a:t>：このセッションの参加者クレデンシャルを取得する</a:t>
                      </a:r>
                      <a:endParaRPr kumimoji="1" lang="en-US" altLang="ja-JP" sz="1100" dirty="0" smtClean="0">
                        <a:latin typeface="+mn-ea"/>
                        <a:ea typeface="+mn-ea"/>
                      </a:endParaRPr>
                    </a:p>
                    <a:p>
                      <a:pPr marL="171450" indent="-171450">
                        <a:buFont typeface="Arial" panose="020B0604020202020204" pitchFamily="34" charset="0"/>
                        <a:buChar char="•"/>
                      </a:pPr>
                      <a:r>
                        <a:rPr kumimoji="1" lang="ja-JP" altLang="en-US" sz="1100" dirty="0" smtClean="0">
                          <a:latin typeface="+mn-ea"/>
                          <a:ea typeface="+mn-ea"/>
                        </a:rPr>
                        <a:t>クレデンシャルを使用する： データを要求する組織にクレデンシャルを提示し、</a:t>
                      </a:r>
                      <a:r>
                        <a:rPr kumimoji="1" lang="en-US" altLang="ja-JP" sz="1100" dirty="0" smtClean="0">
                          <a:latin typeface="+mn-ea"/>
                          <a:ea typeface="+mn-ea"/>
                        </a:rPr>
                        <a:t>Web</a:t>
                      </a:r>
                      <a:r>
                        <a:rPr kumimoji="1" lang="ja-JP" altLang="en-US" sz="1100" dirty="0" smtClean="0">
                          <a:latin typeface="+mn-ea"/>
                          <a:ea typeface="+mn-ea"/>
                        </a:rPr>
                        <a:t>アプリにログインする</a:t>
                      </a:r>
                      <a:endParaRPr kumimoji="1" lang="ja-JP" altLang="en-US" sz="1100" dirty="0">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15477286"/>
                  </a:ext>
                </a:extLst>
              </a:tr>
              <a:tr h="946868">
                <a:tc>
                  <a:txBody>
                    <a:bodyPr/>
                    <a:lstStyle/>
                    <a:p>
                      <a:r>
                        <a:rPr kumimoji="1" lang="en-US" altLang="ja-JP" sz="1100" dirty="0" smtClean="0">
                          <a:latin typeface="+mn-ea"/>
                          <a:ea typeface="+mn-ea"/>
                        </a:rPr>
                        <a:t>Technology Architecture Specification</a:t>
                      </a:r>
                      <a:endParaRPr kumimoji="1" lang="ja-JP" altLang="en-US" sz="1100" dirty="0">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8E0F8"/>
                    </a:solidFill>
                  </a:tcPr>
                </a:tc>
                <a:tc>
                  <a:txBody>
                    <a:bodyPr/>
                    <a:lstStyle/>
                    <a:p>
                      <a:pPr marL="171450" indent="-171450">
                        <a:buFont typeface="Arial" panose="020B0604020202020204" pitchFamily="34" charset="0"/>
                        <a:buChar char="•"/>
                      </a:pPr>
                      <a:r>
                        <a:rPr kumimoji="1" lang="en-US" altLang="ja-JP" sz="1100" dirty="0" smtClean="0">
                          <a:latin typeface="+mn-ea"/>
                          <a:ea typeface="+mn-ea"/>
                        </a:rPr>
                        <a:t>Drummond Reed, Director of Trust Services, </a:t>
                      </a:r>
                      <a:r>
                        <a:rPr kumimoji="1" lang="en-US" altLang="ja-JP" sz="1100" dirty="0" err="1" smtClean="0">
                          <a:latin typeface="+mn-ea"/>
                          <a:ea typeface="+mn-ea"/>
                        </a:rPr>
                        <a:t>Avast</a:t>
                      </a:r>
                      <a:endParaRPr kumimoji="1" lang="en-US" altLang="ja-JP" sz="1100" dirty="0" smtClean="0">
                        <a:latin typeface="+mn-ea"/>
                        <a:ea typeface="+mn-ea"/>
                      </a:endParaRPr>
                    </a:p>
                    <a:p>
                      <a:pPr marL="171450" indent="-171450">
                        <a:buFont typeface="Arial" panose="020B0604020202020204" pitchFamily="34" charset="0"/>
                        <a:buChar char="•"/>
                      </a:pPr>
                      <a:r>
                        <a:rPr kumimoji="1" lang="en-US" altLang="ja-JP" sz="1100" dirty="0" err="1" smtClean="0">
                          <a:latin typeface="+mn-ea"/>
                          <a:ea typeface="+mn-ea"/>
                        </a:rPr>
                        <a:t>Wenjing</a:t>
                      </a:r>
                      <a:r>
                        <a:rPr kumimoji="1" lang="en-US" altLang="ja-JP" sz="1100" dirty="0" smtClean="0">
                          <a:latin typeface="+mn-ea"/>
                          <a:ea typeface="+mn-ea"/>
                        </a:rPr>
                        <a:t> Chu, Senior Director, Technology Strategy, </a:t>
                      </a:r>
                      <a:r>
                        <a:rPr kumimoji="1" lang="en-US" altLang="ja-JP" sz="1100" dirty="0" err="1" smtClean="0">
                          <a:latin typeface="+mn-ea"/>
                          <a:ea typeface="+mn-ea"/>
                        </a:rPr>
                        <a:t>Futurewei</a:t>
                      </a:r>
                      <a:r>
                        <a:rPr kumimoji="1" lang="en-US" altLang="ja-JP" sz="1100" dirty="0" smtClean="0">
                          <a:latin typeface="+mn-ea"/>
                          <a:ea typeface="+mn-ea"/>
                        </a:rPr>
                        <a:t> Technologies</a:t>
                      </a:r>
                      <a:endParaRPr kumimoji="1" lang="ja-JP" altLang="en-US" sz="1100" dirty="0">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100" dirty="0" smtClean="0">
                          <a:latin typeface="+mn-ea"/>
                          <a:ea typeface="+mn-ea"/>
                        </a:rPr>
                        <a:t>以下のトピックについてプレゼンを実施。</a:t>
                      </a:r>
                      <a:endParaRPr kumimoji="1" lang="en-US" altLang="ja-JP" sz="1100" dirty="0" smtClean="0">
                        <a:latin typeface="+mn-ea"/>
                        <a:ea typeface="+mn-ea"/>
                      </a:endParaRPr>
                    </a:p>
                    <a:p>
                      <a:pPr marL="171450" indent="-171450">
                        <a:buFont typeface="Arial" panose="020B0604020202020204" pitchFamily="34" charset="0"/>
                        <a:buChar char="•"/>
                      </a:pPr>
                      <a:r>
                        <a:rPr kumimoji="1" lang="ja-JP" altLang="en-US" sz="1100" dirty="0" smtClean="0">
                          <a:latin typeface="+mn-ea"/>
                          <a:ea typeface="+mn-ea"/>
                        </a:rPr>
                        <a:t>グローバルに相互運用可能なデジタルヒューマントラストというビジョン</a:t>
                      </a:r>
                      <a:endParaRPr kumimoji="1" lang="en-US" altLang="ja-JP" sz="1100" dirty="0" smtClean="0">
                        <a:latin typeface="+mn-ea"/>
                        <a:ea typeface="+mn-ea"/>
                      </a:endParaRPr>
                    </a:p>
                    <a:p>
                      <a:pPr marL="171450" indent="-171450">
                        <a:buFont typeface="Arial" panose="020B0604020202020204" pitchFamily="34" charset="0"/>
                        <a:buChar char="•"/>
                      </a:pPr>
                      <a:r>
                        <a:rPr kumimoji="1" lang="ja-JP" altLang="en-US" sz="1100" dirty="0" smtClean="0">
                          <a:latin typeface="+mn-ea"/>
                          <a:ea typeface="+mn-ea"/>
                        </a:rPr>
                        <a:t>テクノロジー・アーキテクチャー・タスクフォースの背景にある設計原理</a:t>
                      </a:r>
                      <a:endParaRPr kumimoji="1" lang="en-US" altLang="ja-JP" sz="1100" dirty="0" smtClean="0">
                        <a:latin typeface="+mn-ea"/>
                        <a:ea typeface="+mn-ea"/>
                      </a:endParaRPr>
                    </a:p>
                    <a:p>
                      <a:pPr marL="171450" indent="-171450">
                        <a:buFont typeface="Arial" panose="020B0604020202020204" pitchFamily="34" charset="0"/>
                        <a:buChar char="•"/>
                      </a:pPr>
                      <a:r>
                        <a:rPr kumimoji="1" lang="ja-JP" altLang="en-US" sz="1100" dirty="0" smtClean="0">
                          <a:latin typeface="+mn-ea"/>
                          <a:ea typeface="+mn-ea"/>
                        </a:rPr>
                        <a:t>リファレンス・アーキテクチャと、その重要性</a:t>
                      </a:r>
                      <a:endParaRPr kumimoji="1" lang="en-US" altLang="ja-JP" sz="1100" dirty="0" smtClean="0">
                        <a:latin typeface="+mn-ea"/>
                        <a:ea typeface="+mn-ea"/>
                      </a:endParaRPr>
                    </a:p>
                    <a:p>
                      <a:pPr marL="171450" indent="-171450">
                        <a:buFont typeface="Arial" panose="020B0604020202020204" pitchFamily="34" charset="0"/>
                        <a:buChar char="•"/>
                      </a:pPr>
                      <a:r>
                        <a:rPr kumimoji="1" lang="ja-JP" altLang="en-US" sz="1100" dirty="0" smtClean="0">
                          <a:latin typeface="+mn-ea"/>
                          <a:ea typeface="+mn-ea"/>
                        </a:rPr>
                        <a:t>規格策定の最新状況</a:t>
                      </a:r>
                      <a:endParaRPr kumimoji="1" lang="ja-JP" altLang="en-US" sz="1100" dirty="0">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02258762"/>
                  </a:ext>
                </a:extLst>
              </a:tr>
              <a:tr h="1240960">
                <a:tc>
                  <a:txBody>
                    <a:bodyPr/>
                    <a:lstStyle/>
                    <a:p>
                      <a:r>
                        <a:rPr kumimoji="1" lang="en-US" altLang="ja-JP" sz="1100" dirty="0" smtClean="0">
                          <a:latin typeface="+mn-ea"/>
                          <a:ea typeface="+mn-ea"/>
                        </a:rPr>
                        <a:t>Panel Discussion</a:t>
                      </a:r>
                      <a:endParaRPr kumimoji="1" lang="ja-JP" altLang="en-US" sz="1100" dirty="0">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8E0F8"/>
                    </a:solidFill>
                  </a:tcPr>
                </a:tc>
                <a:tc>
                  <a:txBody>
                    <a:bodyPr/>
                    <a:lstStyle/>
                    <a:p>
                      <a:pPr marL="171450" indent="-171450">
                        <a:buFont typeface="Arial" panose="020B0604020202020204" pitchFamily="34" charset="0"/>
                        <a:buChar char="•"/>
                      </a:pPr>
                      <a:r>
                        <a:rPr kumimoji="1" lang="en-US" altLang="ja-JP" sz="1100" dirty="0" smtClean="0">
                          <a:latin typeface="+mn-ea"/>
                          <a:ea typeface="+mn-ea"/>
                        </a:rPr>
                        <a:t>Judith </a:t>
                      </a:r>
                      <a:r>
                        <a:rPr kumimoji="1" lang="en-US" altLang="ja-JP" sz="1100" dirty="0" err="1" smtClean="0">
                          <a:latin typeface="+mn-ea"/>
                          <a:ea typeface="+mn-ea"/>
                        </a:rPr>
                        <a:t>Fleenor</a:t>
                      </a:r>
                      <a:r>
                        <a:rPr kumimoji="1" lang="en-US" altLang="ja-JP" sz="1100" dirty="0" smtClean="0">
                          <a:latin typeface="+mn-ea"/>
                          <a:ea typeface="+mn-ea"/>
                        </a:rPr>
                        <a:t>, Director of Strategic Engagement, ToIP</a:t>
                      </a:r>
                      <a:r>
                        <a:rPr kumimoji="1" lang="ja-JP" altLang="en-US" sz="1100" dirty="0" smtClean="0">
                          <a:latin typeface="+mn-ea"/>
                          <a:ea typeface="+mn-ea"/>
                        </a:rPr>
                        <a:t>　</a:t>
                      </a:r>
                      <a:endParaRPr kumimoji="1" lang="en-US" altLang="ja-JP" sz="1100" dirty="0" smtClean="0">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100" dirty="0" smtClean="0">
                          <a:latin typeface="+mn-ea"/>
                          <a:ea typeface="+mn-ea"/>
                        </a:rPr>
                        <a:t>デジタルトラストを確保するための方法について以下のパネリストがディスカッションを実施。</a:t>
                      </a:r>
                      <a:endParaRPr kumimoji="1" lang="en-US" altLang="ja-JP" sz="1100" dirty="0" smtClean="0">
                        <a:latin typeface="+mn-ea"/>
                        <a:ea typeface="+mn-ea"/>
                      </a:endParaRPr>
                    </a:p>
                    <a:p>
                      <a:pPr marL="171450" indent="-171450">
                        <a:buFont typeface="Arial" panose="020B0604020202020204" pitchFamily="34" charset="0"/>
                        <a:buChar char="•"/>
                      </a:pPr>
                      <a:r>
                        <a:rPr kumimoji="1" lang="en-US" altLang="ja-JP" sz="1100" dirty="0" smtClean="0">
                          <a:latin typeface="+mn-ea"/>
                          <a:ea typeface="+mn-ea"/>
                        </a:rPr>
                        <a:t>Alan Bachmann, Senior Enterprise Architect; Steering Committee Member, ToIP Foundation</a:t>
                      </a:r>
                    </a:p>
                    <a:p>
                      <a:pPr marL="171450" indent="-171450">
                        <a:buFont typeface="Arial" panose="020B0604020202020204" pitchFamily="34" charset="0"/>
                        <a:buChar char="•"/>
                      </a:pPr>
                      <a:r>
                        <a:rPr kumimoji="1" lang="nb-NO" altLang="ja-JP" sz="1100" dirty="0" smtClean="0">
                          <a:latin typeface="+mn-ea"/>
                          <a:ea typeface="+mn-ea"/>
                        </a:rPr>
                        <a:t>Andre Kudra, CIO, esatus AG</a:t>
                      </a:r>
                    </a:p>
                    <a:p>
                      <a:pPr marL="171450" indent="-171450">
                        <a:buFont typeface="Arial" panose="020B0604020202020204" pitchFamily="34" charset="0"/>
                        <a:buChar char="•"/>
                      </a:pPr>
                      <a:r>
                        <a:rPr kumimoji="1" lang="en-US" altLang="ja-JP" sz="1100" dirty="0" smtClean="0">
                          <a:latin typeface="+mn-ea"/>
                          <a:ea typeface="+mn-ea"/>
                        </a:rPr>
                        <a:t>Drummond Reed, Director of Trust Services, </a:t>
                      </a:r>
                      <a:r>
                        <a:rPr kumimoji="1" lang="en-US" altLang="ja-JP" sz="1100" dirty="0" err="1" smtClean="0">
                          <a:latin typeface="+mn-ea"/>
                          <a:ea typeface="+mn-ea"/>
                        </a:rPr>
                        <a:t>Avast</a:t>
                      </a:r>
                      <a:endParaRPr kumimoji="1" lang="en-US" altLang="ja-JP" sz="1100" dirty="0" smtClean="0">
                        <a:latin typeface="+mn-ea"/>
                        <a:ea typeface="+mn-ea"/>
                      </a:endParaRPr>
                    </a:p>
                    <a:p>
                      <a:pPr marL="171450" indent="-171450">
                        <a:buFont typeface="Arial" panose="020B0604020202020204" pitchFamily="34" charset="0"/>
                        <a:buChar char="•"/>
                      </a:pPr>
                      <a:r>
                        <a:rPr kumimoji="1" lang="en-US" altLang="ja-JP" sz="1100" dirty="0" smtClean="0">
                          <a:latin typeface="+mn-ea"/>
                          <a:ea typeface="+mn-ea"/>
                        </a:rPr>
                        <a:t>Nancy Norris, Senior Director, ESG &amp; Digital Trust, Gov. of British Columbia Canada</a:t>
                      </a:r>
                    </a:p>
                    <a:p>
                      <a:pPr marL="171450" indent="-171450">
                        <a:buFont typeface="Arial" panose="020B0604020202020204" pitchFamily="34" charset="0"/>
                        <a:buChar char="•"/>
                      </a:pPr>
                      <a:r>
                        <a:rPr kumimoji="1" lang="en-US" altLang="ja-JP" sz="1100" dirty="0" smtClean="0">
                          <a:latin typeface="+mn-ea"/>
                          <a:ea typeface="+mn-ea"/>
                        </a:rPr>
                        <a:t>Scott Perry, Principal, Crypto and Digital Trust Services, </a:t>
                      </a:r>
                      <a:r>
                        <a:rPr kumimoji="1" lang="en-US" altLang="ja-JP" sz="1100" dirty="0" err="1" smtClean="0">
                          <a:latin typeface="+mn-ea"/>
                          <a:ea typeface="+mn-ea"/>
                        </a:rPr>
                        <a:t>Schellman</a:t>
                      </a:r>
                      <a:endParaRPr kumimoji="1" lang="ja-JP" altLang="en-US" sz="1100" dirty="0">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73865012"/>
                  </a:ext>
                </a:extLst>
              </a:tr>
            </a:tbl>
          </a:graphicData>
        </a:graphic>
      </p:graphicFrame>
      <p:sp>
        <p:nvSpPr>
          <p:cNvPr id="2" name="正方形/長方形 1"/>
          <p:cNvSpPr/>
          <p:nvPr/>
        </p:nvSpPr>
        <p:spPr>
          <a:xfrm>
            <a:off x="331490" y="6555172"/>
            <a:ext cx="2250937" cy="246221"/>
          </a:xfrm>
          <a:prstGeom prst="rect">
            <a:avLst/>
          </a:prstGeom>
        </p:spPr>
        <p:txBody>
          <a:bodyPr wrap="none">
            <a:spAutoFit/>
          </a:bodyPr>
          <a:lstStyle/>
          <a:p>
            <a:r>
              <a:rPr lang="ja-JP" altLang="en-US" sz="1000" dirty="0" smtClean="0"/>
              <a:t>出所）https</a:t>
            </a:r>
            <a:r>
              <a:rPr lang="ja-JP" altLang="en-US" sz="1000" dirty="0"/>
              <a:t>://trustoverip.org/summit/</a:t>
            </a:r>
          </a:p>
        </p:txBody>
      </p:sp>
    </p:spTree>
    <p:extLst>
      <p:ext uri="{BB962C8B-B14F-4D97-AF65-F5344CB8AC3E}">
        <p14:creationId xmlns:p14="http://schemas.microsoft.com/office/powerpoint/2010/main" val="245714556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プレースホルダー 5"/>
          <p:cNvSpPr>
            <a:spLocks noGrp="1"/>
          </p:cNvSpPr>
          <p:nvPr>
            <p:ph type="body" sz="quarter" idx="11"/>
          </p:nvPr>
        </p:nvSpPr>
        <p:spPr/>
        <p:txBody>
          <a:bodyPr/>
          <a:lstStyle/>
          <a:p>
            <a:r>
              <a:rPr kumimoji="1" lang="ja-JP" altLang="en-US" dirty="0" smtClean="0"/>
              <a:t>⑤　</a:t>
            </a:r>
            <a:r>
              <a:rPr kumimoji="1" lang="en-US" altLang="ja-JP" dirty="0" smtClean="0"/>
              <a:t>Internet Engineering Tas</a:t>
            </a:r>
            <a:r>
              <a:rPr lang="en-US" altLang="ja-JP" dirty="0" smtClean="0"/>
              <a:t>k Force</a:t>
            </a:r>
            <a:r>
              <a:rPr kumimoji="1" lang="ja-JP" altLang="en-US" dirty="0" smtClean="0"/>
              <a:t>（</a:t>
            </a:r>
            <a:r>
              <a:rPr lang="en-US" altLang="ja-JP" dirty="0" smtClean="0"/>
              <a:t>IETF</a:t>
            </a:r>
            <a:r>
              <a:rPr kumimoji="1" lang="ja-JP" altLang="en-US" dirty="0" smtClean="0"/>
              <a:t>）</a:t>
            </a:r>
            <a:endParaRPr kumimoji="1" lang="en-US" altLang="ja-JP" dirty="0" smtClean="0"/>
          </a:p>
        </p:txBody>
      </p:sp>
    </p:spTree>
    <p:extLst>
      <p:ext uri="{BB962C8B-B14F-4D97-AF65-F5344CB8AC3E}">
        <p14:creationId xmlns:p14="http://schemas.microsoft.com/office/powerpoint/2010/main" val="320687593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normAutofit/>
          </a:bodyPr>
          <a:lstStyle/>
          <a:p>
            <a:r>
              <a:rPr lang="en-US" altLang="ja-JP" sz="2000" dirty="0"/>
              <a:t>Internet Engineering Task Force</a:t>
            </a:r>
            <a:r>
              <a:rPr lang="ja-JP" altLang="en-US" sz="2000" dirty="0"/>
              <a:t>（</a:t>
            </a:r>
            <a:r>
              <a:rPr lang="en-US" altLang="ja-JP" sz="2000" dirty="0"/>
              <a:t>IETF</a:t>
            </a:r>
            <a:r>
              <a:rPr lang="ja-JP" altLang="en-US" sz="2000" dirty="0" smtClean="0"/>
              <a:t>）</a:t>
            </a:r>
            <a:r>
              <a:rPr lang="en-US" altLang="ja-JP" sz="2000" dirty="0" smtClean="0"/>
              <a:t>–</a:t>
            </a:r>
            <a:r>
              <a:rPr lang="ja-JP" altLang="en-US" sz="2000" dirty="0" smtClean="0"/>
              <a:t> サマリー</a:t>
            </a:r>
            <a:endParaRPr kumimoji="1" lang="ja-JP" altLang="en-US" sz="2000" dirty="0"/>
          </a:p>
        </p:txBody>
      </p:sp>
      <p:sp>
        <p:nvSpPr>
          <p:cNvPr id="9" name="テキスト ボックス 8"/>
          <p:cNvSpPr txBox="1"/>
          <p:nvPr/>
        </p:nvSpPr>
        <p:spPr>
          <a:xfrm>
            <a:off x="331490" y="681923"/>
            <a:ext cx="1054399" cy="1142774"/>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mn-cs"/>
              </a:rPr>
              <a:t>団体概要</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0" name="テキスト ボックス 9"/>
          <p:cNvSpPr txBox="1"/>
          <p:nvPr/>
        </p:nvSpPr>
        <p:spPr>
          <a:xfrm>
            <a:off x="1443336" y="681923"/>
            <a:ext cx="8131175" cy="1142774"/>
          </a:xfrm>
          <a:prstGeom prst="rect">
            <a:avLst/>
          </a:prstGeom>
          <a:noFill/>
          <a:ln>
            <a:solidFill>
              <a:srgbClr val="002060"/>
            </a:solidFill>
          </a:ln>
        </p:spPr>
        <p:txBody>
          <a:bodyPr wrap="square" lIns="36000" rIns="36000" rtlCol="0" anchor="ctr">
            <a:noAutofit/>
          </a:bodyPr>
          <a:lstStyle/>
          <a:p>
            <a:pPr lvl="0" defTabSz="288000">
              <a:defRPr/>
            </a:pPr>
            <a:r>
              <a:rPr lang="en-US" altLang="ja-JP" sz="1200" dirty="0">
                <a:solidFill>
                  <a:srgbClr val="000000"/>
                </a:solidFill>
                <a:latin typeface="Meiryo UI"/>
              </a:rPr>
              <a:t>1986</a:t>
            </a:r>
            <a:r>
              <a:rPr lang="ja-JP" altLang="en-US" sz="1200" dirty="0">
                <a:solidFill>
                  <a:srgbClr val="000000"/>
                </a:solidFill>
                <a:latin typeface="Meiryo UI"/>
              </a:rPr>
              <a:t>年に設立された。分散化されたコントロールやエンドユーザーの権限強化、リソースの共有などの技術コンセプトに基づき、インターネットをよりオープンで公正なものするために、プロトコル規格やベストプラクティスなどに関わる技術文書を策定することをミッションとしている。</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1" name="テキスト ボックス 10"/>
          <p:cNvSpPr txBox="1"/>
          <p:nvPr/>
        </p:nvSpPr>
        <p:spPr>
          <a:xfrm>
            <a:off x="331489" y="1909563"/>
            <a:ext cx="1054399" cy="1232531"/>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mn-cs"/>
              </a:rPr>
              <a:t>組織構成</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2" name="テキスト ボックス 11"/>
          <p:cNvSpPr txBox="1"/>
          <p:nvPr/>
        </p:nvSpPr>
        <p:spPr>
          <a:xfrm>
            <a:off x="1443038" y="1916264"/>
            <a:ext cx="8131175" cy="1218262"/>
          </a:xfrm>
          <a:prstGeom prst="rect">
            <a:avLst/>
          </a:prstGeom>
          <a:noFill/>
          <a:ln>
            <a:solidFill>
              <a:srgbClr val="002060"/>
            </a:solidFill>
          </a:ln>
        </p:spPr>
        <p:txBody>
          <a:bodyPr wrap="square" lIns="36000" rIns="36000" rtlCol="0" anchor="ctr">
            <a:noAutofit/>
          </a:bodyPr>
          <a:lstStyle/>
          <a:p>
            <a:pPr lvl="0" defTabSz="288000">
              <a:defRPr/>
            </a:pPr>
            <a:r>
              <a:rPr lang="en-US" altLang="ja-JP" sz="1200" dirty="0">
                <a:solidFill>
                  <a:srgbClr val="000000"/>
                </a:solidFill>
                <a:latin typeface="Meiryo UI"/>
              </a:rPr>
              <a:t>IETF</a:t>
            </a:r>
            <a:r>
              <a:rPr lang="ja-JP" altLang="en-US" sz="1200" dirty="0">
                <a:solidFill>
                  <a:srgbClr val="000000"/>
                </a:solidFill>
                <a:latin typeface="Meiryo UI"/>
              </a:rPr>
              <a:t>内部には、規格やガイドラインの策定活動を実施する</a:t>
            </a:r>
            <a:r>
              <a:rPr lang="en-US" altLang="ja-JP" sz="1200" dirty="0">
                <a:solidFill>
                  <a:srgbClr val="000000"/>
                </a:solidFill>
                <a:latin typeface="Meiryo UI"/>
              </a:rPr>
              <a:t>100</a:t>
            </a:r>
            <a:r>
              <a:rPr lang="ja-JP" altLang="en-US" sz="1200" dirty="0">
                <a:solidFill>
                  <a:srgbClr val="000000"/>
                </a:solidFill>
                <a:latin typeface="Meiryo UI"/>
              </a:rPr>
              <a:t>以上の</a:t>
            </a:r>
            <a:r>
              <a:rPr lang="en-US" altLang="ja-JP" sz="1200" dirty="0">
                <a:solidFill>
                  <a:srgbClr val="000000"/>
                </a:solidFill>
                <a:latin typeface="Meiryo UI"/>
              </a:rPr>
              <a:t>Working Group</a:t>
            </a:r>
            <a:r>
              <a:rPr lang="ja-JP" altLang="en-US" sz="1200" dirty="0">
                <a:solidFill>
                  <a:srgbClr val="000000"/>
                </a:solidFill>
                <a:latin typeface="Meiryo UI"/>
              </a:rPr>
              <a:t>が設置されている。各</a:t>
            </a:r>
            <a:r>
              <a:rPr lang="en-US" altLang="ja-JP" sz="1200" dirty="0">
                <a:solidFill>
                  <a:srgbClr val="000000"/>
                </a:solidFill>
                <a:latin typeface="Meiryo UI"/>
              </a:rPr>
              <a:t>WG</a:t>
            </a:r>
            <a:r>
              <a:rPr lang="ja-JP" altLang="en-US" sz="1200" dirty="0">
                <a:solidFill>
                  <a:srgbClr val="000000"/>
                </a:solidFill>
                <a:latin typeface="Meiryo UI"/>
              </a:rPr>
              <a:t>はそれぞれ特定の規格開発とそれに関連する文書の策定・管理をスコープとしている。本調査では、</a:t>
            </a:r>
            <a:r>
              <a:rPr lang="en-US" altLang="ja-JP" sz="1200" dirty="0">
                <a:solidFill>
                  <a:srgbClr val="000000"/>
                </a:solidFill>
                <a:latin typeface="Meiryo UI"/>
              </a:rPr>
              <a:t>ID</a:t>
            </a:r>
            <a:r>
              <a:rPr lang="ja-JP" altLang="en-US" sz="1200" dirty="0">
                <a:solidFill>
                  <a:srgbClr val="000000"/>
                </a:solidFill>
                <a:latin typeface="Meiryo UI"/>
              </a:rPr>
              <a:t>管理に関する規格を担当する</a:t>
            </a:r>
            <a:r>
              <a:rPr lang="en-US" altLang="ja-JP" sz="1200" dirty="0">
                <a:solidFill>
                  <a:srgbClr val="000000"/>
                </a:solidFill>
                <a:latin typeface="Meiryo UI"/>
              </a:rPr>
              <a:t>System for Cross-domain Identity Management</a:t>
            </a:r>
            <a:r>
              <a:rPr lang="ja-JP" altLang="en-US" sz="1200" dirty="0">
                <a:solidFill>
                  <a:srgbClr val="000000"/>
                </a:solidFill>
                <a:latin typeface="Meiryo UI"/>
              </a:rPr>
              <a:t>　</a:t>
            </a:r>
            <a:r>
              <a:rPr lang="en-US" altLang="ja-JP" sz="1200" dirty="0">
                <a:solidFill>
                  <a:srgbClr val="000000"/>
                </a:solidFill>
                <a:latin typeface="Meiryo UI"/>
              </a:rPr>
              <a:t>(SCIM) WG</a:t>
            </a:r>
            <a:r>
              <a:rPr lang="ja-JP" altLang="en-US" sz="1200" dirty="0">
                <a:solidFill>
                  <a:srgbClr val="000000"/>
                </a:solidFill>
                <a:latin typeface="Meiryo UI"/>
              </a:rPr>
              <a:t>を調査対象とした。</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3" name="テキスト ボックス 12"/>
          <p:cNvSpPr txBox="1"/>
          <p:nvPr/>
        </p:nvSpPr>
        <p:spPr>
          <a:xfrm>
            <a:off x="331489" y="3226093"/>
            <a:ext cx="1054399" cy="1835851"/>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mn-cs"/>
              </a:rPr>
              <a:t>作業部会の</a:t>
            </a:r>
            <a:r>
              <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mn-cs"/>
              </a:rPr>
              <a:t/>
            </a:r>
            <a:br>
              <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mn-cs"/>
              </a:rPr>
            </a:b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mn-cs"/>
              </a:rPr>
              <a:t>詳細</a:t>
            </a:r>
            <a:r>
              <a:rPr kumimoji="1" lang="ja-JP" altLang="en-US" sz="1400" b="1" i="0" u="none" strike="noStrike" kern="1200" cap="none" spc="0" normalizeH="0" baseline="0" noProof="0" dirty="0">
                <a:ln>
                  <a:noFill/>
                </a:ln>
                <a:solidFill>
                  <a:srgbClr val="FFFFFF"/>
                </a:solidFill>
                <a:effectLst/>
                <a:uLnTx/>
                <a:uFillTx/>
                <a:latin typeface="Meiryo UI"/>
                <a:ea typeface="Meiryo UI"/>
                <a:cs typeface="+mn-cs"/>
              </a:rPr>
              <a:t>動向</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4" name="テキスト ボックス 13"/>
          <p:cNvSpPr txBox="1"/>
          <p:nvPr/>
        </p:nvSpPr>
        <p:spPr>
          <a:xfrm>
            <a:off x="1442739" y="3226093"/>
            <a:ext cx="1378446" cy="1835851"/>
          </a:xfrm>
          <a:prstGeom prst="rect">
            <a:avLst/>
          </a:prstGeom>
          <a:solidFill>
            <a:schemeClr val="accent2">
              <a:lumMod val="10000"/>
              <a:lumOff val="90000"/>
            </a:schemeClr>
          </a:solidFill>
          <a:ln>
            <a:noFill/>
          </a:ln>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smtClean="0">
                <a:ln>
                  <a:noFill/>
                </a:ln>
                <a:solidFill>
                  <a:srgbClr val="000000"/>
                </a:solidFill>
                <a:effectLst/>
                <a:uLnTx/>
                <a:uFillTx/>
                <a:latin typeface="Meiryo UI"/>
                <a:ea typeface="Meiryo UI"/>
                <a:cs typeface="+mn-cs"/>
              </a:rPr>
              <a:t>SCIM WG</a:t>
            </a:r>
            <a:endParaRPr kumimoji="1" lang="en-US" altLang="ja-JP" sz="11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7" name="テキスト ボックス 16"/>
          <p:cNvSpPr txBox="1"/>
          <p:nvPr/>
        </p:nvSpPr>
        <p:spPr>
          <a:xfrm>
            <a:off x="2878035" y="3237469"/>
            <a:ext cx="6696177" cy="1819561"/>
          </a:xfrm>
          <a:prstGeom prst="rect">
            <a:avLst/>
          </a:prstGeom>
          <a:noFill/>
          <a:ln>
            <a:solidFill>
              <a:srgbClr val="002060"/>
            </a:solidFill>
          </a:ln>
        </p:spPr>
        <p:txBody>
          <a:bodyPr wrap="square" lIns="36000" rIns="36000" rtlCol="0" anchor="ctr">
            <a:noAutofit/>
          </a:bodyPr>
          <a:lstStyle/>
          <a:p>
            <a:pPr lvl="0" defTabSz="288000">
              <a:defRPr/>
            </a:pPr>
            <a:r>
              <a:rPr lang="ja-JP" altLang="en-US" sz="1100" dirty="0">
                <a:solidFill>
                  <a:srgbClr val="000000"/>
                </a:solidFill>
                <a:latin typeface="Meiryo UI"/>
              </a:rPr>
              <a:t>相互運用性、セキュリティおよびスケーラビリティを確保しながら、マルチドメインシナリオにおけるアイデンティティ管理を容易化するために、</a:t>
            </a:r>
            <a:r>
              <a:rPr lang="en-US" altLang="ja-JP" sz="1100" dirty="0">
                <a:solidFill>
                  <a:srgbClr val="000000"/>
                </a:solidFill>
                <a:latin typeface="Meiryo UI"/>
              </a:rPr>
              <a:t>System for Cross-domain Identity Management (SCIM)</a:t>
            </a:r>
            <a:r>
              <a:rPr lang="ja-JP" altLang="en-US" sz="1100" dirty="0">
                <a:solidFill>
                  <a:srgbClr val="000000"/>
                </a:solidFill>
                <a:latin typeface="Meiryo UI"/>
              </a:rPr>
              <a:t>規格と関連する技術文書を策定・管理することを</a:t>
            </a:r>
            <a:r>
              <a:rPr lang="ja-JP" altLang="en-US" sz="1100" dirty="0" smtClean="0">
                <a:solidFill>
                  <a:srgbClr val="000000"/>
                </a:solidFill>
                <a:latin typeface="Meiryo UI"/>
              </a:rPr>
              <a:t>ミッション</a:t>
            </a:r>
            <a:r>
              <a:rPr lang="ja-JP" altLang="en-US" sz="1100" dirty="0">
                <a:solidFill>
                  <a:srgbClr val="000000"/>
                </a:solidFill>
                <a:latin typeface="Meiryo UI"/>
              </a:rPr>
              <a:t>としている。</a:t>
            </a:r>
            <a:r>
              <a:rPr lang="en-US" altLang="ja-JP" sz="1100" dirty="0">
                <a:solidFill>
                  <a:srgbClr val="000000"/>
                </a:solidFill>
                <a:latin typeface="Meiryo UI"/>
              </a:rPr>
              <a:t>SCIM</a:t>
            </a:r>
            <a:r>
              <a:rPr lang="ja-JP" altLang="en-US" sz="1100" dirty="0">
                <a:solidFill>
                  <a:srgbClr val="000000"/>
                </a:solidFill>
                <a:latin typeface="Meiryo UI"/>
              </a:rPr>
              <a:t>規格は、</a:t>
            </a:r>
            <a:r>
              <a:rPr lang="en-US" altLang="ja-JP" sz="1100" dirty="0">
                <a:solidFill>
                  <a:srgbClr val="000000"/>
                </a:solidFill>
                <a:latin typeface="Meiryo UI"/>
              </a:rPr>
              <a:t>2015</a:t>
            </a:r>
            <a:r>
              <a:rPr lang="ja-JP" altLang="en-US" sz="1100" dirty="0">
                <a:solidFill>
                  <a:srgbClr val="000000"/>
                </a:solidFill>
                <a:latin typeface="Meiryo UI"/>
              </a:rPr>
              <a:t>年に公表された。</a:t>
            </a:r>
            <a:r>
              <a:rPr lang="en-US" altLang="ja-JP" sz="1100" dirty="0">
                <a:solidFill>
                  <a:srgbClr val="000000"/>
                </a:solidFill>
                <a:latin typeface="Meiryo UI"/>
              </a:rPr>
              <a:t>SCIM WG</a:t>
            </a:r>
            <a:r>
              <a:rPr lang="ja-JP" altLang="en-US" sz="1100" dirty="0">
                <a:solidFill>
                  <a:srgbClr val="000000"/>
                </a:solidFill>
                <a:latin typeface="Meiryo UI"/>
              </a:rPr>
              <a:t>は、</a:t>
            </a:r>
            <a:r>
              <a:rPr lang="en-US" altLang="ja-JP" sz="1100" dirty="0">
                <a:solidFill>
                  <a:srgbClr val="000000"/>
                </a:solidFill>
                <a:latin typeface="Meiryo UI"/>
              </a:rPr>
              <a:t>4</a:t>
            </a:r>
            <a:r>
              <a:rPr lang="ja-JP" altLang="en-US" sz="1100" dirty="0">
                <a:solidFill>
                  <a:srgbClr val="000000"/>
                </a:solidFill>
                <a:latin typeface="Meiryo UI"/>
              </a:rPr>
              <a:t>か月ごとの</a:t>
            </a:r>
            <a:r>
              <a:rPr lang="en-US" altLang="ja-JP" sz="1100" dirty="0">
                <a:solidFill>
                  <a:srgbClr val="000000"/>
                </a:solidFill>
                <a:latin typeface="Meiryo UI"/>
              </a:rPr>
              <a:t>IETF Meeting</a:t>
            </a:r>
            <a:r>
              <a:rPr lang="ja-JP" altLang="en-US" sz="1100" dirty="0">
                <a:solidFill>
                  <a:srgbClr val="000000"/>
                </a:solidFill>
                <a:latin typeface="Meiryo UI"/>
              </a:rPr>
              <a:t>と、その中間に行われる中間会合にて規格策定の議論を行っている。</a:t>
            </a:r>
            <a:endParaRPr kumimoji="1" lang="en-US" altLang="ja-JP" sz="1100" b="0" i="0" u="none" strike="noStrike" kern="1200" cap="none" spc="0" normalizeH="0" baseline="0" noProof="0" dirty="0" smtClean="0">
              <a:ln>
                <a:noFill/>
              </a:ln>
              <a:solidFill>
                <a:srgbClr val="000000"/>
              </a:solidFill>
              <a:effectLst/>
              <a:uLnTx/>
              <a:uFillTx/>
              <a:latin typeface="Meiryo UI"/>
              <a:ea typeface="Meiryo UI"/>
              <a:cs typeface="+mn-cs"/>
            </a:endParaRPr>
          </a:p>
          <a:p>
            <a:pPr lvl="0" defTabSz="288000">
              <a:defRPr/>
            </a:pPr>
            <a:r>
              <a:rPr kumimoji="1" lang="en-US" altLang="ja-JP" sz="1100" b="0" i="0" u="none" strike="noStrike" kern="1200" cap="none" spc="0" normalizeH="0" baseline="0" noProof="0" dirty="0" smtClean="0">
                <a:ln>
                  <a:noFill/>
                </a:ln>
                <a:solidFill>
                  <a:srgbClr val="000000"/>
                </a:solidFill>
                <a:effectLst/>
                <a:uLnTx/>
                <a:uFillTx/>
                <a:latin typeface="Meiryo UI"/>
                <a:ea typeface="Meiryo UI"/>
                <a:cs typeface="+mn-cs"/>
              </a:rPr>
              <a:t>【</a:t>
            </a:r>
            <a:r>
              <a:rPr kumimoji="1" lang="ja-JP" altLang="en-US" sz="1100" b="0" i="0" u="none" strike="noStrike" kern="1200" cap="none" spc="0" normalizeH="0" baseline="0" noProof="0" dirty="0" smtClean="0">
                <a:ln>
                  <a:noFill/>
                </a:ln>
                <a:solidFill>
                  <a:srgbClr val="000000"/>
                </a:solidFill>
                <a:effectLst/>
                <a:uLnTx/>
                <a:uFillTx/>
                <a:latin typeface="Meiryo UI"/>
                <a:ea typeface="Meiryo UI"/>
                <a:cs typeface="+mn-cs"/>
              </a:rPr>
              <a:t>主な規格</a:t>
            </a:r>
            <a:r>
              <a:rPr lang="en-US" altLang="ja-JP" sz="1100" dirty="0">
                <a:solidFill>
                  <a:srgbClr val="000000"/>
                </a:solidFill>
                <a:latin typeface="Meiryo UI"/>
              </a:rPr>
              <a:t>】System for Cross-domain Identity Management (SCIM)</a:t>
            </a:r>
            <a:endParaRPr kumimoji="1" lang="en-US" altLang="ja-JP" sz="11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4" name="テキスト ボックス 23"/>
          <p:cNvSpPr txBox="1"/>
          <p:nvPr/>
        </p:nvSpPr>
        <p:spPr>
          <a:xfrm>
            <a:off x="331490" y="5148595"/>
            <a:ext cx="1054399" cy="1143417"/>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a:ea typeface="Meiryo UI"/>
                <a:cs typeface="+mn-cs"/>
              </a:rPr>
              <a:t>規格</a:t>
            </a: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mn-cs"/>
              </a:rPr>
              <a:t>策定以外の活動</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33" name="テキスト ボックス 32"/>
          <p:cNvSpPr txBox="1"/>
          <p:nvPr/>
        </p:nvSpPr>
        <p:spPr>
          <a:xfrm>
            <a:off x="2878334" y="5148596"/>
            <a:ext cx="6696476" cy="1143416"/>
          </a:xfrm>
          <a:prstGeom prst="rect">
            <a:avLst/>
          </a:prstGeom>
          <a:noFill/>
          <a:ln>
            <a:solidFill>
              <a:srgbClr val="002060"/>
            </a:solidFill>
          </a:ln>
        </p:spPr>
        <p:txBody>
          <a:bodyPr wrap="square" lIns="36000" rIns="36000" rtlCol="0" anchor="ctr">
            <a:noAutofit/>
          </a:bodyPr>
          <a:lstStyle/>
          <a:p>
            <a:pPr lvl="0" defTabSz="288000">
              <a:defRPr/>
            </a:pPr>
            <a:r>
              <a:rPr lang="en-US" altLang="ja-JP" sz="1100" dirty="0">
                <a:solidFill>
                  <a:srgbClr val="000000"/>
                </a:solidFill>
                <a:latin typeface="Meiryo UI"/>
              </a:rPr>
              <a:t>IETF</a:t>
            </a:r>
            <a:r>
              <a:rPr lang="ja-JP" altLang="en-US" sz="1100" dirty="0">
                <a:solidFill>
                  <a:srgbClr val="000000"/>
                </a:solidFill>
                <a:latin typeface="Meiryo UI"/>
              </a:rPr>
              <a:t>では、</a:t>
            </a:r>
            <a:r>
              <a:rPr lang="en-US" altLang="ja-JP" sz="1100" dirty="0">
                <a:solidFill>
                  <a:srgbClr val="000000"/>
                </a:solidFill>
                <a:latin typeface="Meiryo UI"/>
              </a:rPr>
              <a:t>IETF</a:t>
            </a:r>
            <a:r>
              <a:rPr lang="ja-JP" altLang="en-US" sz="1100" dirty="0">
                <a:solidFill>
                  <a:srgbClr val="000000"/>
                </a:solidFill>
                <a:latin typeface="Meiryo UI"/>
              </a:rPr>
              <a:t>規格の実用的な実装のアイディアやサンプルコードを開発することを目的としたハッカソンを開催している。誰でも参加することができ、通常</a:t>
            </a:r>
            <a:r>
              <a:rPr lang="en-US" altLang="ja-JP" sz="1100" dirty="0">
                <a:solidFill>
                  <a:srgbClr val="000000"/>
                </a:solidFill>
                <a:latin typeface="Meiryo UI"/>
              </a:rPr>
              <a:t>IETF Meeting</a:t>
            </a:r>
            <a:r>
              <a:rPr lang="ja-JP" altLang="en-US" sz="1100" dirty="0">
                <a:solidFill>
                  <a:srgbClr val="000000"/>
                </a:solidFill>
                <a:latin typeface="Meiryo UI"/>
              </a:rPr>
              <a:t>内の一イベントとして開催される。</a:t>
            </a:r>
            <a:endParaRPr kumimoji="1" lang="en-US" altLang="ja-JP" sz="11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4" name="テキスト ボックス 33"/>
          <p:cNvSpPr txBox="1"/>
          <p:nvPr/>
        </p:nvSpPr>
        <p:spPr>
          <a:xfrm>
            <a:off x="1443635" y="5148596"/>
            <a:ext cx="1377848" cy="1143416"/>
          </a:xfrm>
          <a:prstGeom prst="rect">
            <a:avLst/>
          </a:prstGeom>
          <a:solidFill>
            <a:schemeClr val="accent2">
              <a:lumMod val="10000"/>
              <a:lumOff val="90000"/>
            </a:schemeClr>
          </a:solidFill>
        </p:spPr>
        <p:txBody>
          <a:bodyPr wrap="square" lIns="36000" rIns="36000" rtlCol="0" anchor="ctr">
            <a:noAutofit/>
          </a:bodyPr>
          <a:lstStyle/>
          <a:p>
            <a:pPr lvl="0" algn="ctr" defTabSz="288000">
              <a:defRPr/>
            </a:pPr>
            <a:r>
              <a:rPr lang="en-US" altLang="ja-JP" sz="1100" b="1" dirty="0" smtClean="0">
                <a:solidFill>
                  <a:srgbClr val="000000"/>
                </a:solidFill>
                <a:latin typeface="Meiryo UI"/>
              </a:rPr>
              <a:t>IETF </a:t>
            </a:r>
            <a:r>
              <a:rPr lang="en-US" altLang="ja-JP" sz="1100" b="1" dirty="0">
                <a:solidFill>
                  <a:srgbClr val="000000"/>
                </a:solidFill>
                <a:latin typeface="Meiryo UI"/>
              </a:rPr>
              <a:t>Hackathon</a:t>
            </a:r>
            <a:endParaRPr kumimoji="1" lang="en-US" altLang="ja-JP" sz="1100" b="1" i="0" u="none" strike="noStrike" kern="1200" cap="none" spc="0" normalizeH="0" baseline="0" noProof="0" dirty="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236915297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normAutofit/>
          </a:bodyPr>
          <a:lstStyle/>
          <a:p>
            <a:r>
              <a:rPr lang="en-US" altLang="ja-JP" sz="2000" dirty="0"/>
              <a:t>Internet Engineering Task Force</a:t>
            </a:r>
            <a:r>
              <a:rPr lang="ja-JP" altLang="en-US" sz="2000" dirty="0"/>
              <a:t>（</a:t>
            </a:r>
            <a:r>
              <a:rPr lang="en-US" altLang="ja-JP" sz="2000" dirty="0"/>
              <a:t>IETF</a:t>
            </a:r>
            <a:r>
              <a:rPr lang="ja-JP" altLang="en-US" sz="2000" dirty="0" smtClean="0"/>
              <a:t>）</a:t>
            </a:r>
            <a:r>
              <a:rPr lang="en-US" altLang="ja-JP" sz="2000" dirty="0" smtClean="0"/>
              <a:t>– </a:t>
            </a:r>
            <a:r>
              <a:rPr kumimoji="1" lang="ja-JP" altLang="en-US" sz="2000" dirty="0" smtClean="0"/>
              <a:t>団体概要</a:t>
            </a:r>
            <a:endParaRPr kumimoji="1" lang="ja-JP" altLang="en-US" sz="2000" dirty="0"/>
          </a:p>
        </p:txBody>
      </p:sp>
      <p:sp>
        <p:nvSpPr>
          <p:cNvPr id="9" name="テキスト ボックス 8"/>
          <p:cNvSpPr txBox="1"/>
          <p:nvPr/>
        </p:nvSpPr>
        <p:spPr>
          <a:xfrm>
            <a:off x="338389" y="639059"/>
            <a:ext cx="1047500" cy="649493"/>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mn-cs"/>
              </a:rPr>
              <a:t>ミッション</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0" name="テキスト ボックス 9"/>
          <p:cNvSpPr txBox="1"/>
          <p:nvPr/>
        </p:nvSpPr>
        <p:spPr>
          <a:xfrm>
            <a:off x="1443336" y="639059"/>
            <a:ext cx="8131175" cy="649493"/>
          </a:xfrm>
          <a:prstGeom prst="rect">
            <a:avLst/>
          </a:prstGeom>
          <a:noFill/>
          <a:ln>
            <a:solidFill>
              <a:srgbClr val="002060"/>
            </a:solidFill>
          </a:ln>
        </p:spPr>
        <p:txBody>
          <a:bodyPr wrap="square" lIns="36000" rIns="36000" rtlCol="0" anchor="ctr">
            <a:noAutofit/>
          </a:bodyPr>
          <a:lstStyle/>
          <a:p>
            <a:pPr lvl="0" defTabSz="288000">
              <a:defRPr/>
            </a:pPr>
            <a:r>
              <a:rPr lang="en-US" altLang="ja-JP" sz="1200">
                <a:solidFill>
                  <a:srgbClr val="000000"/>
                </a:solidFill>
                <a:latin typeface="Meiryo UI"/>
              </a:rPr>
              <a:t>1986</a:t>
            </a:r>
            <a:r>
              <a:rPr lang="ja-JP" altLang="en-US" sz="1200">
                <a:solidFill>
                  <a:srgbClr val="000000"/>
                </a:solidFill>
                <a:latin typeface="Meiryo UI"/>
              </a:rPr>
              <a:t>年に設立された。分散化されたコントロールやエンドユーザーの権限強化、リソースの共有などの技術コンセプトに基づき、インターネットをよりオープンで公正なものするために、プロトコル規格やベストプラクティスなどに関わる技術文書を策定することをミッションとしている。</a:t>
            </a:r>
            <a:endParaRPr lang="ja-JP" altLang="en-US" sz="1200" dirty="0">
              <a:solidFill>
                <a:srgbClr val="000000"/>
              </a:solidFill>
              <a:latin typeface="Meiryo UI"/>
            </a:endParaRPr>
          </a:p>
        </p:txBody>
      </p:sp>
      <p:sp>
        <p:nvSpPr>
          <p:cNvPr id="8" name="テキスト プレースホルダー 2"/>
          <p:cNvSpPr>
            <a:spLocks noGrp="1"/>
          </p:cNvSpPr>
          <p:nvPr>
            <p:ph type="body" sz="quarter" idx="10"/>
          </p:nvPr>
        </p:nvSpPr>
        <p:spPr>
          <a:xfrm>
            <a:off x="338389" y="1796661"/>
            <a:ext cx="9229217" cy="288000"/>
          </a:xfrm>
          <a:solidFill>
            <a:srgbClr val="002060"/>
          </a:solidFill>
          <a:ln>
            <a:noFill/>
          </a:ln>
        </p:spPr>
        <p:txBody>
          <a:bodyPr lIns="72000" rIns="72000" anchor="ctr"/>
          <a:lstStyle/>
          <a:p>
            <a:pPr algn="ctr"/>
            <a:r>
              <a:rPr lang="ja-JP" altLang="en-US" sz="1400" b="1" dirty="0" smtClean="0">
                <a:solidFill>
                  <a:schemeClr val="bg1"/>
                </a:solidFill>
              </a:rPr>
              <a:t>メンバーシップ</a:t>
            </a:r>
            <a:endParaRPr lang="en-US" altLang="ja-JP" sz="1400" b="1" dirty="0" smtClean="0">
              <a:solidFill>
                <a:schemeClr val="bg1"/>
              </a:solidFill>
            </a:endParaRPr>
          </a:p>
        </p:txBody>
      </p:sp>
      <p:sp>
        <p:nvSpPr>
          <p:cNvPr id="11" name="テキスト プレースホルダー 2"/>
          <p:cNvSpPr txBox="1">
            <a:spLocks/>
          </p:cNvSpPr>
          <p:nvPr/>
        </p:nvSpPr>
        <p:spPr>
          <a:xfrm>
            <a:off x="331487" y="1324727"/>
            <a:ext cx="1047500" cy="405680"/>
          </a:xfrm>
          <a:prstGeom prst="rect">
            <a:avLst/>
          </a:prstGeom>
          <a:solidFill>
            <a:srgbClr val="002060"/>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Arial"/>
              </a:rPr>
              <a:t>設立年</a:t>
            </a:r>
            <a:endPar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Arial"/>
            </a:endParaRPr>
          </a:p>
        </p:txBody>
      </p:sp>
      <p:sp>
        <p:nvSpPr>
          <p:cNvPr id="12" name="テキスト ボックス 11"/>
          <p:cNvSpPr txBox="1"/>
          <p:nvPr/>
        </p:nvSpPr>
        <p:spPr>
          <a:xfrm>
            <a:off x="1436432" y="1323167"/>
            <a:ext cx="3064371" cy="407878"/>
          </a:xfrm>
          <a:prstGeom prst="rect">
            <a:avLst/>
          </a:prstGeom>
          <a:noFill/>
          <a:ln>
            <a:solidFill>
              <a:srgbClr val="002060"/>
            </a:solidFill>
          </a:ln>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smtClean="0">
                <a:ln>
                  <a:noFill/>
                </a:ln>
                <a:solidFill>
                  <a:srgbClr val="000000"/>
                </a:solidFill>
                <a:effectLst/>
                <a:uLnTx/>
                <a:uFillTx/>
                <a:latin typeface="Meiryo UI"/>
                <a:ea typeface="Meiryo UI"/>
                <a:cs typeface="+mn-cs"/>
              </a:rPr>
              <a:t>1986</a:t>
            </a:r>
            <a:r>
              <a:rPr kumimoji="1" lang="ja-JP" altLang="en-US" sz="1200" b="0" i="0" u="none" strike="noStrike" kern="1200" cap="none" spc="0" normalizeH="0" baseline="0" noProof="0" dirty="0" smtClean="0">
                <a:ln>
                  <a:noFill/>
                </a:ln>
                <a:solidFill>
                  <a:srgbClr val="000000"/>
                </a:solidFill>
                <a:effectLst/>
                <a:uLnTx/>
                <a:uFillTx/>
                <a:latin typeface="Meiryo UI"/>
                <a:ea typeface="Meiryo UI"/>
                <a:cs typeface="+mn-cs"/>
              </a:rPr>
              <a:t>年</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3" name="テキスト プレースホルダー 2"/>
          <p:cNvSpPr txBox="1">
            <a:spLocks/>
          </p:cNvSpPr>
          <p:nvPr/>
        </p:nvSpPr>
        <p:spPr>
          <a:xfrm>
            <a:off x="4558247" y="1324727"/>
            <a:ext cx="1247282" cy="405680"/>
          </a:xfrm>
          <a:prstGeom prst="rect">
            <a:avLst/>
          </a:prstGeom>
          <a:solidFill>
            <a:srgbClr val="002060"/>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Arial"/>
              </a:rPr>
              <a:t>公式ホームページ</a:t>
            </a:r>
            <a:endPar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Arial"/>
            </a:endParaRPr>
          </a:p>
        </p:txBody>
      </p:sp>
      <p:sp>
        <p:nvSpPr>
          <p:cNvPr id="14" name="テキスト ボックス 13"/>
          <p:cNvSpPr txBox="1"/>
          <p:nvPr/>
        </p:nvSpPr>
        <p:spPr>
          <a:xfrm>
            <a:off x="5862973" y="1323167"/>
            <a:ext cx="3704634" cy="407878"/>
          </a:xfrm>
          <a:prstGeom prst="rect">
            <a:avLst/>
          </a:prstGeom>
          <a:noFill/>
          <a:ln>
            <a:solidFill>
              <a:srgbClr val="002060"/>
            </a:solidFill>
          </a:ln>
        </p:spPr>
        <p:txBody>
          <a:bodyPr wrap="square" lIns="36000" rIns="36000" rtlCol="0" anchor="ctr">
            <a:noAutofit/>
          </a:bodyPr>
          <a:lstStyle/>
          <a:p>
            <a:pPr lvl="0" algn="ctr" defTabSz="288000">
              <a:defRPr/>
            </a:pPr>
            <a:r>
              <a:rPr lang="en-US" altLang="ja-JP" sz="1200">
                <a:solidFill>
                  <a:srgbClr val="000000"/>
                </a:solidFill>
                <a:latin typeface="Meiryo UI"/>
              </a:rPr>
              <a:t>https://www.ietf.org/</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5" name="テキスト ボックス 14"/>
          <p:cNvSpPr txBox="1"/>
          <p:nvPr/>
        </p:nvSpPr>
        <p:spPr>
          <a:xfrm>
            <a:off x="331490" y="2118438"/>
            <a:ext cx="9229214" cy="574754"/>
          </a:xfrm>
          <a:prstGeom prst="rect">
            <a:avLst/>
          </a:prstGeom>
          <a:noFill/>
          <a:ln>
            <a:solidFill>
              <a:srgbClr val="002060"/>
            </a:solidFill>
          </a:ln>
        </p:spPr>
        <p:txBody>
          <a:bodyPr wrap="square" lIns="36000" rIns="36000" rtlCol="0" anchor="ctr">
            <a:noAutofit/>
          </a:bodyPr>
          <a:lstStyle/>
          <a:p>
            <a:pPr lvl="0" defTabSz="288000">
              <a:defRPr/>
            </a:pPr>
            <a:r>
              <a:rPr lang="en-US" altLang="ja-JP" sz="1200" dirty="0">
                <a:solidFill>
                  <a:srgbClr val="000000"/>
                </a:solidFill>
                <a:latin typeface="Meiryo UI"/>
              </a:rPr>
              <a:t>IETF</a:t>
            </a:r>
            <a:r>
              <a:rPr lang="ja-JP" altLang="en-US" sz="1200" dirty="0" err="1">
                <a:solidFill>
                  <a:srgbClr val="000000"/>
                </a:solidFill>
                <a:latin typeface="Meiryo UI"/>
              </a:rPr>
              <a:t>には</a:t>
            </a:r>
            <a:r>
              <a:rPr lang="ja-JP" altLang="en-US" sz="1200" dirty="0">
                <a:solidFill>
                  <a:srgbClr val="000000"/>
                </a:solidFill>
                <a:latin typeface="Meiryo UI"/>
              </a:rPr>
              <a:t>正式なメンバーシップ制度はなく、個人で参加する形式となっており、</a:t>
            </a:r>
            <a:r>
              <a:rPr lang="en-US" altLang="ja-JP" sz="1200" dirty="0">
                <a:solidFill>
                  <a:srgbClr val="000000"/>
                </a:solidFill>
                <a:latin typeface="Meiryo UI"/>
              </a:rPr>
              <a:t>2023</a:t>
            </a:r>
            <a:r>
              <a:rPr lang="ja-JP" altLang="en-US" sz="1200" dirty="0">
                <a:solidFill>
                  <a:srgbClr val="000000"/>
                </a:solidFill>
                <a:latin typeface="Meiryo UI"/>
              </a:rPr>
              <a:t>年</a:t>
            </a:r>
            <a:r>
              <a:rPr lang="en-US" altLang="ja-JP" sz="1200" dirty="0">
                <a:solidFill>
                  <a:srgbClr val="000000"/>
                </a:solidFill>
                <a:latin typeface="Meiryo UI"/>
              </a:rPr>
              <a:t>1</a:t>
            </a:r>
            <a:r>
              <a:rPr lang="ja-JP" altLang="en-US" sz="1200" dirty="0">
                <a:solidFill>
                  <a:srgbClr val="000000"/>
                </a:solidFill>
                <a:latin typeface="Meiryo UI"/>
              </a:rPr>
              <a:t>月時点で約</a:t>
            </a:r>
            <a:r>
              <a:rPr lang="en-US" altLang="ja-JP" sz="1200" dirty="0">
                <a:solidFill>
                  <a:srgbClr val="000000"/>
                </a:solidFill>
                <a:latin typeface="Meiryo UI"/>
              </a:rPr>
              <a:t>7000</a:t>
            </a:r>
            <a:r>
              <a:rPr lang="ja-JP" altLang="en-US" sz="1200" dirty="0">
                <a:solidFill>
                  <a:srgbClr val="000000"/>
                </a:solidFill>
                <a:latin typeface="Meiryo UI"/>
              </a:rPr>
              <a:t>人が参加している。</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pic>
        <p:nvPicPr>
          <p:cNvPr id="2" name="図 1"/>
          <p:cNvPicPr>
            <a:picLocks noChangeAspect="1"/>
          </p:cNvPicPr>
          <p:nvPr/>
        </p:nvPicPr>
        <p:blipFill>
          <a:blip r:embed="rId2"/>
          <a:stretch>
            <a:fillRect/>
          </a:stretch>
        </p:blipFill>
        <p:spPr>
          <a:xfrm>
            <a:off x="2757509" y="2890296"/>
            <a:ext cx="6803195" cy="3678082"/>
          </a:xfrm>
          <a:prstGeom prst="rect">
            <a:avLst/>
          </a:prstGeom>
        </p:spPr>
      </p:pic>
      <p:sp>
        <p:nvSpPr>
          <p:cNvPr id="3" name="正方形/長方形 2"/>
          <p:cNvSpPr/>
          <p:nvPr/>
        </p:nvSpPr>
        <p:spPr>
          <a:xfrm>
            <a:off x="617768" y="6574659"/>
            <a:ext cx="1689886" cy="246221"/>
          </a:xfrm>
          <a:prstGeom prst="rect">
            <a:avLst/>
          </a:prstGeom>
        </p:spPr>
        <p:txBody>
          <a:bodyPr wrap="none">
            <a:spAutoFit/>
          </a:bodyPr>
          <a:lstStyle/>
          <a:p>
            <a:r>
              <a:rPr lang="ja-JP" altLang="en-US" sz="1000" dirty="0" smtClean="0"/>
              <a:t>出所）https</a:t>
            </a:r>
            <a:r>
              <a:rPr lang="ja-JP" altLang="en-US" sz="1000" dirty="0"/>
              <a:t>://www.ietf.org/</a:t>
            </a:r>
          </a:p>
        </p:txBody>
      </p:sp>
      <p:sp>
        <p:nvSpPr>
          <p:cNvPr id="16" name="テキスト ボックス 15"/>
          <p:cNvSpPr txBox="1"/>
          <p:nvPr/>
        </p:nvSpPr>
        <p:spPr>
          <a:xfrm>
            <a:off x="331487" y="3427012"/>
            <a:ext cx="2364006" cy="2870421"/>
          </a:xfrm>
          <a:prstGeom prst="rect">
            <a:avLst/>
          </a:prstGeom>
          <a:noFill/>
          <a:ln w="28575">
            <a:solidFill>
              <a:schemeClr val="accent1"/>
            </a:solidFill>
          </a:ln>
        </p:spPr>
        <p:txBody>
          <a:bodyPr wrap="square" lIns="36000" rIns="36000" rtlCol="0" anchor="ctr">
            <a:noAutofit/>
          </a:bodyPr>
          <a:lstStyle/>
          <a:p>
            <a:pPr marL="0" marR="0" lvl="0" indent="0" defTabSz="2880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smtClean="0">
                <a:ln>
                  <a:noFill/>
                </a:ln>
                <a:solidFill>
                  <a:srgbClr val="000000"/>
                </a:solidFill>
                <a:effectLst/>
                <a:uLnTx/>
                <a:uFillTx/>
                <a:latin typeface="Meiryo UI"/>
                <a:ea typeface="Meiryo UI"/>
                <a:cs typeface="+mn-cs"/>
              </a:rPr>
              <a:t>IETF</a:t>
            </a:r>
            <a:r>
              <a:rPr kumimoji="1" lang="ja-JP" altLang="en-US" sz="1200" b="0" i="0" u="none" strike="noStrike" kern="1200" cap="none" spc="0" normalizeH="0" baseline="0" noProof="0" dirty="0" smtClean="0">
                <a:ln>
                  <a:noFill/>
                </a:ln>
                <a:solidFill>
                  <a:srgbClr val="000000"/>
                </a:solidFill>
                <a:effectLst/>
                <a:uLnTx/>
                <a:uFillTx/>
                <a:latin typeface="Meiryo UI"/>
                <a:ea typeface="Meiryo UI"/>
                <a:cs typeface="+mn-cs"/>
              </a:rPr>
              <a:t>は、</a:t>
            </a:r>
            <a:r>
              <a:rPr kumimoji="1" lang="en-US" altLang="ja-JP" sz="1200" b="0" i="0" u="none" strike="noStrike" kern="1200" cap="none" spc="0" normalizeH="0" baseline="0" noProof="0" dirty="0" smtClean="0">
                <a:ln>
                  <a:noFill/>
                </a:ln>
                <a:solidFill>
                  <a:srgbClr val="000000"/>
                </a:solidFill>
                <a:effectLst/>
                <a:uLnTx/>
                <a:uFillTx/>
                <a:latin typeface="Meiryo UI"/>
                <a:ea typeface="Meiryo UI"/>
                <a:cs typeface="+mn-cs"/>
              </a:rPr>
              <a:t>ID</a:t>
            </a:r>
            <a:r>
              <a:rPr kumimoji="1" lang="ja-JP" altLang="en-US" sz="1200" b="0" i="0" u="none" strike="noStrike" kern="1200" cap="none" spc="0" normalizeH="0" baseline="0" noProof="0" dirty="0" smtClean="0">
                <a:ln>
                  <a:noFill/>
                </a:ln>
                <a:solidFill>
                  <a:srgbClr val="000000"/>
                </a:solidFill>
                <a:effectLst/>
                <a:uLnTx/>
                <a:uFillTx/>
                <a:latin typeface="Meiryo UI"/>
                <a:ea typeface="Meiryo UI"/>
                <a:cs typeface="+mn-cs"/>
              </a:rPr>
              <a:t>管理やブロックチェーン等の</a:t>
            </a:r>
            <a:r>
              <a:rPr kumimoji="1" lang="en-US" altLang="ja-JP" sz="1200" b="0" i="0" u="none" strike="noStrike" kern="1200" cap="none" spc="0" normalizeH="0" baseline="0" noProof="0" dirty="0" smtClean="0">
                <a:ln>
                  <a:noFill/>
                </a:ln>
                <a:solidFill>
                  <a:srgbClr val="000000"/>
                </a:solidFill>
                <a:effectLst/>
                <a:uLnTx/>
                <a:uFillTx/>
                <a:latin typeface="Meiryo UI"/>
                <a:ea typeface="Meiryo UI"/>
                <a:cs typeface="+mn-cs"/>
              </a:rPr>
              <a:t>Trusted Web</a:t>
            </a:r>
            <a:r>
              <a:rPr kumimoji="1" lang="ja-JP" altLang="en-US" sz="1200" b="0" i="0" u="none" strike="noStrike" kern="1200" cap="none" spc="0" normalizeH="0" baseline="0" noProof="0" dirty="0" smtClean="0">
                <a:ln>
                  <a:noFill/>
                </a:ln>
                <a:solidFill>
                  <a:srgbClr val="000000"/>
                </a:solidFill>
                <a:effectLst/>
                <a:uLnTx/>
                <a:uFillTx/>
                <a:latin typeface="Meiryo UI"/>
                <a:ea typeface="Meiryo UI"/>
                <a:cs typeface="+mn-cs"/>
              </a:rPr>
              <a:t>に関連する技術の規格開発に特化しているのではなく、インターネットを発展させることを目的に様々なコンセプト・技術の規格開発や情報発信、イベント等を</a:t>
            </a:r>
            <a:r>
              <a:rPr lang="ja-JP" altLang="en-US" sz="1200" dirty="0">
                <a:solidFill>
                  <a:srgbClr val="000000"/>
                </a:solidFill>
                <a:latin typeface="Meiryo UI"/>
                <a:ea typeface="Meiryo UI"/>
              </a:rPr>
              <a:t>実施している</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78508528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normAutofit/>
          </a:bodyPr>
          <a:lstStyle/>
          <a:p>
            <a:r>
              <a:rPr lang="en-US" altLang="ja-JP" sz="2000" dirty="0"/>
              <a:t>Internet Engineering Task Force</a:t>
            </a:r>
            <a:r>
              <a:rPr lang="ja-JP" altLang="en-US" sz="2000" dirty="0"/>
              <a:t>（</a:t>
            </a:r>
            <a:r>
              <a:rPr lang="en-US" altLang="ja-JP" sz="2000" dirty="0"/>
              <a:t>IETF</a:t>
            </a:r>
            <a:r>
              <a:rPr lang="ja-JP" altLang="en-US" sz="2000" dirty="0" smtClean="0"/>
              <a:t>）</a:t>
            </a:r>
            <a:r>
              <a:rPr lang="en-US" altLang="ja-JP" sz="2000" dirty="0" smtClean="0"/>
              <a:t>– </a:t>
            </a:r>
            <a:r>
              <a:rPr lang="ja-JP" altLang="en-US" sz="2000" dirty="0" smtClean="0"/>
              <a:t>組織構成</a:t>
            </a:r>
            <a:endParaRPr kumimoji="1" lang="ja-JP" altLang="en-US" sz="2000" dirty="0"/>
          </a:p>
        </p:txBody>
      </p:sp>
      <p:sp>
        <p:nvSpPr>
          <p:cNvPr id="9" name="テキスト ボックス 8"/>
          <p:cNvSpPr txBox="1"/>
          <p:nvPr/>
        </p:nvSpPr>
        <p:spPr>
          <a:xfrm>
            <a:off x="331490" y="681923"/>
            <a:ext cx="1054400" cy="853976"/>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mn-cs"/>
              </a:rPr>
              <a:t>組織構成</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0" name="テキスト ボックス 9"/>
          <p:cNvSpPr txBox="1"/>
          <p:nvPr/>
        </p:nvSpPr>
        <p:spPr>
          <a:xfrm>
            <a:off x="1443336" y="681923"/>
            <a:ext cx="8131175" cy="853976"/>
          </a:xfrm>
          <a:prstGeom prst="rect">
            <a:avLst/>
          </a:prstGeom>
          <a:noFill/>
          <a:ln>
            <a:solidFill>
              <a:srgbClr val="002060"/>
            </a:solidFill>
          </a:ln>
        </p:spPr>
        <p:txBody>
          <a:bodyPr wrap="square" lIns="36000" rIns="36000" rtlCol="0" anchor="ctr">
            <a:noAutofit/>
          </a:bodyPr>
          <a:lstStyle/>
          <a:p>
            <a:pPr lvl="0" defTabSz="288000">
              <a:defRPr/>
            </a:pPr>
            <a:r>
              <a:rPr lang="en-US" altLang="ja-JP" sz="1200" dirty="0">
                <a:solidFill>
                  <a:srgbClr val="000000"/>
                </a:solidFill>
                <a:latin typeface="Meiryo UI"/>
              </a:rPr>
              <a:t>IETF</a:t>
            </a:r>
            <a:r>
              <a:rPr lang="ja-JP" altLang="en-US" sz="1200" dirty="0">
                <a:solidFill>
                  <a:srgbClr val="000000"/>
                </a:solidFill>
                <a:latin typeface="Meiryo UI"/>
              </a:rPr>
              <a:t>内部には、規格やガイドラインの策定活動を実施する</a:t>
            </a:r>
            <a:r>
              <a:rPr lang="en-US" altLang="ja-JP" sz="1200" dirty="0">
                <a:solidFill>
                  <a:srgbClr val="000000"/>
                </a:solidFill>
                <a:latin typeface="Meiryo UI"/>
              </a:rPr>
              <a:t>100</a:t>
            </a:r>
            <a:r>
              <a:rPr lang="ja-JP" altLang="en-US" sz="1200" dirty="0">
                <a:solidFill>
                  <a:srgbClr val="000000"/>
                </a:solidFill>
                <a:latin typeface="Meiryo UI"/>
              </a:rPr>
              <a:t>以上の</a:t>
            </a:r>
            <a:r>
              <a:rPr lang="en-US" altLang="ja-JP" sz="1200" dirty="0">
                <a:solidFill>
                  <a:srgbClr val="000000"/>
                </a:solidFill>
                <a:latin typeface="Meiryo UI"/>
              </a:rPr>
              <a:t>Working Group</a:t>
            </a:r>
            <a:r>
              <a:rPr lang="ja-JP" altLang="en-US" sz="1200" dirty="0">
                <a:solidFill>
                  <a:srgbClr val="000000"/>
                </a:solidFill>
                <a:latin typeface="Meiryo UI"/>
              </a:rPr>
              <a:t>が設置されている。各</a:t>
            </a:r>
            <a:r>
              <a:rPr lang="en-US" altLang="ja-JP" sz="1200" dirty="0">
                <a:solidFill>
                  <a:srgbClr val="000000"/>
                </a:solidFill>
                <a:latin typeface="Meiryo UI"/>
              </a:rPr>
              <a:t>WG</a:t>
            </a:r>
            <a:r>
              <a:rPr lang="ja-JP" altLang="en-US" sz="1200" dirty="0">
                <a:solidFill>
                  <a:srgbClr val="000000"/>
                </a:solidFill>
                <a:latin typeface="Meiryo UI"/>
              </a:rPr>
              <a:t>はそれぞれ特定の規格開発とそれに関連する文書の策定・管理をスコープとしている</a:t>
            </a:r>
            <a:r>
              <a:rPr lang="ja-JP" altLang="en-US" sz="1200" dirty="0" smtClean="0">
                <a:solidFill>
                  <a:srgbClr val="000000"/>
                </a:solidFill>
                <a:latin typeface="Meiryo UI"/>
              </a:rPr>
              <a:t>。</a:t>
            </a:r>
            <a:r>
              <a:rPr lang="en-US" altLang="ja-JP" sz="1200" dirty="0" smtClean="0">
                <a:solidFill>
                  <a:srgbClr val="000000"/>
                </a:solidFill>
                <a:latin typeface="Meiryo UI"/>
              </a:rPr>
              <a:t>WG</a:t>
            </a:r>
            <a:r>
              <a:rPr lang="ja-JP" altLang="en-US" sz="1200" dirty="0" smtClean="0">
                <a:solidFill>
                  <a:srgbClr val="000000"/>
                </a:solidFill>
                <a:latin typeface="Meiryo UI"/>
              </a:rPr>
              <a:t>は、規格化の対象とする技術に応じて７分野にグループ化されている。本調査</a:t>
            </a:r>
            <a:r>
              <a:rPr lang="ja-JP" altLang="en-US" sz="1200" dirty="0">
                <a:solidFill>
                  <a:srgbClr val="000000"/>
                </a:solidFill>
                <a:latin typeface="Meiryo UI"/>
              </a:rPr>
              <a:t>では、</a:t>
            </a:r>
            <a:r>
              <a:rPr lang="en-US" altLang="ja-JP" sz="1200" dirty="0">
                <a:solidFill>
                  <a:srgbClr val="000000"/>
                </a:solidFill>
                <a:latin typeface="Meiryo UI"/>
              </a:rPr>
              <a:t>ID</a:t>
            </a:r>
            <a:r>
              <a:rPr lang="ja-JP" altLang="en-US" sz="1200" dirty="0">
                <a:solidFill>
                  <a:srgbClr val="000000"/>
                </a:solidFill>
                <a:latin typeface="Meiryo UI"/>
              </a:rPr>
              <a:t>管理に関する規格を担当する</a:t>
            </a:r>
            <a:r>
              <a:rPr lang="en-US" altLang="ja-JP" sz="1200" dirty="0">
                <a:solidFill>
                  <a:srgbClr val="000000"/>
                </a:solidFill>
                <a:latin typeface="Meiryo UI"/>
              </a:rPr>
              <a:t>System for Cross-domain Identity Management</a:t>
            </a:r>
            <a:r>
              <a:rPr lang="ja-JP" altLang="en-US" sz="1200" dirty="0">
                <a:solidFill>
                  <a:srgbClr val="000000"/>
                </a:solidFill>
                <a:latin typeface="Meiryo UI"/>
              </a:rPr>
              <a:t>　</a:t>
            </a:r>
            <a:r>
              <a:rPr lang="en-US" altLang="ja-JP" sz="1200" dirty="0">
                <a:solidFill>
                  <a:srgbClr val="000000"/>
                </a:solidFill>
                <a:latin typeface="Meiryo UI"/>
              </a:rPr>
              <a:t>(SCIM) WG</a:t>
            </a:r>
            <a:r>
              <a:rPr lang="ja-JP" altLang="en-US" sz="1200" dirty="0">
                <a:solidFill>
                  <a:srgbClr val="000000"/>
                </a:solidFill>
                <a:latin typeface="Meiryo UI"/>
              </a:rPr>
              <a:t>を調査対象とした。</a:t>
            </a:r>
          </a:p>
        </p:txBody>
      </p:sp>
      <p:sp>
        <p:nvSpPr>
          <p:cNvPr id="5" name="テキスト ボックス 4"/>
          <p:cNvSpPr txBox="1"/>
          <p:nvPr/>
        </p:nvSpPr>
        <p:spPr>
          <a:xfrm>
            <a:off x="331490" y="1906177"/>
            <a:ext cx="2332196" cy="685638"/>
          </a:xfrm>
          <a:prstGeom prst="rect">
            <a:avLst/>
          </a:prstGeom>
          <a:solidFill>
            <a:schemeClr val="accent2">
              <a:lumMod val="10000"/>
              <a:lumOff val="90000"/>
            </a:schemeClr>
          </a:solidFill>
          <a:ln>
            <a:noFill/>
          </a:ln>
        </p:spPr>
        <p:txBody>
          <a:bodyPr wrap="square" lIns="36000" rIns="36000" rtlCol="0" anchor="ctr">
            <a:noAutofit/>
          </a:bodyPr>
          <a:lstStyle/>
          <a:p>
            <a:pPr lvl="0" algn="ctr" defTabSz="288000">
              <a:defRPr/>
            </a:pPr>
            <a:r>
              <a:rPr lang="en-US" altLang="ja-JP" sz="1100" b="1" dirty="0">
                <a:solidFill>
                  <a:srgbClr val="000000"/>
                </a:solidFill>
                <a:latin typeface="Meiryo UI"/>
              </a:rPr>
              <a:t>Applications and Real-Time Area </a:t>
            </a:r>
            <a:endParaRPr kumimoji="1" lang="en-US" altLang="ja-JP" sz="11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6" name="テキスト ボックス 5"/>
          <p:cNvSpPr txBox="1"/>
          <p:nvPr/>
        </p:nvSpPr>
        <p:spPr>
          <a:xfrm>
            <a:off x="331491" y="2629231"/>
            <a:ext cx="2332196" cy="622252"/>
          </a:xfrm>
          <a:prstGeom prst="rect">
            <a:avLst/>
          </a:prstGeom>
          <a:solidFill>
            <a:schemeClr val="accent2">
              <a:lumMod val="10000"/>
              <a:lumOff val="90000"/>
            </a:schemeClr>
          </a:solidFill>
          <a:ln>
            <a:noFill/>
          </a:ln>
        </p:spPr>
        <p:txBody>
          <a:bodyPr wrap="square" lIns="36000" rIns="36000" rtlCol="0" anchor="ctr">
            <a:noAutofit/>
          </a:bodyPr>
          <a:lstStyle/>
          <a:p>
            <a:pPr lvl="0" algn="ctr" defTabSz="288000">
              <a:defRPr/>
            </a:pPr>
            <a:r>
              <a:rPr lang="en-US" altLang="ja-JP" sz="1100" b="1" dirty="0">
                <a:solidFill>
                  <a:srgbClr val="000000"/>
                </a:solidFill>
                <a:latin typeface="Meiryo UI"/>
              </a:rPr>
              <a:t>General Area</a:t>
            </a:r>
            <a:endParaRPr kumimoji="1" lang="en-US" altLang="ja-JP" sz="11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8" name="テキスト ボックス 7"/>
          <p:cNvSpPr txBox="1"/>
          <p:nvPr/>
        </p:nvSpPr>
        <p:spPr>
          <a:xfrm>
            <a:off x="331489" y="3288899"/>
            <a:ext cx="2332196" cy="622252"/>
          </a:xfrm>
          <a:prstGeom prst="rect">
            <a:avLst/>
          </a:prstGeom>
          <a:solidFill>
            <a:schemeClr val="accent2">
              <a:lumMod val="10000"/>
              <a:lumOff val="90000"/>
            </a:schemeClr>
          </a:solidFill>
          <a:ln>
            <a:noFill/>
          </a:ln>
        </p:spPr>
        <p:txBody>
          <a:bodyPr wrap="square" lIns="36000" rIns="36000" rtlCol="0" anchor="ctr">
            <a:noAutofit/>
          </a:bodyPr>
          <a:lstStyle/>
          <a:p>
            <a:pPr lvl="0" algn="ctr" defTabSz="288000">
              <a:defRPr/>
            </a:pPr>
            <a:r>
              <a:rPr lang="en-US" altLang="ja-JP" sz="1100" b="1" dirty="0">
                <a:solidFill>
                  <a:srgbClr val="000000"/>
                </a:solidFill>
                <a:latin typeface="Meiryo UI"/>
              </a:rPr>
              <a:t>Internet Area</a:t>
            </a:r>
            <a:endParaRPr kumimoji="1" lang="en-US" altLang="ja-JP" sz="11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1" name="テキスト ボックス 10"/>
          <p:cNvSpPr txBox="1"/>
          <p:nvPr/>
        </p:nvSpPr>
        <p:spPr>
          <a:xfrm>
            <a:off x="331491" y="3948567"/>
            <a:ext cx="2332196" cy="622252"/>
          </a:xfrm>
          <a:prstGeom prst="rect">
            <a:avLst/>
          </a:prstGeom>
          <a:solidFill>
            <a:schemeClr val="accent2">
              <a:lumMod val="10000"/>
              <a:lumOff val="90000"/>
            </a:schemeClr>
          </a:solidFill>
          <a:ln>
            <a:noFill/>
          </a:ln>
        </p:spPr>
        <p:txBody>
          <a:bodyPr wrap="square" lIns="36000" rIns="36000" rtlCol="0" anchor="ctr">
            <a:noAutofit/>
          </a:bodyPr>
          <a:lstStyle/>
          <a:p>
            <a:pPr lvl="0" algn="ctr" defTabSz="288000">
              <a:defRPr/>
            </a:pPr>
            <a:r>
              <a:rPr lang="en-US" altLang="ja-JP" sz="1100" b="1" dirty="0">
                <a:solidFill>
                  <a:srgbClr val="000000"/>
                </a:solidFill>
                <a:latin typeface="Meiryo UI"/>
              </a:rPr>
              <a:t>Operations and Management Area</a:t>
            </a:r>
            <a:endParaRPr kumimoji="1" lang="en-US" altLang="ja-JP" sz="11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2" name="テキスト ボックス 11"/>
          <p:cNvSpPr txBox="1"/>
          <p:nvPr/>
        </p:nvSpPr>
        <p:spPr>
          <a:xfrm>
            <a:off x="331491" y="4608235"/>
            <a:ext cx="2332196" cy="622252"/>
          </a:xfrm>
          <a:prstGeom prst="rect">
            <a:avLst/>
          </a:prstGeom>
          <a:solidFill>
            <a:schemeClr val="accent2">
              <a:lumMod val="10000"/>
              <a:lumOff val="90000"/>
            </a:schemeClr>
          </a:solidFill>
          <a:ln>
            <a:noFill/>
          </a:ln>
        </p:spPr>
        <p:txBody>
          <a:bodyPr wrap="square" lIns="36000" rIns="36000" rtlCol="0" anchor="ctr">
            <a:noAutofit/>
          </a:bodyPr>
          <a:lstStyle/>
          <a:p>
            <a:pPr lvl="0" algn="ctr" defTabSz="288000">
              <a:defRPr/>
            </a:pPr>
            <a:r>
              <a:rPr lang="en-US" altLang="ja-JP" sz="1100" b="1" dirty="0">
                <a:solidFill>
                  <a:srgbClr val="000000"/>
                </a:solidFill>
                <a:latin typeface="Meiryo UI"/>
              </a:rPr>
              <a:t>Routing Area</a:t>
            </a:r>
            <a:endParaRPr kumimoji="1" lang="en-US" altLang="ja-JP" sz="11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3" name="テキスト ボックス 12"/>
          <p:cNvSpPr txBox="1"/>
          <p:nvPr/>
        </p:nvSpPr>
        <p:spPr>
          <a:xfrm>
            <a:off x="331491" y="5267903"/>
            <a:ext cx="2332196" cy="622252"/>
          </a:xfrm>
          <a:prstGeom prst="rect">
            <a:avLst/>
          </a:prstGeom>
          <a:solidFill>
            <a:schemeClr val="accent2">
              <a:lumMod val="10000"/>
              <a:lumOff val="90000"/>
            </a:schemeClr>
          </a:solidFill>
          <a:ln>
            <a:noFill/>
          </a:ln>
        </p:spPr>
        <p:txBody>
          <a:bodyPr wrap="square" lIns="36000" rIns="36000" rtlCol="0" anchor="ctr">
            <a:noAutofit/>
          </a:bodyPr>
          <a:lstStyle/>
          <a:p>
            <a:pPr lvl="0" algn="ctr" defTabSz="288000">
              <a:defRPr/>
            </a:pPr>
            <a:r>
              <a:rPr lang="en-US" altLang="ja-JP" sz="1100" b="1" dirty="0">
                <a:solidFill>
                  <a:srgbClr val="000000"/>
                </a:solidFill>
                <a:latin typeface="Meiryo UI"/>
              </a:rPr>
              <a:t>Security Area</a:t>
            </a:r>
            <a:endParaRPr kumimoji="1" lang="en-US" altLang="ja-JP" sz="11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4" name="テキスト ボックス 13"/>
          <p:cNvSpPr txBox="1"/>
          <p:nvPr/>
        </p:nvSpPr>
        <p:spPr>
          <a:xfrm>
            <a:off x="331491" y="5927571"/>
            <a:ext cx="2332196" cy="622252"/>
          </a:xfrm>
          <a:prstGeom prst="rect">
            <a:avLst/>
          </a:prstGeom>
          <a:solidFill>
            <a:schemeClr val="accent2">
              <a:lumMod val="10000"/>
              <a:lumOff val="90000"/>
            </a:schemeClr>
          </a:solidFill>
          <a:ln>
            <a:noFill/>
          </a:ln>
        </p:spPr>
        <p:txBody>
          <a:bodyPr wrap="square" lIns="36000" rIns="36000" rtlCol="0" anchor="ctr">
            <a:noAutofit/>
          </a:bodyPr>
          <a:lstStyle/>
          <a:p>
            <a:pPr lvl="0" algn="ctr" defTabSz="288000">
              <a:defRPr/>
            </a:pPr>
            <a:r>
              <a:rPr lang="en-US" altLang="ja-JP" sz="1100" b="1" dirty="0" smtClean="0">
                <a:solidFill>
                  <a:srgbClr val="000000"/>
                </a:solidFill>
                <a:latin typeface="Meiryo UI"/>
              </a:rPr>
              <a:t>Transport </a:t>
            </a:r>
            <a:r>
              <a:rPr lang="en-US" altLang="ja-JP" sz="1100" b="1" dirty="0">
                <a:solidFill>
                  <a:srgbClr val="000000"/>
                </a:solidFill>
                <a:latin typeface="Meiryo UI"/>
              </a:rPr>
              <a:t>Area</a:t>
            </a:r>
            <a:endParaRPr kumimoji="1" lang="en-US" altLang="ja-JP" sz="11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5" name="テキスト ボックス 14"/>
          <p:cNvSpPr txBox="1"/>
          <p:nvPr/>
        </p:nvSpPr>
        <p:spPr>
          <a:xfrm>
            <a:off x="331788" y="1585992"/>
            <a:ext cx="9242723" cy="282769"/>
          </a:xfrm>
          <a:prstGeom prst="rect">
            <a:avLst/>
          </a:prstGeom>
          <a:solidFill>
            <a:schemeClr val="accent1"/>
          </a:solidFill>
          <a:ln>
            <a:noFill/>
          </a:ln>
        </p:spPr>
        <p:txBody>
          <a:bodyPr wrap="square" lIns="36000" rIns="36000" rtlCol="0" anchor="ctr">
            <a:noAutofit/>
          </a:bodyPr>
          <a:lstStyle/>
          <a:p>
            <a:pPr lvl="0" algn="ctr" defTabSz="288000">
              <a:defRPr/>
            </a:pPr>
            <a:r>
              <a:rPr kumimoji="1" lang="ja-JP" altLang="en-US" sz="1100" b="1" i="0" u="none" strike="noStrike" kern="1200" cap="none" spc="0" normalizeH="0" baseline="0" noProof="0" dirty="0" smtClean="0">
                <a:ln>
                  <a:noFill/>
                </a:ln>
                <a:solidFill>
                  <a:schemeClr val="bg1"/>
                </a:solidFill>
                <a:effectLst/>
                <a:uLnTx/>
                <a:uFillTx/>
                <a:latin typeface="Meiryo UI"/>
                <a:ea typeface="Meiryo UI"/>
              </a:rPr>
              <a:t>対象分野別</a:t>
            </a:r>
            <a:r>
              <a:rPr kumimoji="1" lang="en-US" altLang="ja-JP" sz="1100" b="1" i="0" u="none" strike="noStrike" kern="1200" cap="none" spc="0" normalizeH="0" baseline="0" noProof="0" dirty="0" smtClean="0">
                <a:ln>
                  <a:noFill/>
                </a:ln>
                <a:solidFill>
                  <a:schemeClr val="bg1"/>
                </a:solidFill>
                <a:effectLst/>
                <a:uLnTx/>
                <a:uFillTx/>
                <a:latin typeface="Meiryo UI"/>
                <a:ea typeface="Meiryo UI"/>
              </a:rPr>
              <a:t>Working Group</a:t>
            </a:r>
            <a:endParaRPr kumimoji="1" lang="en-US" altLang="ja-JP" sz="1100" b="1" i="0" u="none" strike="noStrike" kern="1200" cap="none" spc="0" normalizeH="0" baseline="0" noProof="0" dirty="0">
              <a:ln>
                <a:noFill/>
              </a:ln>
              <a:solidFill>
                <a:schemeClr val="bg1"/>
              </a:solidFill>
              <a:effectLst/>
              <a:uLnTx/>
              <a:uFillTx/>
              <a:latin typeface="Meiryo UI"/>
              <a:ea typeface="Meiryo UI"/>
            </a:endParaRPr>
          </a:p>
        </p:txBody>
      </p:sp>
      <p:sp>
        <p:nvSpPr>
          <p:cNvPr id="16" name="テキスト ボックス 15"/>
          <p:cNvSpPr txBox="1"/>
          <p:nvPr/>
        </p:nvSpPr>
        <p:spPr>
          <a:xfrm>
            <a:off x="2727297" y="1906177"/>
            <a:ext cx="6847213" cy="685638"/>
          </a:xfrm>
          <a:prstGeom prst="rect">
            <a:avLst/>
          </a:prstGeom>
          <a:noFill/>
          <a:ln>
            <a:solidFill>
              <a:schemeClr val="accent1"/>
            </a:solidFill>
          </a:ln>
        </p:spPr>
        <p:txBody>
          <a:bodyPr wrap="square" lIns="36000" rIns="36000" rtlCol="0" anchor="ctr">
            <a:noAutofit/>
          </a:bodyPr>
          <a:lstStyle/>
          <a:p>
            <a:pPr lvl="0" defTabSz="288000">
              <a:defRPr/>
            </a:pPr>
            <a:r>
              <a:rPr lang="en-US" altLang="ja-JP" sz="1100" dirty="0">
                <a:latin typeface="Meiryo UI"/>
              </a:rPr>
              <a:t>Automatic SIP </a:t>
            </a:r>
            <a:r>
              <a:rPr lang="en-US" altLang="ja-JP" sz="1100" dirty="0" err="1">
                <a:latin typeface="Meiryo UI"/>
              </a:rPr>
              <a:t>trunking</a:t>
            </a:r>
            <a:r>
              <a:rPr lang="en-US" altLang="ja-JP" sz="1100" dirty="0">
                <a:latin typeface="Meiryo UI"/>
              </a:rPr>
              <a:t> And </a:t>
            </a:r>
            <a:r>
              <a:rPr lang="en-US" altLang="ja-JP" sz="1100" dirty="0" smtClean="0">
                <a:latin typeface="Meiryo UI"/>
              </a:rPr>
              <a:t>Peering</a:t>
            </a:r>
            <a:r>
              <a:rPr lang="en-US" altLang="ja-JP" sz="1100" dirty="0">
                <a:latin typeface="Meiryo UI"/>
              </a:rPr>
              <a:t>, A Semantic Definition Format for Data and Interactions of Things, Audio/Video Transport Core </a:t>
            </a:r>
            <a:r>
              <a:rPr lang="en-US" altLang="ja-JP" sz="1100" dirty="0" smtClean="0">
                <a:latin typeface="Meiryo UI"/>
              </a:rPr>
              <a:t>Maintenance</a:t>
            </a:r>
            <a:r>
              <a:rPr lang="en-US" altLang="ja-JP" sz="1100" dirty="0">
                <a:latin typeface="Meiryo UI"/>
              </a:rPr>
              <a:t>, Calendaring Extensions, </a:t>
            </a:r>
            <a:r>
              <a:rPr lang="en-US" altLang="ja-JP" sz="1100" b="1" dirty="0" smtClean="0">
                <a:latin typeface="Meiryo UI"/>
              </a:rPr>
              <a:t>System </a:t>
            </a:r>
            <a:r>
              <a:rPr lang="en-US" altLang="ja-JP" sz="1100" b="1" dirty="0">
                <a:latin typeface="Meiryo UI"/>
              </a:rPr>
              <a:t>for Cross-domain Identity </a:t>
            </a:r>
            <a:r>
              <a:rPr lang="en-US" altLang="ja-JP" sz="1100" b="1" dirty="0" smtClean="0">
                <a:latin typeface="Meiryo UI"/>
              </a:rPr>
              <a:t>Management</a:t>
            </a:r>
            <a:r>
              <a:rPr lang="ja-JP" altLang="en-US" sz="1100" b="1" dirty="0" smtClean="0">
                <a:latin typeface="Meiryo UI"/>
              </a:rPr>
              <a:t>（</a:t>
            </a:r>
            <a:r>
              <a:rPr lang="en-US" altLang="ja-JP" sz="1100" b="1" dirty="0" smtClean="0">
                <a:latin typeface="Meiryo UI"/>
              </a:rPr>
              <a:t>SCIM</a:t>
            </a:r>
            <a:r>
              <a:rPr lang="ja-JP" altLang="en-US" sz="1100" b="1" dirty="0" smtClean="0">
                <a:latin typeface="Meiryo UI"/>
              </a:rPr>
              <a:t>）</a:t>
            </a:r>
            <a:r>
              <a:rPr lang="ja-JP" altLang="en-US" sz="1100" dirty="0" smtClean="0">
                <a:latin typeface="Meiryo UI"/>
              </a:rPr>
              <a:t>　他</a:t>
            </a:r>
            <a:endParaRPr kumimoji="1" lang="en-US" altLang="ja-JP" sz="1100" i="0" u="none" strike="noStrike" kern="1200" cap="none" spc="0" normalizeH="0" baseline="0" noProof="0" dirty="0">
              <a:ln>
                <a:noFill/>
              </a:ln>
              <a:effectLst/>
              <a:uLnTx/>
              <a:uFillTx/>
              <a:latin typeface="Meiryo UI"/>
              <a:ea typeface="Meiryo UI"/>
            </a:endParaRPr>
          </a:p>
        </p:txBody>
      </p:sp>
      <p:sp>
        <p:nvSpPr>
          <p:cNvPr id="17" name="テキスト ボックス 16"/>
          <p:cNvSpPr txBox="1"/>
          <p:nvPr/>
        </p:nvSpPr>
        <p:spPr>
          <a:xfrm>
            <a:off x="2727296" y="2629231"/>
            <a:ext cx="6847213" cy="622252"/>
          </a:xfrm>
          <a:prstGeom prst="rect">
            <a:avLst/>
          </a:prstGeom>
          <a:noFill/>
          <a:ln>
            <a:solidFill>
              <a:schemeClr val="accent1"/>
            </a:solidFill>
          </a:ln>
        </p:spPr>
        <p:txBody>
          <a:bodyPr wrap="square" lIns="36000" rIns="36000" rtlCol="0" anchor="ctr">
            <a:noAutofit/>
          </a:bodyPr>
          <a:lstStyle/>
          <a:p>
            <a:pPr lvl="0" defTabSz="288000">
              <a:defRPr/>
            </a:pPr>
            <a:r>
              <a:rPr lang="en-US" altLang="ja-JP" sz="1100" dirty="0" err="1">
                <a:latin typeface="Meiryo UI"/>
              </a:rPr>
              <a:t>NomCom</a:t>
            </a:r>
            <a:r>
              <a:rPr lang="en-US" altLang="ja-JP" sz="1100" dirty="0">
                <a:latin typeface="Meiryo UI"/>
              </a:rPr>
              <a:t> Eligibility </a:t>
            </a:r>
            <a:r>
              <a:rPr lang="en-US" altLang="ja-JP" sz="1100" dirty="0" smtClean="0">
                <a:latin typeface="Meiryo UI"/>
              </a:rPr>
              <a:t>Update</a:t>
            </a:r>
            <a:r>
              <a:rPr lang="en-US" altLang="ja-JP" sz="1100" dirty="0">
                <a:latin typeface="Meiryo UI"/>
              </a:rPr>
              <a:t>, </a:t>
            </a:r>
            <a:r>
              <a:rPr lang="en-US" altLang="ja-JP" sz="1100" dirty="0" smtClean="0">
                <a:latin typeface="Meiryo UI"/>
              </a:rPr>
              <a:t>General </a:t>
            </a:r>
            <a:r>
              <a:rPr lang="en-US" altLang="ja-JP" sz="1100" dirty="0">
                <a:latin typeface="Meiryo UI"/>
              </a:rPr>
              <a:t>Area Dispatch, Stay Home Meet Occasionally Online</a:t>
            </a:r>
            <a:endParaRPr kumimoji="1" lang="en-US" altLang="ja-JP" sz="1100" i="0" u="none" strike="noStrike" kern="1200" cap="none" spc="0" normalizeH="0" baseline="0" noProof="0" dirty="0">
              <a:ln>
                <a:noFill/>
              </a:ln>
              <a:effectLst/>
              <a:uLnTx/>
              <a:uFillTx/>
              <a:latin typeface="Meiryo UI"/>
              <a:ea typeface="Meiryo UI"/>
            </a:endParaRPr>
          </a:p>
        </p:txBody>
      </p:sp>
      <p:sp>
        <p:nvSpPr>
          <p:cNvPr id="18" name="テキスト ボックス 17"/>
          <p:cNvSpPr txBox="1"/>
          <p:nvPr/>
        </p:nvSpPr>
        <p:spPr>
          <a:xfrm>
            <a:off x="2727295" y="3288899"/>
            <a:ext cx="6847213" cy="622252"/>
          </a:xfrm>
          <a:prstGeom prst="rect">
            <a:avLst/>
          </a:prstGeom>
          <a:noFill/>
          <a:ln>
            <a:solidFill>
              <a:schemeClr val="accent1"/>
            </a:solidFill>
          </a:ln>
        </p:spPr>
        <p:txBody>
          <a:bodyPr wrap="square" lIns="36000" rIns="36000" rtlCol="0" anchor="ctr">
            <a:noAutofit/>
          </a:bodyPr>
          <a:lstStyle/>
          <a:p>
            <a:pPr lvl="0" defTabSz="288000">
              <a:defRPr/>
            </a:pPr>
            <a:r>
              <a:rPr lang="en-US" altLang="ja-JP" sz="1100" dirty="0" smtClean="0">
                <a:latin typeface="Meiryo UI"/>
              </a:rPr>
              <a:t>IPv6 </a:t>
            </a:r>
            <a:r>
              <a:rPr lang="en-US" altLang="ja-JP" sz="1100" dirty="0">
                <a:latin typeface="Meiryo UI"/>
              </a:rPr>
              <a:t>over Networks of Resource-constrained Nodes, IPv6 </a:t>
            </a:r>
            <a:r>
              <a:rPr lang="en-US" altLang="ja-JP" sz="1100" dirty="0" smtClean="0">
                <a:latin typeface="Meiryo UI"/>
              </a:rPr>
              <a:t>Maintenance</a:t>
            </a:r>
            <a:r>
              <a:rPr lang="en-US" altLang="ja-JP" sz="1100" dirty="0">
                <a:latin typeface="Meiryo UI"/>
              </a:rPr>
              <a:t>, IPv6 over the TSCH mode of IEEE 802.15.4e, Adaptive DNS Discovery, Dynamic Host </a:t>
            </a:r>
            <a:r>
              <a:rPr lang="en-US" altLang="ja-JP" sz="1100" dirty="0" smtClean="0">
                <a:latin typeface="Meiryo UI"/>
              </a:rPr>
              <a:t>Configuration</a:t>
            </a:r>
            <a:r>
              <a:rPr lang="ja-JP" altLang="en-US" sz="1100" dirty="0" smtClean="0">
                <a:latin typeface="Meiryo UI"/>
              </a:rPr>
              <a:t>　他</a:t>
            </a:r>
            <a:endParaRPr kumimoji="1" lang="en-US" altLang="ja-JP" sz="1100" i="0" u="none" strike="noStrike" kern="1200" cap="none" spc="0" normalizeH="0" baseline="0" noProof="0" dirty="0">
              <a:ln>
                <a:noFill/>
              </a:ln>
              <a:effectLst/>
              <a:uLnTx/>
              <a:uFillTx/>
              <a:latin typeface="Meiryo UI"/>
              <a:ea typeface="Meiryo UI"/>
            </a:endParaRPr>
          </a:p>
        </p:txBody>
      </p:sp>
      <p:sp>
        <p:nvSpPr>
          <p:cNvPr id="19" name="テキスト ボックス 18"/>
          <p:cNvSpPr txBox="1"/>
          <p:nvPr/>
        </p:nvSpPr>
        <p:spPr>
          <a:xfrm>
            <a:off x="2727294" y="3948567"/>
            <a:ext cx="6847213" cy="622252"/>
          </a:xfrm>
          <a:prstGeom prst="rect">
            <a:avLst/>
          </a:prstGeom>
          <a:noFill/>
          <a:ln>
            <a:solidFill>
              <a:schemeClr val="accent1"/>
            </a:solidFill>
          </a:ln>
        </p:spPr>
        <p:txBody>
          <a:bodyPr wrap="square" lIns="36000" rIns="36000" rtlCol="0" anchor="ctr">
            <a:noAutofit/>
          </a:bodyPr>
          <a:lstStyle/>
          <a:p>
            <a:pPr lvl="0" defTabSz="288000">
              <a:defRPr/>
            </a:pPr>
            <a:r>
              <a:rPr lang="en-US" altLang="ja-JP" sz="1100" dirty="0">
                <a:latin typeface="Meiryo UI"/>
              </a:rPr>
              <a:t>Autonomic Networking Integrated Model and Approach, Benchmarking </a:t>
            </a:r>
            <a:r>
              <a:rPr lang="en-US" altLang="ja-JP" sz="1100" dirty="0" smtClean="0">
                <a:latin typeface="Meiryo UI"/>
              </a:rPr>
              <a:t>Methodology</a:t>
            </a:r>
            <a:r>
              <a:rPr lang="en-US" altLang="ja-JP" sz="1100" dirty="0">
                <a:latin typeface="Meiryo UI"/>
              </a:rPr>
              <a:t>, Diameter Maintenance and Extensions, Domain Name System Operations, Global Routing </a:t>
            </a:r>
            <a:r>
              <a:rPr lang="en-US" altLang="ja-JP" sz="1100" dirty="0" smtClean="0">
                <a:latin typeface="Meiryo UI"/>
              </a:rPr>
              <a:t>Operations</a:t>
            </a:r>
            <a:r>
              <a:rPr lang="ja-JP" altLang="en-US" sz="1100" dirty="0" smtClean="0">
                <a:latin typeface="Meiryo UI"/>
              </a:rPr>
              <a:t>　他</a:t>
            </a:r>
            <a:endParaRPr kumimoji="1" lang="en-US" altLang="ja-JP" sz="1100" i="0" u="none" strike="noStrike" kern="1200" cap="none" spc="0" normalizeH="0" baseline="0" noProof="0" dirty="0">
              <a:ln>
                <a:noFill/>
              </a:ln>
              <a:effectLst/>
              <a:uLnTx/>
              <a:uFillTx/>
              <a:latin typeface="Meiryo UI"/>
              <a:ea typeface="Meiryo UI"/>
            </a:endParaRPr>
          </a:p>
        </p:txBody>
      </p:sp>
      <p:sp>
        <p:nvSpPr>
          <p:cNvPr id="20" name="テキスト ボックス 19"/>
          <p:cNvSpPr txBox="1"/>
          <p:nvPr/>
        </p:nvSpPr>
        <p:spPr>
          <a:xfrm>
            <a:off x="2727298" y="4608235"/>
            <a:ext cx="6847213" cy="622252"/>
          </a:xfrm>
          <a:prstGeom prst="rect">
            <a:avLst/>
          </a:prstGeom>
          <a:noFill/>
          <a:ln>
            <a:solidFill>
              <a:schemeClr val="accent1"/>
            </a:solidFill>
          </a:ln>
        </p:spPr>
        <p:txBody>
          <a:bodyPr wrap="square" lIns="36000" rIns="36000" rtlCol="0" anchor="ctr">
            <a:noAutofit/>
          </a:bodyPr>
          <a:lstStyle/>
          <a:p>
            <a:pPr lvl="0" defTabSz="288000">
              <a:defRPr/>
            </a:pPr>
            <a:r>
              <a:rPr lang="en-US" altLang="ja-JP" sz="1100" dirty="0">
                <a:latin typeface="Meiryo UI"/>
              </a:rPr>
              <a:t>Babel routing protocol, </a:t>
            </a:r>
            <a:r>
              <a:rPr lang="en-US" altLang="ja-JP" sz="1100" dirty="0" smtClean="0">
                <a:latin typeface="Meiryo UI"/>
              </a:rPr>
              <a:t>BGP </a:t>
            </a:r>
            <a:r>
              <a:rPr lang="en-US" altLang="ja-JP" sz="1100" dirty="0">
                <a:latin typeface="Meiryo UI"/>
              </a:rPr>
              <a:t>Enabled </a:t>
            </a:r>
            <a:r>
              <a:rPr lang="en-US" altLang="ja-JP" sz="1100" dirty="0" err="1" smtClean="0">
                <a:latin typeface="Meiryo UI"/>
              </a:rPr>
              <a:t>ServiceS</a:t>
            </a:r>
            <a:r>
              <a:rPr lang="en-US" altLang="ja-JP" sz="1100" dirty="0">
                <a:latin typeface="Meiryo UI"/>
              </a:rPr>
              <a:t>, Bidirectional Forwarding </a:t>
            </a:r>
            <a:r>
              <a:rPr lang="en-US" altLang="ja-JP" sz="1100" dirty="0" smtClean="0">
                <a:latin typeface="Meiryo UI"/>
              </a:rPr>
              <a:t>Detection</a:t>
            </a:r>
            <a:r>
              <a:rPr lang="en-US" altLang="ja-JP" sz="1100" dirty="0">
                <a:latin typeface="Meiryo UI"/>
              </a:rPr>
              <a:t>, Bit Indexed Explicit Replication, Computing-Aware Traffic </a:t>
            </a:r>
            <a:r>
              <a:rPr lang="en-US" altLang="ja-JP" sz="1100" dirty="0" smtClean="0">
                <a:latin typeface="Meiryo UI"/>
              </a:rPr>
              <a:t>Steering</a:t>
            </a:r>
            <a:r>
              <a:rPr lang="ja-JP" altLang="en-US" sz="1100" dirty="0" smtClean="0">
                <a:latin typeface="Meiryo UI"/>
              </a:rPr>
              <a:t>　他</a:t>
            </a:r>
            <a:endParaRPr kumimoji="1" lang="en-US" altLang="ja-JP" sz="1100" i="0" u="none" strike="noStrike" kern="1200" cap="none" spc="0" normalizeH="0" baseline="0" noProof="0" dirty="0">
              <a:ln>
                <a:noFill/>
              </a:ln>
              <a:effectLst/>
              <a:uLnTx/>
              <a:uFillTx/>
              <a:latin typeface="Meiryo UI"/>
              <a:ea typeface="Meiryo UI"/>
            </a:endParaRPr>
          </a:p>
        </p:txBody>
      </p:sp>
      <p:sp>
        <p:nvSpPr>
          <p:cNvPr id="21" name="テキスト ボックス 20"/>
          <p:cNvSpPr txBox="1"/>
          <p:nvPr/>
        </p:nvSpPr>
        <p:spPr>
          <a:xfrm>
            <a:off x="2727302" y="5267903"/>
            <a:ext cx="6847213" cy="622252"/>
          </a:xfrm>
          <a:prstGeom prst="rect">
            <a:avLst/>
          </a:prstGeom>
          <a:noFill/>
          <a:ln>
            <a:solidFill>
              <a:schemeClr val="accent1"/>
            </a:solidFill>
          </a:ln>
        </p:spPr>
        <p:txBody>
          <a:bodyPr wrap="square" lIns="36000" rIns="36000" rtlCol="0" anchor="ctr">
            <a:noAutofit/>
          </a:bodyPr>
          <a:lstStyle/>
          <a:p>
            <a:pPr lvl="0" defTabSz="288000">
              <a:defRPr/>
            </a:pPr>
            <a:r>
              <a:rPr lang="en-US" altLang="ja-JP" sz="1100" dirty="0">
                <a:latin typeface="Meiryo UI"/>
              </a:rPr>
              <a:t>Authentication and Authorization for Constrained Environments, Automated Certificate Management Environment, CBOR Object Signing and </a:t>
            </a:r>
            <a:r>
              <a:rPr lang="en-US" altLang="ja-JP" sz="1100" dirty="0" smtClean="0">
                <a:latin typeface="Meiryo UI"/>
              </a:rPr>
              <a:t>Encryption</a:t>
            </a:r>
            <a:r>
              <a:rPr lang="ja-JP" altLang="en-US" sz="1100" dirty="0" smtClean="0">
                <a:latin typeface="Meiryo UI"/>
              </a:rPr>
              <a:t>　他</a:t>
            </a:r>
            <a:endParaRPr kumimoji="1" lang="en-US" altLang="ja-JP" sz="1100" i="0" u="none" strike="noStrike" kern="1200" cap="none" spc="0" normalizeH="0" baseline="0" noProof="0" dirty="0">
              <a:ln>
                <a:noFill/>
              </a:ln>
              <a:effectLst/>
              <a:uLnTx/>
              <a:uFillTx/>
              <a:latin typeface="Meiryo UI"/>
              <a:ea typeface="Meiryo UI"/>
            </a:endParaRPr>
          </a:p>
        </p:txBody>
      </p:sp>
      <p:sp>
        <p:nvSpPr>
          <p:cNvPr id="22" name="テキスト ボックス 21"/>
          <p:cNvSpPr txBox="1"/>
          <p:nvPr/>
        </p:nvSpPr>
        <p:spPr>
          <a:xfrm>
            <a:off x="2727306" y="5927571"/>
            <a:ext cx="6847213" cy="622252"/>
          </a:xfrm>
          <a:prstGeom prst="rect">
            <a:avLst/>
          </a:prstGeom>
          <a:noFill/>
          <a:ln>
            <a:solidFill>
              <a:schemeClr val="accent1"/>
            </a:solidFill>
          </a:ln>
        </p:spPr>
        <p:txBody>
          <a:bodyPr wrap="square" lIns="36000" rIns="36000" rtlCol="0" anchor="ctr">
            <a:noAutofit/>
          </a:bodyPr>
          <a:lstStyle/>
          <a:p>
            <a:pPr lvl="0" defTabSz="288000">
              <a:defRPr/>
            </a:pPr>
            <a:r>
              <a:rPr lang="en-US" altLang="ja-JP" sz="1100" dirty="0" smtClean="0">
                <a:latin typeface="Meiryo UI"/>
              </a:rPr>
              <a:t>Application-Layer </a:t>
            </a:r>
            <a:r>
              <a:rPr lang="en-US" altLang="ja-JP" sz="1100" dirty="0">
                <a:latin typeface="Meiryo UI"/>
              </a:rPr>
              <a:t>Traffic Optimization, Delay/Disruption Tolerant </a:t>
            </a:r>
            <a:r>
              <a:rPr lang="en-US" altLang="ja-JP" sz="1100" dirty="0" smtClean="0">
                <a:latin typeface="Meiryo UI"/>
              </a:rPr>
              <a:t>Networking</a:t>
            </a:r>
            <a:r>
              <a:rPr lang="en-US" altLang="ja-JP" sz="1100" dirty="0">
                <a:latin typeface="Meiryo UI"/>
              </a:rPr>
              <a:t>, IP Performance Measurement, Multiplexed Application Substrate over QUIC </a:t>
            </a:r>
            <a:r>
              <a:rPr lang="en-US" altLang="ja-JP" sz="1100" dirty="0" smtClean="0">
                <a:latin typeface="Meiryo UI"/>
              </a:rPr>
              <a:t>Encryption</a:t>
            </a:r>
            <a:r>
              <a:rPr lang="ja-JP" altLang="en-US" sz="1100" dirty="0" smtClean="0">
                <a:latin typeface="Meiryo UI"/>
              </a:rPr>
              <a:t>　他</a:t>
            </a:r>
            <a:endParaRPr kumimoji="1" lang="en-US" altLang="ja-JP" sz="1100" i="0" u="none" strike="noStrike" kern="1200" cap="none" spc="0" normalizeH="0" baseline="0" noProof="0" dirty="0">
              <a:ln>
                <a:noFill/>
              </a:ln>
              <a:effectLst/>
              <a:uLnTx/>
              <a:uFillTx/>
              <a:latin typeface="Meiryo UI"/>
              <a:ea typeface="Meiryo UI"/>
            </a:endParaRPr>
          </a:p>
        </p:txBody>
      </p:sp>
      <p:sp>
        <p:nvSpPr>
          <p:cNvPr id="2" name="正方形/長方形 1"/>
          <p:cNvSpPr/>
          <p:nvPr/>
        </p:nvSpPr>
        <p:spPr>
          <a:xfrm>
            <a:off x="128769" y="6541804"/>
            <a:ext cx="2566728" cy="246221"/>
          </a:xfrm>
          <a:prstGeom prst="rect">
            <a:avLst/>
          </a:prstGeom>
        </p:spPr>
        <p:txBody>
          <a:bodyPr wrap="none">
            <a:spAutoFit/>
          </a:bodyPr>
          <a:lstStyle/>
          <a:p>
            <a:r>
              <a:rPr lang="ja-JP" altLang="en-US" sz="1000" dirty="0" smtClean="0"/>
              <a:t>出所）https</a:t>
            </a:r>
            <a:r>
              <a:rPr lang="ja-JP" altLang="en-US" sz="1000" dirty="0"/>
              <a:t>://datatracker.ietf.org/wg/#TSV</a:t>
            </a:r>
          </a:p>
        </p:txBody>
      </p:sp>
    </p:spTree>
    <p:extLst>
      <p:ext uri="{BB962C8B-B14F-4D97-AF65-F5344CB8AC3E}">
        <p14:creationId xmlns:p14="http://schemas.microsoft.com/office/powerpoint/2010/main" val="425555284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normAutofit/>
          </a:bodyPr>
          <a:lstStyle/>
          <a:p>
            <a:r>
              <a:rPr lang="en-US" altLang="ja-JP" sz="2000" dirty="0"/>
              <a:t>Internet Engineering Task Force</a:t>
            </a:r>
            <a:r>
              <a:rPr lang="ja-JP" altLang="en-US" sz="2000" dirty="0"/>
              <a:t>（</a:t>
            </a:r>
            <a:r>
              <a:rPr lang="en-US" altLang="ja-JP" sz="2000" dirty="0"/>
              <a:t>IETF</a:t>
            </a:r>
            <a:r>
              <a:rPr lang="ja-JP" altLang="en-US" sz="2000" dirty="0" smtClean="0"/>
              <a:t>）</a:t>
            </a:r>
            <a:r>
              <a:rPr lang="en-US" altLang="ja-JP" sz="2000" dirty="0" smtClean="0"/>
              <a:t>– </a:t>
            </a:r>
            <a:r>
              <a:rPr lang="ja-JP" altLang="en-US" sz="2000" dirty="0" smtClean="0"/>
              <a:t>作業</a:t>
            </a:r>
            <a:r>
              <a:rPr lang="ja-JP" altLang="en-US" sz="2000" dirty="0"/>
              <a:t>部会ごと</a:t>
            </a:r>
            <a:r>
              <a:rPr lang="ja-JP" altLang="en-US" sz="2000" dirty="0" smtClean="0"/>
              <a:t>の詳細</a:t>
            </a:r>
            <a:r>
              <a:rPr lang="ja-JP" altLang="en-US" sz="2000" dirty="0"/>
              <a:t>動向</a:t>
            </a:r>
          </a:p>
        </p:txBody>
      </p:sp>
      <p:sp>
        <p:nvSpPr>
          <p:cNvPr id="8" name="テキスト ボックス 7"/>
          <p:cNvSpPr txBox="1"/>
          <p:nvPr/>
        </p:nvSpPr>
        <p:spPr>
          <a:xfrm>
            <a:off x="1558456" y="674906"/>
            <a:ext cx="8094427" cy="1170519"/>
          </a:xfrm>
          <a:prstGeom prst="rect">
            <a:avLst/>
          </a:prstGeom>
          <a:noFill/>
          <a:ln>
            <a:solidFill>
              <a:srgbClr val="002060"/>
            </a:solidFill>
          </a:ln>
        </p:spPr>
        <p:txBody>
          <a:bodyPr wrap="square" lIns="36000" rIns="36000" rtlCol="0" anchor="ctr">
            <a:noAutofit/>
          </a:bodyPr>
          <a:lstStyle/>
          <a:p>
            <a:pPr lvl="0" defTabSz="288000">
              <a:defRPr/>
            </a:pPr>
            <a:r>
              <a:rPr lang="ja-JP" altLang="en-US" sz="1200" dirty="0">
                <a:solidFill>
                  <a:srgbClr val="000000"/>
                </a:solidFill>
                <a:latin typeface="+mn-ea"/>
              </a:rPr>
              <a:t>相互運用性、セキュリティおよびスケーラビリティを確保しながら、マルチドメインシナリオにおけるアイデンティティ管理を容易化するために、</a:t>
            </a:r>
            <a:r>
              <a:rPr lang="en-US" altLang="ja-JP" sz="1200" dirty="0">
                <a:solidFill>
                  <a:srgbClr val="000000"/>
                </a:solidFill>
                <a:latin typeface="+mn-ea"/>
              </a:rPr>
              <a:t>System for Cross-domain Identity Management (SCIM)</a:t>
            </a:r>
            <a:r>
              <a:rPr lang="ja-JP" altLang="en-US" sz="1200" dirty="0">
                <a:solidFill>
                  <a:srgbClr val="000000"/>
                </a:solidFill>
                <a:latin typeface="+mn-ea"/>
              </a:rPr>
              <a:t>規格と関連する技術文書を策定・管理することをミッションとしている。</a:t>
            </a:r>
            <a:r>
              <a:rPr lang="en-US" altLang="ja-JP" sz="1200" dirty="0">
                <a:solidFill>
                  <a:srgbClr val="000000"/>
                </a:solidFill>
                <a:latin typeface="+mn-ea"/>
              </a:rPr>
              <a:t>SCIM</a:t>
            </a:r>
            <a:r>
              <a:rPr lang="ja-JP" altLang="en-US" sz="1200" dirty="0">
                <a:solidFill>
                  <a:srgbClr val="000000"/>
                </a:solidFill>
                <a:latin typeface="+mn-ea"/>
              </a:rPr>
              <a:t>規格は、</a:t>
            </a:r>
            <a:r>
              <a:rPr lang="en-US" altLang="ja-JP" sz="1200" dirty="0">
                <a:solidFill>
                  <a:srgbClr val="000000"/>
                </a:solidFill>
                <a:latin typeface="+mn-ea"/>
              </a:rPr>
              <a:t>2015</a:t>
            </a:r>
            <a:r>
              <a:rPr lang="ja-JP" altLang="en-US" sz="1200" dirty="0">
                <a:solidFill>
                  <a:srgbClr val="000000"/>
                </a:solidFill>
                <a:latin typeface="+mn-ea"/>
              </a:rPr>
              <a:t>年に公表された。</a:t>
            </a:r>
            <a:r>
              <a:rPr lang="en-US" altLang="ja-JP" sz="1200" dirty="0">
                <a:solidFill>
                  <a:srgbClr val="000000"/>
                </a:solidFill>
                <a:latin typeface="+mn-ea"/>
              </a:rPr>
              <a:t>SCIM WG</a:t>
            </a:r>
            <a:r>
              <a:rPr lang="ja-JP" altLang="en-US" sz="1200" dirty="0">
                <a:solidFill>
                  <a:srgbClr val="000000"/>
                </a:solidFill>
                <a:latin typeface="+mn-ea"/>
              </a:rPr>
              <a:t>は、</a:t>
            </a:r>
            <a:r>
              <a:rPr lang="en-US" altLang="ja-JP" sz="1200" dirty="0">
                <a:solidFill>
                  <a:srgbClr val="000000"/>
                </a:solidFill>
                <a:latin typeface="+mn-ea"/>
              </a:rPr>
              <a:t>4</a:t>
            </a:r>
            <a:r>
              <a:rPr lang="ja-JP" altLang="en-US" sz="1200" dirty="0">
                <a:solidFill>
                  <a:srgbClr val="000000"/>
                </a:solidFill>
                <a:latin typeface="+mn-ea"/>
              </a:rPr>
              <a:t>か月ごとの</a:t>
            </a:r>
            <a:r>
              <a:rPr lang="en-US" altLang="ja-JP" sz="1200" dirty="0">
                <a:solidFill>
                  <a:srgbClr val="000000"/>
                </a:solidFill>
                <a:latin typeface="+mn-ea"/>
              </a:rPr>
              <a:t>IETF Meeting</a:t>
            </a:r>
            <a:r>
              <a:rPr lang="ja-JP" altLang="en-US" sz="1200" dirty="0">
                <a:solidFill>
                  <a:srgbClr val="000000"/>
                </a:solidFill>
                <a:latin typeface="+mn-ea"/>
              </a:rPr>
              <a:t>と、その中間に行われる中間会合にて規格策定の議論を行っている</a:t>
            </a:r>
            <a:r>
              <a:rPr lang="ja-JP" altLang="en-US" sz="1200" dirty="0" smtClean="0">
                <a:solidFill>
                  <a:srgbClr val="000000"/>
                </a:solidFill>
                <a:latin typeface="+mn-ea"/>
              </a:rPr>
              <a:t>。</a:t>
            </a:r>
            <a:endParaRPr lang="en-US" altLang="ja-JP" sz="1200" dirty="0">
              <a:solidFill>
                <a:srgbClr val="000000"/>
              </a:solidFill>
              <a:latin typeface="+mn-ea"/>
            </a:endParaRPr>
          </a:p>
        </p:txBody>
      </p:sp>
      <p:sp>
        <p:nvSpPr>
          <p:cNvPr id="9" name="テキスト プレースホルダー 2"/>
          <p:cNvSpPr>
            <a:spLocks noGrp="1"/>
          </p:cNvSpPr>
          <p:nvPr>
            <p:ph type="body" sz="quarter" idx="10"/>
          </p:nvPr>
        </p:nvSpPr>
        <p:spPr>
          <a:xfrm>
            <a:off x="331490" y="1994370"/>
            <a:ext cx="9321393" cy="364233"/>
          </a:xfrm>
          <a:solidFill>
            <a:schemeClr val="accent1"/>
          </a:solidFill>
          <a:ln>
            <a:noFill/>
          </a:ln>
        </p:spPr>
        <p:txBody>
          <a:bodyPr lIns="72000" rIns="72000" anchor="ctr"/>
          <a:lstStyle/>
          <a:p>
            <a:pPr algn="ctr"/>
            <a:r>
              <a:rPr lang="en-US" altLang="ja-JP" sz="1400" b="1" dirty="0" smtClean="0">
                <a:solidFill>
                  <a:schemeClr val="bg1"/>
                </a:solidFill>
              </a:rPr>
              <a:t>WG</a:t>
            </a:r>
            <a:r>
              <a:rPr lang="ja-JP" altLang="en-US" sz="1400" b="1" dirty="0" smtClean="0">
                <a:solidFill>
                  <a:schemeClr val="bg1"/>
                </a:solidFill>
              </a:rPr>
              <a:t>の</a:t>
            </a:r>
            <a:r>
              <a:rPr lang="ja-JP" altLang="en-US" sz="1400" b="1" dirty="0">
                <a:solidFill>
                  <a:schemeClr val="bg1"/>
                </a:solidFill>
              </a:rPr>
              <a:t>動向</a:t>
            </a:r>
            <a:endParaRPr lang="en-US" altLang="ja-JP" sz="1400" b="1" dirty="0" smtClean="0">
              <a:solidFill>
                <a:schemeClr val="bg1"/>
              </a:solidFill>
            </a:endParaRPr>
          </a:p>
        </p:txBody>
      </p:sp>
      <p:sp>
        <p:nvSpPr>
          <p:cNvPr id="12" name="テキスト ボックス 11"/>
          <p:cNvSpPr txBox="1"/>
          <p:nvPr/>
        </p:nvSpPr>
        <p:spPr>
          <a:xfrm>
            <a:off x="331490" y="3158681"/>
            <a:ext cx="698034" cy="991834"/>
          </a:xfrm>
          <a:prstGeom prst="rect">
            <a:avLst/>
          </a:prstGeom>
          <a:solidFill>
            <a:schemeClr val="accent2">
              <a:lumMod val="10000"/>
              <a:lumOff val="90000"/>
            </a:schemeClr>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mn-cs"/>
              </a:rPr>
              <a:t>主な文書</a:t>
            </a:r>
            <a:endParaRPr kumimoji="1" lang="en-US" altLang="ja-JP" sz="1200" b="1" i="0" u="none" strike="noStrike" kern="1200" cap="none" spc="0" normalizeH="0" baseline="0" noProof="0" dirty="0">
              <a:ln>
                <a:noFill/>
              </a:ln>
              <a:solidFill>
                <a:srgbClr val="000000">
                  <a:lumMod val="85000"/>
                  <a:lumOff val="15000"/>
                </a:srgbClr>
              </a:solidFill>
              <a:effectLst/>
              <a:uLnTx/>
              <a:uFillTx/>
              <a:latin typeface="Meiryo UI"/>
              <a:ea typeface="Meiryo UI"/>
              <a:cs typeface="+mn-cs"/>
            </a:endParaRPr>
          </a:p>
        </p:txBody>
      </p:sp>
      <p:sp>
        <p:nvSpPr>
          <p:cNvPr id="13" name="テキスト プレースホルダー 2"/>
          <p:cNvSpPr txBox="1">
            <a:spLocks/>
          </p:cNvSpPr>
          <p:nvPr/>
        </p:nvSpPr>
        <p:spPr>
          <a:xfrm>
            <a:off x="1086674" y="3157556"/>
            <a:ext cx="3797530" cy="985600"/>
          </a:xfrm>
          <a:prstGeom prst="rect">
            <a:avLst/>
          </a:prstGeom>
          <a:ln>
            <a:solidFill>
              <a:schemeClr val="accent1"/>
            </a:solid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285750" lvl="0" indent="-285750">
              <a:buFont typeface="Arial" panose="020B0604020202020204" pitchFamily="34" charset="0"/>
              <a:buChar char="•"/>
              <a:defRPr/>
            </a:pPr>
            <a:r>
              <a:rPr lang="en-US" altLang="ja-JP" sz="1200">
                <a:solidFill>
                  <a:srgbClr val="000000">
                    <a:lumMod val="85000"/>
                    <a:lumOff val="15000"/>
                  </a:srgbClr>
                </a:solidFill>
              </a:rPr>
              <a:t>RFC7642</a:t>
            </a:r>
            <a:r>
              <a:rPr lang="ja-JP" altLang="en-US" sz="1200">
                <a:solidFill>
                  <a:srgbClr val="000000">
                    <a:lumMod val="85000"/>
                    <a:lumOff val="15000"/>
                  </a:srgbClr>
                </a:solidFill>
              </a:rPr>
              <a:t>（定義、概要、要件、ユースケース等）</a:t>
            </a:r>
          </a:p>
          <a:p>
            <a:pPr marL="285750" lvl="0" indent="-285750">
              <a:buFont typeface="Arial" panose="020B0604020202020204" pitchFamily="34" charset="0"/>
              <a:buChar char="•"/>
              <a:defRPr/>
            </a:pPr>
            <a:r>
              <a:rPr lang="en-US" altLang="ja-JP" sz="1200">
                <a:solidFill>
                  <a:srgbClr val="000000">
                    <a:lumMod val="85000"/>
                    <a:lumOff val="15000"/>
                  </a:srgbClr>
                </a:solidFill>
              </a:rPr>
              <a:t>RFC7643</a:t>
            </a:r>
            <a:r>
              <a:rPr lang="ja-JP" altLang="en-US" sz="1200">
                <a:solidFill>
                  <a:srgbClr val="000000">
                    <a:lumMod val="85000"/>
                    <a:lumOff val="15000"/>
                  </a:srgbClr>
                </a:solidFill>
              </a:rPr>
              <a:t>（コアスキーマ）</a:t>
            </a:r>
          </a:p>
          <a:p>
            <a:pPr marL="285750" lvl="0" indent="-285750">
              <a:buFont typeface="Arial" panose="020B0604020202020204" pitchFamily="34" charset="0"/>
              <a:buChar char="•"/>
              <a:defRPr/>
            </a:pPr>
            <a:r>
              <a:rPr lang="en-US" altLang="ja-JP" sz="1200">
                <a:solidFill>
                  <a:srgbClr val="000000">
                    <a:lumMod val="85000"/>
                    <a:lumOff val="15000"/>
                  </a:srgbClr>
                </a:solidFill>
              </a:rPr>
              <a:t>RFC7644</a:t>
            </a:r>
            <a:r>
              <a:rPr lang="ja-JP" altLang="en-US" sz="1200">
                <a:solidFill>
                  <a:srgbClr val="000000">
                    <a:lumMod val="85000"/>
                    <a:lumOff val="15000"/>
                  </a:srgbClr>
                </a:solidFill>
              </a:rPr>
              <a:t>（プロトコル）</a:t>
            </a:r>
            <a:endParaRPr lang="ja-JP" altLang="en-US" sz="1200" dirty="0">
              <a:solidFill>
                <a:srgbClr val="000000">
                  <a:lumMod val="85000"/>
                  <a:lumOff val="15000"/>
                </a:srgbClr>
              </a:solidFill>
            </a:endParaRPr>
          </a:p>
        </p:txBody>
      </p:sp>
      <p:sp>
        <p:nvSpPr>
          <p:cNvPr id="16" name="テキスト プレースホルダー 2"/>
          <p:cNvSpPr txBox="1">
            <a:spLocks/>
          </p:cNvSpPr>
          <p:nvPr/>
        </p:nvSpPr>
        <p:spPr>
          <a:xfrm>
            <a:off x="331788" y="4664865"/>
            <a:ext cx="9321095" cy="1728847"/>
          </a:xfrm>
          <a:prstGeom prst="rect">
            <a:avLst/>
          </a:prstGeom>
          <a:ln>
            <a:solidFill>
              <a:schemeClr val="accent1"/>
            </a:solid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285750" lvl="0" indent="-285750">
              <a:buFont typeface="Arial" panose="020B0604020202020204" pitchFamily="34" charset="0"/>
              <a:buChar char="•"/>
              <a:defRPr/>
            </a:pPr>
            <a:r>
              <a:rPr lang="en-US" altLang="ja-JP" sz="1200" dirty="0">
                <a:solidFill>
                  <a:srgbClr val="000000">
                    <a:lumMod val="85000"/>
                    <a:lumOff val="15000"/>
                  </a:srgbClr>
                </a:solidFill>
              </a:rPr>
              <a:t>SCIM</a:t>
            </a:r>
            <a:r>
              <a:rPr lang="ja-JP" altLang="en-US" sz="1200" dirty="0">
                <a:solidFill>
                  <a:srgbClr val="000000">
                    <a:lumMod val="85000"/>
                    <a:lumOff val="15000"/>
                  </a:srgbClr>
                </a:solidFill>
              </a:rPr>
              <a:t>は元々</a:t>
            </a:r>
            <a:r>
              <a:rPr lang="en-US" altLang="ja-JP" sz="1200" dirty="0">
                <a:solidFill>
                  <a:srgbClr val="000000">
                    <a:lumMod val="85000"/>
                    <a:lumOff val="15000"/>
                  </a:srgbClr>
                </a:solidFill>
              </a:rPr>
              <a:t>Open Web Foundation</a:t>
            </a:r>
            <a:r>
              <a:rPr lang="ja-JP" altLang="en-US" sz="1200" dirty="0">
                <a:solidFill>
                  <a:srgbClr val="000000">
                    <a:lumMod val="85000"/>
                    <a:lumOff val="15000"/>
                  </a:srgbClr>
                </a:solidFill>
              </a:rPr>
              <a:t>の下で</a:t>
            </a:r>
            <a:r>
              <a:rPr lang="en-US" altLang="ja-JP" sz="1200" dirty="0">
                <a:solidFill>
                  <a:srgbClr val="000000">
                    <a:lumMod val="85000"/>
                    <a:lumOff val="15000"/>
                  </a:srgbClr>
                </a:solidFill>
              </a:rPr>
              <a:t>SCIM1.0</a:t>
            </a:r>
            <a:r>
              <a:rPr lang="ja-JP" altLang="en-US" sz="1200" dirty="0">
                <a:solidFill>
                  <a:srgbClr val="000000">
                    <a:lumMod val="85000"/>
                    <a:lumOff val="15000"/>
                  </a:srgbClr>
                </a:solidFill>
              </a:rPr>
              <a:t>としてリリースされたが、</a:t>
            </a:r>
            <a:r>
              <a:rPr lang="en-US" altLang="ja-JP" sz="1200" dirty="0">
                <a:solidFill>
                  <a:srgbClr val="000000">
                    <a:lumMod val="85000"/>
                    <a:lumOff val="15000"/>
                  </a:srgbClr>
                </a:solidFill>
              </a:rPr>
              <a:t>2011</a:t>
            </a:r>
            <a:r>
              <a:rPr lang="ja-JP" altLang="en-US" sz="1200" dirty="0">
                <a:solidFill>
                  <a:srgbClr val="000000">
                    <a:lumMod val="85000"/>
                    <a:lumOff val="15000"/>
                  </a:srgbClr>
                </a:solidFill>
              </a:rPr>
              <a:t>年に</a:t>
            </a:r>
            <a:r>
              <a:rPr lang="en-US" altLang="ja-JP" sz="1200" dirty="0">
                <a:solidFill>
                  <a:srgbClr val="000000">
                    <a:lumMod val="85000"/>
                    <a:lumOff val="15000"/>
                  </a:srgbClr>
                </a:solidFill>
              </a:rPr>
              <a:t>IETF</a:t>
            </a:r>
            <a:r>
              <a:rPr lang="ja-JP" altLang="en-US" sz="1200" dirty="0">
                <a:solidFill>
                  <a:srgbClr val="000000">
                    <a:lumMod val="85000"/>
                    <a:lumOff val="15000"/>
                  </a:srgbClr>
                </a:solidFill>
              </a:rPr>
              <a:t>に作業が移管され、</a:t>
            </a:r>
            <a:r>
              <a:rPr lang="en-US" altLang="ja-JP" sz="1200" dirty="0">
                <a:solidFill>
                  <a:srgbClr val="000000">
                    <a:lumMod val="85000"/>
                    <a:lumOff val="15000"/>
                  </a:srgbClr>
                </a:solidFill>
              </a:rPr>
              <a:t>2015</a:t>
            </a:r>
            <a:r>
              <a:rPr lang="ja-JP" altLang="en-US" sz="1200" dirty="0">
                <a:solidFill>
                  <a:srgbClr val="000000">
                    <a:lumMod val="85000"/>
                    <a:lumOff val="15000"/>
                  </a:srgbClr>
                </a:solidFill>
              </a:rPr>
              <a:t>年に</a:t>
            </a:r>
            <a:r>
              <a:rPr lang="en-US" altLang="ja-JP" sz="1200" dirty="0">
                <a:solidFill>
                  <a:srgbClr val="000000">
                    <a:lumMod val="85000"/>
                    <a:lumOff val="15000"/>
                  </a:srgbClr>
                </a:solidFill>
              </a:rPr>
              <a:t>SCIM2.0</a:t>
            </a:r>
            <a:r>
              <a:rPr lang="ja-JP" altLang="en-US" sz="1200" dirty="0">
                <a:solidFill>
                  <a:srgbClr val="000000">
                    <a:lumMod val="85000"/>
                    <a:lumOff val="15000"/>
                  </a:srgbClr>
                </a:solidFill>
              </a:rPr>
              <a:t>としてリリース</a:t>
            </a:r>
            <a:r>
              <a:rPr lang="ja-JP" altLang="en-US" sz="1200" dirty="0" smtClean="0">
                <a:solidFill>
                  <a:srgbClr val="000000">
                    <a:lumMod val="85000"/>
                    <a:lumOff val="15000"/>
                  </a:srgbClr>
                </a:solidFill>
              </a:rPr>
              <a:t>された</a:t>
            </a:r>
            <a:endParaRPr lang="en-US" altLang="ja-JP" sz="1200" dirty="0" smtClean="0">
              <a:solidFill>
                <a:srgbClr val="000000">
                  <a:lumMod val="85000"/>
                  <a:lumOff val="15000"/>
                </a:srgbClr>
              </a:solidFill>
            </a:endParaRPr>
          </a:p>
          <a:p>
            <a:pPr marL="285750" lvl="0" indent="-285750">
              <a:buFont typeface="Arial" panose="020B0604020202020204" pitchFamily="34" charset="0"/>
              <a:buChar char="•"/>
              <a:defRPr/>
            </a:pPr>
            <a:r>
              <a:rPr lang="en-US" altLang="ja-JP" sz="1200" dirty="0">
                <a:solidFill>
                  <a:srgbClr val="000000">
                    <a:lumMod val="85000"/>
                    <a:lumOff val="15000"/>
                  </a:srgbClr>
                </a:solidFill>
              </a:rPr>
              <a:t>SCIM</a:t>
            </a:r>
            <a:r>
              <a:rPr lang="ja-JP" altLang="en-US" sz="1200" dirty="0">
                <a:solidFill>
                  <a:srgbClr val="000000">
                    <a:lumMod val="85000"/>
                    <a:lumOff val="15000"/>
                  </a:srgbClr>
                </a:solidFill>
              </a:rPr>
              <a:t>は、ユーザーがあるアプリケーションから別のアプリケーションへのシングルサインオンを実行するような、クロスドメイン環境で</a:t>
            </a:r>
            <a:r>
              <a:rPr lang="en-US" altLang="ja-JP" sz="1200" dirty="0">
                <a:solidFill>
                  <a:srgbClr val="000000">
                    <a:lumMod val="85000"/>
                    <a:lumOff val="15000"/>
                  </a:srgbClr>
                </a:solidFill>
              </a:rPr>
              <a:t>ID</a:t>
            </a:r>
            <a:r>
              <a:rPr lang="ja-JP" altLang="en-US" sz="1200" dirty="0">
                <a:solidFill>
                  <a:srgbClr val="000000">
                    <a:lumMod val="85000"/>
                    <a:lumOff val="15000"/>
                  </a:srgbClr>
                </a:solidFill>
              </a:rPr>
              <a:t>データのプロビジョニング及び管理を行うためのプロトコル規格である</a:t>
            </a:r>
          </a:p>
          <a:p>
            <a:pPr marL="285750" lvl="0" indent="-285750">
              <a:buFont typeface="Arial" panose="020B0604020202020204" pitchFamily="34" charset="0"/>
              <a:buChar char="•"/>
              <a:defRPr/>
            </a:pPr>
            <a:r>
              <a:rPr lang="en-US" altLang="ja-JP" sz="1200" dirty="0">
                <a:solidFill>
                  <a:srgbClr val="000000">
                    <a:lumMod val="85000"/>
                    <a:lumOff val="15000"/>
                  </a:srgbClr>
                </a:solidFill>
              </a:rPr>
              <a:t>SCIM</a:t>
            </a:r>
            <a:r>
              <a:rPr lang="ja-JP" altLang="en-US" sz="1200" dirty="0">
                <a:solidFill>
                  <a:srgbClr val="000000">
                    <a:lumMod val="85000"/>
                    <a:lumOff val="15000"/>
                  </a:srgbClr>
                </a:solidFill>
              </a:rPr>
              <a:t>では、</a:t>
            </a:r>
            <a:r>
              <a:rPr lang="en-US" altLang="ja-JP" sz="1200" dirty="0">
                <a:solidFill>
                  <a:srgbClr val="000000">
                    <a:lumMod val="85000"/>
                    <a:lumOff val="15000"/>
                  </a:srgbClr>
                </a:solidFill>
              </a:rPr>
              <a:t>Web</a:t>
            </a:r>
            <a:r>
              <a:rPr lang="ja-JP" altLang="en-US" sz="1200" dirty="0">
                <a:solidFill>
                  <a:srgbClr val="000000">
                    <a:lumMod val="85000"/>
                    <a:lumOff val="15000"/>
                  </a:srgbClr>
                </a:solidFill>
              </a:rPr>
              <a:t>サイトやアプリケーション等のクライアントが、</a:t>
            </a:r>
            <a:r>
              <a:rPr lang="en-US" altLang="ja-JP" sz="1200" dirty="0">
                <a:solidFill>
                  <a:srgbClr val="000000">
                    <a:lumMod val="85000"/>
                    <a:lumOff val="15000"/>
                  </a:srgbClr>
                </a:solidFill>
              </a:rPr>
              <a:t>ID</a:t>
            </a:r>
            <a:r>
              <a:rPr lang="ja-JP" altLang="en-US" sz="1200" dirty="0">
                <a:solidFill>
                  <a:srgbClr val="000000">
                    <a:lumMod val="85000"/>
                    <a:lumOff val="15000"/>
                  </a:srgbClr>
                </a:solidFill>
              </a:rPr>
              <a:t>・属性情報（リソース）を保有するサービスプロバイダに対してリクエストを送り、プロビジョニング・管理を行うことが出来る</a:t>
            </a:r>
          </a:p>
          <a:p>
            <a:pPr marL="285750" lvl="0" indent="-285750">
              <a:buFont typeface="Arial" panose="020B0604020202020204" pitchFamily="34" charset="0"/>
              <a:buChar char="•"/>
              <a:defRPr/>
            </a:pPr>
            <a:r>
              <a:rPr lang="ja-JP" altLang="en-US" sz="1200" dirty="0">
                <a:solidFill>
                  <a:srgbClr val="000000">
                    <a:lumMod val="85000"/>
                    <a:lumOff val="15000"/>
                  </a:srgbClr>
                </a:solidFill>
              </a:rPr>
              <a:t>データ記述形式は</a:t>
            </a:r>
            <a:r>
              <a:rPr lang="en-US" altLang="ja-JP" sz="1200" dirty="0">
                <a:solidFill>
                  <a:srgbClr val="000000">
                    <a:lumMod val="85000"/>
                    <a:lumOff val="15000"/>
                  </a:srgbClr>
                </a:solidFill>
              </a:rPr>
              <a:t>JSON</a:t>
            </a:r>
            <a:r>
              <a:rPr lang="ja-JP" altLang="en-US" sz="1200" dirty="0" err="1">
                <a:solidFill>
                  <a:srgbClr val="000000">
                    <a:lumMod val="85000"/>
                    <a:lumOff val="15000"/>
                  </a:srgbClr>
                </a:solidFill>
              </a:rPr>
              <a:t>、</a:t>
            </a:r>
            <a:r>
              <a:rPr lang="ja-JP" altLang="en-US" sz="1200" dirty="0">
                <a:solidFill>
                  <a:srgbClr val="000000">
                    <a:lumMod val="85000"/>
                    <a:lumOff val="15000"/>
                  </a:srgbClr>
                </a:solidFill>
              </a:rPr>
              <a:t>通信は</a:t>
            </a:r>
            <a:r>
              <a:rPr lang="en-US" altLang="ja-JP" sz="1200" dirty="0">
                <a:solidFill>
                  <a:srgbClr val="000000">
                    <a:lumMod val="85000"/>
                    <a:lumOff val="15000"/>
                  </a:srgbClr>
                </a:solidFill>
              </a:rPr>
              <a:t>HTTP</a:t>
            </a:r>
            <a:r>
              <a:rPr lang="ja-JP" altLang="en-US" sz="1200" dirty="0">
                <a:solidFill>
                  <a:srgbClr val="000000">
                    <a:lumMod val="85000"/>
                    <a:lumOff val="15000"/>
                  </a:srgbClr>
                </a:solidFill>
              </a:rPr>
              <a:t>形式であり、</a:t>
            </a:r>
            <a:r>
              <a:rPr lang="en-US" altLang="ja-JP" sz="1200" dirty="0">
                <a:solidFill>
                  <a:srgbClr val="000000">
                    <a:lumMod val="85000"/>
                    <a:lumOff val="15000"/>
                  </a:srgbClr>
                </a:solidFill>
              </a:rPr>
              <a:t>REST API</a:t>
            </a:r>
            <a:r>
              <a:rPr lang="ja-JP" altLang="en-US" sz="1200" dirty="0">
                <a:solidFill>
                  <a:srgbClr val="000000">
                    <a:lumMod val="85000"/>
                    <a:lumOff val="15000"/>
                  </a:srgbClr>
                </a:solidFill>
              </a:rPr>
              <a:t>を介して、ユーザーの</a:t>
            </a:r>
            <a:r>
              <a:rPr lang="en-US" altLang="ja-JP" sz="1200" dirty="0">
                <a:solidFill>
                  <a:srgbClr val="000000">
                    <a:lumMod val="85000"/>
                    <a:lumOff val="15000"/>
                  </a:srgbClr>
                </a:solidFill>
              </a:rPr>
              <a:t>ID</a:t>
            </a:r>
            <a:r>
              <a:rPr lang="ja-JP" altLang="en-US" sz="1200" dirty="0" err="1">
                <a:solidFill>
                  <a:srgbClr val="000000">
                    <a:lumMod val="85000"/>
                    <a:lumOff val="15000"/>
                  </a:srgbClr>
                </a:solidFill>
              </a:rPr>
              <a:t>、</a:t>
            </a:r>
            <a:r>
              <a:rPr lang="ja-JP" altLang="en-US" sz="1200" dirty="0">
                <a:solidFill>
                  <a:srgbClr val="000000">
                    <a:lumMod val="85000"/>
                    <a:lumOff val="15000"/>
                  </a:srgbClr>
                </a:solidFill>
              </a:rPr>
              <a:t>属性情報の移行・連携・変更通知・更新などを行うとして</a:t>
            </a:r>
            <a:r>
              <a:rPr lang="ja-JP" altLang="en-US" sz="1200" dirty="0" smtClean="0">
                <a:solidFill>
                  <a:srgbClr val="000000">
                    <a:lumMod val="85000"/>
                    <a:lumOff val="15000"/>
                  </a:srgbClr>
                </a:solidFill>
              </a:rPr>
              <a:t>いる</a:t>
            </a:r>
            <a:endParaRPr lang="ja-JP" altLang="en-US" sz="1200" dirty="0">
              <a:solidFill>
                <a:srgbClr val="000000">
                  <a:lumMod val="85000"/>
                  <a:lumOff val="15000"/>
                </a:srgbClr>
              </a:solidFill>
            </a:endParaRPr>
          </a:p>
        </p:txBody>
      </p:sp>
      <p:sp>
        <p:nvSpPr>
          <p:cNvPr id="17" name="テキスト ボックス 16"/>
          <p:cNvSpPr txBox="1"/>
          <p:nvPr/>
        </p:nvSpPr>
        <p:spPr>
          <a:xfrm>
            <a:off x="4941354" y="3157555"/>
            <a:ext cx="1047750" cy="992959"/>
          </a:xfrm>
          <a:prstGeom prst="rect">
            <a:avLst/>
          </a:prstGeom>
          <a:solidFill>
            <a:schemeClr val="accent2">
              <a:lumMod val="10000"/>
              <a:lumOff val="90000"/>
            </a:schemeClr>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mn-cs"/>
              </a:rPr>
              <a:t>会議開催状況</a:t>
            </a:r>
            <a:endParaRPr kumimoji="1" lang="en-US" altLang="ja-JP" sz="1200" b="1" i="0" u="none" strike="noStrike" kern="1200" cap="none" spc="0" normalizeH="0" baseline="0" noProof="0" dirty="0">
              <a:ln>
                <a:noFill/>
              </a:ln>
              <a:solidFill>
                <a:srgbClr val="000000">
                  <a:lumMod val="85000"/>
                  <a:lumOff val="15000"/>
                </a:srgbClr>
              </a:solidFill>
              <a:effectLst/>
              <a:uLnTx/>
              <a:uFillTx/>
              <a:latin typeface="Meiryo UI"/>
              <a:ea typeface="Meiryo UI"/>
              <a:cs typeface="+mn-cs"/>
            </a:endParaRPr>
          </a:p>
        </p:txBody>
      </p:sp>
      <p:sp>
        <p:nvSpPr>
          <p:cNvPr id="18" name="テキスト プレースホルダー 2"/>
          <p:cNvSpPr txBox="1">
            <a:spLocks/>
          </p:cNvSpPr>
          <p:nvPr/>
        </p:nvSpPr>
        <p:spPr>
          <a:xfrm>
            <a:off x="6046254" y="3157557"/>
            <a:ext cx="3606629" cy="987242"/>
          </a:xfrm>
          <a:prstGeom prst="rect">
            <a:avLst/>
          </a:prstGeom>
          <a:ln>
            <a:solidFill>
              <a:schemeClr val="accent1"/>
            </a:solid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l"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2022</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年は</a:t>
            </a:r>
            <a:r>
              <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5</a:t>
            </a:r>
            <a:r>
              <a:rPr kumimoji="1" lang="ja-JP" altLang="en-US"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回の会議が実施された。</a:t>
            </a:r>
            <a:endParaRPr kumimoji="1" lang="en-US" altLang="ja-JP" sz="1200" b="0"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endParaRPr>
          </a:p>
        </p:txBody>
      </p:sp>
      <p:sp>
        <p:nvSpPr>
          <p:cNvPr id="25" name="テキスト ボックス 24"/>
          <p:cNvSpPr txBox="1"/>
          <p:nvPr/>
        </p:nvSpPr>
        <p:spPr>
          <a:xfrm>
            <a:off x="331490" y="674906"/>
            <a:ext cx="1163355" cy="1170519"/>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mn-cs"/>
              </a:rPr>
              <a:t>SCIM WG</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26" name="テキスト ボックス 25"/>
          <p:cNvSpPr txBox="1"/>
          <p:nvPr/>
        </p:nvSpPr>
        <p:spPr>
          <a:xfrm>
            <a:off x="331787" y="4229096"/>
            <a:ext cx="9321095" cy="357188"/>
          </a:xfrm>
          <a:prstGeom prst="rect">
            <a:avLst/>
          </a:prstGeom>
          <a:solidFill>
            <a:schemeClr val="accent2">
              <a:lumMod val="10000"/>
              <a:lumOff val="90000"/>
            </a:schemeClr>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mn-cs"/>
              </a:rPr>
              <a:t>主な議題</a:t>
            </a:r>
            <a:endParaRPr kumimoji="1" lang="en-US" altLang="ja-JP" sz="1200" b="1" i="0" u="none" strike="noStrike" kern="1200" cap="none" spc="0" normalizeH="0" baseline="0" noProof="0" dirty="0">
              <a:ln>
                <a:noFill/>
              </a:ln>
              <a:solidFill>
                <a:srgbClr val="000000">
                  <a:lumMod val="85000"/>
                  <a:lumOff val="15000"/>
                </a:srgbClr>
              </a:solidFill>
              <a:effectLst/>
              <a:uLnTx/>
              <a:uFillTx/>
              <a:latin typeface="Meiryo UI"/>
              <a:ea typeface="Meiryo UI"/>
              <a:cs typeface="+mn-cs"/>
            </a:endParaRPr>
          </a:p>
        </p:txBody>
      </p:sp>
      <p:sp>
        <p:nvSpPr>
          <p:cNvPr id="27" name="テキスト ボックス 26"/>
          <p:cNvSpPr txBox="1"/>
          <p:nvPr/>
        </p:nvSpPr>
        <p:spPr>
          <a:xfrm>
            <a:off x="331787" y="2412749"/>
            <a:ext cx="9321095" cy="689534"/>
          </a:xfrm>
          <a:prstGeom prst="rect">
            <a:avLst/>
          </a:prstGeom>
          <a:noFill/>
          <a:ln>
            <a:solidFill>
              <a:srgbClr val="002060"/>
            </a:solidFill>
          </a:ln>
        </p:spPr>
        <p:txBody>
          <a:bodyPr wrap="square" lIns="36000" rIns="36000" rtlCol="0" anchor="ctr">
            <a:noAutofit/>
          </a:bodyPr>
          <a:lstStyle/>
          <a:p>
            <a:pPr lvl="0">
              <a:defRPr/>
            </a:pPr>
            <a:r>
              <a:rPr lang="ja-JP" altLang="en-US" sz="1200" dirty="0">
                <a:solidFill>
                  <a:srgbClr val="000000">
                    <a:lumMod val="85000"/>
                    <a:lumOff val="15000"/>
                  </a:srgbClr>
                </a:solidFill>
              </a:rPr>
              <a:t>現在の動向としては、</a:t>
            </a:r>
            <a:r>
              <a:rPr lang="en-US" altLang="ja-JP" sz="1200" dirty="0">
                <a:solidFill>
                  <a:srgbClr val="000000">
                    <a:lumMod val="85000"/>
                    <a:lumOff val="15000"/>
                  </a:srgbClr>
                </a:solidFill>
              </a:rPr>
              <a:t>SCIM</a:t>
            </a:r>
            <a:r>
              <a:rPr lang="ja-JP" altLang="en-US" sz="1200" dirty="0">
                <a:solidFill>
                  <a:srgbClr val="000000">
                    <a:lumMod val="85000"/>
                    <a:lumOff val="15000"/>
                  </a:srgbClr>
                </a:solidFill>
              </a:rPr>
              <a:t>の実装が進んだため、そこで生じたユースケースに必要な定義などについて、</a:t>
            </a:r>
            <a:r>
              <a:rPr lang="en-US" altLang="ja-JP" sz="1200" dirty="0">
                <a:solidFill>
                  <a:srgbClr val="000000">
                    <a:lumMod val="85000"/>
                    <a:lumOff val="15000"/>
                  </a:srgbClr>
                </a:solidFill>
              </a:rPr>
              <a:t>RFC7642</a:t>
            </a:r>
            <a:r>
              <a:rPr lang="ja-JP" altLang="en-US" sz="1200" dirty="0">
                <a:solidFill>
                  <a:srgbClr val="000000">
                    <a:lumMod val="85000"/>
                    <a:lumOff val="15000"/>
                  </a:srgbClr>
                </a:solidFill>
              </a:rPr>
              <a:t>の改訂議論が行われて</a:t>
            </a:r>
            <a:r>
              <a:rPr lang="ja-JP" altLang="en-US" sz="1200" dirty="0" smtClean="0">
                <a:solidFill>
                  <a:srgbClr val="000000">
                    <a:lumMod val="85000"/>
                    <a:lumOff val="15000"/>
                  </a:srgbClr>
                </a:solidFill>
              </a:rPr>
              <a:t>いる。</a:t>
            </a:r>
            <a:r>
              <a:rPr lang="en-US" altLang="ja-JP" sz="1200" dirty="0" smtClean="0">
                <a:solidFill>
                  <a:srgbClr val="000000">
                    <a:lumMod val="85000"/>
                    <a:lumOff val="15000"/>
                  </a:srgbClr>
                </a:solidFill>
              </a:rPr>
              <a:t>2022</a:t>
            </a:r>
            <a:r>
              <a:rPr lang="ja-JP" altLang="en-US" sz="1200" dirty="0" smtClean="0">
                <a:solidFill>
                  <a:srgbClr val="000000">
                    <a:lumMod val="85000"/>
                    <a:lumOff val="15000"/>
                  </a:srgbClr>
                </a:solidFill>
              </a:rPr>
              <a:t>年は</a:t>
            </a:r>
            <a:r>
              <a:rPr lang="en-US" altLang="ja-JP" sz="1200" dirty="0" smtClean="0">
                <a:solidFill>
                  <a:srgbClr val="000000">
                    <a:lumMod val="85000"/>
                    <a:lumOff val="15000"/>
                  </a:srgbClr>
                </a:solidFill>
              </a:rPr>
              <a:t>5</a:t>
            </a:r>
            <a:r>
              <a:rPr lang="ja-JP" altLang="en-US" sz="1200" dirty="0" smtClean="0">
                <a:solidFill>
                  <a:srgbClr val="000000">
                    <a:lumMod val="85000"/>
                    <a:lumOff val="15000"/>
                  </a:srgbClr>
                </a:solidFill>
              </a:rPr>
              <a:t>回の会議が実施された。</a:t>
            </a:r>
            <a:r>
              <a:rPr lang="en-US" altLang="ja-JP" sz="1200" dirty="0">
                <a:solidFill>
                  <a:srgbClr val="000000">
                    <a:lumMod val="85000"/>
                    <a:lumOff val="15000"/>
                  </a:srgbClr>
                </a:solidFill>
              </a:rPr>
              <a:t>SCIM</a:t>
            </a:r>
            <a:r>
              <a:rPr lang="ja-JP" altLang="en-US" sz="1200" dirty="0">
                <a:solidFill>
                  <a:srgbClr val="000000">
                    <a:lumMod val="85000"/>
                    <a:lumOff val="15000"/>
                  </a:srgbClr>
                </a:solidFill>
              </a:rPr>
              <a:t>は元々</a:t>
            </a:r>
            <a:r>
              <a:rPr lang="en-US" altLang="ja-JP" sz="1200" dirty="0">
                <a:solidFill>
                  <a:srgbClr val="000000">
                    <a:lumMod val="85000"/>
                    <a:lumOff val="15000"/>
                  </a:srgbClr>
                </a:solidFill>
              </a:rPr>
              <a:t>Open Web Foundation</a:t>
            </a:r>
            <a:r>
              <a:rPr lang="ja-JP" altLang="en-US" sz="1200" dirty="0">
                <a:solidFill>
                  <a:srgbClr val="000000">
                    <a:lumMod val="85000"/>
                    <a:lumOff val="15000"/>
                  </a:srgbClr>
                </a:solidFill>
              </a:rPr>
              <a:t>の下で</a:t>
            </a:r>
            <a:r>
              <a:rPr lang="en-US" altLang="ja-JP" sz="1200" dirty="0">
                <a:solidFill>
                  <a:srgbClr val="000000">
                    <a:lumMod val="85000"/>
                    <a:lumOff val="15000"/>
                  </a:srgbClr>
                </a:solidFill>
              </a:rPr>
              <a:t>SCIM1.0</a:t>
            </a:r>
            <a:r>
              <a:rPr lang="ja-JP" altLang="en-US" sz="1200" dirty="0">
                <a:solidFill>
                  <a:srgbClr val="000000">
                    <a:lumMod val="85000"/>
                    <a:lumOff val="15000"/>
                  </a:srgbClr>
                </a:solidFill>
              </a:rPr>
              <a:t>としてリリースされたが、</a:t>
            </a:r>
            <a:r>
              <a:rPr lang="en-US" altLang="ja-JP" sz="1200" dirty="0">
                <a:solidFill>
                  <a:srgbClr val="000000">
                    <a:lumMod val="85000"/>
                    <a:lumOff val="15000"/>
                  </a:srgbClr>
                </a:solidFill>
              </a:rPr>
              <a:t>2011</a:t>
            </a:r>
            <a:r>
              <a:rPr lang="ja-JP" altLang="en-US" sz="1200" dirty="0">
                <a:solidFill>
                  <a:srgbClr val="000000">
                    <a:lumMod val="85000"/>
                    <a:lumOff val="15000"/>
                  </a:srgbClr>
                </a:solidFill>
              </a:rPr>
              <a:t>年に</a:t>
            </a:r>
            <a:r>
              <a:rPr lang="en-US" altLang="ja-JP" sz="1200" dirty="0">
                <a:solidFill>
                  <a:srgbClr val="000000">
                    <a:lumMod val="85000"/>
                    <a:lumOff val="15000"/>
                  </a:srgbClr>
                </a:solidFill>
              </a:rPr>
              <a:t>IETF</a:t>
            </a:r>
            <a:r>
              <a:rPr lang="ja-JP" altLang="en-US" sz="1200" dirty="0">
                <a:solidFill>
                  <a:srgbClr val="000000">
                    <a:lumMod val="85000"/>
                    <a:lumOff val="15000"/>
                  </a:srgbClr>
                </a:solidFill>
              </a:rPr>
              <a:t>に作業が移管され、</a:t>
            </a:r>
            <a:r>
              <a:rPr lang="en-US" altLang="ja-JP" sz="1200" dirty="0">
                <a:solidFill>
                  <a:srgbClr val="000000">
                    <a:lumMod val="85000"/>
                    <a:lumOff val="15000"/>
                  </a:srgbClr>
                </a:solidFill>
              </a:rPr>
              <a:t>2015</a:t>
            </a:r>
            <a:r>
              <a:rPr lang="ja-JP" altLang="en-US" sz="1200" dirty="0">
                <a:solidFill>
                  <a:srgbClr val="000000">
                    <a:lumMod val="85000"/>
                    <a:lumOff val="15000"/>
                  </a:srgbClr>
                </a:solidFill>
              </a:rPr>
              <a:t>年に</a:t>
            </a:r>
            <a:r>
              <a:rPr lang="en-US" altLang="ja-JP" sz="1200" dirty="0">
                <a:solidFill>
                  <a:srgbClr val="000000">
                    <a:lumMod val="85000"/>
                    <a:lumOff val="15000"/>
                  </a:srgbClr>
                </a:solidFill>
              </a:rPr>
              <a:t>SCIM2.0</a:t>
            </a:r>
            <a:r>
              <a:rPr lang="ja-JP" altLang="en-US" sz="1200" dirty="0">
                <a:solidFill>
                  <a:srgbClr val="000000">
                    <a:lumMod val="85000"/>
                    <a:lumOff val="15000"/>
                  </a:srgbClr>
                </a:solidFill>
              </a:rPr>
              <a:t>としてリリース</a:t>
            </a:r>
            <a:r>
              <a:rPr lang="ja-JP" altLang="en-US" sz="1200" dirty="0" smtClean="0">
                <a:solidFill>
                  <a:srgbClr val="000000">
                    <a:lumMod val="85000"/>
                    <a:lumOff val="15000"/>
                  </a:srgbClr>
                </a:solidFill>
              </a:rPr>
              <a:t>された</a:t>
            </a:r>
            <a:endParaRPr lang="ja-JP" altLang="en-US" sz="1200" dirty="0">
              <a:solidFill>
                <a:srgbClr val="000000">
                  <a:lumMod val="85000"/>
                  <a:lumOff val="15000"/>
                </a:srgbClr>
              </a:solidFill>
            </a:endParaRPr>
          </a:p>
        </p:txBody>
      </p:sp>
      <p:sp>
        <p:nvSpPr>
          <p:cNvPr id="14" name="正方形/長方形 13"/>
          <p:cNvSpPr/>
          <p:nvPr/>
        </p:nvSpPr>
        <p:spPr>
          <a:xfrm>
            <a:off x="128769" y="6541804"/>
            <a:ext cx="2900153" cy="246221"/>
          </a:xfrm>
          <a:prstGeom prst="rect">
            <a:avLst/>
          </a:prstGeom>
        </p:spPr>
        <p:txBody>
          <a:bodyPr wrap="none">
            <a:spAutoFit/>
          </a:bodyPr>
          <a:lstStyle/>
          <a:p>
            <a:r>
              <a:rPr lang="ja-JP" altLang="en-US" sz="1000" dirty="0" smtClean="0"/>
              <a:t>出所）</a:t>
            </a:r>
            <a:r>
              <a:rPr lang="en-US" altLang="ja-JP" sz="1000" dirty="0"/>
              <a:t>https://datatracker.ietf.org/wg/scim/about/</a:t>
            </a:r>
            <a:endParaRPr lang="ja-JP" altLang="en-US" sz="1000" dirty="0"/>
          </a:p>
        </p:txBody>
      </p:sp>
    </p:spTree>
    <p:extLst>
      <p:ext uri="{BB962C8B-B14F-4D97-AF65-F5344CB8AC3E}">
        <p14:creationId xmlns:p14="http://schemas.microsoft.com/office/powerpoint/2010/main" val="228054567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p:cNvSpPr/>
          <p:nvPr/>
        </p:nvSpPr>
        <p:spPr>
          <a:xfrm>
            <a:off x="331490" y="6453872"/>
            <a:ext cx="6724630" cy="215444"/>
          </a:xfrm>
          <a:prstGeom prst="rect">
            <a:avLst/>
          </a:prstGeom>
        </p:spPr>
        <p:txBody>
          <a:bodyPr wrap="square">
            <a:spAutoFit/>
          </a:bodyPr>
          <a:lstStyle/>
          <a:p>
            <a:r>
              <a:rPr lang="ja-JP" altLang="en-US" sz="800" dirty="0"/>
              <a:t>出所</a:t>
            </a:r>
            <a:r>
              <a:rPr lang="ja-JP" altLang="en-US" sz="800" dirty="0" smtClean="0"/>
              <a:t>）</a:t>
            </a:r>
            <a:r>
              <a:rPr lang="en-US" altLang="ja-JP" sz="800" dirty="0"/>
              <a:t>https://www.simplecloud.info/specs/draft-scim-scenarios-04.html#toc</a:t>
            </a:r>
            <a:endParaRPr lang="ja-JP" altLang="en-US" sz="800" dirty="0"/>
          </a:p>
        </p:txBody>
      </p:sp>
      <p:pic>
        <p:nvPicPr>
          <p:cNvPr id="3" name="図 2"/>
          <p:cNvPicPr>
            <a:picLocks noChangeAspect="1"/>
          </p:cNvPicPr>
          <p:nvPr/>
        </p:nvPicPr>
        <p:blipFill>
          <a:blip r:embed="rId2"/>
          <a:stretch>
            <a:fillRect/>
          </a:stretch>
        </p:blipFill>
        <p:spPr>
          <a:xfrm>
            <a:off x="0" y="2638834"/>
            <a:ext cx="5979958" cy="2662046"/>
          </a:xfrm>
          <a:prstGeom prst="rect">
            <a:avLst/>
          </a:prstGeom>
        </p:spPr>
      </p:pic>
      <p:sp>
        <p:nvSpPr>
          <p:cNvPr id="61" name="テキスト ボックス 60"/>
          <p:cNvSpPr txBox="1"/>
          <p:nvPr/>
        </p:nvSpPr>
        <p:spPr>
          <a:xfrm>
            <a:off x="3382032" y="1639824"/>
            <a:ext cx="3438262" cy="317056"/>
          </a:xfrm>
          <a:prstGeom prst="rect">
            <a:avLst/>
          </a:prstGeom>
          <a:noFill/>
        </p:spPr>
        <p:txBody>
          <a:bodyPr wrap="none" lIns="0" rIns="0" rtlCol="0">
            <a:noAutofit/>
          </a:bodyPr>
          <a:lstStyle/>
          <a:p>
            <a:pPr algn="l" defTabSz="288000"/>
            <a:r>
              <a:rPr kumimoji="1" lang="en-US" altLang="ja-JP" b="1" u="sng" dirty="0" smtClean="0">
                <a:solidFill>
                  <a:schemeClr val="accent2">
                    <a:lumMod val="75000"/>
                    <a:lumOff val="25000"/>
                  </a:schemeClr>
                </a:solidFill>
                <a:latin typeface="+mn-ea"/>
              </a:rPr>
              <a:t>SCIM</a:t>
            </a:r>
            <a:r>
              <a:rPr kumimoji="1" lang="ja-JP" altLang="en-US" b="1" u="sng" dirty="0" smtClean="0">
                <a:solidFill>
                  <a:schemeClr val="accent2">
                    <a:lumMod val="75000"/>
                    <a:lumOff val="25000"/>
                  </a:schemeClr>
                </a:solidFill>
                <a:latin typeface="+mn-ea"/>
              </a:rPr>
              <a:t>で定義しているアクターの種類</a:t>
            </a:r>
            <a:endParaRPr kumimoji="1" lang="ja-JP" altLang="en-US" b="1" u="sng" dirty="0">
              <a:solidFill>
                <a:schemeClr val="accent2">
                  <a:lumMod val="75000"/>
                  <a:lumOff val="25000"/>
                </a:schemeClr>
              </a:solidFill>
              <a:latin typeface="+mn-ea"/>
            </a:endParaRPr>
          </a:p>
        </p:txBody>
      </p:sp>
      <p:cxnSp>
        <p:nvCxnSpPr>
          <p:cNvPr id="7" name="直線コネクタ 6"/>
          <p:cNvCxnSpPr/>
          <p:nvPr/>
        </p:nvCxnSpPr>
        <p:spPr>
          <a:xfrm>
            <a:off x="4477407" y="3332194"/>
            <a:ext cx="5376548" cy="0"/>
          </a:xfrm>
          <a:prstGeom prst="line">
            <a:avLst/>
          </a:prstGeom>
          <a:ln w="12700">
            <a:solidFill>
              <a:schemeClr val="accent2">
                <a:lumMod val="50000"/>
                <a:lumOff val="50000"/>
              </a:schemeClr>
            </a:solidFill>
            <a:prstDash val="dash"/>
          </a:ln>
          <a:effectLst/>
        </p:spPr>
        <p:style>
          <a:lnRef idx="2">
            <a:schemeClr val="accent1"/>
          </a:lnRef>
          <a:fillRef idx="0">
            <a:schemeClr val="accent1"/>
          </a:fillRef>
          <a:effectRef idx="1">
            <a:schemeClr val="accent1"/>
          </a:effectRef>
          <a:fontRef idx="minor">
            <a:schemeClr val="tx1"/>
          </a:fontRef>
        </p:style>
      </p:cxnSp>
      <p:cxnSp>
        <p:nvCxnSpPr>
          <p:cNvPr id="62" name="直線コネクタ 61"/>
          <p:cNvCxnSpPr/>
          <p:nvPr/>
        </p:nvCxnSpPr>
        <p:spPr>
          <a:xfrm>
            <a:off x="5322983" y="4288636"/>
            <a:ext cx="4530972" cy="0"/>
          </a:xfrm>
          <a:prstGeom prst="line">
            <a:avLst/>
          </a:prstGeom>
          <a:ln w="12700">
            <a:solidFill>
              <a:schemeClr val="accent2">
                <a:lumMod val="50000"/>
                <a:lumOff val="50000"/>
              </a:schemeClr>
            </a:solidFill>
            <a:prstDash val="dash"/>
          </a:ln>
          <a:effectLst/>
        </p:spPr>
        <p:style>
          <a:lnRef idx="2">
            <a:schemeClr val="accent1"/>
          </a:lnRef>
          <a:fillRef idx="0">
            <a:schemeClr val="accent1"/>
          </a:fillRef>
          <a:effectRef idx="1">
            <a:schemeClr val="accent1"/>
          </a:effectRef>
          <a:fontRef idx="minor">
            <a:schemeClr val="tx1"/>
          </a:fontRef>
        </p:style>
      </p:cxnSp>
      <p:sp>
        <p:nvSpPr>
          <p:cNvPr id="9" name="正方形/長方形 8"/>
          <p:cNvSpPr/>
          <p:nvPr/>
        </p:nvSpPr>
        <p:spPr>
          <a:xfrm>
            <a:off x="5979957" y="2375754"/>
            <a:ext cx="3873997" cy="897270"/>
          </a:xfrm>
          <a:prstGeom prst="rect">
            <a:avLst/>
          </a:prstGeom>
          <a:noFill/>
          <a:ln w="12700">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kumimoji="1" lang="en-US" altLang="ja-JP" sz="1400" b="1" u="sng" dirty="0" smtClean="0">
                <a:solidFill>
                  <a:schemeClr val="tx1"/>
                </a:solidFill>
              </a:rPr>
              <a:t>CSP</a:t>
            </a:r>
            <a:r>
              <a:rPr kumimoji="1" lang="ja-JP" altLang="en-US" sz="1400" b="1" u="sng" dirty="0" smtClean="0">
                <a:solidFill>
                  <a:schemeClr val="tx1"/>
                </a:solidFill>
              </a:rPr>
              <a:t>（クラウドサービスプロバイダ）</a:t>
            </a:r>
            <a:r>
              <a:rPr kumimoji="1" lang="ja-JP" altLang="en-US" sz="1400" dirty="0" smtClean="0">
                <a:solidFill>
                  <a:schemeClr val="tx1"/>
                </a:solidFill>
              </a:rPr>
              <a:t>：</a:t>
            </a:r>
            <a:endParaRPr kumimoji="1" lang="en-US" altLang="ja-JP" sz="1400" dirty="0" smtClean="0">
              <a:solidFill>
                <a:schemeClr val="tx1"/>
              </a:solidFill>
            </a:endParaRPr>
          </a:p>
          <a:p>
            <a:r>
              <a:rPr lang="ja-JP" altLang="en-US" sz="1400" dirty="0">
                <a:solidFill>
                  <a:schemeClr val="tx1"/>
                </a:solidFill>
              </a:rPr>
              <a:t>特定</a:t>
            </a:r>
            <a:r>
              <a:rPr lang="ja-JP" altLang="en-US" sz="1400" dirty="0" smtClean="0">
                <a:solidFill>
                  <a:schemeClr val="tx1"/>
                </a:solidFill>
              </a:rPr>
              <a:t>のクラウドサービス運営者、アプリケーションプロバイダであり、</a:t>
            </a:r>
            <a:r>
              <a:rPr lang="ja-JP" altLang="en-US" sz="1400" u="sng" dirty="0" smtClean="0">
                <a:solidFill>
                  <a:schemeClr val="tx1"/>
                </a:solidFill>
              </a:rPr>
              <a:t>プロビジョニングされるリソースを保持</a:t>
            </a:r>
            <a:r>
              <a:rPr lang="ja-JP" altLang="en-US" sz="1400" dirty="0" smtClean="0">
                <a:solidFill>
                  <a:schemeClr val="tx1"/>
                </a:solidFill>
              </a:rPr>
              <a:t>する</a:t>
            </a:r>
            <a:endParaRPr kumimoji="1" lang="ja-JP" altLang="en-US" sz="1400" dirty="0">
              <a:solidFill>
                <a:schemeClr val="tx1"/>
              </a:solidFill>
            </a:endParaRPr>
          </a:p>
        </p:txBody>
      </p:sp>
      <p:sp>
        <p:nvSpPr>
          <p:cNvPr id="63" name="正方形/長方形 62"/>
          <p:cNvSpPr/>
          <p:nvPr/>
        </p:nvSpPr>
        <p:spPr>
          <a:xfrm>
            <a:off x="5979957" y="3391366"/>
            <a:ext cx="3873997" cy="838098"/>
          </a:xfrm>
          <a:prstGeom prst="rect">
            <a:avLst/>
          </a:prstGeom>
          <a:noFill/>
          <a:ln w="12700">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lang="en-US" altLang="ja-JP" sz="1400" b="1" u="sng" dirty="0">
                <a:solidFill>
                  <a:schemeClr val="tx1"/>
                </a:solidFill>
              </a:rPr>
              <a:t>ECS</a:t>
            </a:r>
            <a:r>
              <a:rPr kumimoji="1" lang="ja-JP" altLang="en-US" sz="1400" b="1" u="sng" dirty="0" smtClean="0">
                <a:solidFill>
                  <a:schemeClr val="tx1"/>
                </a:solidFill>
              </a:rPr>
              <a:t>（エンタープライズクラウドサブスクライバ）</a:t>
            </a:r>
            <a:r>
              <a:rPr kumimoji="1" lang="ja-JP" altLang="en-US" sz="1400" dirty="0" smtClean="0">
                <a:solidFill>
                  <a:schemeClr val="tx1"/>
                </a:solidFill>
              </a:rPr>
              <a:t>：</a:t>
            </a:r>
            <a:endParaRPr kumimoji="1" lang="en-US" altLang="ja-JP" sz="1400" dirty="0" smtClean="0">
              <a:solidFill>
                <a:schemeClr val="tx1"/>
              </a:solidFill>
            </a:endParaRPr>
          </a:p>
          <a:p>
            <a:r>
              <a:rPr lang="ja-JP" altLang="en-US" sz="1400" dirty="0" smtClean="0">
                <a:solidFill>
                  <a:schemeClr val="tx1"/>
                </a:solidFill>
              </a:rPr>
              <a:t>エンドユーザーと</a:t>
            </a:r>
            <a:r>
              <a:rPr lang="en-US" altLang="ja-JP" sz="1400" dirty="0" smtClean="0">
                <a:solidFill>
                  <a:schemeClr val="tx1"/>
                </a:solidFill>
              </a:rPr>
              <a:t>CSP</a:t>
            </a:r>
            <a:r>
              <a:rPr lang="ja-JP" altLang="en-US" sz="1400" dirty="0" smtClean="0">
                <a:solidFill>
                  <a:schemeClr val="tx1"/>
                </a:solidFill>
              </a:rPr>
              <a:t>の中間に位置し、</a:t>
            </a:r>
            <a:r>
              <a:rPr lang="en-US" altLang="ja-JP" sz="1400" dirty="0" smtClean="0">
                <a:solidFill>
                  <a:schemeClr val="tx1"/>
                </a:solidFill>
              </a:rPr>
              <a:t>ID</a:t>
            </a:r>
            <a:r>
              <a:rPr lang="ja-JP" altLang="en-US" sz="1400" dirty="0" smtClean="0">
                <a:solidFill>
                  <a:schemeClr val="tx1"/>
                </a:solidFill>
              </a:rPr>
              <a:t>を集約するもの。例えば従業員のために</a:t>
            </a:r>
            <a:r>
              <a:rPr lang="en-US" altLang="ja-JP" sz="1400" dirty="0" smtClean="0">
                <a:solidFill>
                  <a:schemeClr val="tx1"/>
                </a:solidFill>
              </a:rPr>
              <a:t>CSP</a:t>
            </a:r>
            <a:r>
              <a:rPr lang="ja-JP" altLang="en-US" sz="1400" dirty="0" err="1" smtClean="0">
                <a:solidFill>
                  <a:schemeClr val="tx1"/>
                </a:solidFill>
              </a:rPr>
              <a:t>と契</a:t>
            </a:r>
            <a:r>
              <a:rPr lang="ja-JP" altLang="en-US" sz="1400" dirty="0" smtClean="0">
                <a:solidFill>
                  <a:schemeClr val="tx1"/>
                </a:solidFill>
              </a:rPr>
              <a:t>約する企業など</a:t>
            </a:r>
            <a:endParaRPr kumimoji="1" lang="en-US" altLang="ja-JP" sz="1400" dirty="0" smtClean="0">
              <a:solidFill>
                <a:schemeClr val="tx1"/>
              </a:solidFill>
            </a:endParaRPr>
          </a:p>
        </p:txBody>
      </p:sp>
      <p:sp>
        <p:nvSpPr>
          <p:cNvPr id="68" name="正方形/長方形 67"/>
          <p:cNvSpPr/>
          <p:nvPr/>
        </p:nvSpPr>
        <p:spPr>
          <a:xfrm>
            <a:off x="5979957" y="4362105"/>
            <a:ext cx="3873997" cy="838098"/>
          </a:xfrm>
          <a:prstGeom prst="rect">
            <a:avLst/>
          </a:prstGeom>
          <a:noFill/>
          <a:ln w="12700">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lang="en-US" altLang="ja-JP" sz="1400" b="1" u="sng" dirty="0">
                <a:solidFill>
                  <a:schemeClr val="tx1"/>
                </a:solidFill>
              </a:rPr>
              <a:t>CSU</a:t>
            </a:r>
            <a:r>
              <a:rPr kumimoji="1" lang="ja-JP" altLang="en-US" sz="1400" b="1" u="sng" dirty="0" smtClean="0">
                <a:solidFill>
                  <a:schemeClr val="tx1"/>
                </a:solidFill>
              </a:rPr>
              <a:t>（クラウドサービスユーザー）</a:t>
            </a:r>
            <a:r>
              <a:rPr kumimoji="1" lang="ja-JP" altLang="en-US" sz="1400" dirty="0" smtClean="0">
                <a:solidFill>
                  <a:schemeClr val="tx1"/>
                </a:solidFill>
              </a:rPr>
              <a:t>：</a:t>
            </a:r>
            <a:endParaRPr kumimoji="1" lang="en-US" altLang="ja-JP" sz="1400" dirty="0" smtClean="0">
              <a:solidFill>
                <a:schemeClr val="tx1"/>
              </a:solidFill>
            </a:endParaRPr>
          </a:p>
          <a:p>
            <a:r>
              <a:rPr lang="ja-JP" altLang="en-US" sz="1400" dirty="0">
                <a:solidFill>
                  <a:schemeClr val="tx1"/>
                </a:solidFill>
              </a:rPr>
              <a:t>クラウド・サービス</a:t>
            </a:r>
            <a:r>
              <a:rPr lang="ja-JP" altLang="en-US" sz="1400" dirty="0" smtClean="0">
                <a:solidFill>
                  <a:schemeClr val="tx1"/>
                </a:solidFill>
              </a:rPr>
              <a:t>に実際にログインして</a:t>
            </a:r>
            <a:r>
              <a:rPr lang="ja-JP" altLang="en-US" sz="1400" dirty="0">
                <a:solidFill>
                  <a:schemeClr val="tx1"/>
                </a:solidFill>
              </a:rPr>
              <a:t>使用する人</a:t>
            </a:r>
            <a:endParaRPr kumimoji="1" lang="en-US" altLang="ja-JP" sz="1400" dirty="0" smtClean="0">
              <a:solidFill>
                <a:schemeClr val="tx1"/>
              </a:solidFill>
            </a:endParaRPr>
          </a:p>
        </p:txBody>
      </p:sp>
      <p:sp>
        <p:nvSpPr>
          <p:cNvPr id="14" name="正方形/長方形 13"/>
          <p:cNvSpPr/>
          <p:nvPr/>
        </p:nvSpPr>
        <p:spPr>
          <a:xfrm>
            <a:off x="0" y="2088420"/>
            <a:ext cx="4062663" cy="523220"/>
          </a:xfrm>
          <a:prstGeom prst="rect">
            <a:avLst/>
          </a:prstGeom>
        </p:spPr>
        <p:txBody>
          <a:bodyPr wrap="square">
            <a:spAutoFit/>
          </a:bodyPr>
          <a:lstStyle/>
          <a:p>
            <a:r>
              <a:rPr lang="en-US" altLang="ja-JP" sz="1400" dirty="0" smtClean="0">
                <a:solidFill>
                  <a:schemeClr val="tx1">
                    <a:lumMod val="85000"/>
                    <a:lumOff val="15000"/>
                  </a:schemeClr>
                </a:solidFill>
                <a:latin typeface="+mn-ea"/>
              </a:rPr>
              <a:t>SCIM</a:t>
            </a:r>
            <a:r>
              <a:rPr lang="ja-JP" altLang="en-US" sz="1400" dirty="0" smtClean="0">
                <a:solidFill>
                  <a:schemeClr val="tx1">
                    <a:lumMod val="85000"/>
                    <a:lumOff val="15000"/>
                  </a:schemeClr>
                </a:solidFill>
                <a:latin typeface="+mn-ea"/>
              </a:rPr>
              <a:t>では以下のようなアクターがサインオン、リクエスト、プロビジョニングを行うことを想定している</a:t>
            </a:r>
            <a:endParaRPr lang="en-US" altLang="ja-JP" sz="1400" dirty="0">
              <a:solidFill>
                <a:schemeClr val="tx1">
                  <a:lumMod val="85000"/>
                  <a:lumOff val="15000"/>
                </a:schemeClr>
              </a:solidFill>
              <a:latin typeface="+mn-ea"/>
            </a:endParaRPr>
          </a:p>
        </p:txBody>
      </p:sp>
      <p:sp>
        <p:nvSpPr>
          <p:cNvPr id="15" name="タイトル 6"/>
          <p:cNvSpPr>
            <a:spLocks noGrp="1"/>
          </p:cNvSpPr>
          <p:nvPr>
            <p:ph type="title"/>
          </p:nvPr>
        </p:nvSpPr>
        <p:spPr>
          <a:xfrm>
            <a:off x="331490" y="164693"/>
            <a:ext cx="9243021" cy="412538"/>
          </a:xfrm>
        </p:spPr>
        <p:txBody>
          <a:bodyPr>
            <a:normAutofit/>
          </a:bodyPr>
          <a:lstStyle/>
          <a:p>
            <a:r>
              <a:rPr lang="en-US" altLang="ja-JP" sz="2000" dirty="0"/>
              <a:t>Internet Engineering Task Force</a:t>
            </a:r>
            <a:r>
              <a:rPr lang="ja-JP" altLang="en-US" sz="2000" dirty="0"/>
              <a:t>（</a:t>
            </a:r>
            <a:r>
              <a:rPr lang="en-US" altLang="ja-JP" sz="2000" dirty="0"/>
              <a:t>IETF</a:t>
            </a:r>
            <a:r>
              <a:rPr lang="ja-JP" altLang="en-US" sz="2000" dirty="0" smtClean="0"/>
              <a:t>）</a:t>
            </a:r>
            <a:r>
              <a:rPr lang="en-US" altLang="ja-JP" sz="2000" dirty="0" smtClean="0"/>
              <a:t>– </a:t>
            </a:r>
            <a:r>
              <a:rPr lang="ja-JP" altLang="en-US" sz="2000" dirty="0" smtClean="0"/>
              <a:t>作業</a:t>
            </a:r>
            <a:r>
              <a:rPr lang="ja-JP" altLang="en-US" sz="2000" dirty="0"/>
              <a:t>部会ごと</a:t>
            </a:r>
            <a:r>
              <a:rPr lang="ja-JP" altLang="en-US" sz="2000" dirty="0" smtClean="0"/>
              <a:t>の詳細</a:t>
            </a:r>
            <a:r>
              <a:rPr lang="ja-JP" altLang="en-US" sz="2000" dirty="0"/>
              <a:t>動向</a:t>
            </a:r>
          </a:p>
        </p:txBody>
      </p:sp>
    </p:spTree>
    <p:extLst>
      <p:ext uri="{BB962C8B-B14F-4D97-AF65-F5344CB8AC3E}">
        <p14:creationId xmlns:p14="http://schemas.microsoft.com/office/powerpoint/2010/main" val="57998877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コンテンツ プレースホルダー 1"/>
          <p:cNvSpPr txBox="1">
            <a:spLocks/>
          </p:cNvSpPr>
          <p:nvPr/>
        </p:nvSpPr>
        <p:spPr>
          <a:xfrm>
            <a:off x="335694" y="699810"/>
            <a:ext cx="9410530" cy="1452706"/>
          </a:xfrm>
          <a:prstGeom prst="rect">
            <a:avLst/>
          </a:prstGeom>
          <a:ln>
            <a:noFill/>
          </a:ln>
        </p:spPr>
        <p:txBody>
          <a:bodyPr/>
          <a:lst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285750" indent="-285750">
              <a:buFont typeface="Arial" panose="020B0604020202020204" pitchFamily="34" charset="0"/>
              <a:buChar char="•"/>
            </a:pPr>
            <a:r>
              <a:rPr lang="ja-JP" altLang="en-US" sz="1600" dirty="0" smtClean="0">
                <a:solidFill>
                  <a:schemeClr val="tx1">
                    <a:lumMod val="85000"/>
                    <a:lumOff val="15000"/>
                  </a:schemeClr>
                </a:solidFill>
              </a:rPr>
              <a:t>想定されているユースケースには、異なる</a:t>
            </a:r>
            <a:r>
              <a:rPr lang="en-US" altLang="ja-JP" sz="1600" dirty="0" smtClean="0">
                <a:solidFill>
                  <a:schemeClr val="tx1">
                    <a:lumMod val="85000"/>
                    <a:lumOff val="15000"/>
                  </a:schemeClr>
                </a:solidFill>
              </a:rPr>
              <a:t>SaaS</a:t>
            </a:r>
            <a:r>
              <a:rPr lang="ja-JP" altLang="en-US" sz="1600" dirty="0" smtClean="0">
                <a:solidFill>
                  <a:schemeClr val="tx1">
                    <a:lumMod val="85000"/>
                    <a:lumOff val="15000"/>
                  </a:schemeClr>
                </a:solidFill>
              </a:rPr>
              <a:t>間でのシングルサインオンや</a:t>
            </a:r>
            <a:r>
              <a:rPr lang="en-US" altLang="ja-JP" sz="1600" dirty="0" smtClean="0">
                <a:solidFill>
                  <a:schemeClr val="tx1">
                    <a:lumMod val="85000"/>
                    <a:lumOff val="15000"/>
                  </a:schemeClr>
                </a:solidFill>
              </a:rPr>
              <a:t>ID</a:t>
            </a:r>
            <a:r>
              <a:rPr lang="ja-JP" altLang="en-US" sz="1600" dirty="0" smtClean="0">
                <a:solidFill>
                  <a:schemeClr val="tx1">
                    <a:lumMod val="85000"/>
                    <a:lumOff val="15000"/>
                  </a:schemeClr>
                </a:solidFill>
              </a:rPr>
              <a:t>情報の更新、認証プロトコルを利用した</a:t>
            </a:r>
            <a:r>
              <a:rPr lang="en-US" altLang="ja-JP" sz="1600" dirty="0" smtClean="0">
                <a:solidFill>
                  <a:schemeClr val="tx1">
                    <a:lumMod val="85000"/>
                    <a:lumOff val="15000"/>
                  </a:schemeClr>
                </a:solidFill>
              </a:rPr>
              <a:t>ID</a:t>
            </a:r>
            <a:r>
              <a:rPr lang="ja-JP" altLang="en-US" sz="1600" dirty="0" smtClean="0">
                <a:solidFill>
                  <a:schemeClr val="tx1">
                    <a:lumMod val="85000"/>
                    <a:lumOff val="15000"/>
                  </a:schemeClr>
                </a:solidFill>
              </a:rPr>
              <a:t>情報の転送の承認などがある</a:t>
            </a:r>
            <a:endParaRPr lang="en-US" altLang="ja-JP" sz="1600" dirty="0" smtClean="0">
              <a:solidFill>
                <a:schemeClr val="tx1">
                  <a:lumMod val="85000"/>
                  <a:lumOff val="15000"/>
                </a:schemeClr>
              </a:solidFill>
            </a:endParaRPr>
          </a:p>
          <a:p>
            <a:pPr marL="285750" indent="-285750">
              <a:buFont typeface="Arial" panose="020B0604020202020204" pitchFamily="34" charset="0"/>
              <a:buChar char="•"/>
            </a:pPr>
            <a:r>
              <a:rPr lang="en-US" altLang="ja-JP" sz="1600" dirty="0" smtClean="0">
                <a:solidFill>
                  <a:schemeClr val="tx1">
                    <a:lumMod val="85000"/>
                    <a:lumOff val="15000"/>
                  </a:schemeClr>
                </a:solidFill>
              </a:rPr>
              <a:t>SCIM</a:t>
            </a:r>
            <a:r>
              <a:rPr lang="ja-JP" altLang="en-US" sz="1600" dirty="0" smtClean="0">
                <a:solidFill>
                  <a:schemeClr val="tx1">
                    <a:lumMod val="85000"/>
                    <a:lumOff val="15000"/>
                  </a:schemeClr>
                </a:solidFill>
              </a:rPr>
              <a:t>と連携する認証プロトコルには</a:t>
            </a:r>
            <a:r>
              <a:rPr lang="en-US" altLang="ja-JP" sz="1600" dirty="0" smtClean="0">
                <a:solidFill>
                  <a:schemeClr val="tx1">
                    <a:lumMod val="85000"/>
                    <a:lumOff val="15000"/>
                  </a:schemeClr>
                </a:solidFill>
              </a:rPr>
              <a:t>OAuth</a:t>
            </a:r>
            <a:r>
              <a:rPr lang="ja-JP" altLang="en-US" sz="1600" dirty="0" err="1" smtClean="0">
                <a:solidFill>
                  <a:schemeClr val="tx1">
                    <a:lumMod val="85000"/>
                    <a:lumOff val="15000"/>
                  </a:schemeClr>
                </a:solidFill>
              </a:rPr>
              <a:t>、</a:t>
            </a:r>
            <a:r>
              <a:rPr lang="en-US" altLang="ja-JP" sz="1600" dirty="0" smtClean="0">
                <a:solidFill>
                  <a:schemeClr val="tx1">
                    <a:lumMod val="85000"/>
                    <a:lumOff val="15000"/>
                  </a:schemeClr>
                </a:solidFill>
              </a:rPr>
              <a:t>SAML</a:t>
            </a:r>
            <a:r>
              <a:rPr lang="ja-JP" altLang="en-US" sz="1600" dirty="0" smtClean="0">
                <a:solidFill>
                  <a:schemeClr val="tx1">
                    <a:lumMod val="85000"/>
                    <a:lumOff val="15000"/>
                  </a:schemeClr>
                </a:solidFill>
              </a:rPr>
              <a:t>などが推奨されている</a:t>
            </a:r>
            <a:endParaRPr lang="en-US" altLang="ja-JP" sz="1600" dirty="0">
              <a:solidFill>
                <a:schemeClr val="tx1">
                  <a:lumMod val="85000"/>
                  <a:lumOff val="15000"/>
                </a:schemeClr>
              </a:solidFill>
            </a:endParaRPr>
          </a:p>
        </p:txBody>
      </p:sp>
      <p:sp>
        <p:nvSpPr>
          <p:cNvPr id="2" name="正方形/長方形 1"/>
          <p:cNvSpPr/>
          <p:nvPr/>
        </p:nvSpPr>
        <p:spPr>
          <a:xfrm>
            <a:off x="331490" y="6453872"/>
            <a:ext cx="6724630" cy="338554"/>
          </a:xfrm>
          <a:prstGeom prst="rect">
            <a:avLst/>
          </a:prstGeom>
        </p:spPr>
        <p:txBody>
          <a:bodyPr wrap="square">
            <a:spAutoFit/>
          </a:bodyPr>
          <a:lstStyle/>
          <a:p>
            <a:r>
              <a:rPr lang="ja-JP" altLang="en-US" sz="800" dirty="0" smtClean="0"/>
              <a:t>出所</a:t>
            </a:r>
            <a:r>
              <a:rPr lang="en-US" altLang="ja-JP" sz="800" dirty="0" smtClean="0"/>
              <a:t>1</a:t>
            </a:r>
            <a:r>
              <a:rPr lang="ja-JP" altLang="en-US" sz="800" dirty="0" smtClean="0"/>
              <a:t>）</a:t>
            </a:r>
            <a:r>
              <a:rPr lang="en-US" altLang="ja-JP" sz="800" dirty="0"/>
              <a:t>https://datatracker.ietf.org/doc/rfc7642</a:t>
            </a:r>
            <a:r>
              <a:rPr lang="en-US" altLang="ja-JP" sz="800" dirty="0" smtClean="0"/>
              <a:t>/</a:t>
            </a:r>
          </a:p>
          <a:p>
            <a:r>
              <a:rPr lang="ja-JP" altLang="en-US" sz="800" dirty="0" smtClean="0"/>
              <a:t>出所</a:t>
            </a:r>
            <a:r>
              <a:rPr lang="en-US" altLang="ja-JP" sz="800" dirty="0" smtClean="0"/>
              <a:t>2</a:t>
            </a:r>
            <a:r>
              <a:rPr lang="ja-JP" altLang="en-US" sz="800" dirty="0" smtClean="0"/>
              <a:t>） </a:t>
            </a:r>
            <a:r>
              <a:rPr lang="en-US" altLang="ja-JP" sz="800" dirty="0"/>
              <a:t>http://www.simplecloud.info/</a:t>
            </a:r>
            <a:endParaRPr lang="ja-JP" altLang="en-US" sz="800" dirty="0"/>
          </a:p>
        </p:txBody>
      </p:sp>
      <p:pic>
        <p:nvPicPr>
          <p:cNvPr id="17" name="図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990" y="3793448"/>
            <a:ext cx="850404" cy="850404"/>
          </a:xfrm>
          <a:prstGeom prst="rect">
            <a:avLst/>
          </a:prstGeom>
        </p:spPr>
      </p:pic>
      <p:sp>
        <p:nvSpPr>
          <p:cNvPr id="19" name="テキスト ボックス 18"/>
          <p:cNvSpPr txBox="1"/>
          <p:nvPr/>
        </p:nvSpPr>
        <p:spPr>
          <a:xfrm>
            <a:off x="-252672" y="4653033"/>
            <a:ext cx="1655727"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200" dirty="0" smtClean="0">
                <a:solidFill>
                  <a:srgbClr val="000000"/>
                </a:solidFill>
                <a:latin typeface="Meiryo UI" panose="020B0604030504040204" pitchFamily="50" charset="-128"/>
                <a:ea typeface="Meiryo UI" panose="020B0604030504040204" pitchFamily="50" charset="-128"/>
              </a:rPr>
              <a:t>エンドユーザー</a:t>
            </a:r>
            <a:endParaRPr lang="en-US" altLang="ja-JP" sz="1200" dirty="0" smtClean="0">
              <a:solidFill>
                <a:srgbClr val="000000"/>
              </a:solidFill>
              <a:latin typeface="Meiryo UI" panose="020B0604030504040204" pitchFamily="50" charset="-128"/>
              <a:ea typeface="Meiryo UI"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200" dirty="0" smtClean="0">
                <a:solidFill>
                  <a:srgbClr val="000000"/>
                </a:solidFill>
                <a:latin typeface="Meiryo UI" panose="020B0604030504040204" pitchFamily="50" charset="-128"/>
                <a:ea typeface="Meiryo UI" panose="020B0604030504040204" pitchFamily="50" charset="-128"/>
              </a:rPr>
              <a:t>（</a:t>
            </a:r>
            <a:r>
              <a:rPr lang="en-US" altLang="ja-JP" sz="1200" dirty="0" smtClean="0">
                <a:solidFill>
                  <a:srgbClr val="000000"/>
                </a:solidFill>
                <a:latin typeface="Meiryo UI" panose="020B0604030504040204" pitchFamily="50" charset="-128"/>
                <a:ea typeface="Meiryo UI" panose="020B0604030504040204" pitchFamily="50" charset="-128"/>
              </a:rPr>
              <a:t>CSU</a:t>
            </a:r>
            <a:r>
              <a:rPr lang="ja-JP" altLang="en-US" sz="1200" dirty="0" smtClean="0">
                <a:solidFill>
                  <a:srgbClr val="000000"/>
                </a:solidFill>
                <a:latin typeface="Meiryo UI" panose="020B0604030504040204" pitchFamily="50" charset="-128"/>
                <a:ea typeface="Meiryo UI" panose="020B0604030504040204" pitchFamily="50" charset="-128"/>
              </a:rPr>
              <a:t>）</a:t>
            </a:r>
            <a:endParaRPr lang="en-US" altLang="ja-JP" sz="1200" dirty="0" smtClean="0">
              <a:solidFill>
                <a:srgbClr val="000000"/>
              </a:solidFill>
              <a:latin typeface="Meiryo UI" panose="020B0604030504040204" pitchFamily="50" charset="-128"/>
              <a:ea typeface="Meiryo UI" panose="020B0604030504040204" pitchFamily="50" charset="-128"/>
            </a:endParaRPr>
          </a:p>
        </p:txBody>
      </p:sp>
      <p:pic>
        <p:nvPicPr>
          <p:cNvPr id="25" name="図 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69943" y="2535574"/>
            <a:ext cx="956216" cy="956216"/>
          </a:xfrm>
          <a:prstGeom prst="rect">
            <a:avLst/>
          </a:prstGeom>
        </p:spPr>
      </p:pic>
      <p:pic>
        <p:nvPicPr>
          <p:cNvPr id="26" name="図 2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23963" y="4642747"/>
            <a:ext cx="956216" cy="956216"/>
          </a:xfrm>
          <a:prstGeom prst="rect">
            <a:avLst/>
          </a:prstGeom>
        </p:spPr>
      </p:pic>
      <p:grpSp>
        <p:nvGrpSpPr>
          <p:cNvPr id="27" name="グループ化 26"/>
          <p:cNvGrpSpPr>
            <a:grpSpLocks noChangeAspect="1"/>
          </p:cNvGrpSpPr>
          <p:nvPr/>
        </p:nvGrpSpPr>
        <p:grpSpPr>
          <a:xfrm>
            <a:off x="3240143" y="5221226"/>
            <a:ext cx="453662" cy="386418"/>
            <a:chOff x="6249144" y="886511"/>
            <a:chExt cx="720080" cy="845997"/>
          </a:xfrm>
        </p:grpSpPr>
        <p:sp>
          <p:nvSpPr>
            <p:cNvPr id="28" name="円柱 27"/>
            <p:cNvSpPr/>
            <p:nvPr/>
          </p:nvSpPr>
          <p:spPr>
            <a:xfrm>
              <a:off x="6249144" y="1420675"/>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29" name="円柱 28"/>
            <p:cNvSpPr/>
            <p:nvPr/>
          </p:nvSpPr>
          <p:spPr>
            <a:xfrm>
              <a:off x="6249144" y="1158692"/>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30" name="円柱 29"/>
            <p:cNvSpPr/>
            <p:nvPr/>
          </p:nvSpPr>
          <p:spPr>
            <a:xfrm>
              <a:off x="6249144" y="886511"/>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grpSp>
      <p:sp>
        <p:nvSpPr>
          <p:cNvPr id="35" name="テキスト ボックス 34"/>
          <p:cNvSpPr txBox="1"/>
          <p:nvPr/>
        </p:nvSpPr>
        <p:spPr>
          <a:xfrm>
            <a:off x="3574208" y="3461199"/>
            <a:ext cx="165572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200" dirty="0" smtClean="0">
                <a:solidFill>
                  <a:srgbClr val="000000"/>
                </a:solidFill>
                <a:latin typeface="Meiryo UI" panose="020B0604030504040204" pitchFamily="50" charset="-128"/>
                <a:ea typeface="Meiryo UI" panose="020B0604030504040204" pitchFamily="50" charset="-128"/>
              </a:rPr>
              <a:t>CSP</a:t>
            </a:r>
            <a:r>
              <a:rPr lang="ja-JP" altLang="en-US" sz="1200" dirty="0" err="1" smtClean="0">
                <a:solidFill>
                  <a:srgbClr val="000000"/>
                </a:solidFill>
                <a:latin typeface="Meiryo UI" panose="020B0604030504040204" pitchFamily="50" charset="-128"/>
                <a:ea typeface="Meiryo UI" panose="020B0604030504040204" pitchFamily="50" charset="-128"/>
              </a:rPr>
              <a:t>ー</a:t>
            </a:r>
            <a:r>
              <a:rPr lang="ja-JP" altLang="en-US" sz="1200" dirty="0" smtClean="0">
                <a:solidFill>
                  <a:srgbClr val="000000"/>
                </a:solidFill>
                <a:latin typeface="Meiryo UI" panose="020B0604030504040204" pitchFamily="50" charset="-128"/>
                <a:ea typeface="Meiryo UI" panose="020B0604030504040204" pitchFamily="50" charset="-128"/>
              </a:rPr>
              <a:t>①</a:t>
            </a:r>
            <a:endParaRPr lang="en-US" altLang="ja-JP" sz="1200" dirty="0" smtClean="0">
              <a:solidFill>
                <a:srgbClr val="000000"/>
              </a:solidFill>
              <a:latin typeface="Meiryo UI" panose="020B0604030504040204" pitchFamily="50" charset="-128"/>
              <a:ea typeface="Meiryo UI"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（クラウドサービス</a:t>
            </a:r>
            <a:endParaRPr kumimoji="1" lang="en-US" altLang="ja-JP" sz="12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200" dirty="0">
                <a:solidFill>
                  <a:srgbClr val="000000"/>
                </a:solidFill>
                <a:latin typeface="Meiryo UI" panose="020B0604030504040204" pitchFamily="50" charset="-128"/>
                <a:ea typeface="Meiryo UI" panose="020B0604030504040204" pitchFamily="50" charset="-128"/>
              </a:rPr>
              <a:t>プロバイダー</a:t>
            </a:r>
            <a:r>
              <a:rPr kumimoji="1" lang="ja-JP" altLang="en-US" sz="12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36" name="テキスト ボックス 35"/>
          <p:cNvSpPr txBox="1"/>
          <p:nvPr/>
        </p:nvSpPr>
        <p:spPr>
          <a:xfrm>
            <a:off x="3574208" y="5624061"/>
            <a:ext cx="165572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200" dirty="0" smtClean="0">
                <a:solidFill>
                  <a:srgbClr val="000000"/>
                </a:solidFill>
                <a:latin typeface="Meiryo UI" panose="020B0604030504040204" pitchFamily="50" charset="-128"/>
                <a:ea typeface="Meiryo UI" panose="020B0604030504040204" pitchFamily="50" charset="-128"/>
              </a:rPr>
              <a:t>CSP</a:t>
            </a:r>
            <a:r>
              <a:rPr lang="ja-JP" altLang="en-US" sz="1200" dirty="0" err="1" smtClean="0">
                <a:solidFill>
                  <a:srgbClr val="000000"/>
                </a:solidFill>
                <a:latin typeface="Meiryo UI" panose="020B0604030504040204" pitchFamily="50" charset="-128"/>
                <a:ea typeface="Meiryo UI" panose="020B0604030504040204" pitchFamily="50" charset="-128"/>
              </a:rPr>
              <a:t>ー</a:t>
            </a:r>
            <a:r>
              <a:rPr lang="ja-JP" altLang="en-US" sz="1200" dirty="0">
                <a:solidFill>
                  <a:srgbClr val="000000"/>
                </a:solidFill>
                <a:latin typeface="Meiryo UI" panose="020B0604030504040204" pitchFamily="50" charset="-128"/>
                <a:ea typeface="Meiryo UI" panose="020B0604030504040204" pitchFamily="50" charset="-128"/>
              </a:rPr>
              <a:t>②</a:t>
            </a:r>
            <a:endParaRPr lang="en-US" altLang="ja-JP" sz="1200" dirty="0" smtClean="0">
              <a:solidFill>
                <a:srgbClr val="000000"/>
              </a:solidFill>
              <a:latin typeface="Meiryo UI" panose="020B0604030504040204" pitchFamily="50" charset="-128"/>
              <a:ea typeface="Meiryo UI"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（クラウドサービス</a:t>
            </a:r>
            <a:endParaRPr kumimoji="1" lang="en-US" altLang="ja-JP" sz="12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200" dirty="0">
                <a:solidFill>
                  <a:srgbClr val="000000"/>
                </a:solidFill>
                <a:latin typeface="Meiryo UI" panose="020B0604030504040204" pitchFamily="50" charset="-128"/>
                <a:ea typeface="Meiryo UI" panose="020B0604030504040204" pitchFamily="50" charset="-128"/>
              </a:rPr>
              <a:t>プロバイダー</a:t>
            </a:r>
            <a:r>
              <a:rPr kumimoji="1" lang="ja-JP" altLang="en-US" sz="12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grpSp>
        <p:nvGrpSpPr>
          <p:cNvPr id="37" name="グループ化 36"/>
          <p:cNvGrpSpPr>
            <a:grpSpLocks noChangeAspect="1"/>
          </p:cNvGrpSpPr>
          <p:nvPr/>
        </p:nvGrpSpPr>
        <p:grpSpPr>
          <a:xfrm>
            <a:off x="3240143" y="3246144"/>
            <a:ext cx="453662" cy="386418"/>
            <a:chOff x="6249144" y="886511"/>
            <a:chExt cx="720080" cy="845997"/>
          </a:xfrm>
        </p:grpSpPr>
        <p:sp>
          <p:nvSpPr>
            <p:cNvPr id="38" name="円柱 37"/>
            <p:cNvSpPr/>
            <p:nvPr/>
          </p:nvSpPr>
          <p:spPr>
            <a:xfrm>
              <a:off x="6249144" y="1420675"/>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39" name="円柱 38"/>
            <p:cNvSpPr/>
            <p:nvPr/>
          </p:nvSpPr>
          <p:spPr>
            <a:xfrm>
              <a:off x="6249144" y="1158692"/>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40" name="円柱 39"/>
            <p:cNvSpPr/>
            <p:nvPr/>
          </p:nvSpPr>
          <p:spPr>
            <a:xfrm>
              <a:off x="6249144" y="886511"/>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grpSp>
      <p:sp>
        <p:nvSpPr>
          <p:cNvPr id="4" name="正方形/長方形 3"/>
          <p:cNvSpPr/>
          <p:nvPr/>
        </p:nvSpPr>
        <p:spPr>
          <a:xfrm>
            <a:off x="149990" y="2221836"/>
            <a:ext cx="4566389" cy="269017"/>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smtClean="0">
                <a:solidFill>
                  <a:schemeClr val="tx1"/>
                </a:solidFill>
              </a:rPr>
              <a:t>ユースケース：</a:t>
            </a:r>
            <a:r>
              <a:rPr kumimoji="1" lang="en-US" altLang="ja-JP" sz="1400" b="1" dirty="0" smtClean="0">
                <a:solidFill>
                  <a:schemeClr val="tx1"/>
                </a:solidFill>
              </a:rPr>
              <a:t>SSO</a:t>
            </a:r>
            <a:r>
              <a:rPr kumimoji="1" lang="ja-JP" altLang="en-US" sz="1400" b="1" dirty="0" smtClean="0">
                <a:solidFill>
                  <a:schemeClr val="tx1"/>
                </a:solidFill>
              </a:rPr>
              <a:t>サービス</a:t>
            </a:r>
            <a:endParaRPr kumimoji="1" lang="ja-JP" altLang="en-US" sz="1400" b="1" dirty="0">
              <a:solidFill>
                <a:schemeClr val="tx1"/>
              </a:solidFill>
            </a:endParaRPr>
          </a:p>
        </p:txBody>
      </p:sp>
      <p:cxnSp>
        <p:nvCxnSpPr>
          <p:cNvPr id="6" name="直線矢印コネクタ 5"/>
          <p:cNvCxnSpPr>
            <a:stCxn id="17" idx="3"/>
            <a:endCxn id="39" idx="2"/>
          </p:cNvCxnSpPr>
          <p:nvPr/>
        </p:nvCxnSpPr>
        <p:spPr>
          <a:xfrm flipV="1">
            <a:off x="1000394" y="3441683"/>
            <a:ext cx="2239749" cy="776967"/>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41" name="正方形/長方形 40"/>
          <p:cNvSpPr/>
          <p:nvPr/>
        </p:nvSpPr>
        <p:spPr>
          <a:xfrm>
            <a:off x="5229935" y="2221836"/>
            <a:ext cx="4566389" cy="269017"/>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smtClean="0">
                <a:solidFill>
                  <a:schemeClr val="tx1"/>
                </a:solidFill>
              </a:rPr>
              <a:t>ユースケース：</a:t>
            </a:r>
            <a:r>
              <a:rPr lang="ja-JP" altLang="en-US" sz="1400" b="1" dirty="0" smtClean="0">
                <a:solidFill>
                  <a:schemeClr val="tx1"/>
                </a:solidFill>
              </a:rPr>
              <a:t>属性情報の転送</a:t>
            </a:r>
            <a:endParaRPr kumimoji="1" lang="ja-JP" altLang="en-US" sz="1400" b="1" dirty="0">
              <a:solidFill>
                <a:schemeClr val="tx1"/>
              </a:solidFill>
            </a:endParaRPr>
          </a:p>
        </p:txBody>
      </p:sp>
      <p:sp>
        <p:nvSpPr>
          <p:cNvPr id="43" name="テキスト ボックス 42"/>
          <p:cNvSpPr txBox="1"/>
          <p:nvPr/>
        </p:nvSpPr>
        <p:spPr>
          <a:xfrm>
            <a:off x="8203296" y="3255305"/>
            <a:ext cx="1655727"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CSP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ディレクトリ</a:t>
            </a:r>
            <a:endParaRPr kumimoji="1" lang="en-US" altLang="ja-JP" sz="12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サービス</a:t>
            </a:r>
            <a:r>
              <a:rPr kumimoji="1" lang="en-US" altLang="ja-JP" sz="12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
            </a:r>
            <a:br>
              <a:rPr kumimoji="1" lang="en-US" altLang="ja-JP" sz="12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br>
            <a:endParaRPr kumimoji="1" lang="en-US" altLang="ja-JP" sz="12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grpSp>
        <p:nvGrpSpPr>
          <p:cNvPr id="44" name="グループ化 43"/>
          <p:cNvGrpSpPr>
            <a:grpSpLocks noChangeAspect="1"/>
          </p:cNvGrpSpPr>
          <p:nvPr/>
        </p:nvGrpSpPr>
        <p:grpSpPr>
          <a:xfrm>
            <a:off x="8787493" y="2884284"/>
            <a:ext cx="453662" cy="386418"/>
            <a:chOff x="6249144" y="886511"/>
            <a:chExt cx="720080" cy="845997"/>
          </a:xfrm>
        </p:grpSpPr>
        <p:sp>
          <p:nvSpPr>
            <p:cNvPr id="45" name="円柱 44"/>
            <p:cNvSpPr/>
            <p:nvPr/>
          </p:nvSpPr>
          <p:spPr>
            <a:xfrm>
              <a:off x="6249144" y="1420675"/>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46" name="円柱 45"/>
            <p:cNvSpPr/>
            <p:nvPr/>
          </p:nvSpPr>
          <p:spPr>
            <a:xfrm>
              <a:off x="6249144" y="1158692"/>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47" name="円柱 46"/>
            <p:cNvSpPr/>
            <p:nvPr/>
          </p:nvSpPr>
          <p:spPr>
            <a:xfrm>
              <a:off x="6249144" y="886511"/>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grpSp>
      <p:pic>
        <p:nvPicPr>
          <p:cNvPr id="48" name="図 4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94770" y="3921784"/>
            <a:ext cx="850404" cy="850404"/>
          </a:xfrm>
          <a:prstGeom prst="rect">
            <a:avLst/>
          </a:prstGeom>
        </p:spPr>
      </p:pic>
      <p:sp>
        <p:nvSpPr>
          <p:cNvPr id="49" name="テキスト ボックス 48"/>
          <p:cNvSpPr txBox="1"/>
          <p:nvPr/>
        </p:nvSpPr>
        <p:spPr>
          <a:xfrm>
            <a:off x="5246647" y="4780506"/>
            <a:ext cx="1655727"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エンドユーザー</a:t>
            </a:r>
            <a:endParaRPr kumimoji="1" lang="en-US" altLang="ja-JP" sz="12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200" dirty="0" smtClean="0">
                <a:solidFill>
                  <a:srgbClr val="000000"/>
                </a:solidFill>
                <a:latin typeface="Meiryo UI" panose="020B0604030504040204" pitchFamily="50" charset="-128"/>
                <a:ea typeface="Meiryo UI" panose="020B0604030504040204" pitchFamily="50" charset="-128"/>
              </a:rPr>
              <a:t>（</a:t>
            </a:r>
            <a:r>
              <a:rPr lang="en-US" altLang="ja-JP" sz="1200" dirty="0" smtClean="0">
                <a:solidFill>
                  <a:srgbClr val="000000"/>
                </a:solidFill>
                <a:latin typeface="Meiryo UI" panose="020B0604030504040204" pitchFamily="50" charset="-128"/>
                <a:ea typeface="Meiryo UI" panose="020B0604030504040204" pitchFamily="50" charset="-128"/>
              </a:rPr>
              <a:t>CSU</a:t>
            </a:r>
            <a:r>
              <a:rPr lang="ja-JP" altLang="en-US" sz="1200" dirty="0" smtClean="0">
                <a:solidFill>
                  <a:srgbClr val="000000"/>
                </a:solidFill>
                <a:latin typeface="Meiryo UI" panose="020B0604030504040204" pitchFamily="50" charset="-128"/>
                <a:ea typeface="Meiryo UI" panose="020B0604030504040204" pitchFamily="50" charset="-128"/>
              </a:rPr>
              <a:t>）</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8" name="直線矢印コネクタ 7"/>
          <p:cNvCxnSpPr>
            <a:stCxn id="48" idx="3"/>
            <a:endCxn id="46" idx="2"/>
          </p:cNvCxnSpPr>
          <p:nvPr/>
        </p:nvCxnSpPr>
        <p:spPr>
          <a:xfrm flipV="1">
            <a:off x="6445174" y="3079823"/>
            <a:ext cx="2342319" cy="1267163"/>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1" name="直線矢印コネクタ 50"/>
          <p:cNvCxnSpPr>
            <a:endCxn id="56" idx="1"/>
          </p:cNvCxnSpPr>
          <p:nvPr/>
        </p:nvCxnSpPr>
        <p:spPr>
          <a:xfrm flipH="1">
            <a:off x="9014324" y="3708357"/>
            <a:ext cx="0" cy="1745051"/>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pSp>
        <p:nvGrpSpPr>
          <p:cNvPr id="53" name="グループ化 52"/>
          <p:cNvGrpSpPr>
            <a:grpSpLocks noChangeAspect="1"/>
          </p:cNvGrpSpPr>
          <p:nvPr/>
        </p:nvGrpSpPr>
        <p:grpSpPr>
          <a:xfrm>
            <a:off x="8787493" y="5453408"/>
            <a:ext cx="453662" cy="386418"/>
            <a:chOff x="6249144" y="886511"/>
            <a:chExt cx="720080" cy="845997"/>
          </a:xfrm>
        </p:grpSpPr>
        <p:sp>
          <p:nvSpPr>
            <p:cNvPr id="54" name="円柱 53"/>
            <p:cNvSpPr/>
            <p:nvPr/>
          </p:nvSpPr>
          <p:spPr>
            <a:xfrm>
              <a:off x="6249144" y="1420675"/>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55" name="円柱 54"/>
            <p:cNvSpPr/>
            <p:nvPr/>
          </p:nvSpPr>
          <p:spPr>
            <a:xfrm>
              <a:off x="6249144" y="1158692"/>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56" name="円柱 55"/>
            <p:cNvSpPr/>
            <p:nvPr/>
          </p:nvSpPr>
          <p:spPr>
            <a:xfrm>
              <a:off x="6249144" y="886511"/>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grpSp>
      <p:sp>
        <p:nvSpPr>
          <p:cNvPr id="57" name="テキスト ボックス 56"/>
          <p:cNvSpPr txBox="1"/>
          <p:nvPr/>
        </p:nvSpPr>
        <p:spPr>
          <a:xfrm>
            <a:off x="1608524" y="3491790"/>
            <a:ext cx="914400" cy="245646"/>
          </a:xfrm>
          <a:prstGeom prst="rect">
            <a:avLst/>
          </a:prstGeom>
          <a:noFill/>
        </p:spPr>
        <p:txBody>
          <a:bodyPr wrap="none" lIns="0" rIns="0" rtlCol="0">
            <a:noAutofit/>
          </a:bodyPr>
          <a:lstStyle/>
          <a:p>
            <a:pPr algn="l" defTabSz="288000"/>
            <a:r>
              <a:rPr kumimoji="1" lang="ja-JP" altLang="en-US" sz="1200" dirty="0" smtClean="0">
                <a:latin typeface="+mn-ea"/>
              </a:rPr>
              <a:t>アカウントを保持</a:t>
            </a:r>
            <a:endParaRPr kumimoji="1" lang="ja-JP" altLang="en-US" sz="1200" dirty="0">
              <a:latin typeface="+mn-ea"/>
            </a:endParaRPr>
          </a:p>
        </p:txBody>
      </p:sp>
      <p:sp>
        <p:nvSpPr>
          <p:cNvPr id="58" name="テキスト ボックス 57"/>
          <p:cNvSpPr txBox="1"/>
          <p:nvPr/>
        </p:nvSpPr>
        <p:spPr>
          <a:xfrm>
            <a:off x="2672091" y="2970888"/>
            <a:ext cx="1655727"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SaaS</a:t>
            </a:r>
            <a:r>
              <a:rPr kumimoji="1" lang="ja-JP" altLang="en-US" sz="12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①</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59" name="テキスト ボックス 58"/>
          <p:cNvSpPr txBox="1"/>
          <p:nvPr/>
        </p:nvSpPr>
        <p:spPr>
          <a:xfrm>
            <a:off x="2636339" y="4952526"/>
            <a:ext cx="1655727"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SaaS</a:t>
            </a:r>
            <a:r>
              <a:rPr lang="ja-JP" altLang="en-US" sz="1200" dirty="0">
                <a:solidFill>
                  <a:srgbClr val="000000"/>
                </a:solidFill>
                <a:latin typeface="Meiryo UI" panose="020B0604030504040204" pitchFamily="50" charset="-128"/>
                <a:ea typeface="Meiryo UI" panose="020B0604030504040204" pitchFamily="50" charset="-128"/>
              </a:rPr>
              <a:t>②</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60" name="直線矢印コネクタ 59"/>
          <p:cNvCxnSpPr>
            <a:stCxn id="38" idx="3"/>
            <a:endCxn id="59" idx="0"/>
          </p:cNvCxnSpPr>
          <p:nvPr/>
        </p:nvCxnSpPr>
        <p:spPr>
          <a:xfrm flipH="1">
            <a:off x="3464203" y="3632562"/>
            <a:ext cx="2771" cy="1319964"/>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64" name="直線矢印コネクタ 63"/>
          <p:cNvCxnSpPr/>
          <p:nvPr/>
        </p:nvCxnSpPr>
        <p:spPr>
          <a:xfrm>
            <a:off x="4274537" y="4026702"/>
            <a:ext cx="0" cy="626331"/>
          </a:xfrm>
          <a:prstGeom prst="straightConnector1">
            <a:avLst/>
          </a:prstGeom>
          <a:ln w="3175">
            <a:solidFill>
              <a:schemeClr val="tx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65" name="テキスト ボックス 64"/>
          <p:cNvSpPr txBox="1"/>
          <p:nvPr/>
        </p:nvSpPr>
        <p:spPr>
          <a:xfrm>
            <a:off x="4204811" y="4029466"/>
            <a:ext cx="1214923" cy="493832"/>
          </a:xfrm>
          <a:prstGeom prst="rect">
            <a:avLst/>
          </a:prstGeom>
          <a:noFill/>
        </p:spPr>
        <p:txBody>
          <a:bodyPr wrap="none" lIns="0" rIns="0" rtlCol="0">
            <a:noAutofit/>
          </a:bodyPr>
          <a:lstStyle/>
          <a:p>
            <a:pPr algn="ctr" defTabSz="288000"/>
            <a:r>
              <a:rPr lang="ja-JP" altLang="en-US" sz="1200" dirty="0" smtClean="0">
                <a:latin typeface="+mn-ea"/>
              </a:rPr>
              <a:t>ユーザー</a:t>
            </a:r>
            <a:r>
              <a:rPr lang="en-US" altLang="ja-JP" sz="1200" dirty="0" smtClean="0">
                <a:latin typeface="+mn-ea"/>
              </a:rPr>
              <a:t>ID</a:t>
            </a:r>
          </a:p>
          <a:p>
            <a:pPr algn="ctr" defTabSz="288000"/>
            <a:r>
              <a:rPr kumimoji="1" lang="ja-JP" altLang="en-US" sz="1200" dirty="0" smtClean="0">
                <a:latin typeface="+mn-ea"/>
              </a:rPr>
              <a:t>のフェデレーション</a:t>
            </a:r>
            <a:endParaRPr kumimoji="1" lang="en-US" altLang="ja-JP" sz="1200" dirty="0" smtClean="0">
              <a:latin typeface="+mn-ea"/>
            </a:endParaRPr>
          </a:p>
          <a:p>
            <a:pPr algn="ctr" defTabSz="288000"/>
            <a:r>
              <a:rPr lang="ja-JP" altLang="en-US" sz="1200" dirty="0" smtClean="0">
                <a:latin typeface="+mn-ea"/>
              </a:rPr>
              <a:t>を行う</a:t>
            </a:r>
            <a:endParaRPr kumimoji="1" lang="ja-JP" altLang="en-US" sz="1200" dirty="0">
              <a:latin typeface="+mn-ea"/>
            </a:endParaRPr>
          </a:p>
        </p:txBody>
      </p:sp>
      <p:sp>
        <p:nvSpPr>
          <p:cNvPr id="66" name="楕円 65"/>
          <p:cNvSpPr/>
          <p:nvPr/>
        </p:nvSpPr>
        <p:spPr>
          <a:xfrm>
            <a:off x="2424425" y="4377282"/>
            <a:ext cx="1636295" cy="205634"/>
          </a:xfrm>
          <a:prstGeom prst="ellipse">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400" dirty="0" smtClean="0">
                <a:solidFill>
                  <a:schemeClr val="tx1"/>
                </a:solidFill>
              </a:rPr>
              <a:t>SCIM</a:t>
            </a:r>
            <a:endParaRPr kumimoji="1" lang="ja-JP" altLang="en-US" sz="1400" dirty="0">
              <a:solidFill>
                <a:schemeClr val="tx1"/>
              </a:solidFill>
            </a:endParaRPr>
          </a:p>
        </p:txBody>
      </p:sp>
      <p:cxnSp>
        <p:nvCxnSpPr>
          <p:cNvPr id="67" name="直線矢印コネクタ 66"/>
          <p:cNvCxnSpPr>
            <a:stCxn id="17" idx="3"/>
            <a:endCxn id="29" idx="2"/>
          </p:cNvCxnSpPr>
          <p:nvPr/>
        </p:nvCxnSpPr>
        <p:spPr>
          <a:xfrm>
            <a:off x="1000394" y="4218650"/>
            <a:ext cx="2239749" cy="1198115"/>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71" name="テキスト ボックス 70"/>
          <p:cNvSpPr txBox="1"/>
          <p:nvPr/>
        </p:nvSpPr>
        <p:spPr>
          <a:xfrm>
            <a:off x="1566641" y="4983879"/>
            <a:ext cx="914400" cy="245646"/>
          </a:xfrm>
          <a:prstGeom prst="rect">
            <a:avLst/>
          </a:prstGeom>
          <a:noFill/>
        </p:spPr>
        <p:txBody>
          <a:bodyPr wrap="none" lIns="0" rIns="0" rtlCol="0">
            <a:noAutofit/>
          </a:bodyPr>
          <a:lstStyle/>
          <a:p>
            <a:pPr algn="ctr" defTabSz="288000"/>
            <a:r>
              <a:rPr lang="en-US" altLang="ja-JP" sz="1200" dirty="0" smtClean="0">
                <a:latin typeface="+mn-ea"/>
              </a:rPr>
              <a:t>SaaS</a:t>
            </a:r>
            <a:r>
              <a:rPr lang="ja-JP" altLang="en-US" sz="1200" dirty="0" smtClean="0">
                <a:latin typeface="+mn-ea"/>
              </a:rPr>
              <a:t>①の</a:t>
            </a:r>
            <a:r>
              <a:rPr lang="en-US" altLang="ja-JP" sz="1200" dirty="0" smtClean="0">
                <a:latin typeface="+mn-ea"/>
              </a:rPr>
              <a:t>ID</a:t>
            </a:r>
            <a:r>
              <a:rPr lang="ja-JP" altLang="en-US" sz="1200" dirty="0" smtClean="0">
                <a:latin typeface="+mn-ea"/>
              </a:rPr>
              <a:t>で</a:t>
            </a:r>
            <a:endParaRPr lang="en-US" altLang="ja-JP" sz="1200" dirty="0" smtClean="0">
              <a:latin typeface="+mn-ea"/>
            </a:endParaRPr>
          </a:p>
          <a:p>
            <a:pPr algn="ctr" defTabSz="288000"/>
            <a:r>
              <a:rPr kumimoji="1" lang="ja-JP" altLang="en-US" sz="1200" dirty="0">
                <a:latin typeface="+mn-ea"/>
              </a:rPr>
              <a:t>サインオン</a:t>
            </a:r>
          </a:p>
        </p:txBody>
      </p:sp>
      <p:sp>
        <p:nvSpPr>
          <p:cNvPr id="72" name="テキスト ボックス 71"/>
          <p:cNvSpPr txBox="1"/>
          <p:nvPr/>
        </p:nvSpPr>
        <p:spPr>
          <a:xfrm>
            <a:off x="2543488" y="3841248"/>
            <a:ext cx="914400" cy="245646"/>
          </a:xfrm>
          <a:prstGeom prst="rect">
            <a:avLst/>
          </a:prstGeom>
          <a:noFill/>
        </p:spPr>
        <p:txBody>
          <a:bodyPr wrap="none" lIns="0" rIns="0" rtlCol="0">
            <a:noAutofit/>
          </a:bodyPr>
          <a:lstStyle/>
          <a:p>
            <a:pPr algn="l" defTabSz="288000"/>
            <a:r>
              <a:rPr lang="en-US" altLang="ja-JP" sz="1200" dirty="0" smtClean="0">
                <a:latin typeface="+mn-ea"/>
              </a:rPr>
              <a:t>ID</a:t>
            </a:r>
            <a:r>
              <a:rPr lang="ja-JP" altLang="en-US" sz="1200" dirty="0" smtClean="0">
                <a:latin typeface="+mn-ea"/>
              </a:rPr>
              <a:t>情報を提供</a:t>
            </a:r>
            <a:endParaRPr lang="en-US" altLang="ja-JP" sz="1200" dirty="0" smtClean="0">
              <a:latin typeface="+mn-ea"/>
            </a:endParaRPr>
          </a:p>
          <a:p>
            <a:pPr algn="l" defTabSz="288000"/>
            <a:r>
              <a:rPr kumimoji="1" lang="en-US" altLang="ja-JP" sz="1200" dirty="0" smtClean="0">
                <a:latin typeface="+mn-ea"/>
              </a:rPr>
              <a:t>ID</a:t>
            </a:r>
            <a:r>
              <a:rPr kumimoji="1" lang="ja-JP" altLang="en-US" sz="1200" dirty="0" smtClean="0">
                <a:latin typeface="+mn-ea"/>
              </a:rPr>
              <a:t>情報の更新</a:t>
            </a:r>
            <a:endParaRPr kumimoji="1" lang="ja-JP" altLang="en-US" sz="1200" dirty="0">
              <a:latin typeface="+mn-ea"/>
            </a:endParaRPr>
          </a:p>
        </p:txBody>
      </p:sp>
      <p:sp>
        <p:nvSpPr>
          <p:cNvPr id="73" name="楕円 72"/>
          <p:cNvSpPr/>
          <p:nvPr/>
        </p:nvSpPr>
        <p:spPr>
          <a:xfrm>
            <a:off x="8219153" y="4750683"/>
            <a:ext cx="1636295" cy="205634"/>
          </a:xfrm>
          <a:prstGeom prst="ellipse">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400" dirty="0" smtClean="0">
                <a:solidFill>
                  <a:schemeClr val="tx1"/>
                </a:solidFill>
              </a:rPr>
              <a:t>SCIM</a:t>
            </a:r>
            <a:endParaRPr kumimoji="1" lang="ja-JP" altLang="en-US" sz="1400" dirty="0">
              <a:solidFill>
                <a:schemeClr val="tx1"/>
              </a:solidFill>
            </a:endParaRPr>
          </a:p>
        </p:txBody>
      </p:sp>
      <p:cxnSp>
        <p:nvCxnSpPr>
          <p:cNvPr id="74" name="直線矢印コネクタ 73"/>
          <p:cNvCxnSpPr>
            <a:stCxn id="48" idx="3"/>
            <a:endCxn id="55" idx="2"/>
          </p:cNvCxnSpPr>
          <p:nvPr/>
        </p:nvCxnSpPr>
        <p:spPr>
          <a:xfrm>
            <a:off x="6445174" y="4346986"/>
            <a:ext cx="2342319" cy="1301961"/>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77" name="テキスト ボックス 76"/>
          <p:cNvSpPr txBox="1"/>
          <p:nvPr/>
        </p:nvSpPr>
        <p:spPr>
          <a:xfrm>
            <a:off x="8199721" y="5845948"/>
            <a:ext cx="1655727"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Web</a:t>
            </a:r>
            <a:r>
              <a:rPr kumimoji="1" lang="ja-JP" altLang="en-US" sz="12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サイト</a:t>
            </a:r>
            <a:r>
              <a:rPr kumimoji="1" lang="en-US" altLang="ja-JP" sz="1200" b="0" i="0" u="none" strike="noStrike" kern="1200" cap="none" spc="0" normalizeH="0" baseline="0" noProof="0" dirty="0" smtClean="0">
                <a:ln>
                  <a:noFill/>
                </a:ln>
                <a:solidFill>
                  <a:srgbClr val="000000"/>
                </a:solidFill>
                <a:effectLst/>
                <a:uLnTx/>
                <a:uFillTx/>
                <a:latin typeface="Meiryo UI" panose="020B0604030504040204" pitchFamily="50" charset="-128"/>
                <a:ea typeface="Meiryo UI" panose="020B0604030504040204" pitchFamily="50" charset="-128"/>
                <a:cs typeface="+mn-cs"/>
              </a:rPr>
              <a:t>B</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80" name="テキスト ボックス 79"/>
          <p:cNvSpPr txBox="1"/>
          <p:nvPr/>
        </p:nvSpPr>
        <p:spPr>
          <a:xfrm>
            <a:off x="6445174" y="2992717"/>
            <a:ext cx="914400" cy="245646"/>
          </a:xfrm>
          <a:prstGeom prst="rect">
            <a:avLst/>
          </a:prstGeom>
          <a:noFill/>
        </p:spPr>
        <p:txBody>
          <a:bodyPr wrap="none" lIns="0" rIns="0" rtlCol="0">
            <a:noAutofit/>
          </a:bodyPr>
          <a:lstStyle/>
          <a:p>
            <a:pPr defTabSz="288000"/>
            <a:r>
              <a:rPr kumimoji="1" lang="ja-JP" altLang="en-US" sz="1200" dirty="0" smtClean="0">
                <a:latin typeface="+mn-ea"/>
              </a:rPr>
              <a:t>・アカウントを保持</a:t>
            </a:r>
            <a:endParaRPr kumimoji="1" lang="en-US" altLang="ja-JP" sz="1200" dirty="0" smtClean="0">
              <a:latin typeface="+mn-ea"/>
            </a:endParaRPr>
          </a:p>
          <a:p>
            <a:pPr defTabSz="288000"/>
            <a:r>
              <a:rPr lang="ja-JP" altLang="en-US" sz="1200" dirty="0" smtClean="0">
                <a:latin typeface="+mn-ea"/>
              </a:rPr>
              <a:t>・</a:t>
            </a:r>
            <a:r>
              <a:rPr lang="en-US" altLang="ja-JP" sz="1200" dirty="0" smtClean="0">
                <a:latin typeface="+mn-ea"/>
              </a:rPr>
              <a:t>OAuth</a:t>
            </a:r>
            <a:r>
              <a:rPr lang="ja-JP" altLang="en-US" sz="1200" dirty="0" smtClean="0">
                <a:latin typeface="+mn-ea"/>
              </a:rPr>
              <a:t>などを介した</a:t>
            </a:r>
            <a:endParaRPr lang="en-US" altLang="ja-JP" sz="1200" dirty="0" smtClean="0">
              <a:latin typeface="+mn-ea"/>
            </a:endParaRPr>
          </a:p>
          <a:p>
            <a:pPr defTabSz="288000"/>
            <a:r>
              <a:rPr lang="ja-JP" altLang="en-US" sz="1200" dirty="0" smtClean="0">
                <a:latin typeface="+mn-ea"/>
              </a:rPr>
              <a:t>データ転送の承認を行う</a:t>
            </a:r>
            <a:endParaRPr kumimoji="1" lang="ja-JP" altLang="en-US" sz="1200" dirty="0">
              <a:latin typeface="+mn-ea"/>
            </a:endParaRPr>
          </a:p>
        </p:txBody>
      </p:sp>
      <p:sp>
        <p:nvSpPr>
          <p:cNvPr id="81" name="テキスト ボックス 80"/>
          <p:cNvSpPr txBox="1"/>
          <p:nvPr/>
        </p:nvSpPr>
        <p:spPr>
          <a:xfrm>
            <a:off x="7986508" y="3966696"/>
            <a:ext cx="914400" cy="245646"/>
          </a:xfrm>
          <a:prstGeom prst="rect">
            <a:avLst/>
          </a:prstGeom>
          <a:noFill/>
        </p:spPr>
        <p:txBody>
          <a:bodyPr wrap="none" lIns="0" rIns="0" rtlCol="0">
            <a:noAutofit/>
          </a:bodyPr>
          <a:lstStyle/>
          <a:p>
            <a:pPr defTabSz="288000"/>
            <a:r>
              <a:rPr lang="en-US" altLang="ja-JP" sz="1200" dirty="0" smtClean="0">
                <a:latin typeface="+mn-ea"/>
              </a:rPr>
              <a:t>Web</a:t>
            </a:r>
            <a:r>
              <a:rPr lang="ja-JP" altLang="en-US" sz="1200" dirty="0" smtClean="0">
                <a:latin typeface="+mn-ea"/>
              </a:rPr>
              <a:t>サイト</a:t>
            </a:r>
            <a:r>
              <a:rPr lang="en-US" altLang="ja-JP" sz="1200" dirty="0" smtClean="0">
                <a:latin typeface="+mn-ea"/>
              </a:rPr>
              <a:t>B</a:t>
            </a:r>
            <a:r>
              <a:rPr lang="ja-JP" altLang="en-US" sz="1200" dirty="0" smtClean="0">
                <a:latin typeface="+mn-ea"/>
              </a:rPr>
              <a:t>の</a:t>
            </a:r>
            <a:endParaRPr lang="en-US" altLang="ja-JP" sz="1200" dirty="0" smtClean="0">
              <a:latin typeface="+mn-ea"/>
            </a:endParaRPr>
          </a:p>
          <a:p>
            <a:pPr defTabSz="288000"/>
            <a:r>
              <a:rPr lang="ja-JP" altLang="en-US" sz="1200" dirty="0" smtClean="0">
                <a:latin typeface="+mn-ea"/>
              </a:rPr>
              <a:t>利用に必要な</a:t>
            </a:r>
            <a:endParaRPr lang="en-US" altLang="ja-JP" sz="1200" dirty="0" smtClean="0">
              <a:latin typeface="+mn-ea"/>
            </a:endParaRPr>
          </a:p>
          <a:p>
            <a:pPr defTabSz="288000"/>
            <a:r>
              <a:rPr lang="ja-JP" altLang="en-US" sz="1200" dirty="0" smtClean="0">
                <a:latin typeface="+mn-ea"/>
              </a:rPr>
              <a:t>属性</a:t>
            </a:r>
            <a:r>
              <a:rPr lang="ja-JP" altLang="en-US" sz="1200" dirty="0">
                <a:latin typeface="+mn-ea"/>
              </a:rPr>
              <a:t>情報</a:t>
            </a:r>
            <a:r>
              <a:rPr lang="ja-JP" altLang="en-US" sz="1200" dirty="0" smtClean="0">
                <a:latin typeface="+mn-ea"/>
              </a:rPr>
              <a:t>の提供</a:t>
            </a:r>
            <a:endParaRPr kumimoji="1" lang="ja-JP" altLang="en-US" sz="1200" dirty="0">
              <a:latin typeface="+mn-ea"/>
            </a:endParaRPr>
          </a:p>
        </p:txBody>
      </p:sp>
      <p:sp>
        <p:nvSpPr>
          <p:cNvPr id="82" name="テキスト ボックス 81"/>
          <p:cNvSpPr txBox="1"/>
          <p:nvPr/>
        </p:nvSpPr>
        <p:spPr>
          <a:xfrm>
            <a:off x="7308205" y="5059839"/>
            <a:ext cx="914400" cy="245646"/>
          </a:xfrm>
          <a:prstGeom prst="rect">
            <a:avLst/>
          </a:prstGeom>
          <a:noFill/>
        </p:spPr>
        <p:txBody>
          <a:bodyPr wrap="none" lIns="0" rIns="0" rtlCol="0">
            <a:noAutofit/>
          </a:bodyPr>
          <a:lstStyle/>
          <a:p>
            <a:pPr defTabSz="288000"/>
            <a:r>
              <a:rPr kumimoji="1" lang="ja-JP" altLang="en-US" sz="1200" dirty="0" smtClean="0">
                <a:latin typeface="+mn-ea"/>
              </a:rPr>
              <a:t>アクセス</a:t>
            </a:r>
            <a:endParaRPr kumimoji="1" lang="ja-JP" altLang="en-US" sz="1200" dirty="0">
              <a:latin typeface="+mn-ea"/>
            </a:endParaRPr>
          </a:p>
        </p:txBody>
      </p:sp>
      <p:sp>
        <p:nvSpPr>
          <p:cNvPr id="83" name="テキスト ボックス 82"/>
          <p:cNvSpPr txBox="1"/>
          <p:nvPr/>
        </p:nvSpPr>
        <p:spPr>
          <a:xfrm>
            <a:off x="3240143" y="1860448"/>
            <a:ext cx="3438262" cy="317056"/>
          </a:xfrm>
          <a:prstGeom prst="rect">
            <a:avLst/>
          </a:prstGeom>
          <a:noFill/>
        </p:spPr>
        <p:txBody>
          <a:bodyPr wrap="none" lIns="0" rIns="0" rtlCol="0">
            <a:noAutofit/>
          </a:bodyPr>
          <a:lstStyle/>
          <a:p>
            <a:pPr algn="l" defTabSz="288000"/>
            <a:r>
              <a:rPr kumimoji="1" lang="ja-JP" altLang="en-US" b="1" u="sng" dirty="0" smtClean="0">
                <a:solidFill>
                  <a:schemeClr val="accent2">
                    <a:lumMod val="75000"/>
                    <a:lumOff val="25000"/>
                  </a:schemeClr>
                </a:solidFill>
                <a:latin typeface="+mn-ea"/>
              </a:rPr>
              <a:t>想定されている</a:t>
            </a:r>
            <a:r>
              <a:rPr kumimoji="1" lang="en-US" altLang="ja-JP" b="1" u="sng" dirty="0" smtClean="0">
                <a:solidFill>
                  <a:schemeClr val="accent2">
                    <a:lumMod val="75000"/>
                    <a:lumOff val="25000"/>
                  </a:schemeClr>
                </a:solidFill>
                <a:latin typeface="+mn-ea"/>
              </a:rPr>
              <a:t>SCIM</a:t>
            </a:r>
            <a:r>
              <a:rPr kumimoji="1" lang="ja-JP" altLang="en-US" b="1" u="sng" dirty="0" smtClean="0">
                <a:solidFill>
                  <a:schemeClr val="accent2">
                    <a:lumMod val="75000"/>
                    <a:lumOff val="25000"/>
                  </a:schemeClr>
                </a:solidFill>
                <a:latin typeface="+mn-ea"/>
              </a:rPr>
              <a:t>のユースケース</a:t>
            </a:r>
            <a:endParaRPr kumimoji="1" lang="ja-JP" altLang="en-US" b="1" u="sng" dirty="0">
              <a:solidFill>
                <a:schemeClr val="accent2">
                  <a:lumMod val="75000"/>
                  <a:lumOff val="25000"/>
                </a:schemeClr>
              </a:solidFill>
              <a:latin typeface="+mn-ea"/>
            </a:endParaRPr>
          </a:p>
        </p:txBody>
      </p:sp>
      <p:sp>
        <p:nvSpPr>
          <p:cNvPr id="61" name="タイトル 6"/>
          <p:cNvSpPr>
            <a:spLocks noGrp="1"/>
          </p:cNvSpPr>
          <p:nvPr>
            <p:ph type="title"/>
          </p:nvPr>
        </p:nvSpPr>
        <p:spPr>
          <a:xfrm>
            <a:off x="331490" y="164693"/>
            <a:ext cx="9243021" cy="412538"/>
          </a:xfrm>
        </p:spPr>
        <p:txBody>
          <a:bodyPr>
            <a:normAutofit/>
          </a:bodyPr>
          <a:lstStyle/>
          <a:p>
            <a:r>
              <a:rPr lang="en-US" altLang="ja-JP" sz="2000" dirty="0"/>
              <a:t>Internet Engineering Task Force</a:t>
            </a:r>
            <a:r>
              <a:rPr lang="ja-JP" altLang="en-US" sz="2000" dirty="0"/>
              <a:t>（</a:t>
            </a:r>
            <a:r>
              <a:rPr lang="en-US" altLang="ja-JP" sz="2000" dirty="0"/>
              <a:t>IETF</a:t>
            </a:r>
            <a:r>
              <a:rPr lang="ja-JP" altLang="en-US" sz="2000" dirty="0" smtClean="0"/>
              <a:t>）</a:t>
            </a:r>
            <a:r>
              <a:rPr lang="en-US" altLang="ja-JP" sz="2000" dirty="0" smtClean="0"/>
              <a:t>– </a:t>
            </a:r>
            <a:r>
              <a:rPr lang="ja-JP" altLang="en-US" sz="2000" dirty="0" smtClean="0"/>
              <a:t>作業</a:t>
            </a:r>
            <a:r>
              <a:rPr lang="ja-JP" altLang="en-US" sz="2000" dirty="0"/>
              <a:t>部会ごと</a:t>
            </a:r>
            <a:r>
              <a:rPr lang="ja-JP" altLang="en-US" sz="2000" dirty="0" smtClean="0"/>
              <a:t>の詳細</a:t>
            </a:r>
            <a:r>
              <a:rPr lang="ja-JP" altLang="en-US" sz="2000" dirty="0"/>
              <a:t>動向</a:t>
            </a:r>
          </a:p>
        </p:txBody>
      </p:sp>
    </p:spTree>
    <p:extLst>
      <p:ext uri="{BB962C8B-B14F-4D97-AF65-F5344CB8AC3E}">
        <p14:creationId xmlns:p14="http://schemas.microsoft.com/office/powerpoint/2010/main" val="261957447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normAutofit/>
          </a:bodyPr>
          <a:lstStyle/>
          <a:p>
            <a:r>
              <a:rPr lang="en-US" altLang="ja-JP" sz="2000" dirty="0"/>
              <a:t>Internet Engineering Task Force</a:t>
            </a:r>
            <a:r>
              <a:rPr lang="ja-JP" altLang="en-US" sz="2000" dirty="0"/>
              <a:t>（</a:t>
            </a:r>
            <a:r>
              <a:rPr lang="en-US" altLang="ja-JP" sz="2000" dirty="0"/>
              <a:t>IETF</a:t>
            </a:r>
            <a:r>
              <a:rPr lang="ja-JP" altLang="en-US" sz="2000" dirty="0" smtClean="0"/>
              <a:t>）</a:t>
            </a:r>
            <a:r>
              <a:rPr lang="en-US" altLang="ja-JP" sz="2000" dirty="0" smtClean="0"/>
              <a:t>– </a:t>
            </a:r>
            <a:r>
              <a:rPr lang="ja-JP" altLang="en-US" sz="2000" dirty="0" smtClean="0"/>
              <a:t>規格策定以外の活動</a:t>
            </a:r>
            <a:endParaRPr lang="ja-JP" altLang="en-US" sz="2000" dirty="0"/>
          </a:p>
        </p:txBody>
      </p:sp>
      <p:sp>
        <p:nvSpPr>
          <p:cNvPr id="5" name="テキスト ボックス 4"/>
          <p:cNvSpPr txBox="1"/>
          <p:nvPr/>
        </p:nvSpPr>
        <p:spPr>
          <a:xfrm>
            <a:off x="2057400" y="649469"/>
            <a:ext cx="7517111" cy="846841"/>
          </a:xfrm>
          <a:prstGeom prst="rect">
            <a:avLst/>
          </a:prstGeom>
          <a:noFill/>
          <a:ln>
            <a:solidFill>
              <a:srgbClr val="002060"/>
            </a:solidFill>
          </a:ln>
        </p:spPr>
        <p:txBody>
          <a:bodyPr wrap="square" lIns="36000" rIns="36000" rtlCol="0" anchor="ctr">
            <a:noAutofit/>
          </a:bodyPr>
          <a:lstStyle/>
          <a:p>
            <a:pPr lvl="0" defTabSz="288000">
              <a:defRPr/>
            </a:pPr>
            <a:r>
              <a:rPr lang="en-US" altLang="ja-JP" sz="1200">
                <a:solidFill>
                  <a:srgbClr val="000000"/>
                </a:solidFill>
                <a:latin typeface="Meiryo UI"/>
              </a:rPr>
              <a:t>IETF</a:t>
            </a:r>
            <a:r>
              <a:rPr lang="ja-JP" altLang="en-US" sz="1200">
                <a:solidFill>
                  <a:srgbClr val="000000"/>
                </a:solidFill>
                <a:latin typeface="Meiryo UI"/>
              </a:rPr>
              <a:t>では、</a:t>
            </a:r>
            <a:r>
              <a:rPr lang="en-US" altLang="ja-JP" sz="1200">
                <a:solidFill>
                  <a:srgbClr val="000000"/>
                </a:solidFill>
                <a:latin typeface="Meiryo UI"/>
              </a:rPr>
              <a:t>IETF</a:t>
            </a:r>
            <a:r>
              <a:rPr lang="ja-JP" altLang="en-US" sz="1200">
                <a:solidFill>
                  <a:srgbClr val="000000"/>
                </a:solidFill>
                <a:latin typeface="Meiryo UI"/>
              </a:rPr>
              <a:t>規格の実用的な実装のアイディアやサンプルコードを開発することを目的としたハッカソンを開催している。誰でも参加することができ、通常</a:t>
            </a:r>
            <a:r>
              <a:rPr lang="en-US" altLang="ja-JP" sz="1200">
                <a:solidFill>
                  <a:srgbClr val="000000"/>
                </a:solidFill>
                <a:latin typeface="Meiryo UI"/>
              </a:rPr>
              <a:t>IETF Meeting</a:t>
            </a:r>
            <a:r>
              <a:rPr lang="ja-JP" altLang="en-US" sz="1200">
                <a:solidFill>
                  <a:srgbClr val="000000"/>
                </a:solidFill>
                <a:latin typeface="Meiryo UI"/>
              </a:rPr>
              <a:t>内の一イベントとして開催される。</a:t>
            </a:r>
            <a:endParaRPr lang="ja-JP" altLang="en-US" sz="1200" dirty="0">
              <a:solidFill>
                <a:srgbClr val="000000"/>
              </a:solidFill>
              <a:latin typeface="Meiryo UI"/>
            </a:endParaRPr>
          </a:p>
        </p:txBody>
      </p:sp>
      <p:sp>
        <p:nvSpPr>
          <p:cNvPr id="9" name="テキスト ボックス 8"/>
          <p:cNvSpPr txBox="1"/>
          <p:nvPr/>
        </p:nvSpPr>
        <p:spPr>
          <a:xfrm>
            <a:off x="335990" y="659228"/>
            <a:ext cx="1649973" cy="836441"/>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mn-cs"/>
              </a:rPr>
              <a:t>IETF Hackathon</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7" name="テキスト プレースホルダー 2"/>
          <p:cNvSpPr txBox="1">
            <a:spLocks/>
          </p:cNvSpPr>
          <p:nvPr/>
        </p:nvSpPr>
        <p:spPr>
          <a:xfrm>
            <a:off x="335990" y="1578734"/>
            <a:ext cx="9238818" cy="364233"/>
          </a:xfrm>
          <a:prstGeom prst="rect">
            <a:avLst/>
          </a:prstGeom>
          <a:solidFill>
            <a:schemeClr val="accent1"/>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Arial"/>
              </a:rPr>
              <a:t>IETF Hackathon</a:t>
            </a: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Arial"/>
              </a:rPr>
              <a:t>の</a:t>
            </a:r>
            <a:r>
              <a:rPr lang="ja-JP" altLang="en-US" sz="1400" b="1" dirty="0">
                <a:solidFill>
                  <a:srgbClr val="FFFFFF"/>
                </a:solidFill>
                <a:latin typeface="Meiryo UI"/>
                <a:ea typeface="Meiryo UI"/>
              </a:rPr>
              <a:t>概要</a:t>
            </a:r>
            <a:endPar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Arial"/>
            </a:endParaRPr>
          </a:p>
        </p:txBody>
      </p:sp>
      <p:sp>
        <p:nvSpPr>
          <p:cNvPr id="24" name="テキスト ボックス 23"/>
          <p:cNvSpPr txBox="1"/>
          <p:nvPr/>
        </p:nvSpPr>
        <p:spPr>
          <a:xfrm>
            <a:off x="324344" y="1997113"/>
            <a:ext cx="9250165" cy="500059"/>
          </a:xfrm>
          <a:prstGeom prst="rect">
            <a:avLst/>
          </a:prstGeom>
          <a:noFill/>
          <a:ln>
            <a:solidFill>
              <a:srgbClr val="002060"/>
            </a:solidFill>
          </a:ln>
        </p:spPr>
        <p:txBody>
          <a:bodyPr wrap="square" lIns="36000" rIns="36000" rtlCol="0" anchor="ctr">
            <a:noAutofit/>
          </a:bodyPr>
          <a:lstStyle/>
          <a:p>
            <a:pPr lvl="0">
              <a:defRPr/>
            </a:pPr>
            <a:r>
              <a:rPr lang="ja-JP" altLang="en-US" sz="1200" dirty="0">
                <a:solidFill>
                  <a:srgbClr val="000000">
                    <a:lumMod val="85000"/>
                    <a:lumOff val="15000"/>
                  </a:srgbClr>
                </a:solidFill>
              </a:rPr>
              <a:t>過去には、</a:t>
            </a:r>
            <a:r>
              <a:rPr lang="en-US" altLang="ja-JP" sz="1200" dirty="0">
                <a:solidFill>
                  <a:srgbClr val="000000">
                    <a:lumMod val="85000"/>
                    <a:lumOff val="15000"/>
                  </a:srgbClr>
                </a:solidFill>
              </a:rPr>
              <a:t>DNS</a:t>
            </a:r>
            <a:r>
              <a:rPr lang="ja-JP" altLang="en-US" sz="1200" dirty="0" err="1">
                <a:solidFill>
                  <a:srgbClr val="000000">
                    <a:lumMod val="85000"/>
                    <a:lumOff val="15000"/>
                  </a:srgbClr>
                </a:solidFill>
              </a:rPr>
              <a:t>、</a:t>
            </a:r>
            <a:r>
              <a:rPr lang="en-US" altLang="ja-JP" sz="1200" dirty="0">
                <a:solidFill>
                  <a:srgbClr val="000000">
                    <a:lumMod val="85000"/>
                    <a:lumOff val="15000"/>
                  </a:srgbClr>
                </a:solidFill>
              </a:rPr>
              <a:t>HTTP 2.0</a:t>
            </a:r>
            <a:r>
              <a:rPr lang="ja-JP" altLang="en-US" sz="1200" dirty="0" err="1">
                <a:solidFill>
                  <a:srgbClr val="000000">
                    <a:lumMod val="85000"/>
                    <a:lumOff val="15000"/>
                  </a:srgbClr>
                </a:solidFill>
              </a:rPr>
              <a:t>、</a:t>
            </a:r>
            <a:r>
              <a:rPr lang="en-US" altLang="ja-JP" sz="1200" dirty="0">
                <a:solidFill>
                  <a:srgbClr val="000000">
                    <a:lumMod val="85000"/>
                    <a:lumOff val="15000"/>
                  </a:srgbClr>
                </a:solidFill>
              </a:rPr>
              <a:t>QUIC</a:t>
            </a:r>
            <a:r>
              <a:rPr lang="ja-JP" altLang="en-US" sz="1200" dirty="0" err="1">
                <a:solidFill>
                  <a:srgbClr val="000000">
                    <a:lumMod val="85000"/>
                    <a:lumOff val="15000"/>
                  </a:srgbClr>
                </a:solidFill>
              </a:rPr>
              <a:t>、</a:t>
            </a:r>
            <a:r>
              <a:rPr lang="en-US" altLang="ja-JP" sz="1200" dirty="0">
                <a:solidFill>
                  <a:srgbClr val="000000">
                    <a:lumMod val="85000"/>
                    <a:lumOff val="15000"/>
                  </a:srgbClr>
                </a:solidFill>
              </a:rPr>
              <a:t>TLS 1.3</a:t>
            </a:r>
            <a:r>
              <a:rPr lang="ja-JP" altLang="en-US" sz="1200" dirty="0">
                <a:solidFill>
                  <a:srgbClr val="000000">
                    <a:lumMod val="85000"/>
                    <a:lumOff val="15000"/>
                  </a:srgbClr>
                </a:solidFill>
              </a:rPr>
              <a:t>等の幅広いトピックが取り扱われて</a:t>
            </a:r>
            <a:r>
              <a:rPr lang="ja-JP" altLang="en-US" sz="1200" dirty="0" smtClean="0">
                <a:solidFill>
                  <a:srgbClr val="000000">
                    <a:lumMod val="85000"/>
                    <a:lumOff val="15000"/>
                  </a:srgbClr>
                </a:solidFill>
              </a:rPr>
              <a:t>いるが、毎回テーマが明示されているわけではない様子であった。</a:t>
            </a:r>
            <a:endParaRPr kumimoji="1" lang="ja-JP" altLang="en-US" sz="1200" b="0" i="0" u="none" strike="noStrike" kern="1200" cap="none" spc="0" normalizeH="0" baseline="0" noProof="0" dirty="0">
              <a:ln>
                <a:noFill/>
              </a:ln>
              <a:solidFill>
                <a:srgbClr val="000000">
                  <a:lumMod val="85000"/>
                  <a:lumOff val="15000"/>
                </a:srgbClr>
              </a:solidFill>
              <a:effectLst/>
              <a:uLnTx/>
              <a:uFillTx/>
              <a:latin typeface="Arial"/>
              <a:ea typeface="Meiryo UI"/>
            </a:endParaRPr>
          </a:p>
        </p:txBody>
      </p:sp>
      <p:pic>
        <p:nvPicPr>
          <p:cNvPr id="2" name="図 1"/>
          <p:cNvPicPr>
            <a:picLocks noChangeAspect="1"/>
          </p:cNvPicPr>
          <p:nvPr/>
        </p:nvPicPr>
        <p:blipFill>
          <a:blip r:embed="rId2"/>
          <a:stretch>
            <a:fillRect/>
          </a:stretch>
        </p:blipFill>
        <p:spPr>
          <a:xfrm>
            <a:off x="1071766" y="2837566"/>
            <a:ext cx="2450661" cy="3752783"/>
          </a:xfrm>
          <a:prstGeom prst="rect">
            <a:avLst/>
          </a:prstGeom>
        </p:spPr>
      </p:pic>
      <p:sp>
        <p:nvSpPr>
          <p:cNvPr id="14" name="テキスト プレースホルダー 2"/>
          <p:cNvSpPr txBox="1">
            <a:spLocks/>
          </p:cNvSpPr>
          <p:nvPr/>
        </p:nvSpPr>
        <p:spPr>
          <a:xfrm>
            <a:off x="1091506" y="2549566"/>
            <a:ext cx="2411179" cy="288000"/>
          </a:xfrm>
          <a:prstGeom prst="rect">
            <a:avLst/>
          </a:prstGeom>
          <a:no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ja-JP" altLang="en-US" sz="1400" b="1" i="0" u="sng" strike="noStrike" kern="1200" cap="none" spc="0" normalizeH="0" baseline="0" noProof="0" dirty="0" smtClean="0">
                <a:ln>
                  <a:noFill/>
                </a:ln>
                <a:solidFill>
                  <a:srgbClr val="000000"/>
                </a:solidFill>
                <a:effectLst/>
                <a:uLnTx/>
                <a:uFillTx/>
                <a:latin typeface="Meiryo UI"/>
                <a:ea typeface="Meiryo UI"/>
                <a:cs typeface="Arial"/>
              </a:rPr>
              <a:t>過去の開催場所リスト</a:t>
            </a:r>
            <a:endParaRPr kumimoji="1" lang="en-US" altLang="ja-JP" sz="1400" b="1" i="0" u="sng" strike="noStrike" kern="1200" cap="none" spc="0" normalizeH="0" baseline="0" noProof="0" dirty="0" smtClean="0">
              <a:ln>
                <a:noFill/>
              </a:ln>
              <a:solidFill>
                <a:srgbClr val="000000"/>
              </a:solidFill>
              <a:effectLst/>
              <a:uLnTx/>
              <a:uFillTx/>
              <a:latin typeface="Meiryo UI"/>
              <a:ea typeface="Meiryo UI"/>
              <a:cs typeface="Arial"/>
            </a:endParaRPr>
          </a:p>
        </p:txBody>
      </p:sp>
      <p:sp>
        <p:nvSpPr>
          <p:cNvPr id="16" name="テキスト プレースホルダー 2"/>
          <p:cNvSpPr txBox="1">
            <a:spLocks/>
          </p:cNvSpPr>
          <p:nvPr/>
        </p:nvSpPr>
        <p:spPr>
          <a:xfrm>
            <a:off x="5641690" y="2550973"/>
            <a:ext cx="3208112" cy="288000"/>
          </a:xfrm>
          <a:prstGeom prst="rect">
            <a:avLst/>
          </a:prstGeom>
          <a:no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ja-JP" altLang="en-US" sz="1400" b="1" i="0" u="sng" strike="noStrike" kern="1200" cap="none" spc="0" normalizeH="0" baseline="0" noProof="0" dirty="0" smtClean="0">
                <a:ln>
                  <a:noFill/>
                </a:ln>
                <a:solidFill>
                  <a:srgbClr val="000000"/>
                </a:solidFill>
                <a:effectLst/>
                <a:uLnTx/>
                <a:uFillTx/>
                <a:latin typeface="Meiryo UI"/>
                <a:ea typeface="Meiryo UI"/>
                <a:cs typeface="Arial"/>
              </a:rPr>
              <a:t>過去のスポンサー企業（一部抜粋）</a:t>
            </a:r>
            <a:endParaRPr kumimoji="1" lang="en-US" altLang="ja-JP" sz="1400" b="1" i="0" u="sng" strike="noStrike" kern="1200" cap="none" spc="0" normalizeH="0" baseline="0" noProof="0" dirty="0" smtClean="0">
              <a:ln>
                <a:noFill/>
              </a:ln>
              <a:solidFill>
                <a:srgbClr val="000000"/>
              </a:solidFill>
              <a:effectLst/>
              <a:uLnTx/>
              <a:uFillTx/>
              <a:latin typeface="Meiryo UI"/>
              <a:ea typeface="Meiryo UI"/>
              <a:cs typeface="Arial"/>
            </a:endParaRPr>
          </a:p>
        </p:txBody>
      </p:sp>
      <p:pic>
        <p:nvPicPr>
          <p:cNvPr id="4" name="図 3"/>
          <p:cNvPicPr>
            <a:picLocks noChangeAspect="1"/>
          </p:cNvPicPr>
          <p:nvPr/>
        </p:nvPicPr>
        <p:blipFill>
          <a:blip r:embed="rId3"/>
          <a:stretch>
            <a:fillRect/>
          </a:stretch>
        </p:blipFill>
        <p:spPr>
          <a:xfrm>
            <a:off x="5422790" y="3998311"/>
            <a:ext cx="1136903" cy="1003973"/>
          </a:xfrm>
          <a:prstGeom prst="rect">
            <a:avLst/>
          </a:prstGeom>
        </p:spPr>
      </p:pic>
      <p:pic>
        <p:nvPicPr>
          <p:cNvPr id="6" name="図 5"/>
          <p:cNvPicPr>
            <a:picLocks noChangeAspect="1"/>
          </p:cNvPicPr>
          <p:nvPr/>
        </p:nvPicPr>
        <p:blipFill>
          <a:blip r:embed="rId4"/>
          <a:stretch>
            <a:fillRect/>
          </a:stretch>
        </p:blipFill>
        <p:spPr>
          <a:xfrm>
            <a:off x="7356370" y="3958189"/>
            <a:ext cx="1939444" cy="735970"/>
          </a:xfrm>
          <a:prstGeom prst="rect">
            <a:avLst/>
          </a:prstGeom>
        </p:spPr>
      </p:pic>
      <p:pic>
        <p:nvPicPr>
          <p:cNvPr id="8" name="図 7"/>
          <p:cNvPicPr>
            <a:picLocks noChangeAspect="1"/>
          </p:cNvPicPr>
          <p:nvPr/>
        </p:nvPicPr>
        <p:blipFill>
          <a:blip r:embed="rId5"/>
          <a:stretch>
            <a:fillRect/>
          </a:stretch>
        </p:blipFill>
        <p:spPr>
          <a:xfrm>
            <a:off x="4881098" y="2806224"/>
            <a:ext cx="4414716" cy="1151965"/>
          </a:xfrm>
          <a:prstGeom prst="rect">
            <a:avLst/>
          </a:prstGeom>
        </p:spPr>
      </p:pic>
      <p:sp>
        <p:nvSpPr>
          <p:cNvPr id="10" name="正方形/長方形 9"/>
          <p:cNvSpPr/>
          <p:nvPr/>
        </p:nvSpPr>
        <p:spPr>
          <a:xfrm>
            <a:off x="5422790" y="6206524"/>
            <a:ext cx="4437083" cy="461665"/>
          </a:xfrm>
          <a:prstGeom prst="rect">
            <a:avLst/>
          </a:prstGeom>
        </p:spPr>
        <p:txBody>
          <a:bodyPr wrap="square">
            <a:spAutoFit/>
          </a:bodyPr>
          <a:lstStyle/>
          <a:p>
            <a:r>
              <a:rPr lang="ja-JP" altLang="en-US" sz="800" dirty="0" smtClean="0"/>
              <a:t>出所）https</a:t>
            </a:r>
            <a:r>
              <a:rPr lang="ja-JP" altLang="en-US" sz="800" dirty="0"/>
              <a:t>://www.ietf.org/how/runningcode/hackathons/98-hackathon</a:t>
            </a:r>
            <a:r>
              <a:rPr lang="ja-JP" altLang="en-US" sz="800" dirty="0" smtClean="0"/>
              <a:t>/</a:t>
            </a:r>
            <a:endParaRPr lang="en-US" altLang="ja-JP" sz="800" dirty="0" smtClean="0"/>
          </a:p>
          <a:p>
            <a:r>
              <a:rPr lang="ja-JP" altLang="en-US" sz="800" dirty="0" smtClean="0"/>
              <a:t>出所）</a:t>
            </a:r>
            <a:r>
              <a:rPr lang="en-US" altLang="ja-JP" sz="800" dirty="0"/>
              <a:t>https://www.ietf.org/how/runningcode/hackathons/113-hackathon</a:t>
            </a:r>
            <a:r>
              <a:rPr lang="en-US" altLang="ja-JP" sz="800" dirty="0" smtClean="0"/>
              <a:t>/</a:t>
            </a:r>
          </a:p>
          <a:p>
            <a:r>
              <a:rPr lang="ja-JP" altLang="en-US" sz="800" dirty="0" smtClean="0"/>
              <a:t>出所）</a:t>
            </a:r>
            <a:r>
              <a:rPr lang="en-US" altLang="ja-JP" sz="800" dirty="0"/>
              <a:t>https://www.ietf.org/how/runningcode/hackathons/106-hackathon/</a:t>
            </a:r>
            <a:endParaRPr lang="ja-JP" altLang="en-US" sz="800" dirty="0"/>
          </a:p>
        </p:txBody>
      </p:sp>
      <p:pic>
        <p:nvPicPr>
          <p:cNvPr id="11" name="図 10"/>
          <p:cNvPicPr>
            <a:picLocks noChangeAspect="1"/>
          </p:cNvPicPr>
          <p:nvPr/>
        </p:nvPicPr>
        <p:blipFill>
          <a:blip r:embed="rId6"/>
          <a:stretch>
            <a:fillRect/>
          </a:stretch>
        </p:blipFill>
        <p:spPr>
          <a:xfrm>
            <a:off x="7245746" y="4964475"/>
            <a:ext cx="1966171" cy="1064737"/>
          </a:xfrm>
          <a:prstGeom prst="rect">
            <a:avLst/>
          </a:prstGeom>
        </p:spPr>
      </p:pic>
      <p:pic>
        <p:nvPicPr>
          <p:cNvPr id="12" name="図 11"/>
          <p:cNvPicPr>
            <a:picLocks noChangeAspect="1"/>
          </p:cNvPicPr>
          <p:nvPr/>
        </p:nvPicPr>
        <p:blipFill>
          <a:blip r:embed="rId7"/>
          <a:stretch>
            <a:fillRect/>
          </a:stretch>
        </p:blipFill>
        <p:spPr>
          <a:xfrm>
            <a:off x="5422790" y="5101098"/>
            <a:ext cx="1238343" cy="1048311"/>
          </a:xfrm>
          <a:prstGeom prst="rect">
            <a:avLst/>
          </a:prstGeom>
        </p:spPr>
      </p:pic>
      <p:sp>
        <p:nvSpPr>
          <p:cNvPr id="13" name="正方形/長方形 12"/>
          <p:cNvSpPr/>
          <p:nvPr/>
        </p:nvSpPr>
        <p:spPr>
          <a:xfrm>
            <a:off x="324344" y="6561192"/>
            <a:ext cx="2824373" cy="215444"/>
          </a:xfrm>
          <a:prstGeom prst="rect">
            <a:avLst/>
          </a:prstGeom>
        </p:spPr>
        <p:txBody>
          <a:bodyPr wrap="square">
            <a:spAutoFit/>
          </a:bodyPr>
          <a:lstStyle/>
          <a:p>
            <a:r>
              <a:rPr lang="ja-JP" altLang="en-US" sz="800" dirty="0" smtClean="0"/>
              <a:t>出所）https</a:t>
            </a:r>
            <a:r>
              <a:rPr lang="ja-JP" altLang="en-US" sz="800" dirty="0"/>
              <a:t>://www.ietf.org/how/runningcode/hackathons/</a:t>
            </a:r>
          </a:p>
        </p:txBody>
      </p:sp>
    </p:spTree>
    <p:extLst>
      <p:ext uri="{BB962C8B-B14F-4D97-AF65-F5344CB8AC3E}">
        <p14:creationId xmlns:p14="http://schemas.microsoft.com/office/powerpoint/2010/main" val="283166652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プレースホルダー 5"/>
          <p:cNvSpPr>
            <a:spLocks noGrp="1"/>
          </p:cNvSpPr>
          <p:nvPr>
            <p:ph type="body" sz="quarter" idx="11"/>
          </p:nvPr>
        </p:nvSpPr>
        <p:spPr/>
        <p:txBody>
          <a:bodyPr/>
          <a:lstStyle/>
          <a:p>
            <a:r>
              <a:rPr kumimoji="1" lang="ja-JP" altLang="en-US" dirty="0" smtClean="0"/>
              <a:t>⑥　</a:t>
            </a:r>
            <a:r>
              <a:rPr kumimoji="1" lang="en-US" altLang="ja-JP" dirty="0" smtClean="0"/>
              <a:t>International Telecommunication Union</a:t>
            </a:r>
            <a:r>
              <a:rPr kumimoji="1" lang="ja-JP" altLang="en-US" dirty="0" smtClean="0"/>
              <a:t>（</a:t>
            </a:r>
            <a:r>
              <a:rPr lang="en-US" altLang="ja-JP" dirty="0" smtClean="0"/>
              <a:t>ITU</a:t>
            </a:r>
            <a:r>
              <a:rPr kumimoji="1" lang="ja-JP" altLang="en-US" dirty="0" smtClean="0"/>
              <a:t>）</a:t>
            </a:r>
            <a:endParaRPr kumimoji="1" lang="en-US" altLang="ja-JP" dirty="0" smtClean="0"/>
          </a:p>
        </p:txBody>
      </p:sp>
    </p:spTree>
    <p:extLst>
      <p:ext uri="{BB962C8B-B14F-4D97-AF65-F5344CB8AC3E}">
        <p14:creationId xmlns:p14="http://schemas.microsoft.com/office/powerpoint/2010/main" val="256618105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normAutofit/>
          </a:bodyPr>
          <a:lstStyle/>
          <a:p>
            <a:r>
              <a:rPr lang="en-US" altLang="ja-JP" sz="2000" dirty="0"/>
              <a:t>International Telecommunication Union</a:t>
            </a:r>
            <a:r>
              <a:rPr lang="ja-JP" altLang="en-US" sz="2000" dirty="0"/>
              <a:t>（</a:t>
            </a:r>
            <a:r>
              <a:rPr lang="en-US" altLang="ja-JP" sz="2000" dirty="0"/>
              <a:t>ITU</a:t>
            </a:r>
            <a:r>
              <a:rPr lang="ja-JP" altLang="en-US" sz="2000" dirty="0"/>
              <a:t>）</a:t>
            </a:r>
            <a:r>
              <a:rPr lang="en-US" altLang="ja-JP" sz="2000" dirty="0" smtClean="0"/>
              <a:t>–</a:t>
            </a:r>
            <a:r>
              <a:rPr lang="ja-JP" altLang="en-US" sz="2000" dirty="0" smtClean="0"/>
              <a:t> サマリー</a:t>
            </a:r>
            <a:endParaRPr kumimoji="1" lang="ja-JP" altLang="en-US" sz="2000" dirty="0"/>
          </a:p>
        </p:txBody>
      </p:sp>
      <p:sp>
        <p:nvSpPr>
          <p:cNvPr id="9" name="テキスト ボックス 8"/>
          <p:cNvSpPr txBox="1"/>
          <p:nvPr/>
        </p:nvSpPr>
        <p:spPr>
          <a:xfrm>
            <a:off x="331490" y="681923"/>
            <a:ext cx="1054399" cy="853976"/>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mn-cs"/>
              </a:rPr>
              <a:t>団体概要</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0" name="テキスト ボックス 9"/>
          <p:cNvSpPr txBox="1"/>
          <p:nvPr/>
        </p:nvSpPr>
        <p:spPr>
          <a:xfrm>
            <a:off x="1443336" y="681923"/>
            <a:ext cx="8131175" cy="853976"/>
          </a:xfrm>
          <a:prstGeom prst="rect">
            <a:avLst/>
          </a:prstGeom>
          <a:noFill/>
          <a:ln>
            <a:solidFill>
              <a:srgbClr val="002060"/>
            </a:solidFill>
          </a:ln>
        </p:spPr>
        <p:txBody>
          <a:bodyPr wrap="square" lIns="36000" rIns="36000" rtlCol="0" anchor="ctr">
            <a:noAutofit/>
          </a:bodyPr>
          <a:lstStyle/>
          <a:p>
            <a:pPr lvl="0" defTabSz="288000">
              <a:defRPr/>
            </a:pPr>
            <a:r>
              <a:rPr lang="en-US" altLang="ja-JP" sz="1200" dirty="0">
                <a:solidFill>
                  <a:srgbClr val="000000"/>
                </a:solidFill>
                <a:latin typeface="Meiryo UI"/>
              </a:rPr>
              <a:t>ITU-T SG17</a:t>
            </a:r>
            <a:r>
              <a:rPr lang="ja-JP" altLang="en-US" sz="1200" dirty="0">
                <a:solidFill>
                  <a:srgbClr val="000000"/>
                </a:solidFill>
                <a:latin typeface="Meiryo UI"/>
              </a:rPr>
              <a:t>は</a:t>
            </a:r>
            <a:r>
              <a:rPr lang="en-US" altLang="ja-JP" sz="1200" dirty="0">
                <a:solidFill>
                  <a:srgbClr val="000000"/>
                </a:solidFill>
                <a:latin typeface="Meiryo UI"/>
              </a:rPr>
              <a:t>ITU-T</a:t>
            </a:r>
            <a:r>
              <a:rPr lang="ja-JP" altLang="en-US" sz="1200" dirty="0">
                <a:solidFill>
                  <a:srgbClr val="000000"/>
                </a:solidFill>
                <a:latin typeface="Meiryo UI"/>
              </a:rPr>
              <a:t>の中に</a:t>
            </a:r>
            <a:r>
              <a:rPr lang="en-US" altLang="ja-JP" sz="1200" dirty="0">
                <a:solidFill>
                  <a:srgbClr val="000000"/>
                </a:solidFill>
                <a:latin typeface="Meiryo UI"/>
              </a:rPr>
              <a:t>2017</a:t>
            </a:r>
            <a:r>
              <a:rPr lang="ja-JP" altLang="en-US" sz="1200" dirty="0">
                <a:solidFill>
                  <a:srgbClr val="000000"/>
                </a:solidFill>
                <a:latin typeface="Meiryo UI"/>
              </a:rPr>
              <a:t>年に設置された</a:t>
            </a:r>
            <a:r>
              <a:rPr lang="en-US" altLang="ja-JP" sz="1200" dirty="0">
                <a:solidFill>
                  <a:srgbClr val="000000"/>
                </a:solidFill>
                <a:latin typeface="Meiryo UI"/>
              </a:rPr>
              <a:t>Study Group</a:t>
            </a:r>
            <a:r>
              <a:rPr lang="ja-JP" altLang="en-US" sz="1200" dirty="0">
                <a:solidFill>
                  <a:srgbClr val="000000"/>
                </a:solidFill>
                <a:latin typeface="Meiryo UI"/>
              </a:rPr>
              <a:t>（</a:t>
            </a:r>
            <a:r>
              <a:rPr lang="en-US" altLang="ja-JP" sz="1200" dirty="0">
                <a:solidFill>
                  <a:srgbClr val="000000"/>
                </a:solidFill>
                <a:latin typeface="Meiryo UI"/>
              </a:rPr>
              <a:t>SG</a:t>
            </a:r>
            <a:r>
              <a:rPr lang="ja-JP" altLang="en-US" sz="1200" dirty="0">
                <a:solidFill>
                  <a:srgbClr val="000000"/>
                </a:solidFill>
                <a:latin typeface="Meiryo UI"/>
              </a:rPr>
              <a:t>）である。</a:t>
            </a:r>
            <a:r>
              <a:rPr lang="en-US" altLang="ja-JP" sz="1200" dirty="0">
                <a:solidFill>
                  <a:srgbClr val="000000"/>
                </a:solidFill>
                <a:latin typeface="Meiryo UI"/>
              </a:rPr>
              <a:t>ITU-T</a:t>
            </a:r>
            <a:r>
              <a:rPr lang="ja-JP" altLang="en-US" sz="1200" dirty="0">
                <a:solidFill>
                  <a:srgbClr val="000000"/>
                </a:solidFill>
                <a:latin typeface="Meiryo UI"/>
              </a:rPr>
              <a:t>は、</a:t>
            </a:r>
            <a:r>
              <a:rPr lang="en-US" altLang="ja-JP" sz="1200" dirty="0">
                <a:solidFill>
                  <a:srgbClr val="000000"/>
                </a:solidFill>
                <a:latin typeface="Meiryo UI"/>
              </a:rPr>
              <a:t>ICT</a:t>
            </a:r>
            <a:r>
              <a:rPr lang="ja-JP" altLang="en-US" sz="1200" dirty="0">
                <a:solidFill>
                  <a:srgbClr val="000000"/>
                </a:solidFill>
                <a:latin typeface="Meiryo UI"/>
              </a:rPr>
              <a:t>機器およびネットワークネットワークの国際的な相互運用性を確保するために、国際標準を策定・管理することをミッションとしている。その中でも、</a:t>
            </a:r>
            <a:r>
              <a:rPr lang="en-US" altLang="ja-JP" sz="1200" dirty="0">
                <a:solidFill>
                  <a:srgbClr val="000000"/>
                </a:solidFill>
                <a:latin typeface="Meiryo UI"/>
              </a:rPr>
              <a:t>SG17</a:t>
            </a:r>
            <a:r>
              <a:rPr lang="ja-JP" altLang="en-US" sz="1200" dirty="0">
                <a:solidFill>
                  <a:srgbClr val="000000"/>
                </a:solidFill>
                <a:latin typeface="Meiryo UI"/>
              </a:rPr>
              <a:t>は、</a:t>
            </a:r>
            <a:r>
              <a:rPr lang="en-US" altLang="ja-JP" sz="1200" dirty="0">
                <a:solidFill>
                  <a:srgbClr val="000000"/>
                </a:solidFill>
                <a:latin typeface="Meiryo UI"/>
              </a:rPr>
              <a:t>ICT</a:t>
            </a:r>
            <a:r>
              <a:rPr lang="ja-JP" altLang="en-US" sz="1200" dirty="0">
                <a:solidFill>
                  <a:srgbClr val="000000"/>
                </a:solidFill>
                <a:latin typeface="Meiryo UI"/>
              </a:rPr>
              <a:t>の活用におけるセキュリティを強化するために、セキュリティアーキテクチャやセキュリティフレームワークの策定や、量子を活用したセキュリティなど幅広い分野における国際標準を策定・管理することをスコープとする。</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1" name="テキスト ボックス 10"/>
          <p:cNvSpPr txBox="1"/>
          <p:nvPr/>
        </p:nvSpPr>
        <p:spPr>
          <a:xfrm>
            <a:off x="331489" y="1624380"/>
            <a:ext cx="1054399" cy="863978"/>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mn-cs"/>
              </a:rPr>
              <a:t>組織構成</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2" name="テキスト ボックス 11"/>
          <p:cNvSpPr txBox="1"/>
          <p:nvPr/>
        </p:nvSpPr>
        <p:spPr>
          <a:xfrm>
            <a:off x="1443038" y="1634382"/>
            <a:ext cx="8131175" cy="853976"/>
          </a:xfrm>
          <a:prstGeom prst="rect">
            <a:avLst/>
          </a:prstGeom>
          <a:noFill/>
          <a:ln>
            <a:solidFill>
              <a:srgbClr val="002060"/>
            </a:solidFill>
          </a:ln>
        </p:spPr>
        <p:txBody>
          <a:bodyPr wrap="square" lIns="36000" rIns="36000" rtlCol="0" anchor="ctr">
            <a:noAutofit/>
          </a:bodyPr>
          <a:lstStyle/>
          <a:p>
            <a:pPr lvl="0" defTabSz="288000">
              <a:defRPr/>
            </a:pPr>
            <a:r>
              <a:rPr lang="en-US" altLang="ja-JP" sz="1200" dirty="0">
                <a:solidFill>
                  <a:srgbClr val="000000"/>
                </a:solidFill>
                <a:latin typeface="Meiryo UI"/>
              </a:rPr>
              <a:t>ITU-T SG17</a:t>
            </a:r>
            <a:r>
              <a:rPr lang="ja-JP" altLang="en-US" sz="1200" dirty="0">
                <a:solidFill>
                  <a:srgbClr val="000000"/>
                </a:solidFill>
                <a:latin typeface="Meiryo UI"/>
              </a:rPr>
              <a:t>内部には、</a:t>
            </a:r>
            <a:r>
              <a:rPr lang="en-US" altLang="ja-JP" sz="1200" dirty="0">
                <a:solidFill>
                  <a:srgbClr val="000000"/>
                </a:solidFill>
                <a:latin typeface="Meiryo UI"/>
              </a:rPr>
              <a:t>13</a:t>
            </a:r>
            <a:r>
              <a:rPr lang="ja-JP" altLang="en-US" sz="1200" dirty="0">
                <a:solidFill>
                  <a:srgbClr val="000000"/>
                </a:solidFill>
                <a:latin typeface="Meiryo UI"/>
              </a:rPr>
              <a:t>の</a:t>
            </a:r>
            <a:r>
              <a:rPr lang="en-US" altLang="ja-JP" sz="1200" dirty="0">
                <a:solidFill>
                  <a:srgbClr val="000000"/>
                </a:solidFill>
                <a:latin typeface="Meiryo UI"/>
              </a:rPr>
              <a:t>Question</a:t>
            </a:r>
            <a:r>
              <a:rPr lang="ja-JP" altLang="en-US" sz="1200" dirty="0">
                <a:solidFill>
                  <a:srgbClr val="000000"/>
                </a:solidFill>
                <a:latin typeface="Meiryo UI"/>
              </a:rPr>
              <a:t>（研究課題）が設置され、それぞれの会議体が運営されている。</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3" name="テキスト ボックス 12"/>
          <p:cNvSpPr txBox="1"/>
          <p:nvPr/>
        </p:nvSpPr>
        <p:spPr>
          <a:xfrm>
            <a:off x="331489" y="2555407"/>
            <a:ext cx="1054399" cy="2380047"/>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mn-cs"/>
              </a:rPr>
              <a:t>作業部会の</a:t>
            </a:r>
            <a:r>
              <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mn-cs"/>
              </a:rPr>
              <a:t/>
            </a:r>
            <a:br>
              <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mn-cs"/>
              </a:rPr>
            </a:b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mn-cs"/>
              </a:rPr>
              <a:t>詳細</a:t>
            </a:r>
            <a:r>
              <a:rPr kumimoji="1" lang="ja-JP" altLang="en-US" sz="1400" b="1" i="0" u="none" strike="noStrike" kern="1200" cap="none" spc="0" normalizeH="0" baseline="0" noProof="0" dirty="0">
                <a:ln>
                  <a:noFill/>
                </a:ln>
                <a:solidFill>
                  <a:srgbClr val="FFFFFF"/>
                </a:solidFill>
                <a:effectLst/>
                <a:uLnTx/>
                <a:uFillTx/>
                <a:latin typeface="Meiryo UI"/>
                <a:ea typeface="Meiryo UI"/>
                <a:cs typeface="+mn-cs"/>
              </a:rPr>
              <a:t>動向</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7" name="テキスト ボックス 16"/>
          <p:cNvSpPr txBox="1"/>
          <p:nvPr/>
        </p:nvSpPr>
        <p:spPr>
          <a:xfrm>
            <a:off x="1442739" y="2572733"/>
            <a:ext cx="8131474" cy="2356314"/>
          </a:xfrm>
          <a:prstGeom prst="rect">
            <a:avLst/>
          </a:prstGeom>
          <a:noFill/>
          <a:ln>
            <a:solidFill>
              <a:srgbClr val="002060"/>
            </a:solidFill>
          </a:ln>
        </p:spPr>
        <p:txBody>
          <a:bodyPr wrap="square" lIns="36000" rIns="36000" rtlCol="0" anchor="ctr">
            <a:noAutofit/>
          </a:bodyPr>
          <a:lstStyle/>
          <a:p>
            <a:pPr lvl="0" defTabSz="288000">
              <a:defRPr/>
            </a:pPr>
            <a:r>
              <a:rPr kumimoji="1" lang="en-US" altLang="ja-JP" sz="1100" b="0" i="0" u="none" strike="noStrike" kern="1200" cap="none" spc="0" normalizeH="0" baseline="0" noProof="0" dirty="0" smtClean="0">
                <a:ln>
                  <a:noFill/>
                </a:ln>
                <a:solidFill>
                  <a:srgbClr val="000000"/>
                </a:solidFill>
                <a:effectLst/>
                <a:uLnTx/>
                <a:uFillTx/>
                <a:latin typeface="Meiryo UI"/>
                <a:ea typeface="Meiryo UI"/>
                <a:cs typeface="+mn-cs"/>
              </a:rPr>
              <a:t>【</a:t>
            </a:r>
            <a:r>
              <a:rPr kumimoji="1" lang="ja-JP" altLang="en-US" sz="1100" b="0" i="0" u="none" strike="noStrike" kern="1200" cap="none" spc="0" normalizeH="0" baseline="0" noProof="0" dirty="0" smtClean="0">
                <a:ln>
                  <a:noFill/>
                </a:ln>
                <a:solidFill>
                  <a:srgbClr val="000000"/>
                </a:solidFill>
                <a:effectLst/>
                <a:uLnTx/>
                <a:uFillTx/>
                <a:latin typeface="Meiryo UI"/>
                <a:ea typeface="Meiryo UI"/>
                <a:cs typeface="+mn-cs"/>
              </a:rPr>
              <a:t>主な規格</a:t>
            </a:r>
            <a:r>
              <a:rPr lang="en-US" altLang="ja-JP" sz="1100" dirty="0" smtClean="0">
                <a:solidFill>
                  <a:srgbClr val="000000"/>
                </a:solidFill>
                <a:latin typeface="Meiryo UI"/>
              </a:rPr>
              <a:t>】</a:t>
            </a:r>
          </a:p>
          <a:p>
            <a:pPr marL="171450" lvl="0" indent="-171450" defTabSz="288000">
              <a:buFont typeface="Wingdings" panose="05000000000000000000" pitchFamily="2" charset="2"/>
              <a:buChar char="l"/>
              <a:defRPr/>
            </a:pPr>
            <a:r>
              <a:rPr lang="en-US" altLang="ja-JP" sz="1100" dirty="0" smtClean="0">
                <a:solidFill>
                  <a:srgbClr val="000000"/>
                </a:solidFill>
                <a:latin typeface="Meiryo UI"/>
              </a:rPr>
              <a:t>X.1250</a:t>
            </a:r>
            <a:r>
              <a:rPr lang="ja-JP" altLang="en-US" sz="1100" dirty="0">
                <a:solidFill>
                  <a:srgbClr val="000000"/>
                </a:solidFill>
                <a:latin typeface="Meiryo UI"/>
              </a:rPr>
              <a:t>「グローバル</a:t>
            </a:r>
            <a:r>
              <a:rPr lang="en-US" altLang="ja-JP" sz="1100" dirty="0">
                <a:solidFill>
                  <a:srgbClr val="000000"/>
                </a:solidFill>
                <a:latin typeface="Meiryo UI"/>
              </a:rPr>
              <a:t>ID</a:t>
            </a:r>
            <a:r>
              <a:rPr lang="ja-JP" altLang="en-US" sz="1100" dirty="0">
                <a:solidFill>
                  <a:srgbClr val="000000"/>
                </a:solidFill>
                <a:latin typeface="Meiryo UI"/>
              </a:rPr>
              <a:t>管理と相互運用性に関するベースライン能力</a:t>
            </a:r>
            <a:r>
              <a:rPr lang="ja-JP" altLang="en-US" sz="1100" dirty="0" smtClean="0">
                <a:solidFill>
                  <a:srgbClr val="000000"/>
                </a:solidFill>
                <a:latin typeface="Meiryo UI"/>
              </a:rPr>
              <a:t>」</a:t>
            </a:r>
            <a:endParaRPr lang="en-US" altLang="ja-JP" sz="1100" dirty="0">
              <a:solidFill>
                <a:srgbClr val="000000"/>
              </a:solidFill>
              <a:latin typeface="Meiryo UI"/>
            </a:endParaRPr>
          </a:p>
          <a:p>
            <a:pPr marL="171450" indent="-171450" defTabSz="288000">
              <a:buFont typeface="Wingdings" panose="05000000000000000000" pitchFamily="2" charset="2"/>
              <a:buChar char="Ø"/>
              <a:defRPr/>
            </a:pPr>
            <a:r>
              <a:rPr lang="ja-JP" altLang="en-US" sz="1100" dirty="0" smtClean="0">
                <a:solidFill>
                  <a:srgbClr val="000000"/>
                </a:solidFill>
                <a:latin typeface="Meiryo UI"/>
              </a:rPr>
              <a:t>電気</a:t>
            </a:r>
            <a:r>
              <a:rPr lang="ja-JP" altLang="en-US" sz="1100" dirty="0">
                <a:solidFill>
                  <a:srgbClr val="000000"/>
                </a:solidFill>
                <a:latin typeface="Meiryo UI"/>
              </a:rPr>
              <a:t>通信・</a:t>
            </a:r>
            <a:r>
              <a:rPr lang="en-US" altLang="ja-JP" sz="1100" dirty="0">
                <a:solidFill>
                  <a:srgbClr val="000000"/>
                </a:solidFill>
                <a:latin typeface="Meiryo UI"/>
              </a:rPr>
              <a:t>IT</a:t>
            </a:r>
            <a:r>
              <a:rPr lang="ja-JP" altLang="en-US" sz="1100" dirty="0">
                <a:solidFill>
                  <a:srgbClr val="000000"/>
                </a:solidFill>
                <a:latin typeface="Meiryo UI"/>
              </a:rPr>
              <a:t>ネットワークにおける</a:t>
            </a:r>
            <a:r>
              <a:rPr lang="en-US" altLang="ja-JP" sz="1100" dirty="0">
                <a:solidFill>
                  <a:srgbClr val="000000"/>
                </a:solidFill>
                <a:latin typeface="Meiryo UI"/>
              </a:rPr>
              <a:t>ID</a:t>
            </a:r>
            <a:r>
              <a:rPr lang="ja-JP" altLang="en-US" sz="1100" dirty="0">
                <a:solidFill>
                  <a:srgbClr val="000000"/>
                </a:solidFill>
                <a:latin typeface="Meiryo UI"/>
              </a:rPr>
              <a:t>管理のための基本的な能力を標準化することで、国により異なる政策や規制が行われることを防ぎ、</a:t>
            </a:r>
            <a:r>
              <a:rPr lang="en-US" altLang="ja-JP" sz="1100" dirty="0">
                <a:solidFill>
                  <a:srgbClr val="000000"/>
                </a:solidFill>
                <a:latin typeface="Meiryo UI"/>
              </a:rPr>
              <a:t>ID</a:t>
            </a:r>
            <a:r>
              <a:rPr lang="ja-JP" altLang="en-US" sz="1100" dirty="0">
                <a:solidFill>
                  <a:srgbClr val="000000"/>
                </a:solidFill>
                <a:latin typeface="Meiryo UI"/>
              </a:rPr>
              <a:t>管理にグローバルな相互運用性を持たせることを目的としている。</a:t>
            </a:r>
            <a:r>
              <a:rPr lang="en-US" altLang="ja-JP" sz="1100" dirty="0">
                <a:solidFill>
                  <a:srgbClr val="000000"/>
                </a:solidFill>
                <a:latin typeface="Meiryo UI"/>
              </a:rPr>
              <a:t>X.1250</a:t>
            </a:r>
            <a:r>
              <a:rPr lang="ja-JP" altLang="en-US" sz="1100" dirty="0">
                <a:solidFill>
                  <a:srgbClr val="000000"/>
                </a:solidFill>
                <a:latin typeface="Meiryo UI"/>
              </a:rPr>
              <a:t>では</a:t>
            </a:r>
            <a:r>
              <a:rPr lang="en-US" altLang="ja-JP" sz="1100" dirty="0">
                <a:solidFill>
                  <a:srgbClr val="000000"/>
                </a:solidFill>
                <a:latin typeface="Meiryo UI"/>
              </a:rPr>
              <a:t>ID</a:t>
            </a:r>
            <a:r>
              <a:rPr lang="ja-JP" altLang="en-US" sz="1100" dirty="0">
                <a:solidFill>
                  <a:srgbClr val="000000"/>
                </a:solidFill>
                <a:latin typeface="Meiryo UI"/>
              </a:rPr>
              <a:t>管理を「識別情報、エンティティ（人・組織）とアイデンティティの保証、及びビジネスとセキュリティアプリケーションのサポートを目的として使用される一連の機能・能力」と定義している。</a:t>
            </a:r>
            <a:endParaRPr lang="en-US" altLang="ja-JP" sz="1100" dirty="0" smtClean="0">
              <a:solidFill>
                <a:srgbClr val="000000"/>
              </a:solidFill>
              <a:latin typeface="Meiryo UI"/>
            </a:endParaRPr>
          </a:p>
          <a:p>
            <a:pPr marL="171450" lvl="0" indent="-171450" defTabSz="288000">
              <a:buFont typeface="Wingdings" panose="05000000000000000000" pitchFamily="2" charset="2"/>
              <a:buChar char="l"/>
              <a:defRPr/>
            </a:pPr>
            <a:r>
              <a:rPr lang="en-US" altLang="ja-JP" sz="1100" dirty="0">
                <a:solidFill>
                  <a:srgbClr val="000000"/>
                </a:solidFill>
                <a:latin typeface="Meiryo UI"/>
              </a:rPr>
              <a:t>X.1251</a:t>
            </a:r>
            <a:r>
              <a:rPr lang="ja-JP" altLang="en-US" sz="1100" dirty="0">
                <a:solidFill>
                  <a:srgbClr val="000000"/>
                </a:solidFill>
                <a:latin typeface="Meiryo UI"/>
              </a:rPr>
              <a:t>「デジタル</a:t>
            </a:r>
            <a:r>
              <a:rPr lang="en-US" altLang="ja-JP" sz="1100" dirty="0">
                <a:solidFill>
                  <a:srgbClr val="000000"/>
                </a:solidFill>
                <a:latin typeface="Meiryo UI"/>
              </a:rPr>
              <a:t>ID</a:t>
            </a:r>
            <a:r>
              <a:rPr lang="ja-JP" altLang="en-US" sz="1100" dirty="0">
                <a:solidFill>
                  <a:srgbClr val="000000"/>
                </a:solidFill>
                <a:latin typeface="Meiryo UI"/>
              </a:rPr>
              <a:t>のユーザーコントロールに関するフレームワーク</a:t>
            </a:r>
            <a:r>
              <a:rPr lang="ja-JP" altLang="en-US" sz="1100" dirty="0" smtClean="0">
                <a:solidFill>
                  <a:srgbClr val="000000"/>
                </a:solidFill>
                <a:latin typeface="Meiryo UI"/>
              </a:rPr>
              <a:t>」</a:t>
            </a:r>
            <a:endParaRPr lang="en-US" altLang="ja-JP" sz="1100" dirty="0" smtClean="0">
              <a:solidFill>
                <a:srgbClr val="000000"/>
              </a:solidFill>
              <a:latin typeface="Meiryo UI"/>
            </a:endParaRPr>
          </a:p>
          <a:p>
            <a:pPr marL="171450" lvl="0" indent="-171450" defTabSz="288000">
              <a:buFont typeface="Wingdings" panose="05000000000000000000" pitchFamily="2" charset="2"/>
              <a:buChar char="Ø"/>
              <a:defRPr/>
            </a:pPr>
            <a:r>
              <a:rPr lang="en-US" altLang="ja-JP" sz="1100" dirty="0" smtClean="0">
                <a:solidFill>
                  <a:srgbClr val="000000"/>
                </a:solidFill>
                <a:latin typeface="Meiryo UI"/>
              </a:rPr>
              <a:t>ITU-T</a:t>
            </a:r>
            <a:r>
              <a:rPr lang="ja-JP" altLang="en-US" sz="1100" dirty="0">
                <a:solidFill>
                  <a:srgbClr val="000000"/>
                </a:solidFill>
                <a:latin typeface="Meiryo UI"/>
              </a:rPr>
              <a:t>の</a:t>
            </a:r>
            <a:r>
              <a:rPr lang="en-US" altLang="ja-JP" sz="1100" dirty="0">
                <a:solidFill>
                  <a:srgbClr val="000000"/>
                </a:solidFill>
                <a:latin typeface="Meiryo UI"/>
              </a:rPr>
              <a:t>SG17</a:t>
            </a:r>
            <a:r>
              <a:rPr lang="ja-JP" altLang="en-US" sz="1100" dirty="0">
                <a:solidFill>
                  <a:srgbClr val="000000"/>
                </a:solidFill>
                <a:latin typeface="Meiryo UI"/>
              </a:rPr>
              <a:t>によって策定され、</a:t>
            </a:r>
            <a:r>
              <a:rPr lang="en-US" altLang="ja-JP" sz="1100" dirty="0">
                <a:solidFill>
                  <a:srgbClr val="000000"/>
                </a:solidFill>
                <a:latin typeface="Meiryo UI"/>
              </a:rPr>
              <a:t>2009</a:t>
            </a:r>
            <a:r>
              <a:rPr lang="ja-JP" altLang="en-US" sz="1100" dirty="0">
                <a:solidFill>
                  <a:srgbClr val="000000"/>
                </a:solidFill>
                <a:latin typeface="Meiryo UI"/>
              </a:rPr>
              <a:t>年</a:t>
            </a:r>
            <a:r>
              <a:rPr lang="en-US" altLang="ja-JP" sz="1100" dirty="0">
                <a:solidFill>
                  <a:srgbClr val="000000"/>
                </a:solidFill>
                <a:latin typeface="Meiryo UI"/>
              </a:rPr>
              <a:t>9</a:t>
            </a:r>
            <a:r>
              <a:rPr lang="ja-JP" altLang="en-US" sz="1100" dirty="0">
                <a:solidFill>
                  <a:srgbClr val="000000"/>
                </a:solidFill>
                <a:latin typeface="Meiryo UI"/>
              </a:rPr>
              <a:t>月に</a:t>
            </a:r>
            <a:r>
              <a:rPr lang="en-US" altLang="ja-JP" sz="1100" dirty="0">
                <a:solidFill>
                  <a:srgbClr val="000000"/>
                </a:solidFill>
                <a:latin typeface="Meiryo UI"/>
              </a:rPr>
              <a:t>WTSA</a:t>
            </a:r>
            <a:r>
              <a:rPr lang="ja-JP" altLang="en-US" sz="1100" dirty="0">
                <a:solidFill>
                  <a:srgbClr val="000000"/>
                </a:solidFill>
                <a:latin typeface="Meiryo UI"/>
              </a:rPr>
              <a:t>（</a:t>
            </a:r>
            <a:r>
              <a:rPr lang="en-US" altLang="ja-JP" sz="1100" dirty="0">
                <a:solidFill>
                  <a:srgbClr val="000000"/>
                </a:solidFill>
                <a:latin typeface="Meiryo UI"/>
              </a:rPr>
              <a:t>ITU</a:t>
            </a:r>
            <a:r>
              <a:rPr lang="ja-JP" altLang="en-US" sz="1100" dirty="0" err="1">
                <a:solidFill>
                  <a:srgbClr val="000000"/>
                </a:solidFill>
                <a:latin typeface="Meiryo UI"/>
              </a:rPr>
              <a:t>ｰ</a:t>
            </a:r>
            <a:r>
              <a:rPr lang="en-US" altLang="ja-JP" sz="1100" dirty="0">
                <a:solidFill>
                  <a:srgbClr val="000000"/>
                </a:solidFill>
                <a:latin typeface="Meiryo UI"/>
              </a:rPr>
              <a:t>T</a:t>
            </a:r>
            <a:r>
              <a:rPr lang="ja-JP" altLang="en-US" sz="1100" dirty="0">
                <a:solidFill>
                  <a:srgbClr val="000000"/>
                </a:solidFill>
                <a:latin typeface="Meiryo UI"/>
              </a:rPr>
              <a:t>の上部組織）の決議のもと承認された。ユーザーのデジタル</a:t>
            </a:r>
            <a:r>
              <a:rPr lang="en-US" altLang="ja-JP" sz="1100" dirty="0">
                <a:solidFill>
                  <a:srgbClr val="000000"/>
                </a:solidFill>
                <a:latin typeface="Meiryo UI"/>
              </a:rPr>
              <a:t>ID</a:t>
            </a:r>
            <a:r>
              <a:rPr lang="ja-JP" altLang="en-US" sz="1100" dirty="0">
                <a:solidFill>
                  <a:srgbClr val="000000"/>
                </a:solidFill>
                <a:latin typeface="Meiryo UI"/>
              </a:rPr>
              <a:t>関連情報の管理、交換を強化するための枠組みの定義を目的としている。ユーザーへ認証・クレデンシャル管理、</a:t>
            </a:r>
            <a:r>
              <a:rPr lang="en-US" altLang="ja-JP" sz="1100" dirty="0">
                <a:solidFill>
                  <a:srgbClr val="000000"/>
                </a:solidFill>
                <a:latin typeface="Meiryo UI"/>
              </a:rPr>
              <a:t>ID</a:t>
            </a:r>
            <a:r>
              <a:rPr lang="ja-JP" altLang="en-US" sz="1100" dirty="0">
                <a:solidFill>
                  <a:srgbClr val="000000"/>
                </a:solidFill>
                <a:latin typeface="Meiryo UI"/>
              </a:rPr>
              <a:t>交換、プライバシー保護などのサービスを提供するクライアントプログラムである</a:t>
            </a:r>
            <a:r>
              <a:rPr lang="en-US" altLang="ja-JP" sz="1100" dirty="0">
                <a:solidFill>
                  <a:srgbClr val="000000"/>
                </a:solidFill>
                <a:latin typeface="Meiryo UI"/>
              </a:rPr>
              <a:t>DIC</a:t>
            </a:r>
            <a:r>
              <a:rPr lang="ja-JP" altLang="en-US" sz="1100" dirty="0">
                <a:solidFill>
                  <a:srgbClr val="000000"/>
                </a:solidFill>
                <a:latin typeface="Meiryo UI"/>
              </a:rPr>
              <a:t>（デジタル</a:t>
            </a:r>
            <a:r>
              <a:rPr lang="en-US" altLang="ja-JP" sz="1100" dirty="0">
                <a:solidFill>
                  <a:srgbClr val="000000"/>
                </a:solidFill>
                <a:latin typeface="Meiryo UI"/>
              </a:rPr>
              <a:t>ID</a:t>
            </a:r>
            <a:r>
              <a:rPr lang="ja-JP" altLang="en-US" sz="1100" dirty="0">
                <a:solidFill>
                  <a:srgbClr val="000000"/>
                </a:solidFill>
                <a:latin typeface="Meiryo UI"/>
              </a:rPr>
              <a:t>クライアント）や、それを核とした</a:t>
            </a:r>
            <a:r>
              <a:rPr lang="en-US" altLang="ja-JP" sz="1100" dirty="0">
                <a:solidFill>
                  <a:srgbClr val="000000"/>
                </a:solidFill>
                <a:latin typeface="Meiryo UI"/>
              </a:rPr>
              <a:t>DIIF</a:t>
            </a:r>
            <a:r>
              <a:rPr lang="ja-JP" altLang="en-US" sz="1100" dirty="0">
                <a:solidFill>
                  <a:srgbClr val="000000"/>
                </a:solidFill>
                <a:latin typeface="Meiryo UI"/>
              </a:rPr>
              <a:t>（デジタル</a:t>
            </a:r>
            <a:r>
              <a:rPr lang="en-US" altLang="ja-JP" sz="1100" dirty="0">
                <a:solidFill>
                  <a:srgbClr val="000000"/>
                </a:solidFill>
                <a:latin typeface="Meiryo UI"/>
              </a:rPr>
              <a:t>ID</a:t>
            </a:r>
            <a:r>
              <a:rPr lang="ja-JP" altLang="en-US" sz="1100" dirty="0">
                <a:solidFill>
                  <a:srgbClr val="000000"/>
                </a:solidFill>
                <a:latin typeface="Meiryo UI"/>
              </a:rPr>
              <a:t>交換フレームワーク）を定義し、よりユーザー中心に</a:t>
            </a:r>
            <a:r>
              <a:rPr lang="en-US" altLang="ja-JP" sz="1100" dirty="0">
                <a:solidFill>
                  <a:srgbClr val="000000"/>
                </a:solidFill>
                <a:latin typeface="Meiryo UI"/>
              </a:rPr>
              <a:t>ID</a:t>
            </a:r>
            <a:r>
              <a:rPr lang="ja-JP" altLang="en-US" sz="1100" dirty="0">
                <a:solidFill>
                  <a:srgbClr val="000000"/>
                </a:solidFill>
                <a:latin typeface="Meiryo UI"/>
              </a:rPr>
              <a:t>情報を制御できる枠組みを策定している。</a:t>
            </a:r>
            <a:endParaRPr kumimoji="1" lang="en-US" altLang="ja-JP" sz="11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4" name="テキスト ボックス 23"/>
          <p:cNvSpPr txBox="1"/>
          <p:nvPr/>
        </p:nvSpPr>
        <p:spPr>
          <a:xfrm>
            <a:off x="331490" y="5008593"/>
            <a:ext cx="1054399" cy="1546176"/>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a:ea typeface="Meiryo UI"/>
                <a:cs typeface="+mn-cs"/>
              </a:rPr>
              <a:t>規格</a:t>
            </a: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mn-cs"/>
              </a:rPr>
              <a:t>策定以外の活動</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33" name="テキスト ボックス 32"/>
          <p:cNvSpPr txBox="1"/>
          <p:nvPr/>
        </p:nvSpPr>
        <p:spPr>
          <a:xfrm>
            <a:off x="2878334" y="5008594"/>
            <a:ext cx="6696476" cy="663857"/>
          </a:xfrm>
          <a:prstGeom prst="rect">
            <a:avLst/>
          </a:prstGeom>
          <a:noFill/>
          <a:ln>
            <a:solidFill>
              <a:srgbClr val="002060"/>
            </a:solidFill>
          </a:ln>
        </p:spPr>
        <p:txBody>
          <a:bodyPr wrap="square" lIns="36000" rIns="36000" rtlCol="0" anchor="ctr">
            <a:noAutofit/>
          </a:bodyPr>
          <a:lstStyle/>
          <a:p>
            <a:pPr lvl="0" defTabSz="288000">
              <a:defRPr/>
            </a:pPr>
            <a:r>
              <a:rPr lang="en-US" altLang="ja-JP" sz="1100" dirty="0">
                <a:solidFill>
                  <a:srgbClr val="000000"/>
                </a:solidFill>
                <a:latin typeface="Meiryo UI"/>
              </a:rPr>
              <a:t>ITU-T</a:t>
            </a:r>
            <a:r>
              <a:rPr lang="ja-JP" altLang="en-US" sz="1100" dirty="0">
                <a:solidFill>
                  <a:srgbClr val="000000"/>
                </a:solidFill>
                <a:latin typeface="Meiryo UI"/>
              </a:rPr>
              <a:t>では、不定期に様々なテーマの公開ワークショップを開催している。</a:t>
            </a:r>
            <a:r>
              <a:rPr lang="en-US" altLang="ja-JP" sz="1100" dirty="0">
                <a:solidFill>
                  <a:srgbClr val="000000"/>
                </a:solidFill>
                <a:latin typeface="Meiryo UI"/>
              </a:rPr>
              <a:t>2023</a:t>
            </a:r>
            <a:r>
              <a:rPr lang="ja-JP" altLang="en-US" sz="1100" dirty="0">
                <a:solidFill>
                  <a:srgbClr val="000000"/>
                </a:solidFill>
                <a:latin typeface="Meiryo UI"/>
              </a:rPr>
              <a:t>年</a:t>
            </a:r>
            <a:r>
              <a:rPr lang="en-US" altLang="ja-JP" sz="1100" dirty="0">
                <a:solidFill>
                  <a:srgbClr val="000000"/>
                </a:solidFill>
                <a:latin typeface="Meiryo UI"/>
              </a:rPr>
              <a:t>2</a:t>
            </a:r>
            <a:r>
              <a:rPr lang="ja-JP" altLang="en-US" sz="1100" dirty="0">
                <a:solidFill>
                  <a:srgbClr val="000000"/>
                </a:solidFill>
                <a:latin typeface="Meiryo UI"/>
              </a:rPr>
              <a:t>月</a:t>
            </a:r>
            <a:r>
              <a:rPr lang="en-US" altLang="ja-JP" sz="1100" dirty="0">
                <a:solidFill>
                  <a:srgbClr val="000000"/>
                </a:solidFill>
                <a:latin typeface="Meiryo UI"/>
              </a:rPr>
              <a:t>20</a:t>
            </a:r>
            <a:r>
              <a:rPr lang="ja-JP" altLang="en-US" sz="1100" dirty="0">
                <a:solidFill>
                  <a:srgbClr val="000000"/>
                </a:solidFill>
                <a:latin typeface="Meiryo UI"/>
              </a:rPr>
              <a:t>日には、</a:t>
            </a:r>
            <a:r>
              <a:rPr lang="en-US" altLang="ja-JP" sz="1100" dirty="0">
                <a:solidFill>
                  <a:srgbClr val="000000"/>
                </a:solidFill>
                <a:latin typeface="Meiryo UI"/>
              </a:rPr>
              <a:t>ISO TC307/JWG 4</a:t>
            </a:r>
            <a:r>
              <a:rPr lang="ja-JP" altLang="en-US" sz="1100" dirty="0">
                <a:solidFill>
                  <a:srgbClr val="000000"/>
                </a:solidFill>
                <a:latin typeface="Meiryo UI"/>
              </a:rPr>
              <a:t>のサポートを得て、「</a:t>
            </a:r>
            <a:r>
              <a:rPr lang="en-US" altLang="ja-JP" sz="1100" dirty="0">
                <a:solidFill>
                  <a:srgbClr val="000000"/>
                </a:solidFill>
                <a:latin typeface="Meiryo UI"/>
              </a:rPr>
              <a:t>ITU Workshop in DLT Security, Identity, Management and Privacy</a:t>
            </a:r>
            <a:r>
              <a:rPr lang="ja-JP" altLang="en-US" sz="1100" dirty="0">
                <a:solidFill>
                  <a:srgbClr val="000000"/>
                </a:solidFill>
                <a:latin typeface="Meiryo UI"/>
              </a:rPr>
              <a:t>」をジュネーブにて開催した。</a:t>
            </a:r>
            <a:endParaRPr kumimoji="1" lang="en-US" altLang="ja-JP" sz="11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4" name="テキスト ボックス 33"/>
          <p:cNvSpPr txBox="1"/>
          <p:nvPr/>
        </p:nvSpPr>
        <p:spPr>
          <a:xfrm>
            <a:off x="1443635" y="5008594"/>
            <a:ext cx="1377848" cy="663857"/>
          </a:xfrm>
          <a:prstGeom prst="rect">
            <a:avLst/>
          </a:prstGeom>
          <a:solidFill>
            <a:schemeClr val="accent2">
              <a:lumMod val="10000"/>
              <a:lumOff val="90000"/>
            </a:schemeClr>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smtClean="0">
                <a:ln>
                  <a:noFill/>
                </a:ln>
                <a:solidFill>
                  <a:srgbClr val="000000"/>
                </a:solidFill>
                <a:effectLst/>
                <a:uLnTx/>
                <a:uFillTx/>
                <a:latin typeface="Meiryo UI"/>
                <a:ea typeface="Meiryo UI"/>
                <a:cs typeface="+mn-cs"/>
              </a:rPr>
              <a:t>ITU Workshop</a:t>
            </a:r>
            <a:endParaRPr kumimoji="1" lang="en-US" altLang="ja-JP" sz="11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1" name="テキスト ボックス 20"/>
          <p:cNvSpPr txBox="1"/>
          <p:nvPr/>
        </p:nvSpPr>
        <p:spPr>
          <a:xfrm>
            <a:off x="2878334" y="5751998"/>
            <a:ext cx="6696476" cy="802771"/>
          </a:xfrm>
          <a:prstGeom prst="rect">
            <a:avLst/>
          </a:prstGeom>
          <a:noFill/>
          <a:ln>
            <a:solidFill>
              <a:srgbClr val="002060"/>
            </a:solidFill>
          </a:ln>
        </p:spPr>
        <p:txBody>
          <a:bodyPr wrap="square" lIns="36000" rIns="36000" rtlCol="0" anchor="ctr">
            <a:noAutofit/>
          </a:bodyPr>
          <a:lstStyle/>
          <a:p>
            <a:pPr lvl="0" defTabSz="288000">
              <a:defRPr/>
            </a:pPr>
            <a:r>
              <a:rPr lang="en-US" altLang="ja-JP" sz="1100" dirty="0">
                <a:solidFill>
                  <a:srgbClr val="000000"/>
                </a:solidFill>
                <a:latin typeface="Meiryo UI"/>
              </a:rPr>
              <a:t>JCA-</a:t>
            </a:r>
            <a:r>
              <a:rPr lang="en-US" altLang="ja-JP" sz="1100" dirty="0" err="1">
                <a:solidFill>
                  <a:srgbClr val="000000"/>
                </a:solidFill>
                <a:latin typeface="Meiryo UI"/>
              </a:rPr>
              <a:t>IdM</a:t>
            </a:r>
            <a:r>
              <a:rPr lang="ja-JP" altLang="en-US" sz="1100" dirty="0">
                <a:solidFill>
                  <a:srgbClr val="000000"/>
                </a:solidFill>
                <a:latin typeface="Meiryo UI"/>
              </a:rPr>
              <a:t>は、</a:t>
            </a:r>
            <a:r>
              <a:rPr lang="en-US" altLang="ja-JP" sz="1100" dirty="0" err="1">
                <a:solidFill>
                  <a:srgbClr val="000000"/>
                </a:solidFill>
                <a:latin typeface="Meiryo UI"/>
              </a:rPr>
              <a:t>IdM</a:t>
            </a:r>
            <a:r>
              <a:rPr lang="ja-JP" altLang="en-US" sz="1100" dirty="0">
                <a:solidFill>
                  <a:srgbClr val="000000"/>
                </a:solidFill>
                <a:latin typeface="Meiryo UI"/>
              </a:rPr>
              <a:t>（</a:t>
            </a:r>
            <a:r>
              <a:rPr lang="en-US" altLang="ja-JP" sz="1100" dirty="0">
                <a:solidFill>
                  <a:srgbClr val="000000"/>
                </a:solidFill>
                <a:latin typeface="Meiryo UI"/>
              </a:rPr>
              <a:t>ID</a:t>
            </a:r>
            <a:r>
              <a:rPr lang="ja-JP" altLang="en-US" sz="1100" dirty="0">
                <a:solidFill>
                  <a:srgbClr val="000000"/>
                </a:solidFill>
                <a:latin typeface="Meiryo UI"/>
              </a:rPr>
              <a:t>管理）に関する幅広い議論や意見交換を行う場として</a:t>
            </a:r>
            <a:r>
              <a:rPr lang="en-US" altLang="ja-JP" sz="1100" dirty="0">
                <a:solidFill>
                  <a:srgbClr val="000000"/>
                </a:solidFill>
                <a:latin typeface="Meiryo UI"/>
              </a:rPr>
              <a:t>2007</a:t>
            </a:r>
            <a:r>
              <a:rPr lang="ja-JP" altLang="en-US" sz="1100" dirty="0">
                <a:solidFill>
                  <a:srgbClr val="000000"/>
                </a:solidFill>
                <a:latin typeface="Meiryo UI"/>
              </a:rPr>
              <a:t>年に設立された</a:t>
            </a:r>
            <a:r>
              <a:rPr lang="ja-JP" altLang="en-US" sz="1100" dirty="0" smtClean="0">
                <a:solidFill>
                  <a:srgbClr val="000000"/>
                </a:solidFill>
                <a:latin typeface="Meiryo UI"/>
              </a:rPr>
              <a:t>。</a:t>
            </a:r>
            <a:r>
              <a:rPr lang="en-US" altLang="ja-JP" sz="1100" dirty="0">
                <a:solidFill>
                  <a:srgbClr val="000000"/>
                </a:solidFill>
                <a:latin typeface="Meiryo UI"/>
              </a:rPr>
              <a:t>2017</a:t>
            </a:r>
            <a:r>
              <a:rPr lang="ja-JP" altLang="en-US" sz="1100" dirty="0">
                <a:solidFill>
                  <a:srgbClr val="000000"/>
                </a:solidFill>
                <a:latin typeface="Meiryo UI"/>
              </a:rPr>
              <a:t>年に更新された</a:t>
            </a:r>
            <a:r>
              <a:rPr lang="en-US" altLang="ja-JP" sz="1100" dirty="0">
                <a:solidFill>
                  <a:srgbClr val="000000"/>
                </a:solidFill>
                <a:latin typeface="Meiryo UI"/>
              </a:rPr>
              <a:t>JCA-</a:t>
            </a:r>
            <a:r>
              <a:rPr lang="en-US" altLang="ja-JP" sz="1100" dirty="0" err="1">
                <a:solidFill>
                  <a:srgbClr val="000000"/>
                </a:solidFill>
                <a:latin typeface="Meiryo UI"/>
              </a:rPr>
              <a:t>IdM</a:t>
            </a:r>
            <a:r>
              <a:rPr lang="ja-JP" altLang="en-US" sz="1100" dirty="0">
                <a:solidFill>
                  <a:srgbClr val="000000"/>
                </a:solidFill>
                <a:latin typeface="Meiryo UI"/>
              </a:rPr>
              <a:t>の付託条項（</a:t>
            </a:r>
            <a:r>
              <a:rPr lang="en-US" altLang="ja-JP" sz="1100" dirty="0">
                <a:solidFill>
                  <a:srgbClr val="000000"/>
                </a:solidFill>
                <a:latin typeface="Meiryo UI"/>
              </a:rPr>
              <a:t>Terms of Reference</a:t>
            </a:r>
            <a:r>
              <a:rPr lang="ja-JP" altLang="en-US" sz="1100" dirty="0">
                <a:solidFill>
                  <a:srgbClr val="000000"/>
                </a:solidFill>
                <a:latin typeface="Meiryo UI"/>
              </a:rPr>
              <a:t>）には、分散型</a:t>
            </a:r>
            <a:r>
              <a:rPr lang="en-US" altLang="ja-JP" sz="1100" dirty="0">
                <a:solidFill>
                  <a:srgbClr val="000000"/>
                </a:solidFill>
                <a:latin typeface="Meiryo UI"/>
              </a:rPr>
              <a:t>ID</a:t>
            </a:r>
            <a:r>
              <a:rPr lang="ja-JP" altLang="en-US" sz="1100" dirty="0">
                <a:solidFill>
                  <a:srgbClr val="000000"/>
                </a:solidFill>
                <a:latin typeface="Meiryo UI"/>
              </a:rPr>
              <a:t>管理を含む</a:t>
            </a:r>
            <a:r>
              <a:rPr lang="en-US" altLang="ja-JP" sz="1100" dirty="0">
                <a:solidFill>
                  <a:srgbClr val="000000"/>
                </a:solidFill>
                <a:latin typeface="Meiryo UI"/>
              </a:rPr>
              <a:t>ITU-T</a:t>
            </a:r>
            <a:r>
              <a:rPr lang="ja-JP" altLang="en-US" sz="1100" dirty="0">
                <a:solidFill>
                  <a:srgbClr val="000000"/>
                </a:solidFill>
                <a:latin typeface="Meiryo UI"/>
              </a:rPr>
              <a:t>における</a:t>
            </a:r>
            <a:r>
              <a:rPr lang="en-US" altLang="ja-JP" sz="1100" dirty="0" err="1">
                <a:solidFill>
                  <a:srgbClr val="000000"/>
                </a:solidFill>
                <a:latin typeface="Meiryo UI"/>
              </a:rPr>
              <a:t>IdM</a:t>
            </a:r>
            <a:r>
              <a:rPr lang="ja-JP" altLang="en-US" sz="1100" dirty="0">
                <a:solidFill>
                  <a:srgbClr val="000000"/>
                </a:solidFill>
                <a:latin typeface="Meiryo UI"/>
              </a:rPr>
              <a:t>関連作業を</a:t>
            </a:r>
            <a:r>
              <a:rPr lang="en-US" altLang="ja-JP" sz="1100" dirty="0">
                <a:solidFill>
                  <a:srgbClr val="000000"/>
                </a:solidFill>
                <a:latin typeface="Meiryo UI"/>
              </a:rPr>
              <a:t>SG2</a:t>
            </a:r>
            <a:r>
              <a:rPr lang="ja-JP" altLang="en-US" sz="1100" dirty="0" err="1">
                <a:solidFill>
                  <a:srgbClr val="000000"/>
                </a:solidFill>
                <a:latin typeface="Meiryo UI"/>
              </a:rPr>
              <a:t>、</a:t>
            </a:r>
            <a:r>
              <a:rPr lang="en-US" altLang="ja-JP" sz="1100" dirty="0">
                <a:solidFill>
                  <a:srgbClr val="000000"/>
                </a:solidFill>
                <a:latin typeface="Meiryo UI"/>
              </a:rPr>
              <a:t>SG13</a:t>
            </a:r>
            <a:r>
              <a:rPr lang="ja-JP" altLang="en-US" sz="1100" dirty="0" err="1">
                <a:solidFill>
                  <a:srgbClr val="000000"/>
                </a:solidFill>
                <a:latin typeface="Meiryo UI"/>
              </a:rPr>
              <a:t>、</a:t>
            </a:r>
            <a:r>
              <a:rPr lang="en-US" altLang="ja-JP" sz="1100" dirty="0">
                <a:solidFill>
                  <a:srgbClr val="000000"/>
                </a:solidFill>
                <a:latin typeface="Meiryo UI"/>
              </a:rPr>
              <a:t>SG20</a:t>
            </a:r>
            <a:r>
              <a:rPr lang="ja-JP" altLang="en-US" sz="1100" dirty="0">
                <a:solidFill>
                  <a:srgbClr val="000000"/>
                </a:solidFill>
                <a:latin typeface="Meiryo UI"/>
              </a:rPr>
              <a:t>および</a:t>
            </a:r>
            <a:r>
              <a:rPr lang="en-US" altLang="ja-JP" sz="1100" dirty="0">
                <a:solidFill>
                  <a:srgbClr val="000000"/>
                </a:solidFill>
                <a:latin typeface="Meiryo UI"/>
              </a:rPr>
              <a:t>SG17</a:t>
            </a:r>
            <a:r>
              <a:rPr lang="ja-JP" altLang="en-US" sz="1100" dirty="0">
                <a:solidFill>
                  <a:srgbClr val="000000"/>
                </a:solidFill>
                <a:latin typeface="Meiryo UI"/>
              </a:rPr>
              <a:t>の間で調整することや、他の</a:t>
            </a:r>
            <a:r>
              <a:rPr lang="en-US" altLang="ja-JP" sz="1100" dirty="0">
                <a:solidFill>
                  <a:srgbClr val="000000"/>
                </a:solidFill>
                <a:latin typeface="Meiryo UI"/>
              </a:rPr>
              <a:t>SDO</a:t>
            </a:r>
            <a:r>
              <a:rPr lang="ja-JP" altLang="en-US" sz="1100" dirty="0" err="1">
                <a:solidFill>
                  <a:srgbClr val="000000"/>
                </a:solidFill>
                <a:latin typeface="Meiryo UI"/>
              </a:rPr>
              <a:t>、</a:t>
            </a:r>
            <a:r>
              <a:rPr lang="ja-JP" altLang="en-US" sz="1100" dirty="0">
                <a:solidFill>
                  <a:srgbClr val="000000"/>
                </a:solidFill>
                <a:latin typeface="Meiryo UI"/>
              </a:rPr>
              <a:t>フォーラムとの連携により作業の重複を防ぐことが目的</a:t>
            </a:r>
            <a:r>
              <a:rPr lang="ja-JP" altLang="en-US" sz="1100" dirty="0" smtClean="0">
                <a:solidFill>
                  <a:srgbClr val="000000"/>
                </a:solidFill>
                <a:latin typeface="Meiryo UI"/>
              </a:rPr>
              <a:t>と</a:t>
            </a:r>
            <a:r>
              <a:rPr lang="ja-JP" altLang="en-US" sz="1100" dirty="0">
                <a:solidFill>
                  <a:srgbClr val="000000"/>
                </a:solidFill>
                <a:latin typeface="Meiryo UI"/>
              </a:rPr>
              <a:t>されて</a:t>
            </a:r>
            <a:r>
              <a:rPr lang="ja-JP" altLang="en-US" sz="1100" dirty="0" smtClean="0">
                <a:solidFill>
                  <a:srgbClr val="000000"/>
                </a:solidFill>
                <a:latin typeface="Meiryo UI"/>
              </a:rPr>
              <a:t>いる。</a:t>
            </a:r>
            <a:endParaRPr kumimoji="1" lang="en-US" altLang="ja-JP" sz="11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2" name="テキスト ボックス 21"/>
          <p:cNvSpPr txBox="1"/>
          <p:nvPr/>
        </p:nvSpPr>
        <p:spPr>
          <a:xfrm>
            <a:off x="1443635" y="5751998"/>
            <a:ext cx="1377848" cy="802771"/>
          </a:xfrm>
          <a:prstGeom prst="rect">
            <a:avLst/>
          </a:prstGeom>
          <a:solidFill>
            <a:schemeClr val="accent2">
              <a:lumMod val="10000"/>
              <a:lumOff val="90000"/>
            </a:schemeClr>
          </a:solidFill>
        </p:spPr>
        <p:txBody>
          <a:bodyPr wrap="square" lIns="36000" rIns="36000" rtlCol="0" anchor="ctr">
            <a:noAutofit/>
          </a:bodyPr>
          <a:lstStyle/>
          <a:p>
            <a:pPr lvl="0" algn="ctr" defTabSz="288000">
              <a:defRPr/>
            </a:pPr>
            <a:r>
              <a:rPr lang="en-US" altLang="ja-JP" sz="1100" b="1" dirty="0">
                <a:solidFill>
                  <a:srgbClr val="000000"/>
                </a:solidFill>
                <a:latin typeface="Meiryo UI"/>
              </a:rPr>
              <a:t>JCA-</a:t>
            </a:r>
            <a:r>
              <a:rPr lang="en-US" altLang="ja-JP" sz="1100" b="1" dirty="0" err="1">
                <a:solidFill>
                  <a:srgbClr val="000000"/>
                </a:solidFill>
                <a:latin typeface="Meiryo UI"/>
              </a:rPr>
              <a:t>IdM</a:t>
            </a:r>
            <a:endParaRPr kumimoji="1" lang="en-US" altLang="ja-JP" sz="1100" b="1" i="0" u="none" strike="noStrike" kern="1200" cap="none" spc="0" normalizeH="0" baseline="0" noProof="0" dirty="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266755109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normAutofit/>
          </a:bodyPr>
          <a:lstStyle/>
          <a:p>
            <a:r>
              <a:rPr lang="en-US" altLang="ja-JP" sz="2000" dirty="0"/>
              <a:t>International Telecommunication Union</a:t>
            </a:r>
            <a:r>
              <a:rPr lang="ja-JP" altLang="en-US" sz="2000" dirty="0"/>
              <a:t>（</a:t>
            </a:r>
            <a:r>
              <a:rPr lang="en-US" altLang="ja-JP" sz="2000" dirty="0"/>
              <a:t>ITU</a:t>
            </a:r>
            <a:r>
              <a:rPr lang="ja-JP" altLang="en-US" sz="2000" dirty="0"/>
              <a:t>）</a:t>
            </a:r>
            <a:r>
              <a:rPr lang="en-US" altLang="ja-JP" sz="2000" dirty="0" smtClean="0"/>
              <a:t>– </a:t>
            </a:r>
            <a:r>
              <a:rPr kumimoji="1" lang="ja-JP" altLang="en-US" sz="2000" dirty="0" smtClean="0"/>
              <a:t>団体概要</a:t>
            </a:r>
            <a:endParaRPr kumimoji="1" lang="ja-JP" altLang="en-US" sz="2000" dirty="0"/>
          </a:p>
        </p:txBody>
      </p:sp>
      <p:sp>
        <p:nvSpPr>
          <p:cNvPr id="9" name="テキスト ボックス 8"/>
          <p:cNvSpPr txBox="1"/>
          <p:nvPr/>
        </p:nvSpPr>
        <p:spPr>
          <a:xfrm>
            <a:off x="338392" y="639059"/>
            <a:ext cx="1047498" cy="725919"/>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mn-cs"/>
              </a:rPr>
              <a:t>ミッション</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0" name="テキスト ボックス 9"/>
          <p:cNvSpPr txBox="1"/>
          <p:nvPr/>
        </p:nvSpPr>
        <p:spPr>
          <a:xfrm>
            <a:off x="1443336" y="639059"/>
            <a:ext cx="8131175" cy="725919"/>
          </a:xfrm>
          <a:prstGeom prst="rect">
            <a:avLst/>
          </a:prstGeom>
          <a:noFill/>
          <a:ln>
            <a:solidFill>
              <a:srgbClr val="002060"/>
            </a:solidFill>
          </a:ln>
        </p:spPr>
        <p:txBody>
          <a:bodyPr wrap="square" lIns="36000" rIns="36000" rtlCol="0" anchor="ctr">
            <a:noAutofit/>
          </a:bodyPr>
          <a:lstStyle/>
          <a:p>
            <a:pPr lvl="0" defTabSz="288000">
              <a:defRPr/>
            </a:pPr>
            <a:r>
              <a:rPr lang="en-US" altLang="ja-JP" sz="1200">
                <a:solidFill>
                  <a:srgbClr val="000000"/>
                </a:solidFill>
                <a:latin typeface="Meiryo UI"/>
              </a:rPr>
              <a:t>ITU-T SG17</a:t>
            </a:r>
            <a:r>
              <a:rPr lang="ja-JP" altLang="en-US" sz="1200">
                <a:solidFill>
                  <a:srgbClr val="000000"/>
                </a:solidFill>
                <a:latin typeface="Meiryo UI"/>
              </a:rPr>
              <a:t>は</a:t>
            </a:r>
            <a:r>
              <a:rPr lang="en-US" altLang="ja-JP" sz="1200">
                <a:solidFill>
                  <a:srgbClr val="000000"/>
                </a:solidFill>
                <a:latin typeface="Meiryo UI"/>
              </a:rPr>
              <a:t>ITU-T</a:t>
            </a:r>
            <a:r>
              <a:rPr lang="ja-JP" altLang="en-US" sz="1200">
                <a:solidFill>
                  <a:srgbClr val="000000"/>
                </a:solidFill>
                <a:latin typeface="Meiryo UI"/>
              </a:rPr>
              <a:t>の中に</a:t>
            </a:r>
            <a:r>
              <a:rPr lang="en-US" altLang="ja-JP" sz="1200">
                <a:solidFill>
                  <a:srgbClr val="000000"/>
                </a:solidFill>
                <a:latin typeface="Meiryo UI"/>
              </a:rPr>
              <a:t>2017</a:t>
            </a:r>
            <a:r>
              <a:rPr lang="ja-JP" altLang="en-US" sz="1200">
                <a:solidFill>
                  <a:srgbClr val="000000"/>
                </a:solidFill>
                <a:latin typeface="Meiryo UI"/>
              </a:rPr>
              <a:t>年に設置された</a:t>
            </a:r>
            <a:r>
              <a:rPr lang="en-US" altLang="ja-JP" sz="1200">
                <a:solidFill>
                  <a:srgbClr val="000000"/>
                </a:solidFill>
                <a:latin typeface="Meiryo UI"/>
              </a:rPr>
              <a:t>Study Group</a:t>
            </a:r>
            <a:r>
              <a:rPr lang="ja-JP" altLang="en-US" sz="1200">
                <a:solidFill>
                  <a:srgbClr val="000000"/>
                </a:solidFill>
                <a:latin typeface="Meiryo UI"/>
              </a:rPr>
              <a:t>（</a:t>
            </a:r>
            <a:r>
              <a:rPr lang="en-US" altLang="ja-JP" sz="1200">
                <a:solidFill>
                  <a:srgbClr val="000000"/>
                </a:solidFill>
                <a:latin typeface="Meiryo UI"/>
              </a:rPr>
              <a:t>SG</a:t>
            </a:r>
            <a:r>
              <a:rPr lang="ja-JP" altLang="en-US" sz="1200">
                <a:solidFill>
                  <a:srgbClr val="000000"/>
                </a:solidFill>
                <a:latin typeface="Meiryo UI"/>
              </a:rPr>
              <a:t>）である。</a:t>
            </a:r>
            <a:r>
              <a:rPr lang="en-US" altLang="ja-JP" sz="1200">
                <a:solidFill>
                  <a:srgbClr val="000000"/>
                </a:solidFill>
                <a:latin typeface="Meiryo UI"/>
              </a:rPr>
              <a:t>ITU-T</a:t>
            </a:r>
            <a:r>
              <a:rPr lang="ja-JP" altLang="en-US" sz="1200">
                <a:solidFill>
                  <a:srgbClr val="000000"/>
                </a:solidFill>
                <a:latin typeface="Meiryo UI"/>
              </a:rPr>
              <a:t>は、</a:t>
            </a:r>
            <a:r>
              <a:rPr lang="en-US" altLang="ja-JP" sz="1200">
                <a:solidFill>
                  <a:srgbClr val="000000"/>
                </a:solidFill>
                <a:latin typeface="Meiryo UI"/>
              </a:rPr>
              <a:t>ICT</a:t>
            </a:r>
            <a:r>
              <a:rPr lang="ja-JP" altLang="en-US" sz="1200">
                <a:solidFill>
                  <a:srgbClr val="000000"/>
                </a:solidFill>
                <a:latin typeface="Meiryo UI"/>
              </a:rPr>
              <a:t>機器およびネットワークネットワークの国際的な相互運用性を確保するために、国際標準を策定・管理することをミッションとしている。その中でも、</a:t>
            </a:r>
            <a:r>
              <a:rPr lang="en-US" altLang="ja-JP" sz="1200">
                <a:solidFill>
                  <a:srgbClr val="000000"/>
                </a:solidFill>
                <a:latin typeface="Meiryo UI"/>
              </a:rPr>
              <a:t>SG17</a:t>
            </a:r>
            <a:r>
              <a:rPr lang="ja-JP" altLang="en-US" sz="1200">
                <a:solidFill>
                  <a:srgbClr val="000000"/>
                </a:solidFill>
                <a:latin typeface="Meiryo UI"/>
              </a:rPr>
              <a:t>は、</a:t>
            </a:r>
            <a:r>
              <a:rPr lang="en-US" altLang="ja-JP" sz="1200">
                <a:solidFill>
                  <a:srgbClr val="000000"/>
                </a:solidFill>
                <a:latin typeface="Meiryo UI"/>
              </a:rPr>
              <a:t>ICT</a:t>
            </a:r>
            <a:r>
              <a:rPr lang="ja-JP" altLang="en-US" sz="1200">
                <a:solidFill>
                  <a:srgbClr val="000000"/>
                </a:solidFill>
                <a:latin typeface="Meiryo UI"/>
              </a:rPr>
              <a:t>の活用におけるセキュリティを強化するために、セキュリティアーキテクチャやセキュリティフレームワークの策定や、量子を活用したセキュリティなど幅広い分野における国際標準を策定・管理することをスコープとする。</a:t>
            </a:r>
            <a:endParaRPr lang="ja-JP" altLang="en-US" sz="1200" dirty="0">
              <a:solidFill>
                <a:srgbClr val="000000"/>
              </a:solidFill>
              <a:latin typeface="Meiryo UI"/>
            </a:endParaRPr>
          </a:p>
        </p:txBody>
      </p:sp>
      <p:sp>
        <p:nvSpPr>
          <p:cNvPr id="8" name="テキスト プレースホルダー 2"/>
          <p:cNvSpPr>
            <a:spLocks noGrp="1"/>
          </p:cNvSpPr>
          <p:nvPr>
            <p:ph type="body" sz="quarter" idx="10"/>
          </p:nvPr>
        </p:nvSpPr>
        <p:spPr>
          <a:xfrm>
            <a:off x="331489" y="1904726"/>
            <a:ext cx="9236117" cy="288000"/>
          </a:xfrm>
          <a:solidFill>
            <a:srgbClr val="002060"/>
          </a:solidFill>
          <a:ln>
            <a:noFill/>
          </a:ln>
        </p:spPr>
        <p:txBody>
          <a:bodyPr lIns="72000" rIns="72000" anchor="ctr"/>
          <a:lstStyle/>
          <a:p>
            <a:pPr algn="ctr"/>
            <a:r>
              <a:rPr lang="ja-JP" altLang="en-US" sz="1400" b="1" dirty="0" smtClean="0">
                <a:solidFill>
                  <a:schemeClr val="bg1"/>
                </a:solidFill>
              </a:rPr>
              <a:t>メンバーシップ</a:t>
            </a:r>
            <a:endParaRPr lang="en-US" altLang="ja-JP" sz="1400" b="1" dirty="0" smtClean="0">
              <a:solidFill>
                <a:schemeClr val="bg1"/>
              </a:solidFill>
            </a:endParaRPr>
          </a:p>
        </p:txBody>
      </p:sp>
      <p:sp>
        <p:nvSpPr>
          <p:cNvPr id="11" name="テキスト プレースホルダー 2"/>
          <p:cNvSpPr txBox="1">
            <a:spLocks/>
          </p:cNvSpPr>
          <p:nvPr/>
        </p:nvSpPr>
        <p:spPr>
          <a:xfrm>
            <a:off x="331490" y="1432792"/>
            <a:ext cx="1047498" cy="405680"/>
          </a:xfrm>
          <a:prstGeom prst="rect">
            <a:avLst/>
          </a:prstGeom>
          <a:solidFill>
            <a:srgbClr val="002060"/>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Arial"/>
              </a:rPr>
              <a:t>設立年</a:t>
            </a:r>
            <a:endPar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Arial"/>
            </a:endParaRPr>
          </a:p>
        </p:txBody>
      </p:sp>
      <p:sp>
        <p:nvSpPr>
          <p:cNvPr id="12" name="テキスト ボックス 11"/>
          <p:cNvSpPr txBox="1"/>
          <p:nvPr/>
        </p:nvSpPr>
        <p:spPr>
          <a:xfrm>
            <a:off x="1436433" y="1431232"/>
            <a:ext cx="1542742" cy="407878"/>
          </a:xfrm>
          <a:prstGeom prst="rect">
            <a:avLst/>
          </a:prstGeom>
          <a:noFill/>
          <a:ln>
            <a:solidFill>
              <a:srgbClr val="002060"/>
            </a:solidFill>
          </a:ln>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smtClean="0">
                <a:ln>
                  <a:noFill/>
                </a:ln>
                <a:solidFill>
                  <a:srgbClr val="000000"/>
                </a:solidFill>
                <a:effectLst/>
                <a:uLnTx/>
                <a:uFillTx/>
                <a:latin typeface="Meiryo UI"/>
                <a:ea typeface="Meiryo UI"/>
                <a:cs typeface="+mn-cs"/>
              </a:rPr>
              <a:t>2017</a:t>
            </a:r>
            <a:r>
              <a:rPr kumimoji="1" lang="ja-JP" altLang="en-US" sz="1200" b="0" i="0" u="none" strike="noStrike" kern="1200" cap="none" spc="0" normalizeH="0" baseline="0" noProof="0" dirty="0" smtClean="0">
                <a:ln>
                  <a:noFill/>
                </a:ln>
                <a:solidFill>
                  <a:srgbClr val="000000"/>
                </a:solidFill>
                <a:effectLst/>
                <a:uLnTx/>
                <a:uFillTx/>
                <a:latin typeface="Meiryo UI"/>
                <a:ea typeface="Meiryo UI"/>
                <a:cs typeface="+mn-cs"/>
              </a:rPr>
              <a:t>年</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3" name="テキスト プレースホルダー 2"/>
          <p:cNvSpPr txBox="1">
            <a:spLocks/>
          </p:cNvSpPr>
          <p:nvPr/>
        </p:nvSpPr>
        <p:spPr>
          <a:xfrm>
            <a:off x="3112904" y="1432792"/>
            <a:ext cx="1247282" cy="405680"/>
          </a:xfrm>
          <a:prstGeom prst="rect">
            <a:avLst/>
          </a:prstGeom>
          <a:solidFill>
            <a:srgbClr val="002060"/>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Arial"/>
              </a:rPr>
              <a:t>公式ホームページ</a:t>
            </a:r>
            <a:endPar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Arial"/>
            </a:endParaRPr>
          </a:p>
        </p:txBody>
      </p:sp>
      <p:sp>
        <p:nvSpPr>
          <p:cNvPr id="14" name="テキスト ボックス 13"/>
          <p:cNvSpPr txBox="1"/>
          <p:nvPr/>
        </p:nvSpPr>
        <p:spPr>
          <a:xfrm>
            <a:off x="4424516" y="1431232"/>
            <a:ext cx="5143091" cy="407878"/>
          </a:xfrm>
          <a:prstGeom prst="rect">
            <a:avLst/>
          </a:prstGeom>
          <a:noFill/>
          <a:ln>
            <a:solidFill>
              <a:srgbClr val="002060"/>
            </a:solidFill>
          </a:ln>
        </p:spPr>
        <p:txBody>
          <a:bodyPr wrap="square" lIns="36000" rIns="36000" rtlCol="0" anchor="ctr">
            <a:noAutofit/>
          </a:bodyPr>
          <a:lstStyle/>
          <a:p>
            <a:pPr lvl="0" algn="ctr" defTabSz="288000">
              <a:defRPr/>
            </a:pPr>
            <a:r>
              <a:rPr lang="en-US" altLang="ja-JP" sz="1200">
                <a:solidFill>
                  <a:srgbClr val="000000"/>
                </a:solidFill>
                <a:latin typeface="Meiryo UI"/>
              </a:rPr>
              <a:t>https://www.itu.int/en/ITU-T/studygroups/2022-2024/17/Pages/default.aspx</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5" name="テキスト ボックス 14"/>
          <p:cNvSpPr txBox="1"/>
          <p:nvPr/>
        </p:nvSpPr>
        <p:spPr>
          <a:xfrm>
            <a:off x="331489" y="2226503"/>
            <a:ext cx="9229215" cy="574754"/>
          </a:xfrm>
          <a:prstGeom prst="rect">
            <a:avLst/>
          </a:prstGeom>
          <a:noFill/>
          <a:ln>
            <a:solidFill>
              <a:srgbClr val="002060"/>
            </a:solidFill>
          </a:ln>
        </p:spPr>
        <p:txBody>
          <a:bodyPr wrap="square" lIns="36000" rIns="36000" rtlCol="0" anchor="ctr">
            <a:noAutofit/>
          </a:bodyPr>
          <a:lstStyle/>
          <a:p>
            <a:pPr lvl="0" defTabSz="288000">
              <a:defRPr/>
            </a:pPr>
            <a:r>
              <a:rPr kumimoji="1" lang="en-US" altLang="ja-JP" sz="1200" b="0" i="0" u="none" strike="noStrike" kern="1200" cap="none" spc="0" normalizeH="0" baseline="0" noProof="0" dirty="0" smtClean="0">
                <a:ln>
                  <a:noFill/>
                </a:ln>
                <a:solidFill>
                  <a:srgbClr val="000000"/>
                </a:solidFill>
                <a:effectLst/>
                <a:uLnTx/>
                <a:uFillTx/>
                <a:latin typeface="Meiryo UI"/>
                <a:ea typeface="Meiryo UI"/>
                <a:cs typeface="+mn-cs"/>
              </a:rPr>
              <a:t>Member State</a:t>
            </a:r>
            <a:r>
              <a:rPr kumimoji="1" lang="ja-JP" altLang="en-US" sz="1200" b="0" i="0" u="none" strike="noStrike" kern="1200" cap="none" spc="0" normalizeH="0" baseline="0" noProof="0" dirty="0" smtClean="0">
                <a:ln>
                  <a:noFill/>
                </a:ln>
                <a:solidFill>
                  <a:srgbClr val="000000"/>
                </a:solidFill>
                <a:effectLst/>
                <a:uLnTx/>
                <a:uFillTx/>
                <a:latin typeface="Meiryo UI"/>
                <a:ea typeface="Meiryo UI"/>
                <a:cs typeface="+mn-cs"/>
              </a:rPr>
              <a:t>（</a:t>
            </a:r>
            <a:r>
              <a:rPr lang="ja-JP" altLang="en-US" sz="1200" dirty="0">
                <a:solidFill>
                  <a:srgbClr val="000000"/>
                </a:solidFill>
                <a:latin typeface="Meiryo UI"/>
              </a:rPr>
              <a:t>各国中央政府</a:t>
            </a:r>
            <a:r>
              <a:rPr kumimoji="1" lang="ja-JP" altLang="en-US" sz="1200" b="0" i="0" u="none" strike="noStrike" kern="1200" cap="none" spc="0" normalizeH="0" baseline="0" noProof="0" dirty="0" smtClean="0">
                <a:ln>
                  <a:noFill/>
                </a:ln>
                <a:solidFill>
                  <a:srgbClr val="000000"/>
                </a:solidFill>
                <a:effectLst/>
                <a:uLnTx/>
                <a:uFillTx/>
                <a:latin typeface="Meiryo UI"/>
                <a:ea typeface="Meiryo UI"/>
                <a:cs typeface="+mn-cs"/>
              </a:rPr>
              <a:t>）、</a:t>
            </a:r>
            <a:r>
              <a:rPr kumimoji="1" lang="en-US" altLang="ja-JP" sz="1200" b="0" i="0" u="none" strike="noStrike" kern="1200" cap="none" spc="0" normalizeH="0" baseline="0" noProof="0" dirty="0" smtClean="0">
                <a:ln>
                  <a:noFill/>
                </a:ln>
                <a:solidFill>
                  <a:srgbClr val="000000"/>
                </a:solidFill>
                <a:effectLst/>
                <a:uLnTx/>
                <a:uFillTx/>
                <a:latin typeface="Meiryo UI"/>
                <a:ea typeface="Meiryo UI"/>
                <a:cs typeface="+mn-cs"/>
              </a:rPr>
              <a:t>Observer</a:t>
            </a:r>
            <a:r>
              <a:rPr kumimoji="1" lang="ja-JP" altLang="en-US" sz="1200" b="0" i="0" u="none" strike="noStrike" kern="1200" cap="none" spc="0" normalizeH="0" baseline="0" noProof="0" dirty="0" smtClean="0">
                <a:ln>
                  <a:noFill/>
                </a:ln>
                <a:solidFill>
                  <a:srgbClr val="000000"/>
                </a:solidFill>
                <a:effectLst/>
                <a:uLnTx/>
                <a:uFillTx/>
                <a:latin typeface="Meiryo UI"/>
                <a:ea typeface="Meiryo UI"/>
                <a:cs typeface="+mn-cs"/>
              </a:rPr>
              <a:t>（国連決議</a:t>
            </a:r>
            <a:r>
              <a:rPr kumimoji="1" lang="en-US" altLang="ja-JP" sz="1200" b="0" i="0" u="none" strike="noStrike" kern="1200" cap="none" spc="0" normalizeH="0" baseline="0" noProof="0" dirty="0" smtClean="0">
                <a:ln>
                  <a:noFill/>
                </a:ln>
                <a:solidFill>
                  <a:srgbClr val="000000"/>
                </a:solidFill>
                <a:effectLst/>
                <a:uLnTx/>
                <a:uFillTx/>
                <a:latin typeface="Meiryo UI"/>
                <a:ea typeface="Meiryo UI"/>
                <a:cs typeface="+mn-cs"/>
              </a:rPr>
              <a:t>99</a:t>
            </a:r>
            <a:r>
              <a:rPr kumimoji="1" lang="ja-JP" altLang="en-US" sz="1200" b="0" i="0" u="none" strike="noStrike" kern="1200" cap="none" spc="0" normalizeH="0" baseline="0" noProof="0" dirty="0" smtClean="0">
                <a:ln>
                  <a:noFill/>
                </a:ln>
                <a:solidFill>
                  <a:srgbClr val="000000"/>
                </a:solidFill>
                <a:effectLst/>
                <a:uLnTx/>
                <a:uFillTx/>
                <a:latin typeface="Meiryo UI"/>
                <a:ea typeface="Meiryo UI"/>
                <a:cs typeface="+mn-cs"/>
              </a:rPr>
              <a:t>の下参加）、</a:t>
            </a:r>
            <a:r>
              <a:rPr kumimoji="1" lang="en-US" altLang="ja-JP" sz="1200" b="0" i="0" u="none" strike="noStrike" kern="1200" cap="none" spc="0" normalizeH="0" baseline="0" noProof="0" dirty="0" smtClean="0">
                <a:ln>
                  <a:noFill/>
                </a:ln>
                <a:solidFill>
                  <a:srgbClr val="000000"/>
                </a:solidFill>
                <a:effectLst/>
                <a:uLnTx/>
                <a:uFillTx/>
                <a:latin typeface="Meiryo UI"/>
                <a:ea typeface="Meiryo UI"/>
                <a:cs typeface="+mn-cs"/>
              </a:rPr>
              <a:t>Sector Member</a:t>
            </a:r>
            <a:r>
              <a:rPr kumimoji="1" lang="ja-JP" altLang="en-US" sz="1200" b="0" i="0" u="none" strike="noStrike" kern="1200" cap="none" spc="0" normalizeH="0" baseline="0" noProof="0" dirty="0" err="1" smtClean="0">
                <a:ln>
                  <a:noFill/>
                </a:ln>
                <a:solidFill>
                  <a:srgbClr val="000000"/>
                </a:solidFill>
                <a:effectLst/>
                <a:uLnTx/>
                <a:uFillTx/>
                <a:latin typeface="Meiryo UI"/>
                <a:ea typeface="Meiryo UI"/>
                <a:cs typeface="+mn-cs"/>
              </a:rPr>
              <a:t>、</a:t>
            </a:r>
            <a:r>
              <a:rPr kumimoji="1" lang="en-US" altLang="ja-JP" sz="1200" b="0" i="0" u="none" strike="noStrike" kern="1200" cap="none" spc="0" normalizeH="0" baseline="0" noProof="0" dirty="0" smtClean="0">
                <a:ln>
                  <a:noFill/>
                </a:ln>
                <a:solidFill>
                  <a:srgbClr val="000000"/>
                </a:solidFill>
                <a:effectLst/>
                <a:uLnTx/>
                <a:uFillTx/>
                <a:latin typeface="Meiryo UI"/>
                <a:ea typeface="Meiryo UI"/>
                <a:cs typeface="+mn-cs"/>
              </a:rPr>
              <a:t>Associate</a:t>
            </a:r>
            <a:r>
              <a:rPr kumimoji="1" lang="ja-JP" altLang="en-US" sz="1200" b="0" i="0" u="none" strike="noStrike" kern="1200" cap="none" spc="0" normalizeH="0" baseline="0" noProof="0" dirty="0" err="1" smtClean="0">
                <a:ln>
                  <a:noFill/>
                </a:ln>
                <a:solidFill>
                  <a:srgbClr val="000000"/>
                </a:solidFill>
                <a:effectLst/>
                <a:uLnTx/>
                <a:uFillTx/>
                <a:latin typeface="Meiryo UI"/>
                <a:ea typeface="Meiryo UI"/>
                <a:cs typeface="+mn-cs"/>
              </a:rPr>
              <a:t>、</a:t>
            </a:r>
            <a:r>
              <a:rPr kumimoji="1" lang="en-US" altLang="ja-JP" sz="1200" b="0" i="0" u="none" strike="noStrike" kern="1200" cap="none" spc="0" normalizeH="0" baseline="0" noProof="0" dirty="0" smtClean="0">
                <a:ln>
                  <a:noFill/>
                </a:ln>
                <a:solidFill>
                  <a:srgbClr val="000000"/>
                </a:solidFill>
                <a:effectLst/>
                <a:uLnTx/>
                <a:uFillTx/>
                <a:latin typeface="Meiryo UI"/>
                <a:ea typeface="Meiryo UI"/>
                <a:cs typeface="+mn-cs"/>
              </a:rPr>
              <a:t>Academia</a:t>
            </a:r>
            <a:r>
              <a:rPr kumimoji="1" lang="ja-JP" altLang="en-US" sz="1200" b="0" i="0" u="none" strike="noStrike" kern="1200" cap="none" spc="0" normalizeH="0" baseline="0" noProof="0" dirty="0" err="1" smtClean="0">
                <a:ln>
                  <a:noFill/>
                </a:ln>
                <a:solidFill>
                  <a:srgbClr val="000000"/>
                </a:solidFill>
                <a:effectLst/>
                <a:uLnTx/>
                <a:uFillTx/>
                <a:latin typeface="Meiryo UI"/>
                <a:ea typeface="Meiryo UI"/>
                <a:cs typeface="+mn-cs"/>
              </a:rPr>
              <a:t>、</a:t>
            </a:r>
            <a:r>
              <a:rPr kumimoji="1" lang="en-US" altLang="ja-JP" sz="1200" b="0" i="0" u="none" strike="noStrike" kern="1200" cap="none" spc="0" normalizeH="0" baseline="0" noProof="0" dirty="0" smtClean="0">
                <a:ln>
                  <a:noFill/>
                </a:ln>
                <a:solidFill>
                  <a:srgbClr val="000000"/>
                </a:solidFill>
                <a:effectLst/>
                <a:uLnTx/>
                <a:uFillTx/>
                <a:latin typeface="Meiryo UI"/>
                <a:ea typeface="Meiryo UI"/>
                <a:cs typeface="+mn-cs"/>
              </a:rPr>
              <a:t>Regional and International Organization</a:t>
            </a:r>
            <a:r>
              <a:rPr kumimoji="1" lang="ja-JP" altLang="en-US" sz="1200" b="0" i="0" u="none" strike="noStrike" kern="1200" cap="none" spc="0" normalizeH="0" baseline="0" noProof="0" dirty="0" smtClean="0">
                <a:ln>
                  <a:noFill/>
                </a:ln>
                <a:solidFill>
                  <a:srgbClr val="000000"/>
                </a:solidFill>
                <a:effectLst/>
                <a:uLnTx/>
                <a:uFillTx/>
                <a:latin typeface="Meiryo UI"/>
                <a:ea typeface="Meiryo UI"/>
                <a:cs typeface="+mn-cs"/>
              </a:rPr>
              <a:t>がメンバーとして参加することができる。</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pic>
        <p:nvPicPr>
          <p:cNvPr id="2" name="図 1"/>
          <p:cNvPicPr>
            <a:picLocks noChangeAspect="1"/>
          </p:cNvPicPr>
          <p:nvPr/>
        </p:nvPicPr>
        <p:blipFill>
          <a:blip r:embed="rId2"/>
          <a:stretch>
            <a:fillRect/>
          </a:stretch>
        </p:blipFill>
        <p:spPr>
          <a:xfrm>
            <a:off x="268386" y="3165967"/>
            <a:ext cx="4355233" cy="3208303"/>
          </a:xfrm>
          <a:prstGeom prst="rect">
            <a:avLst/>
          </a:prstGeom>
        </p:spPr>
      </p:pic>
      <p:sp>
        <p:nvSpPr>
          <p:cNvPr id="16" name="テキスト プレースホルダー 2"/>
          <p:cNvSpPr txBox="1">
            <a:spLocks/>
          </p:cNvSpPr>
          <p:nvPr/>
        </p:nvSpPr>
        <p:spPr>
          <a:xfrm>
            <a:off x="1327080" y="2914131"/>
            <a:ext cx="2411179" cy="288000"/>
          </a:xfrm>
          <a:prstGeom prst="rect">
            <a:avLst/>
          </a:prstGeom>
          <a:no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ja-JP" altLang="en-US" sz="1400" b="1" i="0" u="sng" strike="noStrike" kern="1200" cap="none" spc="0" normalizeH="0" baseline="0" noProof="0" dirty="0" smtClean="0">
                <a:ln>
                  <a:noFill/>
                </a:ln>
                <a:solidFill>
                  <a:srgbClr val="000000"/>
                </a:solidFill>
                <a:effectLst/>
                <a:uLnTx/>
                <a:uFillTx/>
                <a:latin typeface="Meiryo UI"/>
                <a:ea typeface="Meiryo UI"/>
                <a:cs typeface="Arial"/>
              </a:rPr>
              <a:t>メンバー費</a:t>
            </a:r>
            <a:endParaRPr kumimoji="1" lang="en-US" altLang="ja-JP" sz="1400" b="1" i="0" u="sng" strike="noStrike" kern="1200" cap="none" spc="0" normalizeH="0" baseline="0" noProof="0" dirty="0" smtClean="0">
              <a:ln>
                <a:noFill/>
              </a:ln>
              <a:solidFill>
                <a:srgbClr val="000000"/>
              </a:solidFill>
              <a:effectLst/>
              <a:uLnTx/>
              <a:uFillTx/>
              <a:latin typeface="Meiryo UI"/>
              <a:ea typeface="Meiryo UI"/>
              <a:cs typeface="Arial"/>
            </a:endParaRPr>
          </a:p>
        </p:txBody>
      </p:sp>
      <p:sp>
        <p:nvSpPr>
          <p:cNvPr id="3" name="正方形/長方形 2"/>
          <p:cNvSpPr/>
          <p:nvPr/>
        </p:nvSpPr>
        <p:spPr>
          <a:xfrm>
            <a:off x="338392" y="4689987"/>
            <a:ext cx="4152492" cy="966020"/>
          </a:xfrm>
          <a:prstGeom prst="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
        <p:nvSpPr>
          <p:cNvPr id="4" name="正方形/長方形 3"/>
          <p:cNvSpPr/>
          <p:nvPr/>
        </p:nvSpPr>
        <p:spPr>
          <a:xfrm>
            <a:off x="138608" y="6480571"/>
            <a:ext cx="4221578" cy="246221"/>
          </a:xfrm>
          <a:prstGeom prst="rect">
            <a:avLst/>
          </a:prstGeom>
        </p:spPr>
        <p:txBody>
          <a:bodyPr wrap="square">
            <a:spAutoFit/>
          </a:bodyPr>
          <a:lstStyle/>
          <a:p>
            <a:r>
              <a:rPr lang="ja-JP" altLang="en-US" sz="1000" dirty="0" smtClean="0"/>
              <a:t>出所）https</a:t>
            </a:r>
            <a:r>
              <a:rPr lang="ja-JP" altLang="en-US" sz="1000" dirty="0"/>
              <a:t>://www.itu.int/hub/membership/become-a-member/fees/</a:t>
            </a:r>
          </a:p>
        </p:txBody>
      </p:sp>
      <p:sp>
        <p:nvSpPr>
          <p:cNvPr id="17" name="テキスト プレースホルダー 2"/>
          <p:cNvSpPr txBox="1">
            <a:spLocks/>
          </p:cNvSpPr>
          <p:nvPr/>
        </p:nvSpPr>
        <p:spPr>
          <a:xfrm>
            <a:off x="6235834" y="2918474"/>
            <a:ext cx="2411179" cy="288000"/>
          </a:xfrm>
          <a:prstGeom prst="rect">
            <a:avLst/>
          </a:prstGeom>
          <a:no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ja-JP" sz="1400" b="1" i="0" u="sng" strike="noStrike" kern="1200" cap="none" spc="0" normalizeH="0" baseline="0" noProof="0" dirty="0" smtClean="0">
                <a:ln>
                  <a:noFill/>
                </a:ln>
                <a:solidFill>
                  <a:srgbClr val="000000"/>
                </a:solidFill>
                <a:effectLst/>
                <a:uLnTx/>
                <a:uFillTx/>
                <a:latin typeface="Meiryo UI"/>
                <a:ea typeface="Meiryo UI"/>
                <a:cs typeface="Arial"/>
              </a:rPr>
              <a:t>ITU</a:t>
            </a:r>
            <a:r>
              <a:rPr kumimoji="1" lang="ja-JP" altLang="en-US" sz="1400" b="1" i="0" u="sng" strike="noStrike" kern="1200" cap="none" spc="0" normalizeH="0" baseline="0" noProof="0" dirty="0" smtClean="0">
                <a:ln>
                  <a:noFill/>
                </a:ln>
                <a:solidFill>
                  <a:srgbClr val="000000"/>
                </a:solidFill>
                <a:effectLst/>
                <a:uLnTx/>
                <a:uFillTx/>
                <a:latin typeface="Meiryo UI"/>
                <a:ea typeface="Meiryo UI"/>
                <a:cs typeface="Arial"/>
              </a:rPr>
              <a:t>に参加するメリット</a:t>
            </a:r>
            <a:endParaRPr kumimoji="1" lang="en-US" altLang="ja-JP" sz="1400" b="1" i="0" u="sng" strike="noStrike" kern="1200" cap="none" spc="0" normalizeH="0" baseline="0" noProof="0" dirty="0" smtClean="0">
              <a:ln>
                <a:noFill/>
              </a:ln>
              <a:solidFill>
                <a:srgbClr val="000000"/>
              </a:solidFill>
              <a:effectLst/>
              <a:uLnTx/>
              <a:uFillTx/>
              <a:latin typeface="Meiryo UI"/>
              <a:ea typeface="Meiryo UI"/>
              <a:cs typeface="Arial"/>
            </a:endParaRPr>
          </a:p>
        </p:txBody>
      </p:sp>
      <p:sp>
        <p:nvSpPr>
          <p:cNvPr id="18" name="テキスト プレースホルダー 2"/>
          <p:cNvSpPr txBox="1">
            <a:spLocks/>
          </p:cNvSpPr>
          <p:nvPr/>
        </p:nvSpPr>
        <p:spPr>
          <a:xfrm>
            <a:off x="5195351" y="3310618"/>
            <a:ext cx="2105101" cy="516585"/>
          </a:xfrm>
          <a:prstGeom prst="rect">
            <a:avLst/>
          </a:prstGeom>
          <a:solidFill>
            <a:schemeClr val="accent2">
              <a:lumMod val="10000"/>
              <a:lumOff val="90000"/>
            </a:schemeClr>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lvl="0" algn="ctr">
              <a:defRPr/>
            </a:pPr>
            <a:r>
              <a:rPr lang="en-US" altLang="ja-JP" sz="1200" dirty="0"/>
              <a:t>ICT</a:t>
            </a:r>
            <a:r>
              <a:rPr lang="ja-JP" altLang="en-US" sz="1200" dirty="0"/>
              <a:t>規制当局、政策立案者、産学専門家とのネットワーク構築</a:t>
            </a:r>
            <a:endParaRPr kumimoji="1" lang="en-US" altLang="ja-JP" sz="1200" i="0" u="none" strike="noStrike" kern="1200" cap="none" spc="0" normalizeH="0" baseline="0" noProof="0" dirty="0" smtClean="0">
              <a:ln>
                <a:noFill/>
              </a:ln>
              <a:effectLst/>
              <a:uLnTx/>
              <a:uFillTx/>
              <a:latin typeface="Meiryo UI"/>
              <a:ea typeface="Meiryo UI"/>
            </a:endParaRPr>
          </a:p>
        </p:txBody>
      </p:sp>
      <p:sp>
        <p:nvSpPr>
          <p:cNvPr id="19" name="テキスト プレースホルダー 2"/>
          <p:cNvSpPr txBox="1">
            <a:spLocks/>
          </p:cNvSpPr>
          <p:nvPr/>
        </p:nvSpPr>
        <p:spPr>
          <a:xfrm>
            <a:off x="7375655" y="3310618"/>
            <a:ext cx="2105101" cy="516585"/>
          </a:xfrm>
          <a:prstGeom prst="rect">
            <a:avLst/>
          </a:prstGeom>
          <a:solidFill>
            <a:schemeClr val="accent2">
              <a:lumMod val="10000"/>
              <a:lumOff val="90000"/>
            </a:schemeClr>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lvl="0" algn="ctr">
              <a:defRPr/>
            </a:pPr>
            <a:r>
              <a:rPr lang="ja-JP" altLang="en-US" sz="1200" dirty="0"/>
              <a:t>グローバルスタンダードやベストプラクティスに貢献する（自分の研究・特許技術を含む）</a:t>
            </a:r>
            <a:endParaRPr kumimoji="1" lang="en-US" altLang="ja-JP" sz="1200" i="0" u="none" strike="noStrike" kern="1200" cap="none" spc="0" normalizeH="0" baseline="0" noProof="0" dirty="0" smtClean="0">
              <a:ln>
                <a:noFill/>
              </a:ln>
              <a:effectLst/>
              <a:uLnTx/>
              <a:uFillTx/>
              <a:latin typeface="Meiryo UI"/>
              <a:ea typeface="Meiryo UI"/>
            </a:endParaRPr>
          </a:p>
        </p:txBody>
      </p:sp>
      <p:sp>
        <p:nvSpPr>
          <p:cNvPr id="20" name="テキスト プレースホルダー 2"/>
          <p:cNvSpPr txBox="1">
            <a:spLocks/>
          </p:cNvSpPr>
          <p:nvPr/>
        </p:nvSpPr>
        <p:spPr>
          <a:xfrm>
            <a:off x="5195351" y="3890721"/>
            <a:ext cx="2105101" cy="516585"/>
          </a:xfrm>
          <a:prstGeom prst="rect">
            <a:avLst/>
          </a:prstGeom>
          <a:solidFill>
            <a:schemeClr val="accent2">
              <a:lumMod val="10000"/>
              <a:lumOff val="90000"/>
            </a:schemeClr>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lvl="0" algn="ctr">
              <a:defRPr/>
            </a:pPr>
            <a:r>
              <a:rPr lang="en-US" altLang="ja-JP" sz="1200" dirty="0"/>
              <a:t>ICT</a:t>
            </a:r>
            <a:r>
              <a:rPr lang="ja-JP" altLang="en-US" sz="1200" dirty="0"/>
              <a:t>分野の新たな課題に関する研究会に参加し、貢献する</a:t>
            </a:r>
            <a:endParaRPr kumimoji="1" lang="en-US" altLang="ja-JP" sz="1200" i="0" u="none" strike="noStrike" kern="1200" cap="none" spc="0" normalizeH="0" baseline="0" noProof="0" dirty="0" smtClean="0">
              <a:ln>
                <a:noFill/>
              </a:ln>
              <a:effectLst/>
              <a:uLnTx/>
              <a:uFillTx/>
              <a:latin typeface="Meiryo UI"/>
              <a:ea typeface="Meiryo UI"/>
            </a:endParaRPr>
          </a:p>
        </p:txBody>
      </p:sp>
      <p:sp>
        <p:nvSpPr>
          <p:cNvPr id="21" name="テキスト プレースホルダー 2"/>
          <p:cNvSpPr txBox="1">
            <a:spLocks/>
          </p:cNvSpPr>
          <p:nvPr/>
        </p:nvSpPr>
        <p:spPr>
          <a:xfrm>
            <a:off x="7375655" y="3890721"/>
            <a:ext cx="2105101" cy="516585"/>
          </a:xfrm>
          <a:prstGeom prst="rect">
            <a:avLst/>
          </a:prstGeom>
          <a:solidFill>
            <a:schemeClr val="accent2">
              <a:lumMod val="10000"/>
              <a:lumOff val="90000"/>
            </a:schemeClr>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lvl="0" algn="ctr">
              <a:defRPr/>
            </a:pPr>
            <a:r>
              <a:rPr lang="en-US" altLang="ja-JP" sz="1200"/>
              <a:t>ICT</a:t>
            </a:r>
            <a:r>
              <a:rPr lang="ja-JP" altLang="en-US" sz="1200"/>
              <a:t>戦略・技術に関する各国政府へのアドバイザリー</a:t>
            </a:r>
            <a:endParaRPr kumimoji="1" lang="en-US" altLang="ja-JP" sz="1200" i="0" u="none" strike="noStrike" kern="1200" cap="none" spc="0" normalizeH="0" baseline="0" noProof="0" dirty="0" smtClean="0">
              <a:ln>
                <a:noFill/>
              </a:ln>
              <a:effectLst/>
              <a:uLnTx/>
              <a:uFillTx/>
              <a:latin typeface="Meiryo UI"/>
              <a:ea typeface="Meiryo UI"/>
            </a:endParaRPr>
          </a:p>
        </p:txBody>
      </p:sp>
      <p:sp>
        <p:nvSpPr>
          <p:cNvPr id="22" name="テキスト プレースホルダー 2"/>
          <p:cNvSpPr txBox="1">
            <a:spLocks/>
          </p:cNvSpPr>
          <p:nvPr/>
        </p:nvSpPr>
        <p:spPr>
          <a:xfrm>
            <a:off x="5195351" y="4470824"/>
            <a:ext cx="2105101" cy="516585"/>
          </a:xfrm>
          <a:prstGeom prst="rect">
            <a:avLst/>
          </a:prstGeom>
          <a:solidFill>
            <a:schemeClr val="accent2">
              <a:lumMod val="10000"/>
              <a:lumOff val="90000"/>
            </a:schemeClr>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lvl="0" algn="ctr">
              <a:defRPr/>
            </a:pPr>
            <a:r>
              <a:rPr lang="ja-JP" altLang="en-US" sz="1200" dirty="0"/>
              <a:t>専門知識の共有、トレーニングや専門セミナーへのアクセス</a:t>
            </a:r>
            <a:endParaRPr kumimoji="1" lang="en-US" altLang="ja-JP" sz="1200" i="0" u="none" strike="noStrike" kern="1200" cap="none" spc="0" normalizeH="0" baseline="0" noProof="0" dirty="0" smtClean="0">
              <a:ln>
                <a:noFill/>
              </a:ln>
              <a:effectLst/>
              <a:uLnTx/>
              <a:uFillTx/>
              <a:latin typeface="Meiryo UI"/>
              <a:ea typeface="Meiryo UI"/>
            </a:endParaRPr>
          </a:p>
        </p:txBody>
      </p:sp>
      <p:sp>
        <p:nvSpPr>
          <p:cNvPr id="23" name="テキスト プレースホルダー 2"/>
          <p:cNvSpPr txBox="1">
            <a:spLocks/>
          </p:cNvSpPr>
          <p:nvPr/>
        </p:nvSpPr>
        <p:spPr>
          <a:xfrm>
            <a:off x="7375655" y="4470824"/>
            <a:ext cx="2105101" cy="516585"/>
          </a:xfrm>
          <a:prstGeom prst="rect">
            <a:avLst/>
          </a:prstGeom>
          <a:solidFill>
            <a:schemeClr val="accent2">
              <a:lumMod val="10000"/>
              <a:lumOff val="90000"/>
            </a:schemeClr>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lvl="0" algn="ctr">
              <a:defRPr/>
            </a:pPr>
            <a:r>
              <a:rPr lang="ja-JP" altLang="en-US" sz="1200" dirty="0"/>
              <a:t>国際的なシーンで</a:t>
            </a:r>
            <a:r>
              <a:rPr lang="ja-JP" altLang="en-US" sz="1200" dirty="0" smtClean="0"/>
              <a:t>活躍する</a:t>
            </a:r>
            <a:endParaRPr kumimoji="1" lang="en-US" altLang="ja-JP" sz="1200" i="0" u="none" strike="noStrike" kern="1200" cap="none" spc="0" normalizeH="0" baseline="0" noProof="0" dirty="0" smtClean="0">
              <a:ln>
                <a:noFill/>
              </a:ln>
              <a:effectLst/>
              <a:uLnTx/>
              <a:uFillTx/>
              <a:latin typeface="Meiryo UI"/>
              <a:ea typeface="Meiryo UI"/>
            </a:endParaRPr>
          </a:p>
        </p:txBody>
      </p:sp>
      <p:sp>
        <p:nvSpPr>
          <p:cNvPr id="24" name="テキスト プレースホルダー 2"/>
          <p:cNvSpPr txBox="1">
            <a:spLocks/>
          </p:cNvSpPr>
          <p:nvPr/>
        </p:nvSpPr>
        <p:spPr>
          <a:xfrm>
            <a:off x="5195351" y="5050927"/>
            <a:ext cx="2105101" cy="516585"/>
          </a:xfrm>
          <a:prstGeom prst="rect">
            <a:avLst/>
          </a:prstGeom>
          <a:solidFill>
            <a:schemeClr val="accent2">
              <a:lumMod val="10000"/>
              <a:lumOff val="90000"/>
            </a:schemeClr>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lvl="0" algn="ctr">
              <a:defRPr/>
            </a:pPr>
            <a:r>
              <a:rPr lang="ja-JP" altLang="en-US" sz="1200" dirty="0"/>
              <a:t>世界・地域の会議・討論会に参加</a:t>
            </a:r>
            <a:r>
              <a:rPr lang="ja-JP" altLang="en-US" sz="1200" dirty="0" smtClean="0"/>
              <a:t>する</a:t>
            </a:r>
            <a:endParaRPr kumimoji="1" lang="en-US" altLang="ja-JP" sz="1200" i="0" u="none" strike="noStrike" kern="1200" cap="none" spc="0" normalizeH="0" baseline="0" noProof="0" dirty="0" smtClean="0">
              <a:ln>
                <a:noFill/>
              </a:ln>
              <a:effectLst/>
              <a:uLnTx/>
              <a:uFillTx/>
              <a:latin typeface="Meiryo UI"/>
              <a:ea typeface="Meiryo UI"/>
            </a:endParaRPr>
          </a:p>
        </p:txBody>
      </p:sp>
      <p:sp>
        <p:nvSpPr>
          <p:cNvPr id="25" name="テキスト プレースホルダー 2"/>
          <p:cNvSpPr txBox="1">
            <a:spLocks/>
          </p:cNvSpPr>
          <p:nvPr/>
        </p:nvSpPr>
        <p:spPr>
          <a:xfrm>
            <a:off x="7375655" y="5050927"/>
            <a:ext cx="2105101" cy="516585"/>
          </a:xfrm>
          <a:prstGeom prst="rect">
            <a:avLst/>
          </a:prstGeom>
          <a:solidFill>
            <a:schemeClr val="accent2">
              <a:lumMod val="10000"/>
              <a:lumOff val="90000"/>
            </a:schemeClr>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lvl="0" algn="ctr">
              <a:defRPr/>
            </a:pPr>
            <a:r>
              <a:rPr lang="ja-JP" altLang="en-US" sz="1200" dirty="0"/>
              <a:t>世界をリードする</a:t>
            </a:r>
            <a:r>
              <a:rPr lang="en-US" altLang="ja-JP" sz="1200" dirty="0"/>
              <a:t>ICT</a:t>
            </a:r>
            <a:r>
              <a:rPr lang="ja-JP" altLang="en-US" sz="1200" dirty="0"/>
              <a:t>統計、研究、データベース、会員限定</a:t>
            </a:r>
            <a:r>
              <a:rPr lang="ja-JP" altLang="en-US" sz="1200" dirty="0" smtClean="0"/>
              <a:t>情報へのアクセス</a:t>
            </a:r>
            <a:endParaRPr kumimoji="1" lang="en-US" altLang="ja-JP" sz="1200" i="0" u="none" strike="noStrike" kern="1200" cap="none" spc="0" normalizeH="0" baseline="0" noProof="0" dirty="0" smtClean="0">
              <a:ln>
                <a:noFill/>
              </a:ln>
              <a:effectLst/>
              <a:uLnTx/>
              <a:uFillTx/>
              <a:latin typeface="Meiryo UI"/>
              <a:ea typeface="Meiryo UI"/>
            </a:endParaRPr>
          </a:p>
        </p:txBody>
      </p:sp>
      <p:sp>
        <p:nvSpPr>
          <p:cNvPr id="26" name="テキスト プレースホルダー 2"/>
          <p:cNvSpPr txBox="1">
            <a:spLocks/>
          </p:cNvSpPr>
          <p:nvPr/>
        </p:nvSpPr>
        <p:spPr>
          <a:xfrm>
            <a:off x="5195351" y="5631030"/>
            <a:ext cx="2105101" cy="516585"/>
          </a:xfrm>
          <a:prstGeom prst="rect">
            <a:avLst/>
          </a:prstGeom>
          <a:solidFill>
            <a:schemeClr val="accent2">
              <a:lumMod val="10000"/>
              <a:lumOff val="90000"/>
            </a:schemeClr>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lvl="0" algn="ctr">
              <a:defRPr/>
            </a:pPr>
            <a:r>
              <a:rPr lang="ja-JP" altLang="en-US" sz="1200"/>
              <a:t>革新的な官民パートナーシップを立ち上げる</a:t>
            </a:r>
            <a:endParaRPr kumimoji="1" lang="en-US" altLang="ja-JP" sz="1200" i="0" u="none" strike="noStrike" kern="1200" cap="none" spc="0" normalizeH="0" baseline="0" noProof="0" dirty="0" smtClean="0">
              <a:ln>
                <a:noFill/>
              </a:ln>
              <a:effectLst/>
              <a:uLnTx/>
              <a:uFillTx/>
              <a:latin typeface="Meiryo UI"/>
              <a:ea typeface="Meiryo UI"/>
            </a:endParaRPr>
          </a:p>
        </p:txBody>
      </p:sp>
      <p:sp>
        <p:nvSpPr>
          <p:cNvPr id="27" name="テキスト プレースホルダー 2"/>
          <p:cNvSpPr txBox="1">
            <a:spLocks/>
          </p:cNvSpPr>
          <p:nvPr/>
        </p:nvSpPr>
        <p:spPr>
          <a:xfrm>
            <a:off x="7375655" y="5631030"/>
            <a:ext cx="2105101" cy="516585"/>
          </a:xfrm>
          <a:prstGeom prst="rect">
            <a:avLst/>
          </a:prstGeom>
          <a:solidFill>
            <a:schemeClr val="accent2">
              <a:lumMod val="10000"/>
              <a:lumOff val="90000"/>
            </a:schemeClr>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lvl="0" algn="ctr">
              <a:defRPr/>
            </a:pPr>
            <a:r>
              <a:rPr lang="en-US" altLang="ja-JP" sz="1200"/>
              <a:t>ITU</a:t>
            </a:r>
            <a:r>
              <a:rPr lang="ja-JP" altLang="en-US" sz="1200"/>
              <a:t>出版物の割引</a:t>
            </a:r>
            <a:endParaRPr kumimoji="1" lang="en-US" altLang="ja-JP" sz="1200" i="0" u="none" strike="noStrike" kern="1200" cap="none" spc="0" normalizeH="0" baseline="0" noProof="0" dirty="0" smtClean="0">
              <a:ln>
                <a:noFill/>
              </a:ln>
              <a:effectLst/>
              <a:uLnTx/>
              <a:uFillTx/>
              <a:latin typeface="Meiryo UI"/>
              <a:ea typeface="Meiryo UI"/>
            </a:endParaRPr>
          </a:p>
        </p:txBody>
      </p:sp>
      <p:sp>
        <p:nvSpPr>
          <p:cNvPr id="5" name="正方形/長方形 4"/>
          <p:cNvSpPr/>
          <p:nvPr/>
        </p:nvSpPr>
        <p:spPr>
          <a:xfrm>
            <a:off x="5195351" y="6374270"/>
            <a:ext cx="4348737" cy="246221"/>
          </a:xfrm>
          <a:prstGeom prst="rect">
            <a:avLst/>
          </a:prstGeom>
        </p:spPr>
        <p:txBody>
          <a:bodyPr wrap="square">
            <a:spAutoFit/>
          </a:bodyPr>
          <a:lstStyle/>
          <a:p>
            <a:r>
              <a:rPr lang="ja-JP" altLang="en-US" sz="1000" dirty="0" smtClean="0"/>
              <a:t>出所）https</a:t>
            </a:r>
            <a:r>
              <a:rPr lang="ja-JP" altLang="en-US" sz="1000" dirty="0"/>
              <a:t>://www.itu.int/hub/membership/become-a-member/benefits/</a:t>
            </a:r>
          </a:p>
        </p:txBody>
      </p:sp>
    </p:spTree>
    <p:extLst>
      <p:ext uri="{BB962C8B-B14F-4D97-AF65-F5344CB8AC3E}">
        <p14:creationId xmlns:p14="http://schemas.microsoft.com/office/powerpoint/2010/main" val="15281633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normAutofit/>
          </a:bodyPr>
          <a:lstStyle/>
          <a:p>
            <a:r>
              <a:rPr lang="en-US" altLang="ja-JP" sz="2000" dirty="0"/>
              <a:t>International Telecommunication Union</a:t>
            </a:r>
            <a:r>
              <a:rPr lang="ja-JP" altLang="en-US" sz="2000" dirty="0"/>
              <a:t>（</a:t>
            </a:r>
            <a:r>
              <a:rPr lang="en-US" altLang="ja-JP" sz="2000" dirty="0"/>
              <a:t>ITU</a:t>
            </a:r>
            <a:r>
              <a:rPr lang="ja-JP" altLang="en-US" sz="2000" dirty="0"/>
              <a:t>）</a:t>
            </a:r>
            <a:r>
              <a:rPr lang="en-US" altLang="ja-JP" sz="2000" dirty="0" smtClean="0"/>
              <a:t>– </a:t>
            </a:r>
            <a:r>
              <a:rPr lang="ja-JP" altLang="en-US" sz="2000" dirty="0" smtClean="0"/>
              <a:t>組織構成</a:t>
            </a:r>
            <a:endParaRPr kumimoji="1" lang="ja-JP" altLang="en-US" sz="2000" dirty="0"/>
          </a:p>
        </p:txBody>
      </p:sp>
      <p:sp>
        <p:nvSpPr>
          <p:cNvPr id="9" name="テキスト ボックス 8"/>
          <p:cNvSpPr txBox="1"/>
          <p:nvPr/>
        </p:nvSpPr>
        <p:spPr>
          <a:xfrm>
            <a:off x="331490" y="681923"/>
            <a:ext cx="1054400" cy="976756"/>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mn-cs"/>
              </a:rPr>
              <a:t>組織構成</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0" name="テキスト ボックス 9"/>
          <p:cNvSpPr txBox="1"/>
          <p:nvPr/>
        </p:nvSpPr>
        <p:spPr>
          <a:xfrm>
            <a:off x="1443336" y="681923"/>
            <a:ext cx="8131175" cy="976756"/>
          </a:xfrm>
          <a:prstGeom prst="rect">
            <a:avLst/>
          </a:prstGeom>
          <a:noFill/>
          <a:ln>
            <a:solidFill>
              <a:srgbClr val="002060"/>
            </a:solidFill>
          </a:ln>
        </p:spPr>
        <p:txBody>
          <a:bodyPr wrap="square" lIns="36000" rIns="36000" rtlCol="0" anchor="ctr">
            <a:noAutofit/>
          </a:bodyPr>
          <a:lstStyle/>
          <a:p>
            <a:pPr lvl="0" defTabSz="288000">
              <a:defRPr/>
            </a:pPr>
            <a:r>
              <a:rPr lang="en-US" altLang="ja-JP" sz="1200" dirty="0">
                <a:solidFill>
                  <a:srgbClr val="000000"/>
                </a:solidFill>
                <a:latin typeface="Meiryo UI"/>
              </a:rPr>
              <a:t>ITU-T</a:t>
            </a:r>
            <a:r>
              <a:rPr lang="ja-JP" altLang="en-US" sz="1200" dirty="0">
                <a:solidFill>
                  <a:srgbClr val="000000"/>
                </a:solidFill>
                <a:latin typeface="Meiryo UI"/>
              </a:rPr>
              <a:t>は、無線通信と電気通信分野において各国間の標準化と規制の確立を目的とした、国際連合の専門機関である</a:t>
            </a:r>
            <a:r>
              <a:rPr lang="en-US" altLang="ja-JP" sz="1200" dirty="0">
                <a:solidFill>
                  <a:srgbClr val="000000"/>
                </a:solidFill>
                <a:latin typeface="Meiryo UI"/>
              </a:rPr>
              <a:t>ITU</a:t>
            </a:r>
            <a:r>
              <a:rPr lang="ja-JP" altLang="en-US" sz="1200" dirty="0">
                <a:solidFill>
                  <a:srgbClr val="000000"/>
                </a:solidFill>
                <a:latin typeface="Meiryo UI"/>
              </a:rPr>
              <a:t>（国際電気通信連合）の中で、電気通信技術をスコープとする部門で</a:t>
            </a:r>
            <a:r>
              <a:rPr lang="ja-JP" altLang="en-US" sz="1200" dirty="0" smtClean="0">
                <a:solidFill>
                  <a:srgbClr val="000000"/>
                </a:solidFill>
                <a:latin typeface="Meiryo UI"/>
              </a:rPr>
              <a:t>ある。</a:t>
            </a:r>
            <a:endParaRPr lang="ja-JP" altLang="en-US" sz="1200" dirty="0">
              <a:solidFill>
                <a:srgbClr val="000000"/>
              </a:solidFill>
              <a:latin typeface="Meiryo UI"/>
            </a:endParaRPr>
          </a:p>
          <a:p>
            <a:pPr lvl="0" defTabSz="288000">
              <a:defRPr/>
            </a:pPr>
            <a:r>
              <a:rPr lang="en-US" altLang="ja-JP" sz="1200" dirty="0">
                <a:solidFill>
                  <a:srgbClr val="000000"/>
                </a:solidFill>
                <a:latin typeface="Meiryo UI"/>
              </a:rPr>
              <a:t>ITU-T</a:t>
            </a:r>
            <a:r>
              <a:rPr lang="ja-JP" altLang="en-US" sz="1200" dirty="0">
                <a:solidFill>
                  <a:srgbClr val="000000"/>
                </a:solidFill>
                <a:latin typeface="Meiryo UI"/>
              </a:rPr>
              <a:t>の他に、無線通信を担当する</a:t>
            </a:r>
            <a:r>
              <a:rPr lang="en-US" altLang="ja-JP" sz="1200" dirty="0">
                <a:solidFill>
                  <a:srgbClr val="000000"/>
                </a:solidFill>
                <a:latin typeface="Meiryo UI"/>
              </a:rPr>
              <a:t>ITU-R</a:t>
            </a:r>
            <a:r>
              <a:rPr lang="ja-JP" altLang="en-US" sz="1200" dirty="0" err="1">
                <a:solidFill>
                  <a:srgbClr val="000000"/>
                </a:solidFill>
                <a:latin typeface="Meiryo UI"/>
              </a:rPr>
              <a:t>、</a:t>
            </a:r>
            <a:r>
              <a:rPr lang="ja-JP" altLang="en-US" sz="1200" dirty="0">
                <a:solidFill>
                  <a:srgbClr val="000000"/>
                </a:solidFill>
                <a:latin typeface="Meiryo UI"/>
              </a:rPr>
              <a:t>技術開発、人材育成等をおこなう</a:t>
            </a:r>
            <a:r>
              <a:rPr lang="en-US" altLang="ja-JP" sz="1200" dirty="0">
                <a:solidFill>
                  <a:srgbClr val="000000"/>
                </a:solidFill>
                <a:latin typeface="Meiryo UI"/>
              </a:rPr>
              <a:t>ITU-D</a:t>
            </a:r>
            <a:r>
              <a:rPr lang="ja-JP" altLang="en-US" sz="1200" dirty="0">
                <a:solidFill>
                  <a:srgbClr val="000000"/>
                </a:solidFill>
                <a:latin typeface="Meiryo UI"/>
              </a:rPr>
              <a:t>が存在</a:t>
            </a:r>
            <a:r>
              <a:rPr lang="ja-JP" altLang="en-US" sz="1200" dirty="0" smtClean="0">
                <a:solidFill>
                  <a:srgbClr val="000000"/>
                </a:solidFill>
                <a:latin typeface="Meiryo UI"/>
              </a:rPr>
              <a:t>する。</a:t>
            </a:r>
            <a:endParaRPr lang="en-US" altLang="ja-JP" sz="1200" dirty="0" smtClean="0">
              <a:solidFill>
                <a:srgbClr val="000000"/>
              </a:solidFill>
              <a:latin typeface="Meiryo UI"/>
            </a:endParaRPr>
          </a:p>
          <a:p>
            <a:pPr lvl="0" defTabSz="288000">
              <a:defRPr/>
            </a:pPr>
            <a:r>
              <a:rPr lang="en-US" altLang="ja-JP" sz="1200" dirty="0" smtClean="0">
                <a:solidFill>
                  <a:srgbClr val="000000"/>
                </a:solidFill>
                <a:latin typeface="Meiryo UI"/>
              </a:rPr>
              <a:t>ITU-T</a:t>
            </a:r>
            <a:r>
              <a:rPr lang="ja-JP" altLang="en-US" sz="1200" dirty="0" smtClean="0">
                <a:solidFill>
                  <a:srgbClr val="000000"/>
                </a:solidFill>
                <a:latin typeface="Meiryo UI"/>
              </a:rPr>
              <a:t>の研究グループ（</a:t>
            </a:r>
            <a:r>
              <a:rPr lang="en-US" altLang="ja-JP" sz="1200" dirty="0" smtClean="0">
                <a:solidFill>
                  <a:srgbClr val="000000"/>
                </a:solidFill>
                <a:latin typeface="Meiryo UI"/>
              </a:rPr>
              <a:t>Study Group</a:t>
            </a:r>
            <a:r>
              <a:rPr lang="ja-JP" altLang="en-US" sz="1200" dirty="0" smtClean="0">
                <a:solidFill>
                  <a:srgbClr val="000000"/>
                </a:solidFill>
                <a:latin typeface="Meiryo UI"/>
              </a:rPr>
              <a:t>）の一つとして</a:t>
            </a:r>
            <a:r>
              <a:rPr lang="en-US" altLang="ja-JP" sz="1200" dirty="0" smtClean="0">
                <a:solidFill>
                  <a:srgbClr val="000000"/>
                </a:solidFill>
                <a:latin typeface="Meiryo UI"/>
              </a:rPr>
              <a:t>SG17</a:t>
            </a:r>
            <a:r>
              <a:rPr lang="ja-JP" altLang="en-US" sz="1200" dirty="0" smtClean="0">
                <a:solidFill>
                  <a:srgbClr val="000000"/>
                </a:solidFill>
                <a:latin typeface="Meiryo UI"/>
              </a:rPr>
              <a:t>が設置されている。</a:t>
            </a:r>
            <a:r>
              <a:rPr lang="en-US" altLang="ja-JP" sz="1200" dirty="0">
                <a:solidFill>
                  <a:srgbClr val="000000"/>
                </a:solidFill>
                <a:latin typeface="Meiryo UI"/>
              </a:rPr>
              <a:t>ITU-T SG17</a:t>
            </a:r>
            <a:r>
              <a:rPr lang="ja-JP" altLang="en-US" sz="1200" dirty="0">
                <a:solidFill>
                  <a:srgbClr val="000000"/>
                </a:solidFill>
                <a:latin typeface="Meiryo UI"/>
              </a:rPr>
              <a:t>内部には、</a:t>
            </a:r>
            <a:r>
              <a:rPr lang="en-US" altLang="ja-JP" sz="1200" dirty="0">
                <a:solidFill>
                  <a:srgbClr val="000000"/>
                </a:solidFill>
                <a:latin typeface="Meiryo UI"/>
              </a:rPr>
              <a:t>13</a:t>
            </a:r>
            <a:r>
              <a:rPr lang="ja-JP" altLang="en-US" sz="1200" dirty="0">
                <a:solidFill>
                  <a:srgbClr val="000000"/>
                </a:solidFill>
                <a:latin typeface="Meiryo UI"/>
              </a:rPr>
              <a:t>の</a:t>
            </a:r>
            <a:r>
              <a:rPr lang="en-US" altLang="ja-JP" sz="1200" dirty="0">
                <a:solidFill>
                  <a:srgbClr val="000000"/>
                </a:solidFill>
                <a:latin typeface="Meiryo UI"/>
              </a:rPr>
              <a:t>Question</a:t>
            </a:r>
            <a:r>
              <a:rPr lang="ja-JP" altLang="en-US" sz="1200" dirty="0">
                <a:solidFill>
                  <a:srgbClr val="000000"/>
                </a:solidFill>
                <a:latin typeface="Meiryo UI"/>
              </a:rPr>
              <a:t>（研究課題）が設置され、それぞれの会議体が運営されている。</a:t>
            </a:r>
          </a:p>
        </p:txBody>
      </p:sp>
      <p:pic>
        <p:nvPicPr>
          <p:cNvPr id="5" name="図 4"/>
          <p:cNvPicPr>
            <a:picLocks noChangeAspect="1"/>
          </p:cNvPicPr>
          <p:nvPr/>
        </p:nvPicPr>
        <p:blipFill rotWithShape="1">
          <a:blip r:embed="rId2"/>
          <a:srcRect t="4427" b="4112"/>
          <a:stretch/>
        </p:blipFill>
        <p:spPr>
          <a:xfrm>
            <a:off x="1711954" y="1739023"/>
            <a:ext cx="6896713" cy="4570266"/>
          </a:xfrm>
          <a:prstGeom prst="rect">
            <a:avLst/>
          </a:prstGeom>
        </p:spPr>
      </p:pic>
      <p:sp>
        <p:nvSpPr>
          <p:cNvPr id="6" name="正方形/長方形 5"/>
          <p:cNvSpPr/>
          <p:nvPr/>
        </p:nvSpPr>
        <p:spPr>
          <a:xfrm>
            <a:off x="2050025" y="3457210"/>
            <a:ext cx="2030125" cy="2852080"/>
          </a:xfrm>
          <a:prstGeom prst="rect">
            <a:avLst/>
          </a:prstGeom>
          <a:noFill/>
          <a:ln w="38100">
            <a:solidFill>
              <a:schemeClr val="accent2">
                <a:lumMod val="50000"/>
                <a:lumOff val="50000"/>
              </a:schemeClr>
            </a:solidFill>
            <a:prstDash val="dash"/>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8" name="テキスト ボックス 7"/>
          <p:cNvSpPr txBox="1"/>
          <p:nvPr/>
        </p:nvSpPr>
        <p:spPr>
          <a:xfrm>
            <a:off x="1110901" y="3440967"/>
            <a:ext cx="939124" cy="338554"/>
          </a:xfrm>
          <a:prstGeom prst="rect">
            <a:avLst/>
          </a:prstGeom>
          <a:noFill/>
        </p:spPr>
        <p:txBody>
          <a:bodyPr wrap="square" rtlCol="0">
            <a:spAutoFit/>
          </a:bodyPr>
          <a:lstStyle/>
          <a:p>
            <a:r>
              <a:rPr kumimoji="1" lang="en-US" altLang="ja-JP" sz="1600" b="1" dirty="0" smtClean="0">
                <a:solidFill>
                  <a:schemeClr val="accent2">
                    <a:lumMod val="75000"/>
                    <a:lumOff val="25000"/>
                  </a:schemeClr>
                </a:solidFill>
                <a:latin typeface="Meiryo UI" panose="020B0604030504040204" pitchFamily="50" charset="-128"/>
                <a:ea typeface="Meiryo UI" panose="020B0604030504040204" pitchFamily="50" charset="-128"/>
              </a:rPr>
              <a:t>ITU-T</a:t>
            </a:r>
            <a:endParaRPr kumimoji="1" lang="ja-JP" altLang="en-US" sz="1600" b="1" dirty="0">
              <a:solidFill>
                <a:schemeClr val="accent2">
                  <a:lumMod val="75000"/>
                  <a:lumOff val="25000"/>
                </a:schemeClr>
              </a:solidFill>
              <a:latin typeface="Meiryo UI" panose="020B0604030504040204" pitchFamily="50" charset="-128"/>
              <a:ea typeface="Meiryo UI" panose="020B0604030504040204" pitchFamily="50" charset="-128"/>
            </a:endParaRPr>
          </a:p>
        </p:txBody>
      </p:sp>
      <p:sp>
        <p:nvSpPr>
          <p:cNvPr id="11" name="正方形/長方形 10"/>
          <p:cNvSpPr/>
          <p:nvPr/>
        </p:nvSpPr>
        <p:spPr>
          <a:xfrm>
            <a:off x="331490" y="6453872"/>
            <a:ext cx="6724630" cy="215444"/>
          </a:xfrm>
          <a:prstGeom prst="rect">
            <a:avLst/>
          </a:prstGeom>
        </p:spPr>
        <p:txBody>
          <a:bodyPr wrap="square">
            <a:spAutoFit/>
          </a:bodyPr>
          <a:lstStyle/>
          <a:p>
            <a:r>
              <a:rPr lang="ja-JP" altLang="en-US" sz="800" dirty="0"/>
              <a:t>出所</a:t>
            </a:r>
            <a:r>
              <a:rPr lang="ja-JP" altLang="en-US" sz="800" dirty="0" smtClean="0"/>
              <a:t>）</a:t>
            </a:r>
            <a:r>
              <a:rPr lang="en-US" altLang="ja-JP" sz="800" dirty="0"/>
              <a:t>https://www.ituaj.jp/?page_id=4379</a:t>
            </a:r>
            <a:endParaRPr lang="ja-JP" altLang="en-US" sz="800" dirty="0"/>
          </a:p>
        </p:txBody>
      </p:sp>
    </p:spTree>
    <p:extLst>
      <p:ext uri="{BB962C8B-B14F-4D97-AF65-F5344CB8AC3E}">
        <p14:creationId xmlns:p14="http://schemas.microsoft.com/office/powerpoint/2010/main" val="387587806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noAutofit/>
          </a:bodyPr>
          <a:lstStyle/>
          <a:p>
            <a:r>
              <a:rPr lang="en-US" altLang="ja-JP" sz="2000" dirty="0"/>
              <a:t>International Telecommunication Union</a:t>
            </a:r>
            <a:r>
              <a:rPr lang="ja-JP" altLang="en-US" sz="2000" dirty="0"/>
              <a:t>（</a:t>
            </a:r>
            <a:r>
              <a:rPr lang="en-US" altLang="ja-JP" sz="2000" dirty="0"/>
              <a:t>ITU</a:t>
            </a:r>
            <a:r>
              <a:rPr lang="ja-JP" altLang="en-US" sz="2000" dirty="0"/>
              <a:t>）</a:t>
            </a:r>
            <a:r>
              <a:rPr lang="en-US" altLang="ja-JP" sz="2000" dirty="0" smtClean="0"/>
              <a:t>– </a:t>
            </a:r>
            <a:r>
              <a:rPr lang="ja-JP" altLang="en-US" sz="2000" dirty="0" smtClean="0"/>
              <a:t>作業部会の詳細</a:t>
            </a:r>
            <a:r>
              <a:rPr lang="ja-JP" altLang="en-US" sz="2000" dirty="0"/>
              <a:t>動向</a:t>
            </a:r>
          </a:p>
        </p:txBody>
      </p:sp>
      <p:sp>
        <p:nvSpPr>
          <p:cNvPr id="13" name="角丸四角形 12"/>
          <p:cNvSpPr/>
          <p:nvPr/>
        </p:nvSpPr>
        <p:spPr>
          <a:xfrm>
            <a:off x="362605" y="2464701"/>
            <a:ext cx="4209394" cy="4045406"/>
          </a:xfrm>
          <a:prstGeom prst="roundRect">
            <a:avLst>
              <a:gd name="adj" fmla="val 7273"/>
            </a:avLst>
          </a:prstGeom>
          <a:noFill/>
          <a:ln w="12700">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
        <p:nvSpPr>
          <p:cNvPr id="16" name="コンテンツ プレースホルダー 1"/>
          <p:cNvSpPr txBox="1">
            <a:spLocks/>
          </p:cNvSpPr>
          <p:nvPr/>
        </p:nvSpPr>
        <p:spPr>
          <a:xfrm>
            <a:off x="335694" y="643475"/>
            <a:ext cx="9410530" cy="860860"/>
          </a:xfrm>
          <a:prstGeom prst="rect">
            <a:avLst/>
          </a:prstGeom>
          <a:ln>
            <a:noFill/>
          </a:ln>
        </p:spPr>
        <p:txBody>
          <a:bodyPr/>
          <a:lst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285750" indent="-285750">
              <a:buFont typeface="Arial" panose="020B0604020202020204" pitchFamily="34" charset="0"/>
              <a:buChar char="•"/>
            </a:pPr>
            <a:r>
              <a:rPr lang="en-US" altLang="ja-JP" sz="1600" dirty="0" smtClean="0">
                <a:solidFill>
                  <a:schemeClr val="tx1">
                    <a:lumMod val="85000"/>
                    <a:lumOff val="15000"/>
                  </a:schemeClr>
                </a:solidFill>
              </a:rPr>
              <a:t>X.1250</a:t>
            </a:r>
            <a:r>
              <a:rPr lang="ja-JP" altLang="en-US" sz="1600" dirty="0" smtClean="0">
                <a:solidFill>
                  <a:schemeClr val="tx1">
                    <a:lumMod val="85000"/>
                    <a:lumOff val="15000"/>
                  </a:schemeClr>
                </a:solidFill>
              </a:rPr>
              <a:t>は、</a:t>
            </a:r>
            <a:r>
              <a:rPr lang="en-US" altLang="ja-JP" sz="1600" dirty="0" smtClean="0">
                <a:solidFill>
                  <a:schemeClr val="tx1">
                    <a:lumMod val="85000"/>
                    <a:lumOff val="15000"/>
                  </a:schemeClr>
                </a:solidFill>
              </a:rPr>
              <a:t>ITU-T</a:t>
            </a:r>
            <a:r>
              <a:rPr lang="ja-JP" altLang="en-US" sz="1600" dirty="0" smtClean="0">
                <a:solidFill>
                  <a:schemeClr val="tx1">
                    <a:lumMod val="85000"/>
                    <a:lumOff val="15000"/>
                  </a:schemeClr>
                </a:solidFill>
              </a:rPr>
              <a:t>の</a:t>
            </a:r>
            <a:r>
              <a:rPr lang="en-US" altLang="ja-JP" sz="1600" dirty="0" smtClean="0">
                <a:solidFill>
                  <a:schemeClr val="tx1">
                    <a:lumMod val="85000"/>
                    <a:lumOff val="15000"/>
                  </a:schemeClr>
                </a:solidFill>
              </a:rPr>
              <a:t>SG17</a:t>
            </a:r>
            <a:r>
              <a:rPr lang="ja-JP" altLang="en-US" sz="1600" dirty="0" smtClean="0">
                <a:solidFill>
                  <a:schemeClr val="tx1">
                    <a:lumMod val="85000"/>
                    <a:lumOff val="15000"/>
                  </a:schemeClr>
                </a:solidFill>
              </a:rPr>
              <a:t>によって策定され、</a:t>
            </a:r>
            <a:r>
              <a:rPr lang="en-US" altLang="ja-JP" sz="1600" dirty="0" smtClean="0">
                <a:solidFill>
                  <a:schemeClr val="tx1">
                    <a:lumMod val="85000"/>
                    <a:lumOff val="15000"/>
                  </a:schemeClr>
                </a:solidFill>
              </a:rPr>
              <a:t>2009</a:t>
            </a:r>
            <a:r>
              <a:rPr lang="ja-JP" altLang="en-US" sz="1600" dirty="0" smtClean="0">
                <a:solidFill>
                  <a:schemeClr val="tx1">
                    <a:lumMod val="85000"/>
                    <a:lumOff val="15000"/>
                  </a:schemeClr>
                </a:solidFill>
              </a:rPr>
              <a:t>年</a:t>
            </a:r>
            <a:r>
              <a:rPr lang="en-US" altLang="ja-JP" sz="1600" dirty="0" smtClean="0">
                <a:solidFill>
                  <a:schemeClr val="tx1">
                    <a:lumMod val="85000"/>
                    <a:lumOff val="15000"/>
                  </a:schemeClr>
                </a:solidFill>
              </a:rPr>
              <a:t>9</a:t>
            </a:r>
            <a:r>
              <a:rPr lang="ja-JP" altLang="en-US" sz="1600" dirty="0" smtClean="0">
                <a:solidFill>
                  <a:schemeClr val="tx1">
                    <a:lumMod val="85000"/>
                    <a:lumOff val="15000"/>
                  </a:schemeClr>
                </a:solidFill>
              </a:rPr>
              <a:t>月に</a:t>
            </a:r>
            <a:r>
              <a:rPr lang="en-US" altLang="ja-JP" sz="1600" dirty="0" smtClean="0">
                <a:solidFill>
                  <a:schemeClr val="tx1">
                    <a:lumMod val="85000"/>
                    <a:lumOff val="15000"/>
                  </a:schemeClr>
                </a:solidFill>
              </a:rPr>
              <a:t>WTSA</a:t>
            </a:r>
            <a:r>
              <a:rPr lang="ja-JP" altLang="en-US" sz="1600" dirty="0" smtClean="0">
                <a:solidFill>
                  <a:schemeClr val="tx1">
                    <a:lumMod val="85000"/>
                    <a:lumOff val="15000"/>
                  </a:schemeClr>
                </a:solidFill>
              </a:rPr>
              <a:t>（</a:t>
            </a:r>
            <a:r>
              <a:rPr lang="en-US" altLang="ja-JP" sz="1600" dirty="0" smtClean="0">
                <a:solidFill>
                  <a:schemeClr val="tx1">
                    <a:lumMod val="85000"/>
                    <a:lumOff val="15000"/>
                  </a:schemeClr>
                </a:solidFill>
              </a:rPr>
              <a:t>ITU-T</a:t>
            </a:r>
            <a:r>
              <a:rPr lang="ja-JP" altLang="en-US" sz="1600" dirty="0" smtClean="0">
                <a:solidFill>
                  <a:schemeClr val="tx1">
                    <a:lumMod val="85000"/>
                    <a:lumOff val="15000"/>
                  </a:schemeClr>
                </a:solidFill>
              </a:rPr>
              <a:t>の上部組織）の</a:t>
            </a:r>
            <a:r>
              <a:rPr lang="ja-JP" altLang="en-US" sz="1600" dirty="0">
                <a:solidFill>
                  <a:schemeClr val="tx1">
                    <a:lumMod val="85000"/>
                    <a:lumOff val="15000"/>
                  </a:schemeClr>
                </a:solidFill>
              </a:rPr>
              <a:t>決議</a:t>
            </a:r>
            <a:r>
              <a:rPr lang="ja-JP" altLang="en-US" sz="1600" dirty="0" smtClean="0">
                <a:solidFill>
                  <a:schemeClr val="tx1">
                    <a:lumMod val="85000"/>
                    <a:lumOff val="15000"/>
                  </a:schemeClr>
                </a:solidFill>
              </a:rPr>
              <a:t>のもと承認された国際標準である</a:t>
            </a:r>
            <a:endParaRPr lang="en-US" altLang="ja-JP" sz="1600" dirty="0" smtClean="0">
              <a:solidFill>
                <a:schemeClr val="tx1">
                  <a:lumMod val="85000"/>
                  <a:lumOff val="15000"/>
                </a:schemeClr>
              </a:solidFill>
            </a:endParaRPr>
          </a:p>
          <a:p>
            <a:pPr marL="285750" indent="-285750">
              <a:buFont typeface="Arial" panose="020B0604020202020204" pitchFamily="34" charset="0"/>
              <a:buChar char="•"/>
            </a:pPr>
            <a:r>
              <a:rPr lang="ja-JP" altLang="en-US" sz="1600" dirty="0" smtClean="0">
                <a:solidFill>
                  <a:schemeClr val="tx1">
                    <a:lumMod val="85000"/>
                    <a:lumOff val="15000"/>
                  </a:schemeClr>
                </a:solidFill>
              </a:rPr>
              <a:t>電気通信・</a:t>
            </a:r>
            <a:r>
              <a:rPr lang="en-US" altLang="ja-JP" sz="1600" dirty="0" smtClean="0">
                <a:solidFill>
                  <a:schemeClr val="tx1">
                    <a:lumMod val="85000"/>
                    <a:lumOff val="15000"/>
                  </a:schemeClr>
                </a:solidFill>
              </a:rPr>
              <a:t>IT</a:t>
            </a:r>
            <a:r>
              <a:rPr lang="ja-JP" altLang="en-US" sz="1600" dirty="0" smtClean="0">
                <a:solidFill>
                  <a:schemeClr val="tx1">
                    <a:lumMod val="85000"/>
                    <a:lumOff val="15000"/>
                  </a:schemeClr>
                </a:solidFill>
              </a:rPr>
              <a:t>ネットワークにおける</a:t>
            </a:r>
            <a:r>
              <a:rPr lang="en-US" altLang="ja-JP" sz="1600" dirty="0" smtClean="0">
                <a:solidFill>
                  <a:schemeClr val="tx1">
                    <a:lumMod val="85000"/>
                    <a:lumOff val="15000"/>
                  </a:schemeClr>
                </a:solidFill>
              </a:rPr>
              <a:t>ID</a:t>
            </a:r>
            <a:r>
              <a:rPr lang="ja-JP" altLang="en-US" sz="1600" dirty="0" smtClean="0">
                <a:solidFill>
                  <a:schemeClr val="tx1">
                    <a:lumMod val="85000"/>
                    <a:lumOff val="15000"/>
                  </a:schemeClr>
                </a:solidFill>
              </a:rPr>
              <a:t>管理のための基本的な能力を標準化することで、国により異なる政策や規制が行われることを防ぎ、</a:t>
            </a:r>
            <a:r>
              <a:rPr lang="en-US" altLang="ja-JP" sz="1600" dirty="0" smtClean="0">
                <a:solidFill>
                  <a:schemeClr val="tx1">
                    <a:lumMod val="85000"/>
                    <a:lumOff val="15000"/>
                  </a:schemeClr>
                </a:solidFill>
              </a:rPr>
              <a:t>ID</a:t>
            </a:r>
            <a:r>
              <a:rPr lang="ja-JP" altLang="en-US" sz="1600" dirty="0" smtClean="0">
                <a:solidFill>
                  <a:schemeClr val="tx1">
                    <a:lumMod val="85000"/>
                    <a:lumOff val="15000"/>
                  </a:schemeClr>
                </a:solidFill>
              </a:rPr>
              <a:t>管理にグローバルな相互運用性を持たせることを目的としている</a:t>
            </a:r>
            <a:endParaRPr lang="en-US" altLang="ja-JP" sz="1600" dirty="0" smtClean="0">
              <a:solidFill>
                <a:schemeClr val="tx1">
                  <a:lumMod val="85000"/>
                  <a:lumOff val="15000"/>
                </a:schemeClr>
              </a:solidFill>
            </a:endParaRPr>
          </a:p>
          <a:p>
            <a:pPr marL="285750" indent="-285750">
              <a:buFont typeface="Arial" panose="020B0604020202020204" pitchFamily="34" charset="0"/>
              <a:buChar char="•"/>
            </a:pPr>
            <a:r>
              <a:rPr lang="en-US" altLang="ja-JP" sz="1600" dirty="0" smtClean="0">
                <a:solidFill>
                  <a:schemeClr val="tx1">
                    <a:lumMod val="85000"/>
                    <a:lumOff val="15000"/>
                  </a:schemeClr>
                </a:solidFill>
              </a:rPr>
              <a:t>X.1250</a:t>
            </a:r>
            <a:r>
              <a:rPr lang="ja-JP" altLang="en-US" sz="1600" dirty="0" smtClean="0">
                <a:solidFill>
                  <a:schemeClr val="tx1">
                    <a:lumMod val="85000"/>
                    <a:lumOff val="15000"/>
                  </a:schemeClr>
                </a:solidFill>
              </a:rPr>
              <a:t>は</a:t>
            </a:r>
            <a:r>
              <a:rPr lang="en-US" altLang="ja-JP" sz="1600" dirty="0" smtClean="0">
                <a:solidFill>
                  <a:schemeClr val="tx1">
                    <a:lumMod val="85000"/>
                    <a:lumOff val="15000"/>
                  </a:schemeClr>
                </a:solidFill>
              </a:rPr>
              <a:t>ID</a:t>
            </a:r>
            <a:r>
              <a:rPr lang="ja-JP" altLang="en-US" sz="1600" dirty="0" smtClean="0">
                <a:solidFill>
                  <a:schemeClr val="tx1">
                    <a:lumMod val="85000"/>
                    <a:lumOff val="15000"/>
                  </a:schemeClr>
                </a:solidFill>
              </a:rPr>
              <a:t>管理を「識別情報、エンティティ（人・組織）とアイデンティティの保証、及びビジネスとセキュリティアプリケーションのサポートを目的として使用される一連の機能・能力」と定義している</a:t>
            </a:r>
            <a:endParaRPr lang="en-US" altLang="ja-JP" sz="1600" dirty="0">
              <a:solidFill>
                <a:schemeClr val="tx1">
                  <a:lumMod val="85000"/>
                  <a:lumOff val="15000"/>
                </a:schemeClr>
              </a:solidFill>
            </a:endParaRPr>
          </a:p>
        </p:txBody>
      </p:sp>
      <p:sp>
        <p:nvSpPr>
          <p:cNvPr id="17" name="正方形/長方形 16"/>
          <p:cNvSpPr/>
          <p:nvPr/>
        </p:nvSpPr>
        <p:spPr>
          <a:xfrm>
            <a:off x="362605" y="6557173"/>
            <a:ext cx="6724630" cy="215444"/>
          </a:xfrm>
          <a:prstGeom prst="rect">
            <a:avLst/>
          </a:prstGeom>
        </p:spPr>
        <p:txBody>
          <a:bodyPr wrap="square">
            <a:spAutoFit/>
          </a:bodyPr>
          <a:lstStyle/>
          <a:p>
            <a:r>
              <a:rPr lang="ja-JP" altLang="en-US" sz="800" dirty="0" smtClean="0"/>
              <a:t>出所）</a:t>
            </a:r>
            <a:r>
              <a:rPr lang="en-US" altLang="ja-JP" sz="800" dirty="0"/>
              <a:t>https://www.itu.int/rec/T-REC-X.1250-200909-I</a:t>
            </a:r>
            <a:endParaRPr lang="ja-JP" altLang="en-US" sz="800" dirty="0"/>
          </a:p>
        </p:txBody>
      </p:sp>
      <p:sp>
        <p:nvSpPr>
          <p:cNvPr id="18" name="正方形/長方形 17"/>
          <p:cNvSpPr/>
          <p:nvPr/>
        </p:nvSpPr>
        <p:spPr>
          <a:xfrm>
            <a:off x="622737" y="2710538"/>
            <a:ext cx="3736427" cy="431676"/>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400" b="1" dirty="0" smtClean="0">
                <a:solidFill>
                  <a:schemeClr val="tx1"/>
                </a:solidFill>
              </a:rPr>
              <a:t>ID</a:t>
            </a:r>
            <a:r>
              <a:rPr kumimoji="1" lang="ja-JP" altLang="en-US" sz="1400" b="1" dirty="0" smtClean="0">
                <a:solidFill>
                  <a:schemeClr val="tx1"/>
                </a:solidFill>
              </a:rPr>
              <a:t>管理モデル</a:t>
            </a:r>
            <a:endParaRPr kumimoji="1" lang="ja-JP" altLang="en-US" sz="1400" b="1" dirty="0">
              <a:solidFill>
                <a:schemeClr val="tx1"/>
              </a:solidFill>
            </a:endParaRPr>
          </a:p>
        </p:txBody>
      </p:sp>
      <p:sp>
        <p:nvSpPr>
          <p:cNvPr id="26" name="正方形/長方形 25"/>
          <p:cNvSpPr/>
          <p:nvPr/>
        </p:nvSpPr>
        <p:spPr>
          <a:xfrm>
            <a:off x="622737" y="3225545"/>
            <a:ext cx="3736427" cy="431676"/>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smtClean="0">
                <a:solidFill>
                  <a:schemeClr val="tx1"/>
                </a:solidFill>
              </a:rPr>
              <a:t>クレデンシャル・識別子・属性情報などの</a:t>
            </a:r>
            <a:endParaRPr lang="en-US" altLang="ja-JP" sz="1400" b="1" dirty="0" smtClean="0">
              <a:solidFill>
                <a:schemeClr val="tx1"/>
              </a:solidFill>
            </a:endParaRPr>
          </a:p>
          <a:p>
            <a:pPr algn="ctr"/>
            <a:r>
              <a:rPr lang="ja-JP" altLang="en-US" sz="1400" b="1" dirty="0" smtClean="0">
                <a:solidFill>
                  <a:schemeClr val="tx1"/>
                </a:solidFill>
              </a:rPr>
              <a:t>提供と保護</a:t>
            </a:r>
            <a:endParaRPr lang="en-US" altLang="ja-JP" sz="1400" b="1" dirty="0" smtClean="0">
              <a:solidFill>
                <a:schemeClr val="tx1"/>
              </a:solidFill>
            </a:endParaRPr>
          </a:p>
        </p:txBody>
      </p:sp>
      <p:sp>
        <p:nvSpPr>
          <p:cNvPr id="27" name="正方形/長方形 26"/>
          <p:cNvSpPr/>
          <p:nvPr/>
        </p:nvSpPr>
        <p:spPr>
          <a:xfrm>
            <a:off x="622737" y="3749069"/>
            <a:ext cx="3736427" cy="431676"/>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altLang="ja-JP" sz="1400" b="1" dirty="0" smtClean="0">
                <a:solidFill>
                  <a:schemeClr val="tx1"/>
                </a:solidFill>
              </a:rPr>
              <a:t>ID</a:t>
            </a:r>
            <a:r>
              <a:rPr lang="ja-JP" altLang="en-US" sz="1400" b="1" dirty="0" smtClean="0">
                <a:solidFill>
                  <a:schemeClr val="tx1"/>
                </a:solidFill>
              </a:rPr>
              <a:t>サービスプロバイダのリソース・能力・</a:t>
            </a:r>
            <a:endParaRPr lang="en-US" altLang="ja-JP" sz="1400" b="1" dirty="0" smtClean="0">
              <a:solidFill>
                <a:schemeClr val="tx1"/>
              </a:solidFill>
            </a:endParaRPr>
          </a:p>
          <a:p>
            <a:pPr algn="ctr"/>
            <a:r>
              <a:rPr lang="ja-JP" altLang="en-US" sz="1400" b="1" dirty="0" smtClean="0">
                <a:solidFill>
                  <a:schemeClr val="tx1"/>
                </a:solidFill>
              </a:rPr>
              <a:t>フェデレーション</a:t>
            </a:r>
            <a:endParaRPr lang="en-US" altLang="ja-JP" sz="1400" b="1" dirty="0" smtClean="0">
              <a:solidFill>
                <a:schemeClr val="tx1"/>
              </a:solidFill>
            </a:endParaRPr>
          </a:p>
        </p:txBody>
      </p:sp>
      <p:sp>
        <p:nvSpPr>
          <p:cNvPr id="29" name="正方形/長方形 28"/>
          <p:cNvSpPr/>
          <p:nvPr/>
        </p:nvSpPr>
        <p:spPr>
          <a:xfrm>
            <a:off x="622737" y="4286167"/>
            <a:ext cx="3736427" cy="431676"/>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altLang="ja-JP" sz="1400" b="1" dirty="0" smtClean="0">
                <a:solidFill>
                  <a:schemeClr val="tx1"/>
                </a:solidFill>
              </a:rPr>
              <a:t>ID</a:t>
            </a:r>
            <a:r>
              <a:rPr lang="ja-JP" altLang="en-US" sz="1400" b="1" dirty="0" smtClean="0">
                <a:solidFill>
                  <a:schemeClr val="tx1"/>
                </a:solidFill>
              </a:rPr>
              <a:t>プラットフォーム、</a:t>
            </a:r>
            <a:r>
              <a:rPr lang="en-US" altLang="ja-JP" sz="1400" b="1" dirty="0" smtClean="0">
                <a:solidFill>
                  <a:schemeClr val="tx1"/>
                </a:solidFill>
              </a:rPr>
              <a:t>ID</a:t>
            </a:r>
            <a:r>
              <a:rPr lang="ja-JP" altLang="en-US" sz="1400" b="1" dirty="0" smtClean="0">
                <a:solidFill>
                  <a:schemeClr val="tx1"/>
                </a:solidFill>
              </a:rPr>
              <a:t>プロバイダ、</a:t>
            </a:r>
            <a:r>
              <a:rPr lang="en-US" altLang="ja-JP" sz="1400" b="1" dirty="0" smtClean="0">
                <a:solidFill>
                  <a:schemeClr val="tx1"/>
                </a:solidFill>
              </a:rPr>
              <a:t>ID</a:t>
            </a:r>
            <a:r>
              <a:rPr lang="ja-JP" altLang="en-US" sz="1400" b="1" dirty="0" smtClean="0">
                <a:solidFill>
                  <a:schemeClr val="tx1"/>
                </a:solidFill>
              </a:rPr>
              <a:t>フェデレーション、ブリッジサービスなどの相互運用性</a:t>
            </a:r>
            <a:endParaRPr lang="en-US" altLang="ja-JP" sz="1400" b="1" dirty="0" smtClean="0">
              <a:solidFill>
                <a:schemeClr val="tx1"/>
              </a:solidFill>
            </a:endParaRPr>
          </a:p>
        </p:txBody>
      </p:sp>
      <p:sp>
        <p:nvSpPr>
          <p:cNvPr id="30" name="正方形/長方形 29"/>
          <p:cNvSpPr/>
          <p:nvPr/>
        </p:nvSpPr>
        <p:spPr>
          <a:xfrm>
            <a:off x="622737" y="4815382"/>
            <a:ext cx="3736427" cy="431676"/>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smtClean="0">
                <a:solidFill>
                  <a:schemeClr val="tx1"/>
                </a:solidFill>
              </a:rPr>
              <a:t>脅威・リスク低減のためのセキュリティ・その他対策</a:t>
            </a:r>
            <a:endParaRPr lang="en-US" altLang="ja-JP" sz="1400" b="1" dirty="0" smtClean="0">
              <a:solidFill>
                <a:schemeClr val="tx1"/>
              </a:solidFill>
            </a:endParaRPr>
          </a:p>
        </p:txBody>
      </p:sp>
      <p:sp>
        <p:nvSpPr>
          <p:cNvPr id="31" name="正方形/長方形 30"/>
          <p:cNvSpPr/>
          <p:nvPr/>
        </p:nvSpPr>
        <p:spPr>
          <a:xfrm>
            <a:off x="622736" y="5339485"/>
            <a:ext cx="3736427" cy="431676"/>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smtClean="0">
                <a:solidFill>
                  <a:schemeClr val="tx1"/>
                </a:solidFill>
              </a:rPr>
              <a:t>ポリシーの実施、個人情報保護、監査等</a:t>
            </a:r>
            <a:endParaRPr lang="en-US" altLang="ja-JP" sz="1400" b="1" dirty="0" smtClean="0">
              <a:solidFill>
                <a:schemeClr val="tx1"/>
              </a:solidFill>
            </a:endParaRPr>
          </a:p>
        </p:txBody>
      </p:sp>
      <p:sp>
        <p:nvSpPr>
          <p:cNvPr id="32" name="正方形/長方形 31"/>
          <p:cNvSpPr/>
          <p:nvPr/>
        </p:nvSpPr>
        <p:spPr>
          <a:xfrm>
            <a:off x="622735" y="5880654"/>
            <a:ext cx="3736427" cy="431676"/>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smtClean="0">
                <a:solidFill>
                  <a:schemeClr val="tx1"/>
                </a:solidFill>
              </a:rPr>
              <a:t>ユーザービリティとスケーラビリティ</a:t>
            </a:r>
            <a:endParaRPr lang="en-US" altLang="ja-JP" sz="1400" b="1" dirty="0" smtClean="0">
              <a:solidFill>
                <a:schemeClr val="tx1"/>
              </a:solidFill>
            </a:endParaRPr>
          </a:p>
        </p:txBody>
      </p:sp>
      <p:sp>
        <p:nvSpPr>
          <p:cNvPr id="33" name="テキスト ボックス 32"/>
          <p:cNvSpPr txBox="1"/>
          <p:nvPr/>
        </p:nvSpPr>
        <p:spPr>
          <a:xfrm>
            <a:off x="5616452" y="2292728"/>
            <a:ext cx="3610303" cy="343893"/>
          </a:xfrm>
          <a:prstGeom prst="rect">
            <a:avLst/>
          </a:prstGeom>
          <a:solidFill>
            <a:schemeClr val="bg1"/>
          </a:solidFill>
        </p:spPr>
        <p:txBody>
          <a:bodyPr wrap="none" lIns="0" rIns="0" rtlCol="0">
            <a:noAutofit/>
          </a:bodyPr>
          <a:lstStyle/>
          <a:p>
            <a:pPr algn="ctr" defTabSz="288000"/>
            <a:r>
              <a:rPr kumimoji="1" lang="en-US" altLang="ja-JP" sz="1600" b="1" u="sng" dirty="0" smtClean="0">
                <a:solidFill>
                  <a:schemeClr val="accent2">
                    <a:lumMod val="75000"/>
                    <a:lumOff val="25000"/>
                  </a:schemeClr>
                </a:solidFill>
                <a:latin typeface="+mn-ea"/>
              </a:rPr>
              <a:t>X.1250</a:t>
            </a:r>
            <a:r>
              <a:rPr kumimoji="1" lang="ja-JP" altLang="en-US" sz="1600" b="1" u="sng" dirty="0" smtClean="0">
                <a:solidFill>
                  <a:schemeClr val="accent2">
                    <a:lumMod val="75000"/>
                    <a:lumOff val="25000"/>
                  </a:schemeClr>
                </a:solidFill>
                <a:latin typeface="+mn-ea"/>
              </a:rPr>
              <a:t>で定義する</a:t>
            </a:r>
            <a:r>
              <a:rPr kumimoji="1" lang="en-US" altLang="ja-JP" sz="1600" b="1" u="sng" dirty="0" smtClean="0">
                <a:solidFill>
                  <a:schemeClr val="accent2">
                    <a:lumMod val="75000"/>
                    <a:lumOff val="25000"/>
                  </a:schemeClr>
                </a:solidFill>
                <a:latin typeface="+mn-ea"/>
              </a:rPr>
              <a:t>ID</a:t>
            </a:r>
            <a:r>
              <a:rPr kumimoji="1" lang="ja-JP" altLang="en-US" sz="1600" b="1" u="sng" dirty="0" smtClean="0">
                <a:solidFill>
                  <a:schemeClr val="accent2">
                    <a:lumMod val="75000"/>
                    <a:lumOff val="25000"/>
                  </a:schemeClr>
                </a:solidFill>
                <a:latin typeface="+mn-ea"/>
              </a:rPr>
              <a:t>管理モデルの例</a:t>
            </a:r>
            <a:endParaRPr kumimoji="1" lang="ja-JP" altLang="en-US" sz="1600" b="1" u="sng" dirty="0">
              <a:solidFill>
                <a:schemeClr val="accent2">
                  <a:lumMod val="75000"/>
                  <a:lumOff val="25000"/>
                </a:schemeClr>
              </a:solidFill>
              <a:latin typeface="+mn-ea"/>
            </a:endParaRPr>
          </a:p>
        </p:txBody>
      </p:sp>
      <p:sp>
        <p:nvSpPr>
          <p:cNvPr id="34" name="テキスト ボックス 33"/>
          <p:cNvSpPr txBox="1"/>
          <p:nvPr/>
        </p:nvSpPr>
        <p:spPr>
          <a:xfrm>
            <a:off x="664775" y="2295380"/>
            <a:ext cx="3610303" cy="343893"/>
          </a:xfrm>
          <a:prstGeom prst="rect">
            <a:avLst/>
          </a:prstGeom>
          <a:solidFill>
            <a:schemeClr val="bg1"/>
          </a:solidFill>
        </p:spPr>
        <p:txBody>
          <a:bodyPr wrap="none" lIns="0" rIns="0" rtlCol="0">
            <a:noAutofit/>
          </a:bodyPr>
          <a:lstStyle/>
          <a:p>
            <a:pPr algn="ctr" defTabSz="288000"/>
            <a:r>
              <a:rPr kumimoji="1" lang="en-US" altLang="ja-JP" sz="1600" b="1" u="sng" dirty="0" smtClean="0">
                <a:solidFill>
                  <a:schemeClr val="accent2">
                    <a:lumMod val="75000"/>
                    <a:lumOff val="25000"/>
                  </a:schemeClr>
                </a:solidFill>
                <a:latin typeface="+mn-ea"/>
              </a:rPr>
              <a:t>X.1250</a:t>
            </a:r>
            <a:r>
              <a:rPr kumimoji="1" lang="ja-JP" altLang="en-US" sz="1600" b="1" u="sng" dirty="0" smtClean="0">
                <a:solidFill>
                  <a:schemeClr val="accent2">
                    <a:lumMod val="75000"/>
                    <a:lumOff val="25000"/>
                  </a:schemeClr>
                </a:solidFill>
                <a:latin typeface="+mn-ea"/>
              </a:rPr>
              <a:t>の定義する</a:t>
            </a:r>
            <a:r>
              <a:rPr kumimoji="1" lang="en-US" altLang="ja-JP" sz="1600" b="1" u="sng" dirty="0" smtClean="0">
                <a:solidFill>
                  <a:schemeClr val="accent2">
                    <a:lumMod val="75000"/>
                    <a:lumOff val="25000"/>
                  </a:schemeClr>
                </a:solidFill>
                <a:latin typeface="+mn-ea"/>
              </a:rPr>
              <a:t>ID</a:t>
            </a:r>
            <a:r>
              <a:rPr kumimoji="1" lang="ja-JP" altLang="en-US" sz="1600" b="1" u="sng" dirty="0" smtClean="0">
                <a:solidFill>
                  <a:schemeClr val="accent2">
                    <a:lumMod val="75000"/>
                    <a:lumOff val="25000"/>
                  </a:schemeClr>
                </a:solidFill>
                <a:latin typeface="+mn-ea"/>
              </a:rPr>
              <a:t>管理の</a:t>
            </a:r>
            <a:r>
              <a:rPr lang="ja-JP" altLang="en-US" sz="1600" b="1" u="sng" dirty="0" smtClean="0">
                <a:solidFill>
                  <a:schemeClr val="accent2">
                    <a:lumMod val="75000"/>
                    <a:lumOff val="25000"/>
                  </a:schemeClr>
                </a:solidFill>
                <a:latin typeface="+mn-ea"/>
              </a:rPr>
              <a:t>基本的能力</a:t>
            </a:r>
            <a:endParaRPr kumimoji="1" lang="ja-JP" altLang="en-US" sz="1600" b="1" u="sng" dirty="0">
              <a:solidFill>
                <a:schemeClr val="accent2">
                  <a:lumMod val="75000"/>
                  <a:lumOff val="25000"/>
                </a:schemeClr>
              </a:solidFill>
              <a:latin typeface="+mn-ea"/>
            </a:endParaRPr>
          </a:p>
        </p:txBody>
      </p:sp>
      <p:pic>
        <p:nvPicPr>
          <p:cNvPr id="35" name="図 34"/>
          <p:cNvPicPr>
            <a:picLocks noChangeAspect="1"/>
          </p:cNvPicPr>
          <p:nvPr/>
        </p:nvPicPr>
        <p:blipFill>
          <a:blip r:embed="rId2"/>
          <a:stretch>
            <a:fillRect/>
          </a:stretch>
        </p:blipFill>
        <p:spPr>
          <a:xfrm>
            <a:off x="5293245" y="2671302"/>
            <a:ext cx="4256716" cy="2194426"/>
          </a:xfrm>
          <a:prstGeom prst="rect">
            <a:avLst/>
          </a:prstGeom>
        </p:spPr>
      </p:pic>
      <p:sp>
        <p:nvSpPr>
          <p:cNvPr id="36" name="ホームベース 35"/>
          <p:cNvSpPr/>
          <p:nvPr/>
        </p:nvSpPr>
        <p:spPr>
          <a:xfrm>
            <a:off x="4458984" y="2710538"/>
            <a:ext cx="907806" cy="431676"/>
          </a:xfrm>
          <a:prstGeom prst="homePlate">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dirty="0" smtClean="0">
                <a:solidFill>
                  <a:schemeClr val="tx1"/>
                </a:solidFill>
              </a:rPr>
              <a:t>例</a:t>
            </a:r>
            <a:endParaRPr kumimoji="1" lang="ja-JP" altLang="en-US" sz="1400" dirty="0">
              <a:solidFill>
                <a:schemeClr val="tx1"/>
              </a:solidFill>
            </a:endParaRPr>
          </a:p>
        </p:txBody>
      </p:sp>
      <p:sp>
        <p:nvSpPr>
          <p:cNvPr id="37" name="正方形/長方形 36"/>
          <p:cNvSpPr/>
          <p:nvPr/>
        </p:nvSpPr>
        <p:spPr>
          <a:xfrm>
            <a:off x="5391781" y="4900409"/>
            <a:ext cx="4355251" cy="1609698"/>
          </a:xfrm>
          <a:prstGeom prst="rect">
            <a:avLst/>
          </a:prstGeom>
          <a:noFill/>
          <a:ln w="12700">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indent="-285750">
              <a:buFont typeface="Arial" panose="020B0604020202020204" pitchFamily="34" charset="0"/>
              <a:buChar char="•"/>
            </a:pPr>
            <a:r>
              <a:rPr lang="ja-JP" altLang="en-US" sz="1400" dirty="0" smtClean="0">
                <a:solidFill>
                  <a:schemeClr val="tx1"/>
                </a:solidFill>
              </a:rPr>
              <a:t>勧告</a:t>
            </a:r>
            <a:r>
              <a:rPr kumimoji="1" lang="ja-JP" altLang="en-US" sz="1400" dirty="0" smtClean="0">
                <a:solidFill>
                  <a:schemeClr val="tx1"/>
                </a:solidFill>
              </a:rPr>
              <a:t>では</a:t>
            </a:r>
            <a:r>
              <a:rPr kumimoji="1" lang="en-US" altLang="ja-JP" sz="1400" dirty="0" smtClean="0">
                <a:solidFill>
                  <a:schemeClr val="tx1"/>
                </a:solidFill>
              </a:rPr>
              <a:t>ID</a:t>
            </a:r>
            <a:r>
              <a:rPr kumimoji="1" lang="ja-JP" altLang="en-US" sz="1400" dirty="0" smtClean="0">
                <a:solidFill>
                  <a:schemeClr val="tx1"/>
                </a:solidFill>
              </a:rPr>
              <a:t>管理のトランザクションモデルを提示しており、最も一般的な例として「</a:t>
            </a:r>
            <a:r>
              <a:rPr kumimoji="1" lang="en-US" altLang="ja-JP" sz="1400" dirty="0" smtClean="0">
                <a:solidFill>
                  <a:schemeClr val="tx1"/>
                </a:solidFill>
              </a:rPr>
              <a:t>3</a:t>
            </a:r>
            <a:r>
              <a:rPr kumimoji="1" lang="ja-JP" altLang="en-US" sz="1400" dirty="0" smtClean="0">
                <a:solidFill>
                  <a:schemeClr val="tx1"/>
                </a:solidFill>
              </a:rPr>
              <a:t>者間リクエストー応答モデル」を示している（上記）</a:t>
            </a:r>
            <a:endParaRPr kumimoji="1" lang="en-US" altLang="ja-JP" sz="1400" dirty="0" smtClean="0">
              <a:solidFill>
                <a:schemeClr val="tx1"/>
              </a:solidFill>
            </a:endParaRPr>
          </a:p>
          <a:p>
            <a:pPr marL="285750" indent="-285750">
              <a:buFont typeface="Arial" panose="020B0604020202020204" pitchFamily="34" charset="0"/>
              <a:buChar char="•"/>
            </a:pPr>
            <a:r>
              <a:rPr lang="ja-JP" altLang="en-US" sz="1400" dirty="0" smtClean="0">
                <a:solidFill>
                  <a:schemeClr val="tx1"/>
                </a:solidFill>
              </a:rPr>
              <a:t>このほか、ユーザーが中心となって</a:t>
            </a:r>
            <a:r>
              <a:rPr lang="en-US" altLang="ja-JP" sz="1400" dirty="0" smtClean="0">
                <a:solidFill>
                  <a:schemeClr val="tx1"/>
                </a:solidFill>
              </a:rPr>
              <a:t>ID</a:t>
            </a:r>
            <a:r>
              <a:rPr lang="ja-JP" altLang="en-US" sz="1400" dirty="0" err="1" smtClean="0">
                <a:solidFill>
                  <a:schemeClr val="tx1"/>
                </a:solidFill>
              </a:rPr>
              <a:t>、</a:t>
            </a:r>
            <a:r>
              <a:rPr lang="ja-JP" altLang="en-US" sz="1400" dirty="0" smtClean="0">
                <a:solidFill>
                  <a:schemeClr val="tx1"/>
                </a:solidFill>
              </a:rPr>
              <a:t>クレデンシャルの管理、提示・認証を行う「</a:t>
            </a:r>
            <a:r>
              <a:rPr lang="en-US" altLang="ja-JP" sz="1400" dirty="0" smtClean="0">
                <a:solidFill>
                  <a:schemeClr val="tx1"/>
                </a:solidFill>
              </a:rPr>
              <a:t>5</a:t>
            </a:r>
            <a:r>
              <a:rPr lang="ja-JP" altLang="en-US" sz="1400" dirty="0" smtClean="0">
                <a:solidFill>
                  <a:schemeClr val="tx1"/>
                </a:solidFill>
              </a:rPr>
              <a:t>者間</a:t>
            </a:r>
            <a:r>
              <a:rPr lang="en-US" altLang="ja-JP" sz="1400" dirty="0" smtClean="0">
                <a:solidFill>
                  <a:schemeClr val="tx1"/>
                </a:solidFill>
              </a:rPr>
              <a:t>ID</a:t>
            </a:r>
            <a:r>
              <a:rPr lang="ja-JP" altLang="en-US" sz="1400" dirty="0" smtClean="0">
                <a:solidFill>
                  <a:schemeClr val="tx1"/>
                </a:solidFill>
              </a:rPr>
              <a:t>管理モデル」も紹介されている</a:t>
            </a:r>
            <a:endParaRPr kumimoji="1" lang="ja-JP" altLang="en-US" sz="1400" dirty="0">
              <a:solidFill>
                <a:schemeClr val="tx1"/>
              </a:solidFill>
            </a:endParaRPr>
          </a:p>
        </p:txBody>
      </p:sp>
    </p:spTree>
    <p:extLst>
      <p:ext uri="{BB962C8B-B14F-4D97-AF65-F5344CB8AC3E}">
        <p14:creationId xmlns:p14="http://schemas.microsoft.com/office/powerpoint/2010/main" val="11740897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noAutofit/>
          </a:bodyPr>
          <a:lstStyle/>
          <a:p>
            <a:r>
              <a:rPr lang="en-US" altLang="ja-JP" sz="2000" dirty="0"/>
              <a:t>International Telecommunication Union</a:t>
            </a:r>
            <a:r>
              <a:rPr lang="ja-JP" altLang="en-US" sz="2000" dirty="0"/>
              <a:t>（</a:t>
            </a:r>
            <a:r>
              <a:rPr lang="en-US" altLang="ja-JP" sz="2000" dirty="0"/>
              <a:t>ITU</a:t>
            </a:r>
            <a:r>
              <a:rPr lang="ja-JP" altLang="en-US" sz="2000" dirty="0"/>
              <a:t>）</a:t>
            </a:r>
            <a:r>
              <a:rPr lang="en-US" altLang="ja-JP" sz="2000" dirty="0" smtClean="0"/>
              <a:t>– </a:t>
            </a:r>
            <a:r>
              <a:rPr lang="ja-JP" altLang="en-US" sz="2000" dirty="0" smtClean="0"/>
              <a:t>作業部会の詳細</a:t>
            </a:r>
            <a:r>
              <a:rPr lang="ja-JP" altLang="en-US" sz="2000" dirty="0"/>
              <a:t>動向</a:t>
            </a:r>
          </a:p>
        </p:txBody>
      </p:sp>
      <p:sp>
        <p:nvSpPr>
          <p:cNvPr id="14" name="コンテンツ プレースホルダー 1"/>
          <p:cNvSpPr txBox="1">
            <a:spLocks/>
          </p:cNvSpPr>
          <p:nvPr/>
        </p:nvSpPr>
        <p:spPr>
          <a:xfrm>
            <a:off x="335694" y="643475"/>
            <a:ext cx="9410530" cy="860860"/>
          </a:xfrm>
          <a:prstGeom prst="rect">
            <a:avLst/>
          </a:prstGeom>
          <a:ln>
            <a:noFill/>
          </a:ln>
        </p:spPr>
        <p:txBody>
          <a:bodyPr/>
          <a:lst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285750" indent="-285750">
              <a:buFont typeface="Arial" panose="020B0604020202020204" pitchFamily="34" charset="0"/>
              <a:buChar char="•"/>
            </a:pPr>
            <a:r>
              <a:rPr lang="en-US" altLang="ja-JP" sz="1600" dirty="0" smtClean="0">
                <a:solidFill>
                  <a:schemeClr val="tx1">
                    <a:lumMod val="85000"/>
                    <a:lumOff val="15000"/>
                  </a:schemeClr>
                </a:solidFill>
              </a:rPr>
              <a:t>X.1251</a:t>
            </a:r>
            <a:r>
              <a:rPr lang="ja-JP" altLang="en-US" sz="1600" dirty="0" smtClean="0">
                <a:solidFill>
                  <a:schemeClr val="tx1">
                    <a:lumMod val="85000"/>
                    <a:lumOff val="15000"/>
                  </a:schemeClr>
                </a:solidFill>
              </a:rPr>
              <a:t>は</a:t>
            </a:r>
            <a:r>
              <a:rPr lang="ja-JP" altLang="en-US" sz="1600" dirty="0">
                <a:solidFill>
                  <a:schemeClr val="tx1">
                    <a:lumMod val="85000"/>
                    <a:lumOff val="15000"/>
                  </a:schemeClr>
                </a:solidFill>
              </a:rPr>
              <a:t>、</a:t>
            </a:r>
            <a:r>
              <a:rPr lang="en-US" altLang="ja-JP" sz="1600" dirty="0">
                <a:solidFill>
                  <a:schemeClr val="tx1">
                    <a:lumMod val="85000"/>
                    <a:lumOff val="15000"/>
                  </a:schemeClr>
                </a:solidFill>
              </a:rPr>
              <a:t>ITU-T</a:t>
            </a:r>
            <a:r>
              <a:rPr lang="ja-JP" altLang="en-US" sz="1600" dirty="0">
                <a:solidFill>
                  <a:schemeClr val="tx1">
                    <a:lumMod val="85000"/>
                    <a:lumOff val="15000"/>
                  </a:schemeClr>
                </a:solidFill>
              </a:rPr>
              <a:t>の</a:t>
            </a:r>
            <a:r>
              <a:rPr lang="en-US" altLang="ja-JP" sz="1600" dirty="0">
                <a:solidFill>
                  <a:schemeClr val="tx1">
                    <a:lumMod val="85000"/>
                    <a:lumOff val="15000"/>
                  </a:schemeClr>
                </a:solidFill>
              </a:rPr>
              <a:t>SG17</a:t>
            </a:r>
            <a:r>
              <a:rPr lang="ja-JP" altLang="en-US" sz="1600" dirty="0">
                <a:solidFill>
                  <a:schemeClr val="tx1">
                    <a:lumMod val="85000"/>
                    <a:lumOff val="15000"/>
                  </a:schemeClr>
                </a:solidFill>
              </a:rPr>
              <a:t>によって策定され、</a:t>
            </a:r>
            <a:r>
              <a:rPr lang="en-US" altLang="ja-JP" sz="1600" dirty="0">
                <a:solidFill>
                  <a:schemeClr val="tx1">
                    <a:lumMod val="85000"/>
                    <a:lumOff val="15000"/>
                  </a:schemeClr>
                </a:solidFill>
              </a:rPr>
              <a:t>2009</a:t>
            </a:r>
            <a:r>
              <a:rPr lang="ja-JP" altLang="en-US" sz="1600" dirty="0">
                <a:solidFill>
                  <a:schemeClr val="tx1">
                    <a:lumMod val="85000"/>
                    <a:lumOff val="15000"/>
                  </a:schemeClr>
                </a:solidFill>
              </a:rPr>
              <a:t>年</a:t>
            </a:r>
            <a:r>
              <a:rPr lang="en-US" altLang="ja-JP" sz="1600" dirty="0">
                <a:solidFill>
                  <a:schemeClr val="tx1">
                    <a:lumMod val="85000"/>
                    <a:lumOff val="15000"/>
                  </a:schemeClr>
                </a:solidFill>
              </a:rPr>
              <a:t>9</a:t>
            </a:r>
            <a:r>
              <a:rPr lang="ja-JP" altLang="en-US" sz="1600" dirty="0">
                <a:solidFill>
                  <a:schemeClr val="tx1">
                    <a:lumMod val="85000"/>
                    <a:lumOff val="15000"/>
                  </a:schemeClr>
                </a:solidFill>
              </a:rPr>
              <a:t>月に</a:t>
            </a:r>
            <a:r>
              <a:rPr lang="en-US" altLang="ja-JP" sz="1600" dirty="0">
                <a:solidFill>
                  <a:schemeClr val="tx1">
                    <a:lumMod val="85000"/>
                    <a:lumOff val="15000"/>
                  </a:schemeClr>
                </a:solidFill>
              </a:rPr>
              <a:t>WTSA</a:t>
            </a:r>
            <a:r>
              <a:rPr lang="ja-JP" altLang="en-US" sz="1600" dirty="0">
                <a:solidFill>
                  <a:schemeClr val="tx1">
                    <a:lumMod val="85000"/>
                    <a:lumOff val="15000"/>
                  </a:schemeClr>
                </a:solidFill>
              </a:rPr>
              <a:t>（</a:t>
            </a:r>
            <a:r>
              <a:rPr lang="en-US" altLang="ja-JP" sz="1600" dirty="0" smtClean="0">
                <a:solidFill>
                  <a:schemeClr val="tx1">
                    <a:lumMod val="85000"/>
                    <a:lumOff val="15000"/>
                  </a:schemeClr>
                </a:solidFill>
              </a:rPr>
              <a:t>ITU</a:t>
            </a:r>
            <a:r>
              <a:rPr lang="ja-JP" altLang="en-US" sz="1600" dirty="0" err="1" smtClean="0">
                <a:solidFill>
                  <a:schemeClr val="tx1">
                    <a:lumMod val="85000"/>
                    <a:lumOff val="15000"/>
                  </a:schemeClr>
                </a:solidFill>
              </a:rPr>
              <a:t>ｰ</a:t>
            </a:r>
            <a:r>
              <a:rPr lang="en-US" altLang="ja-JP" sz="1600" dirty="0" smtClean="0">
                <a:solidFill>
                  <a:schemeClr val="tx1">
                    <a:lumMod val="85000"/>
                    <a:lumOff val="15000"/>
                  </a:schemeClr>
                </a:solidFill>
              </a:rPr>
              <a:t>T</a:t>
            </a:r>
            <a:r>
              <a:rPr lang="ja-JP" altLang="en-US" sz="1600" dirty="0" smtClean="0">
                <a:solidFill>
                  <a:schemeClr val="tx1">
                    <a:lumMod val="85000"/>
                    <a:lumOff val="15000"/>
                  </a:schemeClr>
                </a:solidFill>
              </a:rPr>
              <a:t>の</a:t>
            </a:r>
            <a:r>
              <a:rPr lang="ja-JP" altLang="en-US" sz="1600" dirty="0">
                <a:solidFill>
                  <a:schemeClr val="tx1">
                    <a:lumMod val="85000"/>
                    <a:lumOff val="15000"/>
                  </a:schemeClr>
                </a:solidFill>
              </a:rPr>
              <a:t>上部組織）の決議のもと承認された国際標準で</a:t>
            </a:r>
            <a:r>
              <a:rPr lang="ja-JP" altLang="en-US" sz="1600" dirty="0" smtClean="0">
                <a:solidFill>
                  <a:schemeClr val="tx1">
                    <a:lumMod val="85000"/>
                    <a:lumOff val="15000"/>
                  </a:schemeClr>
                </a:solidFill>
              </a:rPr>
              <a:t>ある</a:t>
            </a:r>
            <a:endParaRPr lang="en-US" altLang="ja-JP" sz="1600" dirty="0" smtClean="0">
              <a:solidFill>
                <a:schemeClr val="tx1">
                  <a:lumMod val="85000"/>
                  <a:lumOff val="15000"/>
                </a:schemeClr>
              </a:solidFill>
            </a:endParaRPr>
          </a:p>
          <a:p>
            <a:pPr marL="285750" indent="-285750">
              <a:buFont typeface="Arial" panose="020B0604020202020204" pitchFamily="34" charset="0"/>
              <a:buChar char="•"/>
            </a:pPr>
            <a:r>
              <a:rPr lang="ja-JP" altLang="en-US" sz="1600" dirty="0">
                <a:solidFill>
                  <a:schemeClr val="tx1">
                    <a:lumMod val="85000"/>
                    <a:lumOff val="15000"/>
                  </a:schemeClr>
                </a:solidFill>
              </a:rPr>
              <a:t>ユーザー</a:t>
            </a:r>
            <a:r>
              <a:rPr lang="ja-JP" altLang="en-US" sz="1600" dirty="0" smtClean="0">
                <a:solidFill>
                  <a:schemeClr val="tx1">
                    <a:lumMod val="85000"/>
                    <a:lumOff val="15000"/>
                  </a:schemeClr>
                </a:solidFill>
              </a:rPr>
              <a:t>のデジタル</a:t>
            </a:r>
            <a:r>
              <a:rPr lang="en-US" altLang="ja-JP" sz="1600" dirty="0" smtClean="0">
                <a:solidFill>
                  <a:schemeClr val="tx1">
                    <a:lumMod val="85000"/>
                    <a:lumOff val="15000"/>
                  </a:schemeClr>
                </a:solidFill>
              </a:rPr>
              <a:t>ID</a:t>
            </a:r>
            <a:r>
              <a:rPr lang="ja-JP" altLang="en-US" sz="1600" dirty="0" smtClean="0">
                <a:solidFill>
                  <a:schemeClr val="tx1">
                    <a:lumMod val="85000"/>
                    <a:lumOff val="15000"/>
                  </a:schemeClr>
                </a:solidFill>
              </a:rPr>
              <a:t>関連情報の管理、交換を強化するための枠組みの定義を目的としている</a:t>
            </a:r>
            <a:endParaRPr lang="en-US" altLang="ja-JP" sz="1600" dirty="0" smtClean="0">
              <a:solidFill>
                <a:schemeClr val="tx1">
                  <a:lumMod val="85000"/>
                  <a:lumOff val="15000"/>
                </a:schemeClr>
              </a:solidFill>
            </a:endParaRPr>
          </a:p>
          <a:p>
            <a:pPr marL="285750" indent="-285750">
              <a:buFont typeface="Arial" panose="020B0604020202020204" pitchFamily="34" charset="0"/>
              <a:buChar char="•"/>
            </a:pPr>
            <a:r>
              <a:rPr lang="ja-JP" altLang="en-US" sz="1600" dirty="0" smtClean="0">
                <a:solidFill>
                  <a:schemeClr val="tx1">
                    <a:lumMod val="85000"/>
                    <a:lumOff val="15000"/>
                  </a:schemeClr>
                </a:solidFill>
              </a:rPr>
              <a:t>ユーザーへ認証・クレデンシャル管理、</a:t>
            </a:r>
            <a:r>
              <a:rPr lang="en-US" altLang="ja-JP" sz="1600" dirty="0" smtClean="0">
                <a:solidFill>
                  <a:schemeClr val="tx1">
                    <a:lumMod val="85000"/>
                    <a:lumOff val="15000"/>
                  </a:schemeClr>
                </a:solidFill>
              </a:rPr>
              <a:t>ID</a:t>
            </a:r>
            <a:r>
              <a:rPr lang="ja-JP" altLang="en-US" sz="1600" dirty="0" smtClean="0">
                <a:solidFill>
                  <a:schemeClr val="tx1">
                    <a:lumMod val="85000"/>
                    <a:lumOff val="15000"/>
                  </a:schemeClr>
                </a:solidFill>
              </a:rPr>
              <a:t>交換、プライバシー保護などのサービスを提供するクライアントプログラムである</a:t>
            </a:r>
            <a:r>
              <a:rPr lang="en-US" altLang="ja-JP" sz="1600" dirty="0" smtClean="0">
                <a:solidFill>
                  <a:schemeClr val="tx1">
                    <a:lumMod val="85000"/>
                    <a:lumOff val="15000"/>
                  </a:schemeClr>
                </a:solidFill>
              </a:rPr>
              <a:t>DIC</a:t>
            </a:r>
            <a:r>
              <a:rPr lang="ja-JP" altLang="en-US" sz="1600" dirty="0" smtClean="0">
                <a:solidFill>
                  <a:schemeClr val="tx1">
                    <a:lumMod val="85000"/>
                    <a:lumOff val="15000"/>
                  </a:schemeClr>
                </a:solidFill>
              </a:rPr>
              <a:t>（デジタル</a:t>
            </a:r>
            <a:r>
              <a:rPr lang="en-US" altLang="ja-JP" sz="1600" dirty="0" smtClean="0">
                <a:solidFill>
                  <a:schemeClr val="tx1">
                    <a:lumMod val="85000"/>
                    <a:lumOff val="15000"/>
                  </a:schemeClr>
                </a:solidFill>
              </a:rPr>
              <a:t>ID</a:t>
            </a:r>
            <a:r>
              <a:rPr lang="ja-JP" altLang="en-US" sz="1600" dirty="0" smtClean="0">
                <a:solidFill>
                  <a:schemeClr val="tx1">
                    <a:lumMod val="85000"/>
                    <a:lumOff val="15000"/>
                  </a:schemeClr>
                </a:solidFill>
              </a:rPr>
              <a:t>クライアント）や、それを核とした</a:t>
            </a:r>
            <a:r>
              <a:rPr lang="en-US" altLang="ja-JP" sz="1600" dirty="0" smtClean="0">
                <a:solidFill>
                  <a:schemeClr val="tx1">
                    <a:lumMod val="85000"/>
                    <a:lumOff val="15000"/>
                  </a:schemeClr>
                </a:solidFill>
              </a:rPr>
              <a:t>DIIF</a:t>
            </a:r>
            <a:r>
              <a:rPr lang="ja-JP" altLang="en-US" sz="1600" dirty="0" smtClean="0">
                <a:solidFill>
                  <a:schemeClr val="tx1">
                    <a:lumMod val="85000"/>
                    <a:lumOff val="15000"/>
                  </a:schemeClr>
                </a:solidFill>
              </a:rPr>
              <a:t>（デジタル</a:t>
            </a:r>
            <a:r>
              <a:rPr lang="en-US" altLang="ja-JP" sz="1600" dirty="0" smtClean="0">
                <a:solidFill>
                  <a:schemeClr val="tx1">
                    <a:lumMod val="85000"/>
                    <a:lumOff val="15000"/>
                  </a:schemeClr>
                </a:solidFill>
              </a:rPr>
              <a:t>ID</a:t>
            </a:r>
            <a:r>
              <a:rPr lang="ja-JP" altLang="en-US" sz="1600" dirty="0" smtClean="0">
                <a:solidFill>
                  <a:schemeClr val="tx1">
                    <a:lumMod val="85000"/>
                    <a:lumOff val="15000"/>
                  </a:schemeClr>
                </a:solidFill>
              </a:rPr>
              <a:t>交換フレームワーク）を定義し、よりユーザー中心に</a:t>
            </a:r>
            <a:r>
              <a:rPr lang="en-US" altLang="ja-JP" sz="1600" dirty="0" smtClean="0">
                <a:solidFill>
                  <a:schemeClr val="tx1">
                    <a:lumMod val="85000"/>
                    <a:lumOff val="15000"/>
                  </a:schemeClr>
                </a:solidFill>
              </a:rPr>
              <a:t>ID</a:t>
            </a:r>
            <a:r>
              <a:rPr lang="ja-JP" altLang="en-US" sz="1600" dirty="0" smtClean="0">
                <a:solidFill>
                  <a:schemeClr val="tx1">
                    <a:lumMod val="85000"/>
                    <a:lumOff val="15000"/>
                  </a:schemeClr>
                </a:solidFill>
              </a:rPr>
              <a:t>情報を制御できる枠組みを策定している</a:t>
            </a:r>
            <a:endParaRPr lang="en-US" altLang="ja-JP" sz="1600" dirty="0" smtClean="0">
              <a:solidFill>
                <a:schemeClr val="tx1">
                  <a:lumMod val="85000"/>
                  <a:lumOff val="15000"/>
                </a:schemeClr>
              </a:solidFill>
            </a:endParaRPr>
          </a:p>
          <a:p>
            <a:pPr marL="285750" indent="-285750">
              <a:buFont typeface="Arial" panose="020B0604020202020204" pitchFamily="34" charset="0"/>
              <a:buChar char="•"/>
            </a:pPr>
            <a:endParaRPr lang="en-US" altLang="ja-JP" sz="1600" dirty="0">
              <a:solidFill>
                <a:schemeClr val="tx1">
                  <a:lumMod val="85000"/>
                  <a:lumOff val="15000"/>
                </a:schemeClr>
              </a:solidFill>
            </a:endParaRPr>
          </a:p>
        </p:txBody>
      </p:sp>
      <p:sp>
        <p:nvSpPr>
          <p:cNvPr id="15" name="正方形/長方形 14"/>
          <p:cNvSpPr/>
          <p:nvPr/>
        </p:nvSpPr>
        <p:spPr>
          <a:xfrm>
            <a:off x="335694" y="6611527"/>
            <a:ext cx="6724630" cy="215444"/>
          </a:xfrm>
          <a:prstGeom prst="rect">
            <a:avLst/>
          </a:prstGeom>
        </p:spPr>
        <p:txBody>
          <a:bodyPr wrap="square">
            <a:spAutoFit/>
          </a:bodyPr>
          <a:lstStyle/>
          <a:p>
            <a:r>
              <a:rPr lang="ja-JP" altLang="en-US" sz="800" dirty="0" smtClean="0"/>
              <a:t>出所）</a:t>
            </a:r>
            <a:r>
              <a:rPr lang="en-US" altLang="ja-JP" sz="800" dirty="0"/>
              <a:t>https://www.itu.int/rec/T-REC-X.1250-200909-I</a:t>
            </a:r>
            <a:endParaRPr lang="ja-JP" altLang="en-US" sz="800" dirty="0"/>
          </a:p>
        </p:txBody>
      </p:sp>
      <p:pic>
        <p:nvPicPr>
          <p:cNvPr id="19" name="図 18"/>
          <p:cNvPicPr>
            <a:picLocks noChangeAspect="1"/>
          </p:cNvPicPr>
          <p:nvPr/>
        </p:nvPicPr>
        <p:blipFill>
          <a:blip r:embed="rId2"/>
          <a:stretch>
            <a:fillRect/>
          </a:stretch>
        </p:blipFill>
        <p:spPr>
          <a:xfrm>
            <a:off x="472966" y="3008990"/>
            <a:ext cx="4745421" cy="3657718"/>
          </a:xfrm>
          <a:prstGeom prst="rect">
            <a:avLst/>
          </a:prstGeom>
        </p:spPr>
      </p:pic>
      <p:sp>
        <p:nvSpPr>
          <p:cNvPr id="20" name="正方形/長方形 19"/>
          <p:cNvSpPr/>
          <p:nvPr/>
        </p:nvSpPr>
        <p:spPr>
          <a:xfrm>
            <a:off x="2096814" y="2944837"/>
            <a:ext cx="1537138" cy="2959351"/>
          </a:xfrm>
          <a:prstGeom prst="rect">
            <a:avLst/>
          </a:prstGeom>
          <a:noFill/>
          <a:ln w="19050">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
        <p:nvSpPr>
          <p:cNvPr id="21" name="正方形/長方形 20"/>
          <p:cNvSpPr/>
          <p:nvPr/>
        </p:nvSpPr>
        <p:spPr>
          <a:xfrm>
            <a:off x="2388475" y="2809032"/>
            <a:ext cx="914400" cy="244366"/>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400" dirty="0" smtClean="0">
                <a:solidFill>
                  <a:schemeClr val="tx1"/>
                </a:solidFill>
              </a:rPr>
              <a:t>DIC</a:t>
            </a:r>
            <a:endParaRPr kumimoji="1" lang="ja-JP" altLang="en-US" sz="1400" dirty="0">
              <a:solidFill>
                <a:schemeClr val="tx1"/>
              </a:solidFill>
            </a:endParaRPr>
          </a:p>
        </p:txBody>
      </p:sp>
      <p:sp>
        <p:nvSpPr>
          <p:cNvPr id="22" name="正方形/長方形 21"/>
          <p:cNvSpPr/>
          <p:nvPr/>
        </p:nvSpPr>
        <p:spPr>
          <a:xfrm>
            <a:off x="5289305" y="3095258"/>
            <a:ext cx="4355251" cy="3415901"/>
          </a:xfrm>
          <a:prstGeom prst="rect">
            <a:avLst/>
          </a:prstGeom>
          <a:noFill/>
          <a:ln w="12700">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lang="ja-JP" altLang="en-US" sz="1400" b="1" dirty="0" smtClean="0">
                <a:solidFill>
                  <a:schemeClr val="tx1"/>
                </a:solidFill>
              </a:rPr>
              <a:t>①</a:t>
            </a:r>
            <a:r>
              <a:rPr lang="en-US" altLang="ja-JP" sz="1400" dirty="0" smtClean="0">
                <a:solidFill>
                  <a:schemeClr val="tx1"/>
                </a:solidFill>
              </a:rPr>
              <a:t>ID</a:t>
            </a:r>
            <a:r>
              <a:rPr lang="ja-JP" altLang="en-US" sz="1400" dirty="0" smtClean="0">
                <a:solidFill>
                  <a:schemeClr val="tx1"/>
                </a:solidFill>
              </a:rPr>
              <a:t>認証が要求されるウェブサービスなどに対して、</a:t>
            </a:r>
            <a:r>
              <a:rPr lang="ja-JP" altLang="en-US" sz="1400" dirty="0">
                <a:solidFill>
                  <a:schemeClr val="tx1"/>
                </a:solidFill>
              </a:rPr>
              <a:t>ユーザー</a:t>
            </a:r>
            <a:r>
              <a:rPr lang="ja-JP" altLang="en-US" sz="1400" dirty="0" smtClean="0">
                <a:solidFill>
                  <a:schemeClr val="tx1"/>
                </a:solidFill>
              </a:rPr>
              <a:t>はアプリケーションレイヤーで</a:t>
            </a:r>
            <a:r>
              <a:rPr lang="en-US" altLang="ja-JP" sz="1400" dirty="0" smtClean="0">
                <a:solidFill>
                  <a:schemeClr val="tx1"/>
                </a:solidFill>
              </a:rPr>
              <a:t>DIC</a:t>
            </a:r>
            <a:r>
              <a:rPr lang="ja-JP" altLang="en-US" sz="1400" dirty="0">
                <a:solidFill>
                  <a:schemeClr val="tx1"/>
                </a:solidFill>
              </a:rPr>
              <a:t>を</a:t>
            </a:r>
            <a:r>
              <a:rPr lang="ja-JP" altLang="en-US" sz="1400" dirty="0" smtClean="0">
                <a:solidFill>
                  <a:schemeClr val="tx1"/>
                </a:solidFill>
              </a:rPr>
              <a:t>使って</a:t>
            </a:r>
            <a:r>
              <a:rPr lang="en-US" altLang="ja-JP" sz="1400" dirty="0" smtClean="0">
                <a:solidFill>
                  <a:schemeClr val="tx1"/>
                </a:solidFill>
              </a:rPr>
              <a:t>ID</a:t>
            </a:r>
            <a:r>
              <a:rPr lang="ja-JP" altLang="en-US" sz="1400" dirty="0" smtClean="0">
                <a:solidFill>
                  <a:schemeClr val="tx1"/>
                </a:solidFill>
              </a:rPr>
              <a:t>交換レイヤーの</a:t>
            </a:r>
            <a:r>
              <a:rPr lang="en-US" altLang="ja-JP" sz="1400" dirty="0" smtClean="0">
                <a:solidFill>
                  <a:schemeClr val="tx1"/>
                </a:solidFill>
              </a:rPr>
              <a:t>ID</a:t>
            </a:r>
            <a:r>
              <a:rPr lang="ja-JP" altLang="en-US" sz="1400" dirty="0" smtClean="0">
                <a:solidFill>
                  <a:schemeClr val="tx1"/>
                </a:solidFill>
              </a:rPr>
              <a:t>交換サービスを呼び出す</a:t>
            </a:r>
            <a:endParaRPr kumimoji="1" lang="en-US" altLang="ja-JP" sz="1400" dirty="0" smtClean="0">
              <a:solidFill>
                <a:schemeClr val="tx1"/>
              </a:solidFill>
            </a:endParaRPr>
          </a:p>
          <a:p>
            <a:pPr marL="285750" indent="-285750">
              <a:buFont typeface="Arial" panose="020B0604020202020204" pitchFamily="34" charset="0"/>
              <a:buChar char="•"/>
            </a:pPr>
            <a:endParaRPr lang="en-US" altLang="ja-JP" sz="1400" dirty="0">
              <a:solidFill>
                <a:schemeClr val="tx1"/>
              </a:solidFill>
            </a:endParaRPr>
          </a:p>
          <a:p>
            <a:r>
              <a:rPr kumimoji="1" lang="ja-JP" altLang="en-US" sz="1400" b="1" dirty="0" smtClean="0">
                <a:solidFill>
                  <a:schemeClr val="tx1"/>
                </a:solidFill>
              </a:rPr>
              <a:t>②</a:t>
            </a:r>
            <a:r>
              <a:rPr kumimoji="1" lang="en-US" altLang="ja-JP" sz="1400" dirty="0" smtClean="0">
                <a:solidFill>
                  <a:schemeClr val="tx1"/>
                </a:solidFill>
              </a:rPr>
              <a:t>DIC</a:t>
            </a:r>
            <a:r>
              <a:rPr kumimoji="1" lang="ja-JP" altLang="en-US" sz="1400" dirty="0" smtClean="0">
                <a:solidFill>
                  <a:schemeClr val="tx1"/>
                </a:solidFill>
              </a:rPr>
              <a:t>は</a:t>
            </a:r>
            <a:r>
              <a:rPr kumimoji="1" lang="en-US" altLang="ja-JP" sz="1400" dirty="0" smtClean="0">
                <a:solidFill>
                  <a:schemeClr val="tx1"/>
                </a:solidFill>
              </a:rPr>
              <a:t>ID</a:t>
            </a:r>
            <a:r>
              <a:rPr kumimoji="1" lang="ja-JP" altLang="en-US" sz="1400" dirty="0" smtClean="0">
                <a:solidFill>
                  <a:schemeClr val="tx1"/>
                </a:solidFill>
              </a:rPr>
              <a:t>交換レイヤーで</a:t>
            </a:r>
            <a:r>
              <a:rPr kumimoji="1" lang="en-US" altLang="ja-JP" sz="1400" dirty="0" smtClean="0">
                <a:solidFill>
                  <a:schemeClr val="tx1"/>
                </a:solidFill>
              </a:rPr>
              <a:t>ID</a:t>
            </a:r>
            <a:r>
              <a:rPr lang="ja-JP" altLang="en-US" sz="1400" dirty="0">
                <a:solidFill>
                  <a:schemeClr val="tx1"/>
                </a:solidFill>
              </a:rPr>
              <a:t>サーバー（</a:t>
            </a:r>
            <a:r>
              <a:rPr lang="en-US" altLang="ja-JP" sz="1400" dirty="0">
                <a:solidFill>
                  <a:schemeClr val="tx1"/>
                </a:solidFill>
              </a:rPr>
              <a:t>ID</a:t>
            </a:r>
            <a:r>
              <a:rPr lang="ja-JP" altLang="en-US" sz="1400" dirty="0">
                <a:solidFill>
                  <a:schemeClr val="tx1"/>
                </a:solidFill>
              </a:rPr>
              <a:t>プロバイダ</a:t>
            </a:r>
            <a:r>
              <a:rPr lang="en-US" altLang="ja-JP" sz="1400" dirty="0">
                <a:solidFill>
                  <a:schemeClr val="tx1"/>
                </a:solidFill>
              </a:rPr>
              <a:t>―</a:t>
            </a:r>
            <a:r>
              <a:rPr lang="ja-JP" altLang="en-US" sz="1400" dirty="0">
                <a:solidFill>
                  <a:schemeClr val="tx1"/>
                </a:solidFill>
              </a:rPr>
              <a:t>と</a:t>
            </a:r>
            <a:r>
              <a:rPr lang="en-US" altLang="ja-JP" sz="1400" dirty="0">
                <a:solidFill>
                  <a:schemeClr val="tx1"/>
                </a:solidFill>
              </a:rPr>
              <a:t>Relying Party</a:t>
            </a:r>
            <a:r>
              <a:rPr lang="ja-JP" altLang="en-US" sz="1400" dirty="0">
                <a:solidFill>
                  <a:schemeClr val="tx1"/>
                </a:solidFill>
              </a:rPr>
              <a:t>の</a:t>
            </a:r>
            <a:r>
              <a:rPr lang="ja-JP" altLang="en-US" sz="1400" dirty="0" smtClean="0">
                <a:solidFill>
                  <a:schemeClr val="tx1"/>
                </a:solidFill>
              </a:rPr>
              <a:t>両方を指す）</a:t>
            </a:r>
            <a:r>
              <a:rPr lang="ja-JP" altLang="en-US" sz="1400" dirty="0">
                <a:solidFill>
                  <a:schemeClr val="tx1"/>
                </a:solidFill>
              </a:rPr>
              <a:t>と</a:t>
            </a:r>
            <a:r>
              <a:rPr kumimoji="1" lang="ja-JP" altLang="en-US" sz="1400" dirty="0" smtClean="0">
                <a:solidFill>
                  <a:schemeClr val="tx1"/>
                </a:solidFill>
              </a:rPr>
              <a:t>通信を行うことで、</a:t>
            </a:r>
            <a:r>
              <a:rPr kumimoji="1" lang="en-US" altLang="ja-JP" sz="1400" dirty="0" smtClean="0">
                <a:solidFill>
                  <a:schemeClr val="tx1"/>
                </a:solidFill>
              </a:rPr>
              <a:t>ID</a:t>
            </a:r>
            <a:r>
              <a:rPr kumimoji="1" lang="ja-JP" altLang="en-US" sz="1400" dirty="0" smtClean="0">
                <a:solidFill>
                  <a:schemeClr val="tx1"/>
                </a:solidFill>
              </a:rPr>
              <a:t>情報の要求を受領、必要な</a:t>
            </a:r>
            <a:r>
              <a:rPr kumimoji="1" lang="en-US" altLang="ja-JP" sz="1400" dirty="0" smtClean="0">
                <a:solidFill>
                  <a:schemeClr val="tx1"/>
                </a:solidFill>
              </a:rPr>
              <a:t>ID</a:t>
            </a:r>
            <a:r>
              <a:rPr kumimoji="1" lang="ja-JP" altLang="en-US" sz="1400" dirty="0" smtClean="0">
                <a:solidFill>
                  <a:schemeClr val="tx1"/>
                </a:solidFill>
              </a:rPr>
              <a:t>情報を提示し、認証を受ける</a:t>
            </a:r>
            <a:endParaRPr kumimoji="1" lang="en-US" altLang="ja-JP" sz="1400" dirty="0" smtClean="0">
              <a:solidFill>
                <a:schemeClr val="tx1"/>
              </a:solidFill>
            </a:endParaRPr>
          </a:p>
          <a:p>
            <a:endParaRPr lang="en-US" altLang="ja-JP" sz="1400" dirty="0">
              <a:solidFill>
                <a:schemeClr val="tx1"/>
              </a:solidFill>
            </a:endParaRPr>
          </a:p>
          <a:p>
            <a:r>
              <a:rPr kumimoji="1" lang="ja-JP" altLang="en-US" sz="1400" b="1" dirty="0" smtClean="0">
                <a:solidFill>
                  <a:schemeClr val="tx1"/>
                </a:solidFill>
              </a:rPr>
              <a:t>③</a:t>
            </a:r>
            <a:r>
              <a:rPr kumimoji="1" lang="ja-JP" altLang="en-US" sz="1400" dirty="0" smtClean="0">
                <a:solidFill>
                  <a:schemeClr val="tx1"/>
                </a:solidFill>
              </a:rPr>
              <a:t>コミュニケーションレイヤーではデバイス間のデータ</a:t>
            </a:r>
            <a:r>
              <a:rPr lang="ja-JP" altLang="en-US" sz="1400" dirty="0" smtClean="0">
                <a:solidFill>
                  <a:schemeClr val="tx1"/>
                </a:solidFill>
              </a:rPr>
              <a:t>転送を行う（他のレイヤーからは独立している）</a:t>
            </a:r>
            <a:endParaRPr lang="en-US" altLang="ja-JP" sz="1400" dirty="0" smtClean="0">
              <a:solidFill>
                <a:schemeClr val="tx1"/>
              </a:solidFill>
            </a:endParaRPr>
          </a:p>
          <a:p>
            <a:endParaRPr kumimoji="1" lang="en-US" altLang="ja-JP" sz="1400" dirty="0">
              <a:solidFill>
                <a:schemeClr val="tx1"/>
              </a:solidFill>
            </a:endParaRPr>
          </a:p>
          <a:p>
            <a:endParaRPr lang="en-US" altLang="ja-JP" sz="1400" dirty="0" smtClean="0">
              <a:solidFill>
                <a:schemeClr val="tx1"/>
              </a:solidFill>
            </a:endParaRPr>
          </a:p>
          <a:p>
            <a:r>
              <a:rPr kumimoji="1" lang="en-US" altLang="ja-JP" sz="1400" dirty="0" smtClean="0">
                <a:solidFill>
                  <a:schemeClr val="tx1"/>
                </a:solidFill>
              </a:rPr>
              <a:t>※DIC</a:t>
            </a:r>
            <a:r>
              <a:rPr kumimoji="1" lang="ja-JP" altLang="en-US" sz="1400" dirty="0" smtClean="0">
                <a:solidFill>
                  <a:schemeClr val="tx1"/>
                </a:solidFill>
              </a:rPr>
              <a:t>は</a:t>
            </a:r>
            <a:r>
              <a:rPr kumimoji="1" lang="en-US" altLang="ja-JP" sz="1400" dirty="0" smtClean="0">
                <a:solidFill>
                  <a:schemeClr val="tx1"/>
                </a:solidFill>
              </a:rPr>
              <a:t>ID</a:t>
            </a:r>
            <a:r>
              <a:rPr kumimoji="1" lang="ja-JP" altLang="en-US" sz="1400" dirty="0" smtClean="0">
                <a:solidFill>
                  <a:schemeClr val="tx1"/>
                </a:solidFill>
              </a:rPr>
              <a:t>やクレデンシャル管理を行い、ウェブアプリケーション・</a:t>
            </a:r>
            <a:r>
              <a:rPr kumimoji="1" lang="en-US" altLang="ja-JP" sz="1400" dirty="0" smtClean="0">
                <a:solidFill>
                  <a:schemeClr val="tx1"/>
                </a:solidFill>
              </a:rPr>
              <a:t>ID</a:t>
            </a:r>
            <a:r>
              <a:rPr kumimoji="1" lang="ja-JP" altLang="en-US" sz="1400" dirty="0" smtClean="0">
                <a:solidFill>
                  <a:schemeClr val="tx1"/>
                </a:solidFill>
              </a:rPr>
              <a:t>サーバーとの通信を行う機能をもつことから、</a:t>
            </a:r>
            <a:r>
              <a:rPr kumimoji="1" lang="en-US" altLang="ja-JP" sz="1400" dirty="0" smtClean="0">
                <a:solidFill>
                  <a:schemeClr val="tx1"/>
                </a:solidFill>
              </a:rPr>
              <a:t>ID</a:t>
            </a:r>
            <a:r>
              <a:rPr kumimoji="1" lang="ja-JP" altLang="en-US" sz="1400" dirty="0" smtClean="0">
                <a:solidFill>
                  <a:schemeClr val="tx1"/>
                </a:solidFill>
              </a:rPr>
              <a:t>ウォレットの概念に近いと</a:t>
            </a:r>
            <a:r>
              <a:rPr lang="ja-JP" altLang="en-US" sz="1400" dirty="0" smtClean="0">
                <a:solidFill>
                  <a:schemeClr val="tx1"/>
                </a:solidFill>
              </a:rPr>
              <a:t>思われる</a:t>
            </a:r>
            <a:endParaRPr kumimoji="1" lang="en-US" altLang="ja-JP" sz="1400" dirty="0" smtClean="0">
              <a:solidFill>
                <a:schemeClr val="tx1"/>
              </a:solidFill>
            </a:endParaRPr>
          </a:p>
        </p:txBody>
      </p:sp>
      <p:sp>
        <p:nvSpPr>
          <p:cNvPr id="23" name="テキスト ボックス 22"/>
          <p:cNvSpPr txBox="1"/>
          <p:nvPr/>
        </p:nvSpPr>
        <p:spPr>
          <a:xfrm>
            <a:off x="244393" y="3242614"/>
            <a:ext cx="315310" cy="335018"/>
          </a:xfrm>
          <a:prstGeom prst="rect">
            <a:avLst/>
          </a:prstGeom>
          <a:solidFill>
            <a:schemeClr val="accent2">
              <a:lumMod val="10000"/>
              <a:lumOff val="90000"/>
            </a:schemeClr>
          </a:solidFill>
        </p:spPr>
        <p:txBody>
          <a:bodyPr wrap="none" lIns="0" rIns="0" rtlCol="0" anchor="ctr">
            <a:noAutofit/>
          </a:bodyPr>
          <a:lstStyle/>
          <a:p>
            <a:pPr algn="ctr" defTabSz="288000"/>
            <a:r>
              <a:rPr kumimoji="1" lang="ja-JP" altLang="en-US" b="1" dirty="0" smtClean="0">
                <a:latin typeface="+mn-ea"/>
              </a:rPr>
              <a:t>①</a:t>
            </a:r>
            <a:endParaRPr kumimoji="1" lang="ja-JP" altLang="en-US" b="1" dirty="0">
              <a:latin typeface="+mn-ea"/>
            </a:endParaRPr>
          </a:p>
        </p:txBody>
      </p:sp>
      <p:sp>
        <p:nvSpPr>
          <p:cNvPr id="24" name="テキスト ボックス 23"/>
          <p:cNvSpPr txBox="1"/>
          <p:nvPr/>
        </p:nvSpPr>
        <p:spPr>
          <a:xfrm>
            <a:off x="239138" y="4504736"/>
            <a:ext cx="315310" cy="335018"/>
          </a:xfrm>
          <a:prstGeom prst="rect">
            <a:avLst/>
          </a:prstGeom>
          <a:solidFill>
            <a:schemeClr val="accent2">
              <a:lumMod val="10000"/>
              <a:lumOff val="90000"/>
            </a:schemeClr>
          </a:solidFill>
        </p:spPr>
        <p:txBody>
          <a:bodyPr wrap="none" lIns="0" rIns="0" rtlCol="0" anchor="ctr">
            <a:noAutofit/>
          </a:bodyPr>
          <a:lstStyle/>
          <a:p>
            <a:pPr algn="ctr" defTabSz="288000"/>
            <a:r>
              <a:rPr lang="ja-JP" altLang="en-US" b="1" dirty="0">
                <a:latin typeface="+mn-ea"/>
              </a:rPr>
              <a:t>②</a:t>
            </a:r>
            <a:endParaRPr kumimoji="1" lang="ja-JP" altLang="en-US" b="1" dirty="0">
              <a:latin typeface="+mn-ea"/>
            </a:endParaRPr>
          </a:p>
        </p:txBody>
      </p:sp>
      <p:sp>
        <p:nvSpPr>
          <p:cNvPr id="25" name="テキスト ボックス 24"/>
          <p:cNvSpPr txBox="1"/>
          <p:nvPr/>
        </p:nvSpPr>
        <p:spPr>
          <a:xfrm>
            <a:off x="244393" y="6068274"/>
            <a:ext cx="315310" cy="335018"/>
          </a:xfrm>
          <a:prstGeom prst="rect">
            <a:avLst/>
          </a:prstGeom>
          <a:solidFill>
            <a:schemeClr val="accent2">
              <a:lumMod val="10000"/>
              <a:lumOff val="90000"/>
            </a:schemeClr>
          </a:solidFill>
        </p:spPr>
        <p:txBody>
          <a:bodyPr wrap="none" lIns="0" rIns="0" rtlCol="0" anchor="ctr">
            <a:noAutofit/>
          </a:bodyPr>
          <a:lstStyle/>
          <a:p>
            <a:pPr algn="ctr" defTabSz="288000"/>
            <a:r>
              <a:rPr lang="ja-JP" altLang="en-US" b="1" dirty="0" smtClean="0">
                <a:latin typeface="+mn-ea"/>
              </a:rPr>
              <a:t>③</a:t>
            </a:r>
            <a:endParaRPr kumimoji="1" lang="ja-JP" altLang="en-US" b="1" dirty="0">
              <a:latin typeface="+mn-ea"/>
            </a:endParaRPr>
          </a:p>
        </p:txBody>
      </p:sp>
      <p:sp>
        <p:nvSpPr>
          <p:cNvPr id="28" name="テキスト ボックス 27"/>
          <p:cNvSpPr txBox="1"/>
          <p:nvPr/>
        </p:nvSpPr>
        <p:spPr>
          <a:xfrm>
            <a:off x="2865383" y="2397644"/>
            <a:ext cx="4572000" cy="338958"/>
          </a:xfrm>
          <a:prstGeom prst="rect">
            <a:avLst/>
          </a:prstGeom>
          <a:noFill/>
        </p:spPr>
        <p:txBody>
          <a:bodyPr wrap="none" lIns="0" rIns="0" rtlCol="0">
            <a:noAutofit/>
          </a:bodyPr>
          <a:lstStyle/>
          <a:p>
            <a:pPr algn="l" defTabSz="288000"/>
            <a:r>
              <a:rPr kumimoji="1" lang="en-US" altLang="ja-JP" b="1" u="sng" dirty="0" smtClean="0">
                <a:solidFill>
                  <a:schemeClr val="accent2">
                    <a:lumMod val="75000"/>
                    <a:lumOff val="25000"/>
                  </a:schemeClr>
                </a:solidFill>
                <a:latin typeface="+mn-ea"/>
              </a:rPr>
              <a:t>X.1251</a:t>
            </a:r>
            <a:r>
              <a:rPr kumimoji="1" lang="ja-JP" altLang="en-US" b="1" u="sng" dirty="0" smtClean="0">
                <a:solidFill>
                  <a:schemeClr val="accent2">
                    <a:lumMod val="75000"/>
                    <a:lumOff val="25000"/>
                  </a:schemeClr>
                </a:solidFill>
                <a:latin typeface="+mn-ea"/>
              </a:rPr>
              <a:t>の定義するデジタル</a:t>
            </a:r>
            <a:r>
              <a:rPr kumimoji="1" lang="en-US" altLang="ja-JP" b="1" u="sng" dirty="0" smtClean="0">
                <a:solidFill>
                  <a:schemeClr val="accent2">
                    <a:lumMod val="75000"/>
                    <a:lumOff val="25000"/>
                  </a:schemeClr>
                </a:solidFill>
                <a:latin typeface="+mn-ea"/>
              </a:rPr>
              <a:t>ID</a:t>
            </a:r>
            <a:r>
              <a:rPr kumimoji="1" lang="ja-JP" altLang="en-US" b="1" u="sng" dirty="0" smtClean="0">
                <a:solidFill>
                  <a:schemeClr val="accent2">
                    <a:lumMod val="75000"/>
                    <a:lumOff val="25000"/>
                  </a:schemeClr>
                </a:solidFill>
                <a:latin typeface="+mn-ea"/>
              </a:rPr>
              <a:t>交換フレームワーク</a:t>
            </a:r>
            <a:endParaRPr kumimoji="1" lang="ja-JP" altLang="en-US" b="1" u="sng" dirty="0">
              <a:solidFill>
                <a:schemeClr val="accent2">
                  <a:lumMod val="75000"/>
                  <a:lumOff val="25000"/>
                </a:schemeClr>
              </a:solidFill>
              <a:latin typeface="+mn-ea"/>
            </a:endParaRPr>
          </a:p>
        </p:txBody>
      </p:sp>
    </p:spTree>
    <p:extLst>
      <p:ext uri="{BB962C8B-B14F-4D97-AF65-F5344CB8AC3E}">
        <p14:creationId xmlns:p14="http://schemas.microsoft.com/office/powerpoint/2010/main" val="110753031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normAutofit/>
          </a:bodyPr>
          <a:lstStyle/>
          <a:p>
            <a:r>
              <a:rPr lang="en-US" altLang="ja-JP" sz="2000" dirty="0"/>
              <a:t>International Telecommunication Union</a:t>
            </a:r>
            <a:r>
              <a:rPr lang="ja-JP" altLang="en-US" sz="2000" dirty="0"/>
              <a:t>（</a:t>
            </a:r>
            <a:r>
              <a:rPr lang="en-US" altLang="ja-JP" sz="2000" dirty="0"/>
              <a:t>ITU</a:t>
            </a:r>
            <a:r>
              <a:rPr lang="ja-JP" altLang="en-US" sz="2000" dirty="0"/>
              <a:t>）</a:t>
            </a:r>
            <a:r>
              <a:rPr lang="en-US" altLang="ja-JP" sz="2000" dirty="0" smtClean="0"/>
              <a:t>– </a:t>
            </a:r>
            <a:r>
              <a:rPr lang="ja-JP" altLang="en-US" sz="2000" dirty="0" smtClean="0"/>
              <a:t>規格策定以外の活動</a:t>
            </a:r>
            <a:endParaRPr lang="ja-JP" altLang="en-US" sz="2000" dirty="0"/>
          </a:p>
        </p:txBody>
      </p:sp>
      <p:sp>
        <p:nvSpPr>
          <p:cNvPr id="5" name="テキスト ボックス 4"/>
          <p:cNvSpPr txBox="1"/>
          <p:nvPr/>
        </p:nvSpPr>
        <p:spPr>
          <a:xfrm>
            <a:off x="2057400" y="649469"/>
            <a:ext cx="7517111" cy="846841"/>
          </a:xfrm>
          <a:prstGeom prst="rect">
            <a:avLst/>
          </a:prstGeom>
          <a:noFill/>
          <a:ln>
            <a:solidFill>
              <a:srgbClr val="002060"/>
            </a:solidFill>
          </a:ln>
        </p:spPr>
        <p:txBody>
          <a:bodyPr wrap="square" lIns="36000" rIns="36000" rtlCol="0" anchor="ctr">
            <a:noAutofit/>
          </a:bodyPr>
          <a:lstStyle/>
          <a:p>
            <a:pPr lvl="0" defTabSz="288000">
              <a:defRPr/>
            </a:pPr>
            <a:r>
              <a:rPr lang="en-US" altLang="ja-JP" sz="1400" dirty="0">
                <a:solidFill>
                  <a:srgbClr val="000000"/>
                </a:solidFill>
                <a:latin typeface="Meiryo UI"/>
              </a:rPr>
              <a:t>ITU-T</a:t>
            </a:r>
            <a:r>
              <a:rPr lang="ja-JP" altLang="en-US" sz="1400" dirty="0">
                <a:solidFill>
                  <a:srgbClr val="000000"/>
                </a:solidFill>
                <a:latin typeface="Meiryo UI"/>
              </a:rPr>
              <a:t>では、不定期に様々なテーマの公開ワークショップを開催している。</a:t>
            </a:r>
            <a:r>
              <a:rPr lang="en-US" altLang="ja-JP" sz="1400" dirty="0">
                <a:solidFill>
                  <a:srgbClr val="000000"/>
                </a:solidFill>
                <a:latin typeface="Meiryo UI"/>
              </a:rPr>
              <a:t>2023</a:t>
            </a:r>
            <a:r>
              <a:rPr lang="ja-JP" altLang="en-US" sz="1400" dirty="0">
                <a:solidFill>
                  <a:srgbClr val="000000"/>
                </a:solidFill>
                <a:latin typeface="Meiryo UI"/>
              </a:rPr>
              <a:t>年</a:t>
            </a:r>
            <a:r>
              <a:rPr lang="en-US" altLang="ja-JP" sz="1400" dirty="0">
                <a:solidFill>
                  <a:srgbClr val="000000"/>
                </a:solidFill>
                <a:latin typeface="Meiryo UI"/>
              </a:rPr>
              <a:t>2</a:t>
            </a:r>
            <a:r>
              <a:rPr lang="ja-JP" altLang="en-US" sz="1400" dirty="0">
                <a:solidFill>
                  <a:srgbClr val="000000"/>
                </a:solidFill>
                <a:latin typeface="Meiryo UI"/>
              </a:rPr>
              <a:t>月</a:t>
            </a:r>
            <a:r>
              <a:rPr lang="en-US" altLang="ja-JP" sz="1400" dirty="0">
                <a:solidFill>
                  <a:srgbClr val="000000"/>
                </a:solidFill>
                <a:latin typeface="Meiryo UI"/>
              </a:rPr>
              <a:t>20</a:t>
            </a:r>
            <a:r>
              <a:rPr lang="ja-JP" altLang="en-US" sz="1400" dirty="0">
                <a:solidFill>
                  <a:srgbClr val="000000"/>
                </a:solidFill>
                <a:latin typeface="Meiryo UI"/>
              </a:rPr>
              <a:t>日には、</a:t>
            </a:r>
            <a:r>
              <a:rPr lang="en-US" altLang="ja-JP" sz="1400" dirty="0">
                <a:solidFill>
                  <a:srgbClr val="000000"/>
                </a:solidFill>
                <a:latin typeface="Meiryo UI"/>
              </a:rPr>
              <a:t>ISO TC307/JWG 4</a:t>
            </a:r>
            <a:r>
              <a:rPr lang="ja-JP" altLang="en-US" sz="1400" dirty="0">
                <a:solidFill>
                  <a:srgbClr val="000000"/>
                </a:solidFill>
                <a:latin typeface="Meiryo UI"/>
              </a:rPr>
              <a:t>のサポートを得て、「</a:t>
            </a:r>
            <a:r>
              <a:rPr lang="en-US" altLang="ja-JP" sz="1400" dirty="0">
                <a:solidFill>
                  <a:srgbClr val="000000"/>
                </a:solidFill>
                <a:latin typeface="Meiryo UI"/>
              </a:rPr>
              <a:t>ITU Workshop in DLT Security, Identity, Management and Privacy</a:t>
            </a:r>
            <a:r>
              <a:rPr lang="ja-JP" altLang="en-US" sz="1400" dirty="0">
                <a:solidFill>
                  <a:srgbClr val="000000"/>
                </a:solidFill>
                <a:latin typeface="Meiryo UI"/>
              </a:rPr>
              <a:t>」をジュネーブにて開催した。</a:t>
            </a:r>
            <a:endParaRPr kumimoji="1" lang="ja-JP" altLang="en-US" sz="14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9" name="テキスト ボックス 8"/>
          <p:cNvSpPr txBox="1"/>
          <p:nvPr/>
        </p:nvSpPr>
        <p:spPr>
          <a:xfrm>
            <a:off x="335990" y="659228"/>
            <a:ext cx="1649973" cy="836441"/>
          </a:xfrm>
          <a:prstGeom prst="rect">
            <a:avLst/>
          </a:prstGeom>
          <a:solidFill>
            <a:srgbClr val="002060"/>
          </a:solidFill>
        </p:spPr>
        <p:txBody>
          <a:bodyPr wrap="square" lIns="36000" rIns="36000" rtlCol="0" anchor="ctr">
            <a:noAutofit/>
          </a:bodyPr>
          <a:lstStyle/>
          <a:p>
            <a:pPr lvl="0" algn="ctr" defTabSz="288000">
              <a:defRPr/>
            </a:pPr>
            <a:r>
              <a:rPr lang="en-US" altLang="ja-JP" sz="1400" b="1">
                <a:solidFill>
                  <a:srgbClr val="FFFFFF"/>
                </a:solidFill>
                <a:latin typeface="Meiryo UI"/>
              </a:rPr>
              <a:t>ITU Workshop</a:t>
            </a:r>
            <a:endParaRPr lang="en-US" altLang="ja-JP" sz="1400" b="1" dirty="0">
              <a:solidFill>
                <a:srgbClr val="FFFFFF"/>
              </a:solidFill>
              <a:latin typeface="Meiryo UI"/>
            </a:endParaRPr>
          </a:p>
        </p:txBody>
      </p:sp>
      <p:sp>
        <p:nvSpPr>
          <p:cNvPr id="17" name="テキスト プレースホルダー 2"/>
          <p:cNvSpPr txBox="1">
            <a:spLocks/>
          </p:cNvSpPr>
          <p:nvPr/>
        </p:nvSpPr>
        <p:spPr>
          <a:xfrm>
            <a:off x="335693" y="1578734"/>
            <a:ext cx="9238818" cy="364233"/>
          </a:xfrm>
          <a:prstGeom prst="rect">
            <a:avLst/>
          </a:prstGeom>
          <a:solidFill>
            <a:schemeClr val="accent1"/>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lvl="0" algn="ctr">
              <a:defRPr/>
            </a:pPr>
            <a:r>
              <a:rPr lang="en-US" altLang="ja-JP" sz="1400" b="1" dirty="0">
                <a:solidFill>
                  <a:srgbClr val="FFFFFF"/>
                </a:solidFill>
              </a:rPr>
              <a:t>ITU Workshop in DLT Security, Identity, Management and Privacy</a:t>
            </a: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Arial"/>
              </a:rPr>
              <a:t>の目的</a:t>
            </a:r>
            <a:endPar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Arial"/>
            </a:endParaRPr>
          </a:p>
        </p:txBody>
      </p:sp>
      <p:sp>
        <p:nvSpPr>
          <p:cNvPr id="24" name="テキスト ボックス 23"/>
          <p:cNvSpPr txBox="1"/>
          <p:nvPr/>
        </p:nvSpPr>
        <p:spPr>
          <a:xfrm>
            <a:off x="324344" y="1997113"/>
            <a:ext cx="9250165" cy="1107422"/>
          </a:xfrm>
          <a:prstGeom prst="rect">
            <a:avLst/>
          </a:prstGeom>
          <a:noFill/>
          <a:ln>
            <a:solidFill>
              <a:srgbClr val="002060"/>
            </a:solidFill>
          </a:ln>
        </p:spPr>
        <p:txBody>
          <a:bodyPr wrap="square" lIns="36000" rIns="36000" rtlCol="0" anchor="ctr">
            <a:noAutofit/>
          </a:bodyPr>
          <a:lstStyle/>
          <a:p>
            <a:pPr marL="285750" lvl="0" indent="-285750">
              <a:buFont typeface="Wingdings" panose="05000000000000000000" pitchFamily="2" charset="2"/>
              <a:buChar char="Ø"/>
              <a:defRPr/>
            </a:pPr>
            <a:r>
              <a:rPr lang="en-US" altLang="ja-JP" sz="1400" dirty="0" smtClean="0">
                <a:solidFill>
                  <a:srgbClr val="000000">
                    <a:lumMod val="85000"/>
                    <a:lumOff val="15000"/>
                  </a:srgbClr>
                </a:solidFill>
              </a:rPr>
              <a:t>ISO </a:t>
            </a:r>
            <a:r>
              <a:rPr lang="en-US" altLang="ja-JP" sz="1400" dirty="0">
                <a:solidFill>
                  <a:srgbClr val="000000">
                    <a:lumMod val="85000"/>
                    <a:lumOff val="15000"/>
                  </a:srgbClr>
                </a:solidFill>
              </a:rPr>
              <a:t>TC 307/JWG 4</a:t>
            </a:r>
            <a:r>
              <a:rPr lang="ja-JP" altLang="en-US" sz="1400" dirty="0">
                <a:solidFill>
                  <a:srgbClr val="000000">
                    <a:lumMod val="85000"/>
                    <a:lumOff val="15000"/>
                  </a:srgbClr>
                </a:solidFill>
              </a:rPr>
              <a:t>と</a:t>
            </a:r>
            <a:r>
              <a:rPr lang="en-US" altLang="ja-JP" sz="1400" dirty="0">
                <a:solidFill>
                  <a:srgbClr val="000000">
                    <a:lumMod val="85000"/>
                    <a:lumOff val="15000"/>
                  </a:srgbClr>
                </a:solidFill>
              </a:rPr>
              <a:t>ITU-T SG17</a:t>
            </a:r>
            <a:r>
              <a:rPr lang="ja-JP" altLang="en-US" sz="1400" dirty="0">
                <a:solidFill>
                  <a:srgbClr val="000000">
                    <a:lumMod val="85000"/>
                    <a:lumOff val="15000"/>
                  </a:srgbClr>
                </a:solidFill>
              </a:rPr>
              <a:t>が互いのスコープや作業進行におけるメソドロジーについて情報交換する</a:t>
            </a:r>
            <a:r>
              <a:rPr lang="ja-JP" altLang="en-US" sz="1400" dirty="0" smtClean="0">
                <a:solidFill>
                  <a:srgbClr val="000000">
                    <a:lumMod val="85000"/>
                    <a:lumOff val="15000"/>
                  </a:srgbClr>
                </a:solidFill>
              </a:rPr>
              <a:t>こと</a:t>
            </a:r>
            <a:endParaRPr lang="en-US" altLang="ja-JP" sz="1400" dirty="0" smtClean="0">
              <a:solidFill>
                <a:srgbClr val="000000">
                  <a:lumMod val="85000"/>
                  <a:lumOff val="15000"/>
                </a:srgbClr>
              </a:solidFill>
            </a:endParaRPr>
          </a:p>
          <a:p>
            <a:pPr marL="285750" lvl="0" indent="-285750">
              <a:buFont typeface="Wingdings" panose="05000000000000000000" pitchFamily="2" charset="2"/>
              <a:buChar char="Ø"/>
              <a:defRPr/>
            </a:pPr>
            <a:r>
              <a:rPr lang="en-US" altLang="ja-JP" sz="1400" dirty="0" smtClean="0">
                <a:solidFill>
                  <a:srgbClr val="000000">
                    <a:lumMod val="85000"/>
                    <a:lumOff val="15000"/>
                  </a:srgbClr>
                </a:solidFill>
              </a:rPr>
              <a:t>ISO </a:t>
            </a:r>
            <a:r>
              <a:rPr lang="en-US" altLang="ja-JP" sz="1400" dirty="0">
                <a:solidFill>
                  <a:srgbClr val="000000">
                    <a:lumMod val="85000"/>
                    <a:lumOff val="15000"/>
                  </a:srgbClr>
                </a:solidFill>
              </a:rPr>
              <a:t>TC 307/JWG 4</a:t>
            </a:r>
            <a:r>
              <a:rPr lang="ja-JP" altLang="en-US" sz="1400" dirty="0">
                <a:solidFill>
                  <a:srgbClr val="000000">
                    <a:lumMod val="85000"/>
                    <a:lumOff val="15000"/>
                  </a:srgbClr>
                </a:solidFill>
              </a:rPr>
              <a:t>と</a:t>
            </a:r>
            <a:r>
              <a:rPr lang="en-US" altLang="ja-JP" sz="1400" dirty="0">
                <a:solidFill>
                  <a:srgbClr val="000000">
                    <a:lumMod val="85000"/>
                    <a:lumOff val="15000"/>
                  </a:srgbClr>
                </a:solidFill>
              </a:rPr>
              <a:t>ITU-T SG17</a:t>
            </a:r>
            <a:r>
              <a:rPr lang="ja-JP" altLang="en-US" sz="1400" dirty="0">
                <a:solidFill>
                  <a:srgbClr val="000000">
                    <a:lumMod val="85000"/>
                    <a:lumOff val="15000"/>
                  </a:srgbClr>
                </a:solidFill>
              </a:rPr>
              <a:t>が</a:t>
            </a:r>
            <a:r>
              <a:rPr lang="en-US" altLang="ja-JP" sz="1400" dirty="0">
                <a:solidFill>
                  <a:srgbClr val="000000">
                    <a:lumMod val="85000"/>
                    <a:lumOff val="15000"/>
                  </a:srgbClr>
                </a:solidFill>
              </a:rPr>
              <a:t>DLT</a:t>
            </a:r>
            <a:r>
              <a:rPr lang="ja-JP" altLang="en-US" sz="1400" dirty="0">
                <a:solidFill>
                  <a:srgbClr val="000000">
                    <a:lumMod val="85000"/>
                    <a:lumOff val="15000"/>
                  </a:srgbClr>
                </a:solidFill>
              </a:rPr>
              <a:t>のセキュリティ、</a:t>
            </a:r>
            <a:r>
              <a:rPr lang="en-US" altLang="ja-JP" sz="1400" dirty="0">
                <a:solidFill>
                  <a:srgbClr val="000000">
                    <a:lumMod val="85000"/>
                    <a:lumOff val="15000"/>
                  </a:srgbClr>
                </a:solidFill>
              </a:rPr>
              <a:t>ID</a:t>
            </a:r>
            <a:r>
              <a:rPr lang="ja-JP" altLang="en-US" sz="1400" dirty="0">
                <a:solidFill>
                  <a:srgbClr val="000000">
                    <a:lumMod val="85000"/>
                    <a:lumOff val="15000"/>
                  </a:srgbClr>
                </a:solidFill>
              </a:rPr>
              <a:t>管理、プライバシーの分野で進めている活動および公表済みの</a:t>
            </a:r>
            <a:r>
              <a:rPr lang="ja-JP" altLang="en-US" sz="1400" dirty="0" smtClean="0">
                <a:solidFill>
                  <a:srgbClr val="000000">
                    <a:lumMod val="85000"/>
                    <a:lumOff val="15000"/>
                  </a:srgbClr>
                </a:solidFill>
              </a:rPr>
              <a:t>活動ついて</a:t>
            </a:r>
            <a:r>
              <a:rPr lang="ja-JP" altLang="en-US" sz="1400" dirty="0">
                <a:solidFill>
                  <a:srgbClr val="000000">
                    <a:lumMod val="85000"/>
                    <a:lumOff val="15000"/>
                  </a:srgbClr>
                </a:solidFill>
              </a:rPr>
              <a:t>情報交換をする</a:t>
            </a:r>
            <a:r>
              <a:rPr lang="ja-JP" altLang="en-US" sz="1400" dirty="0" smtClean="0">
                <a:solidFill>
                  <a:srgbClr val="000000">
                    <a:lumMod val="85000"/>
                    <a:lumOff val="15000"/>
                  </a:srgbClr>
                </a:solidFill>
              </a:rPr>
              <a:t>こと</a:t>
            </a:r>
            <a:endParaRPr lang="en-US" altLang="ja-JP" sz="1400" dirty="0" smtClean="0">
              <a:solidFill>
                <a:srgbClr val="000000">
                  <a:lumMod val="85000"/>
                  <a:lumOff val="15000"/>
                </a:srgbClr>
              </a:solidFill>
            </a:endParaRPr>
          </a:p>
          <a:p>
            <a:pPr marL="285750" lvl="0" indent="-285750">
              <a:buFont typeface="Wingdings" panose="05000000000000000000" pitchFamily="2" charset="2"/>
              <a:buChar char="Ø"/>
              <a:defRPr/>
            </a:pPr>
            <a:r>
              <a:rPr lang="en-US" altLang="ja-JP" sz="1400" dirty="0" smtClean="0">
                <a:solidFill>
                  <a:srgbClr val="000000">
                    <a:lumMod val="85000"/>
                    <a:lumOff val="15000"/>
                  </a:srgbClr>
                </a:solidFill>
              </a:rPr>
              <a:t>DLT</a:t>
            </a:r>
            <a:r>
              <a:rPr lang="ja-JP" altLang="en-US" sz="1400" dirty="0">
                <a:solidFill>
                  <a:srgbClr val="000000">
                    <a:lumMod val="85000"/>
                    <a:lumOff val="15000"/>
                  </a:srgbClr>
                </a:solidFill>
              </a:rPr>
              <a:t>のセキュリティ、</a:t>
            </a:r>
            <a:r>
              <a:rPr lang="en-US" altLang="ja-JP" sz="1400" dirty="0">
                <a:solidFill>
                  <a:srgbClr val="000000">
                    <a:lumMod val="85000"/>
                    <a:lumOff val="15000"/>
                  </a:srgbClr>
                </a:solidFill>
              </a:rPr>
              <a:t>ID</a:t>
            </a:r>
            <a:r>
              <a:rPr lang="ja-JP" altLang="en-US" sz="1400" dirty="0">
                <a:solidFill>
                  <a:srgbClr val="000000">
                    <a:lumMod val="85000"/>
                    <a:lumOff val="15000"/>
                  </a:srgbClr>
                </a:solidFill>
              </a:rPr>
              <a:t>管理、プライバシーの分野における最近の発展について情報交換をすること</a:t>
            </a:r>
          </a:p>
        </p:txBody>
      </p:sp>
      <p:pic>
        <p:nvPicPr>
          <p:cNvPr id="3" name="図 2"/>
          <p:cNvPicPr>
            <a:picLocks noChangeAspect="1"/>
          </p:cNvPicPr>
          <p:nvPr/>
        </p:nvPicPr>
        <p:blipFill>
          <a:blip r:embed="rId2"/>
          <a:stretch>
            <a:fillRect/>
          </a:stretch>
        </p:blipFill>
        <p:spPr>
          <a:xfrm>
            <a:off x="1832027" y="3247171"/>
            <a:ext cx="6406669" cy="2998771"/>
          </a:xfrm>
          <a:prstGeom prst="rect">
            <a:avLst/>
          </a:prstGeom>
        </p:spPr>
      </p:pic>
      <p:sp>
        <p:nvSpPr>
          <p:cNvPr id="4" name="正方形/長方形 3"/>
          <p:cNvSpPr/>
          <p:nvPr/>
        </p:nvSpPr>
        <p:spPr>
          <a:xfrm>
            <a:off x="2277397" y="6238785"/>
            <a:ext cx="4953000" cy="400110"/>
          </a:xfrm>
          <a:prstGeom prst="rect">
            <a:avLst/>
          </a:prstGeom>
        </p:spPr>
        <p:txBody>
          <a:bodyPr>
            <a:spAutoFit/>
          </a:bodyPr>
          <a:lstStyle/>
          <a:p>
            <a:r>
              <a:rPr lang="ja-JP" altLang="en-US" sz="1000" dirty="0" smtClean="0"/>
              <a:t>出所）https</a:t>
            </a:r>
            <a:r>
              <a:rPr lang="ja-JP" altLang="en-US" sz="1000" dirty="0"/>
              <a:t>://www.itu.int/en/ITU-T/Workshops-and-Seminars/2023/0220/Pages/default.aspx</a:t>
            </a:r>
          </a:p>
        </p:txBody>
      </p:sp>
    </p:spTree>
    <p:extLst>
      <p:ext uri="{BB962C8B-B14F-4D97-AF65-F5344CB8AC3E}">
        <p14:creationId xmlns:p14="http://schemas.microsoft.com/office/powerpoint/2010/main" val="183836934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normAutofit/>
          </a:bodyPr>
          <a:lstStyle/>
          <a:p>
            <a:r>
              <a:rPr lang="en-US" altLang="ja-JP" sz="2000" dirty="0"/>
              <a:t>International Telecommunication Union</a:t>
            </a:r>
            <a:r>
              <a:rPr lang="ja-JP" altLang="en-US" sz="2000" dirty="0"/>
              <a:t>（</a:t>
            </a:r>
            <a:r>
              <a:rPr lang="en-US" altLang="ja-JP" sz="2000" dirty="0"/>
              <a:t>ITU</a:t>
            </a:r>
            <a:r>
              <a:rPr lang="ja-JP" altLang="en-US" sz="2000" dirty="0"/>
              <a:t>）</a:t>
            </a:r>
            <a:r>
              <a:rPr lang="en-US" altLang="ja-JP" sz="2000" dirty="0" smtClean="0"/>
              <a:t>– </a:t>
            </a:r>
            <a:r>
              <a:rPr lang="ja-JP" altLang="en-US" sz="2000" dirty="0" smtClean="0"/>
              <a:t>規格策定以外の活動</a:t>
            </a:r>
            <a:endParaRPr lang="ja-JP" altLang="en-US" sz="2000" dirty="0"/>
          </a:p>
        </p:txBody>
      </p:sp>
      <p:sp>
        <p:nvSpPr>
          <p:cNvPr id="5" name="テキスト ボックス 4"/>
          <p:cNvSpPr txBox="1"/>
          <p:nvPr/>
        </p:nvSpPr>
        <p:spPr>
          <a:xfrm>
            <a:off x="2057400" y="649469"/>
            <a:ext cx="7517111" cy="1093051"/>
          </a:xfrm>
          <a:prstGeom prst="rect">
            <a:avLst/>
          </a:prstGeom>
          <a:noFill/>
          <a:ln>
            <a:solidFill>
              <a:srgbClr val="002060"/>
            </a:solidFill>
          </a:ln>
        </p:spPr>
        <p:txBody>
          <a:bodyPr wrap="square" lIns="36000" rIns="36000" rtlCol="0" anchor="ctr">
            <a:noAutofit/>
          </a:bodyPr>
          <a:lstStyle/>
          <a:p>
            <a:pPr lvl="0" defTabSz="288000">
              <a:defRPr/>
            </a:pPr>
            <a:r>
              <a:rPr lang="en-US" altLang="ja-JP" sz="1400" dirty="0">
                <a:solidFill>
                  <a:srgbClr val="000000"/>
                </a:solidFill>
                <a:latin typeface="Meiryo UI"/>
              </a:rPr>
              <a:t>JCA-</a:t>
            </a:r>
            <a:r>
              <a:rPr lang="en-US" altLang="ja-JP" sz="1400" dirty="0" err="1">
                <a:solidFill>
                  <a:srgbClr val="000000"/>
                </a:solidFill>
                <a:latin typeface="Meiryo UI"/>
              </a:rPr>
              <a:t>IdM</a:t>
            </a:r>
            <a:r>
              <a:rPr lang="ja-JP" altLang="en-US" sz="1400" dirty="0">
                <a:solidFill>
                  <a:srgbClr val="000000"/>
                </a:solidFill>
                <a:latin typeface="Meiryo UI"/>
              </a:rPr>
              <a:t>は、</a:t>
            </a:r>
            <a:r>
              <a:rPr lang="en-US" altLang="ja-JP" sz="1400" dirty="0" err="1">
                <a:solidFill>
                  <a:srgbClr val="000000"/>
                </a:solidFill>
                <a:latin typeface="Meiryo UI"/>
              </a:rPr>
              <a:t>IdM</a:t>
            </a:r>
            <a:r>
              <a:rPr lang="ja-JP" altLang="en-US" sz="1400" dirty="0">
                <a:solidFill>
                  <a:srgbClr val="000000"/>
                </a:solidFill>
                <a:latin typeface="Meiryo UI"/>
              </a:rPr>
              <a:t>（</a:t>
            </a:r>
            <a:r>
              <a:rPr lang="en-US" altLang="ja-JP" sz="1400" dirty="0">
                <a:solidFill>
                  <a:srgbClr val="000000"/>
                </a:solidFill>
                <a:latin typeface="Meiryo UI"/>
              </a:rPr>
              <a:t>ID</a:t>
            </a:r>
            <a:r>
              <a:rPr lang="ja-JP" altLang="en-US" sz="1400" dirty="0">
                <a:solidFill>
                  <a:srgbClr val="000000"/>
                </a:solidFill>
                <a:latin typeface="Meiryo UI"/>
              </a:rPr>
              <a:t>管理）に関する幅広い議論や意見交換を行う場として</a:t>
            </a:r>
            <a:r>
              <a:rPr lang="en-US" altLang="ja-JP" sz="1400" dirty="0">
                <a:solidFill>
                  <a:srgbClr val="000000"/>
                </a:solidFill>
                <a:latin typeface="Meiryo UI"/>
              </a:rPr>
              <a:t>2007</a:t>
            </a:r>
            <a:r>
              <a:rPr lang="ja-JP" altLang="en-US" sz="1400" dirty="0">
                <a:solidFill>
                  <a:srgbClr val="000000"/>
                </a:solidFill>
                <a:latin typeface="Meiryo UI"/>
              </a:rPr>
              <a:t>年に設立された。</a:t>
            </a:r>
            <a:r>
              <a:rPr lang="en-US" altLang="ja-JP" sz="1400" dirty="0">
                <a:solidFill>
                  <a:srgbClr val="000000"/>
                </a:solidFill>
                <a:latin typeface="Meiryo UI"/>
              </a:rPr>
              <a:t>2017</a:t>
            </a:r>
            <a:r>
              <a:rPr lang="ja-JP" altLang="en-US" sz="1400" dirty="0">
                <a:solidFill>
                  <a:srgbClr val="000000"/>
                </a:solidFill>
                <a:latin typeface="Meiryo UI"/>
              </a:rPr>
              <a:t>年に更新された</a:t>
            </a:r>
            <a:r>
              <a:rPr lang="en-US" altLang="ja-JP" sz="1400" dirty="0">
                <a:solidFill>
                  <a:srgbClr val="000000"/>
                </a:solidFill>
                <a:latin typeface="Meiryo UI"/>
              </a:rPr>
              <a:t>JCA-</a:t>
            </a:r>
            <a:r>
              <a:rPr lang="en-US" altLang="ja-JP" sz="1400" dirty="0" err="1">
                <a:solidFill>
                  <a:srgbClr val="000000"/>
                </a:solidFill>
                <a:latin typeface="Meiryo UI"/>
              </a:rPr>
              <a:t>IdM</a:t>
            </a:r>
            <a:r>
              <a:rPr lang="ja-JP" altLang="en-US" sz="1400" dirty="0">
                <a:solidFill>
                  <a:srgbClr val="000000"/>
                </a:solidFill>
                <a:latin typeface="Meiryo UI"/>
              </a:rPr>
              <a:t>の付託条項（</a:t>
            </a:r>
            <a:r>
              <a:rPr lang="en-US" altLang="ja-JP" sz="1400" dirty="0">
                <a:solidFill>
                  <a:srgbClr val="000000"/>
                </a:solidFill>
                <a:latin typeface="Meiryo UI"/>
              </a:rPr>
              <a:t>Terms of Reference</a:t>
            </a:r>
            <a:r>
              <a:rPr lang="ja-JP" altLang="en-US" sz="1400" dirty="0">
                <a:solidFill>
                  <a:srgbClr val="000000"/>
                </a:solidFill>
                <a:latin typeface="Meiryo UI"/>
              </a:rPr>
              <a:t>）には、分散型</a:t>
            </a:r>
            <a:r>
              <a:rPr lang="en-US" altLang="ja-JP" sz="1400" dirty="0">
                <a:solidFill>
                  <a:srgbClr val="000000"/>
                </a:solidFill>
                <a:latin typeface="Meiryo UI"/>
              </a:rPr>
              <a:t>ID</a:t>
            </a:r>
            <a:r>
              <a:rPr lang="ja-JP" altLang="en-US" sz="1400" dirty="0">
                <a:solidFill>
                  <a:srgbClr val="000000"/>
                </a:solidFill>
                <a:latin typeface="Meiryo UI"/>
              </a:rPr>
              <a:t>管理を含む</a:t>
            </a:r>
            <a:r>
              <a:rPr lang="en-US" altLang="ja-JP" sz="1400" dirty="0">
                <a:solidFill>
                  <a:srgbClr val="000000"/>
                </a:solidFill>
                <a:latin typeface="Meiryo UI"/>
              </a:rPr>
              <a:t>ITU-T</a:t>
            </a:r>
            <a:r>
              <a:rPr lang="ja-JP" altLang="en-US" sz="1400" dirty="0">
                <a:solidFill>
                  <a:srgbClr val="000000"/>
                </a:solidFill>
                <a:latin typeface="Meiryo UI"/>
              </a:rPr>
              <a:t>における</a:t>
            </a:r>
            <a:r>
              <a:rPr lang="en-US" altLang="ja-JP" sz="1400" dirty="0" err="1">
                <a:solidFill>
                  <a:srgbClr val="000000"/>
                </a:solidFill>
                <a:latin typeface="Meiryo UI"/>
              </a:rPr>
              <a:t>IdM</a:t>
            </a:r>
            <a:r>
              <a:rPr lang="ja-JP" altLang="en-US" sz="1400" dirty="0">
                <a:solidFill>
                  <a:srgbClr val="000000"/>
                </a:solidFill>
                <a:latin typeface="Meiryo UI"/>
              </a:rPr>
              <a:t>関連作業を</a:t>
            </a:r>
            <a:r>
              <a:rPr lang="en-US" altLang="ja-JP" sz="1400" dirty="0">
                <a:solidFill>
                  <a:srgbClr val="000000"/>
                </a:solidFill>
                <a:latin typeface="Meiryo UI"/>
              </a:rPr>
              <a:t>SG2</a:t>
            </a:r>
            <a:r>
              <a:rPr lang="ja-JP" altLang="en-US" sz="1400" dirty="0" err="1">
                <a:solidFill>
                  <a:srgbClr val="000000"/>
                </a:solidFill>
                <a:latin typeface="Meiryo UI"/>
              </a:rPr>
              <a:t>、</a:t>
            </a:r>
            <a:r>
              <a:rPr lang="en-US" altLang="ja-JP" sz="1400" dirty="0">
                <a:solidFill>
                  <a:srgbClr val="000000"/>
                </a:solidFill>
                <a:latin typeface="Meiryo UI"/>
              </a:rPr>
              <a:t>SG13</a:t>
            </a:r>
            <a:r>
              <a:rPr lang="ja-JP" altLang="en-US" sz="1400" dirty="0" err="1">
                <a:solidFill>
                  <a:srgbClr val="000000"/>
                </a:solidFill>
                <a:latin typeface="Meiryo UI"/>
              </a:rPr>
              <a:t>、</a:t>
            </a:r>
            <a:r>
              <a:rPr lang="en-US" altLang="ja-JP" sz="1400" dirty="0">
                <a:solidFill>
                  <a:srgbClr val="000000"/>
                </a:solidFill>
                <a:latin typeface="Meiryo UI"/>
              </a:rPr>
              <a:t>SG20</a:t>
            </a:r>
            <a:r>
              <a:rPr lang="ja-JP" altLang="en-US" sz="1400" dirty="0">
                <a:solidFill>
                  <a:srgbClr val="000000"/>
                </a:solidFill>
                <a:latin typeface="Meiryo UI"/>
              </a:rPr>
              <a:t>および</a:t>
            </a:r>
            <a:r>
              <a:rPr lang="en-US" altLang="ja-JP" sz="1400" dirty="0">
                <a:solidFill>
                  <a:srgbClr val="000000"/>
                </a:solidFill>
                <a:latin typeface="Meiryo UI"/>
              </a:rPr>
              <a:t>SG17</a:t>
            </a:r>
            <a:r>
              <a:rPr lang="ja-JP" altLang="en-US" sz="1400" dirty="0">
                <a:solidFill>
                  <a:srgbClr val="000000"/>
                </a:solidFill>
                <a:latin typeface="Meiryo UI"/>
              </a:rPr>
              <a:t>の間で調整することや、他の</a:t>
            </a:r>
            <a:r>
              <a:rPr lang="en-US" altLang="ja-JP" sz="1400" dirty="0">
                <a:solidFill>
                  <a:srgbClr val="000000"/>
                </a:solidFill>
                <a:latin typeface="Meiryo UI"/>
              </a:rPr>
              <a:t>SDO</a:t>
            </a:r>
            <a:r>
              <a:rPr lang="ja-JP" altLang="en-US" sz="1400" dirty="0" err="1">
                <a:solidFill>
                  <a:srgbClr val="000000"/>
                </a:solidFill>
                <a:latin typeface="Meiryo UI"/>
              </a:rPr>
              <a:t>、</a:t>
            </a:r>
            <a:r>
              <a:rPr lang="ja-JP" altLang="en-US" sz="1400" dirty="0">
                <a:solidFill>
                  <a:srgbClr val="000000"/>
                </a:solidFill>
                <a:latin typeface="Meiryo UI"/>
              </a:rPr>
              <a:t>フォーラムとの連携により作業の重複を防ぐことが目的とされている</a:t>
            </a:r>
            <a:r>
              <a:rPr lang="ja-JP" altLang="en-US" sz="1400" dirty="0" smtClean="0">
                <a:solidFill>
                  <a:srgbClr val="000000"/>
                </a:solidFill>
                <a:latin typeface="Meiryo UI"/>
              </a:rPr>
              <a:t>。</a:t>
            </a:r>
            <a:r>
              <a:rPr lang="en-US" altLang="ja-JP" sz="1400" dirty="0">
                <a:solidFill>
                  <a:srgbClr val="000000"/>
                </a:solidFill>
                <a:latin typeface="Meiryo UI"/>
              </a:rPr>
              <a:t>JCA</a:t>
            </a:r>
            <a:r>
              <a:rPr lang="ja-JP" altLang="en-US" sz="1400" dirty="0" err="1">
                <a:solidFill>
                  <a:srgbClr val="000000"/>
                </a:solidFill>
                <a:latin typeface="Meiryo UI"/>
              </a:rPr>
              <a:t>には</a:t>
            </a:r>
            <a:r>
              <a:rPr lang="en-US" altLang="ja-JP" sz="1400" dirty="0">
                <a:solidFill>
                  <a:srgbClr val="000000"/>
                </a:solidFill>
                <a:latin typeface="Meiryo UI"/>
              </a:rPr>
              <a:t>ITU</a:t>
            </a:r>
            <a:r>
              <a:rPr lang="ja-JP" altLang="en-US" sz="1400" dirty="0">
                <a:solidFill>
                  <a:srgbClr val="000000"/>
                </a:solidFill>
                <a:latin typeface="Meiryo UI"/>
              </a:rPr>
              <a:t>メンバーでなくとも参加可能である。</a:t>
            </a:r>
          </a:p>
        </p:txBody>
      </p:sp>
      <p:sp>
        <p:nvSpPr>
          <p:cNvPr id="9" name="テキスト ボックス 8"/>
          <p:cNvSpPr txBox="1"/>
          <p:nvPr/>
        </p:nvSpPr>
        <p:spPr>
          <a:xfrm>
            <a:off x="335990" y="638406"/>
            <a:ext cx="1649973" cy="1100450"/>
          </a:xfrm>
          <a:prstGeom prst="rect">
            <a:avLst/>
          </a:prstGeom>
          <a:solidFill>
            <a:srgbClr val="002060"/>
          </a:solidFill>
        </p:spPr>
        <p:txBody>
          <a:bodyPr wrap="square" lIns="36000" rIns="36000" rtlCol="0" anchor="ctr">
            <a:noAutofit/>
          </a:bodyPr>
          <a:lstStyle/>
          <a:p>
            <a:pPr lvl="0" algn="ctr" defTabSz="288000">
              <a:defRPr/>
            </a:pPr>
            <a:r>
              <a:rPr lang="en-US" altLang="ja-JP" sz="1400" b="1" dirty="0">
                <a:solidFill>
                  <a:srgbClr val="FFFFFF"/>
                </a:solidFill>
                <a:latin typeface="Meiryo UI"/>
              </a:rPr>
              <a:t>JCA-</a:t>
            </a:r>
            <a:r>
              <a:rPr lang="en-US" altLang="ja-JP" sz="1400" b="1" dirty="0" err="1">
                <a:solidFill>
                  <a:srgbClr val="FFFFFF"/>
                </a:solidFill>
                <a:latin typeface="Meiryo UI"/>
              </a:rPr>
              <a:t>IdM</a:t>
            </a:r>
            <a:endParaRPr lang="en-US" altLang="ja-JP" sz="1400" b="1" dirty="0">
              <a:solidFill>
                <a:srgbClr val="FFFFFF"/>
              </a:solidFill>
              <a:latin typeface="Meiryo UI"/>
            </a:endParaRPr>
          </a:p>
        </p:txBody>
      </p:sp>
      <p:sp>
        <p:nvSpPr>
          <p:cNvPr id="24" name="テキスト ボックス 23"/>
          <p:cNvSpPr txBox="1"/>
          <p:nvPr/>
        </p:nvSpPr>
        <p:spPr>
          <a:xfrm>
            <a:off x="324346" y="1663486"/>
            <a:ext cx="9250165" cy="850187"/>
          </a:xfrm>
          <a:prstGeom prst="rect">
            <a:avLst/>
          </a:prstGeom>
          <a:noFill/>
          <a:ln>
            <a:noFill/>
          </a:ln>
        </p:spPr>
        <p:txBody>
          <a:bodyPr wrap="square" lIns="36000" rIns="36000" rtlCol="0" anchor="ctr">
            <a:noAutofit/>
          </a:bodyPr>
          <a:lstStyle/>
          <a:p>
            <a:pPr lvl="0">
              <a:defRPr/>
            </a:pPr>
            <a:r>
              <a:rPr lang="en-US" altLang="ja-JP" sz="1400" dirty="0">
                <a:solidFill>
                  <a:srgbClr val="000000">
                    <a:lumMod val="85000"/>
                    <a:lumOff val="15000"/>
                  </a:srgbClr>
                </a:solidFill>
              </a:rPr>
              <a:t>ITU-T</a:t>
            </a:r>
            <a:r>
              <a:rPr lang="ja-JP" altLang="en-US" sz="1400" dirty="0">
                <a:solidFill>
                  <a:srgbClr val="000000">
                    <a:lumMod val="85000"/>
                    <a:lumOff val="15000"/>
                  </a:srgbClr>
                </a:solidFill>
              </a:rPr>
              <a:t>の内部には、</a:t>
            </a:r>
            <a:r>
              <a:rPr lang="en-US" altLang="ja-JP" sz="1400" dirty="0">
                <a:solidFill>
                  <a:srgbClr val="000000">
                    <a:lumMod val="85000"/>
                    <a:lumOff val="15000"/>
                  </a:srgbClr>
                </a:solidFill>
              </a:rPr>
              <a:t>ITU</a:t>
            </a:r>
            <a:r>
              <a:rPr lang="ja-JP" altLang="en-US" sz="1400" dirty="0">
                <a:solidFill>
                  <a:srgbClr val="000000">
                    <a:lumMod val="85000"/>
                    <a:lumOff val="15000"/>
                  </a:srgbClr>
                </a:solidFill>
              </a:rPr>
              <a:t>以外の標準化機関・団体などと、特定の分野・トピックに関して連携する、もしくは標準化作業内容の重複を避けるための調整活動などを目的とした</a:t>
            </a:r>
            <a:r>
              <a:rPr lang="en-US" altLang="ja-JP" sz="1400" dirty="0">
                <a:solidFill>
                  <a:srgbClr val="000000">
                    <a:lumMod val="85000"/>
                    <a:lumOff val="15000"/>
                  </a:srgbClr>
                </a:solidFill>
              </a:rPr>
              <a:t>JCA</a:t>
            </a:r>
            <a:r>
              <a:rPr lang="ja-JP" altLang="en-US" sz="1400" dirty="0">
                <a:solidFill>
                  <a:srgbClr val="000000">
                    <a:lumMod val="85000"/>
                    <a:lumOff val="15000"/>
                  </a:srgbClr>
                </a:solidFill>
              </a:rPr>
              <a:t>（</a:t>
            </a:r>
            <a:r>
              <a:rPr lang="en-US" altLang="ja-JP" sz="1400" dirty="0">
                <a:solidFill>
                  <a:srgbClr val="000000">
                    <a:lumMod val="85000"/>
                    <a:lumOff val="15000"/>
                  </a:srgbClr>
                </a:solidFill>
              </a:rPr>
              <a:t>Joint Coordination Activity:</a:t>
            </a:r>
            <a:r>
              <a:rPr lang="ja-JP" altLang="en-US" sz="1400" dirty="0">
                <a:solidFill>
                  <a:srgbClr val="000000">
                    <a:lumMod val="85000"/>
                    <a:lumOff val="15000"/>
                  </a:srgbClr>
                </a:solidFill>
              </a:rPr>
              <a:t>共同調整活動）が存在している</a:t>
            </a:r>
          </a:p>
          <a:p>
            <a:pPr lvl="0">
              <a:defRPr/>
            </a:pPr>
            <a:r>
              <a:rPr lang="en-US" altLang="ja-JP" sz="1400" dirty="0">
                <a:solidFill>
                  <a:srgbClr val="000000">
                    <a:lumMod val="85000"/>
                    <a:lumOff val="15000"/>
                  </a:srgbClr>
                </a:solidFill>
              </a:rPr>
              <a:t>ITU-T</a:t>
            </a:r>
            <a:r>
              <a:rPr lang="ja-JP" altLang="en-US" sz="1400" dirty="0">
                <a:solidFill>
                  <a:srgbClr val="000000">
                    <a:lumMod val="85000"/>
                    <a:lumOff val="15000"/>
                  </a:srgbClr>
                </a:solidFill>
              </a:rPr>
              <a:t>には、</a:t>
            </a:r>
            <a:r>
              <a:rPr lang="en-US" altLang="ja-JP" sz="1400" dirty="0">
                <a:solidFill>
                  <a:srgbClr val="000000">
                    <a:lumMod val="85000"/>
                    <a:lumOff val="15000"/>
                  </a:srgbClr>
                </a:solidFill>
              </a:rPr>
              <a:t>2022</a:t>
            </a:r>
            <a:r>
              <a:rPr lang="ja-JP" altLang="en-US" sz="1400" dirty="0">
                <a:solidFill>
                  <a:srgbClr val="000000">
                    <a:lumMod val="85000"/>
                    <a:lumOff val="15000"/>
                  </a:srgbClr>
                </a:solidFill>
              </a:rPr>
              <a:t>年</a:t>
            </a:r>
            <a:r>
              <a:rPr lang="en-US" altLang="ja-JP" sz="1400" dirty="0">
                <a:solidFill>
                  <a:srgbClr val="000000">
                    <a:lumMod val="85000"/>
                    <a:lumOff val="15000"/>
                  </a:srgbClr>
                </a:solidFill>
              </a:rPr>
              <a:t>10</a:t>
            </a:r>
            <a:r>
              <a:rPr lang="ja-JP" altLang="en-US" sz="1400" dirty="0">
                <a:solidFill>
                  <a:srgbClr val="000000">
                    <a:lumMod val="85000"/>
                    <a:lumOff val="15000"/>
                  </a:srgbClr>
                </a:solidFill>
              </a:rPr>
              <a:t>月現在で７の</a:t>
            </a:r>
            <a:r>
              <a:rPr lang="en-US" altLang="ja-JP" sz="1400" dirty="0">
                <a:solidFill>
                  <a:srgbClr val="000000">
                    <a:lumMod val="85000"/>
                    <a:lumOff val="15000"/>
                  </a:srgbClr>
                </a:solidFill>
              </a:rPr>
              <a:t>JCA</a:t>
            </a:r>
            <a:r>
              <a:rPr lang="ja-JP" altLang="en-US" sz="1400" dirty="0" err="1">
                <a:solidFill>
                  <a:srgbClr val="000000">
                    <a:lumMod val="85000"/>
                    <a:lumOff val="15000"/>
                  </a:srgbClr>
                </a:solidFill>
              </a:rPr>
              <a:t>が存</a:t>
            </a:r>
            <a:r>
              <a:rPr lang="ja-JP" altLang="en-US" sz="1400" dirty="0">
                <a:solidFill>
                  <a:srgbClr val="000000">
                    <a:lumMod val="85000"/>
                    <a:lumOff val="15000"/>
                  </a:srgbClr>
                </a:solidFill>
              </a:rPr>
              <a:t>在しており、各分野・トピックに応じた連携・調整活動を行っている</a:t>
            </a:r>
          </a:p>
        </p:txBody>
      </p:sp>
      <p:sp>
        <p:nvSpPr>
          <p:cNvPr id="13" name="正方形/長方形 12"/>
          <p:cNvSpPr/>
          <p:nvPr/>
        </p:nvSpPr>
        <p:spPr>
          <a:xfrm>
            <a:off x="331490" y="6504305"/>
            <a:ext cx="6724630" cy="215444"/>
          </a:xfrm>
          <a:prstGeom prst="rect">
            <a:avLst/>
          </a:prstGeom>
        </p:spPr>
        <p:txBody>
          <a:bodyPr wrap="square">
            <a:spAutoFit/>
          </a:bodyPr>
          <a:lstStyle/>
          <a:p>
            <a:r>
              <a:rPr lang="ja-JP" altLang="en-US" sz="800" dirty="0"/>
              <a:t>出所</a:t>
            </a:r>
            <a:r>
              <a:rPr lang="ja-JP" altLang="en-US" sz="800" dirty="0" smtClean="0"/>
              <a:t>）</a:t>
            </a:r>
            <a:r>
              <a:rPr lang="en-US" altLang="ja-JP" sz="800" dirty="0"/>
              <a:t>https://www.itu.int/en/ITU-T/jca/idm/Pages/default.aspx</a:t>
            </a:r>
            <a:endParaRPr lang="ja-JP" altLang="en-US" sz="800" dirty="0"/>
          </a:p>
        </p:txBody>
      </p:sp>
      <p:sp>
        <p:nvSpPr>
          <p:cNvPr id="14" name="テキスト プレースホルダー 2"/>
          <p:cNvSpPr>
            <a:spLocks noGrp="1"/>
          </p:cNvSpPr>
          <p:nvPr>
            <p:ph type="body" sz="quarter" idx="4294967295"/>
          </p:nvPr>
        </p:nvSpPr>
        <p:spPr>
          <a:xfrm>
            <a:off x="331490" y="2486986"/>
            <a:ext cx="9254665" cy="349432"/>
          </a:xfrm>
          <a:prstGeom prst="rect">
            <a:avLst/>
          </a:prstGeom>
          <a:solidFill>
            <a:schemeClr val="accent1"/>
          </a:solidFill>
          <a:ln>
            <a:noFill/>
          </a:ln>
        </p:spPr>
        <p:txBody>
          <a:bodyPr lIns="72000" rIns="72000"/>
          <a:lstStyle/>
          <a:p>
            <a:pPr algn="ctr"/>
            <a:r>
              <a:rPr lang="en-US" altLang="ja-JP" sz="1400" b="1" dirty="0" smtClean="0">
                <a:solidFill>
                  <a:schemeClr val="bg1"/>
                </a:solidFill>
              </a:rPr>
              <a:t>ITU-T</a:t>
            </a:r>
            <a:r>
              <a:rPr lang="ja-JP" altLang="en-US" sz="1400" b="1" dirty="0">
                <a:solidFill>
                  <a:schemeClr val="bg1"/>
                </a:solidFill>
              </a:rPr>
              <a:t>に</a:t>
            </a:r>
            <a:r>
              <a:rPr lang="ja-JP" altLang="en-US" sz="1400" b="1" dirty="0" smtClean="0">
                <a:solidFill>
                  <a:schemeClr val="bg1"/>
                </a:solidFill>
              </a:rPr>
              <a:t>おける</a:t>
            </a:r>
            <a:r>
              <a:rPr lang="en-US" altLang="ja-JP" sz="1400" b="1" dirty="0" smtClean="0">
                <a:solidFill>
                  <a:schemeClr val="bg1"/>
                </a:solidFill>
              </a:rPr>
              <a:t>JCA</a:t>
            </a:r>
            <a:r>
              <a:rPr lang="ja-JP" altLang="en-US" sz="1400" b="1" dirty="0" smtClean="0">
                <a:solidFill>
                  <a:schemeClr val="bg1"/>
                </a:solidFill>
              </a:rPr>
              <a:t>の一覧</a:t>
            </a:r>
            <a:endParaRPr lang="en-US" altLang="ja-JP" sz="1400" b="1" dirty="0">
              <a:solidFill>
                <a:schemeClr val="bg1"/>
              </a:solidFill>
            </a:endParaRPr>
          </a:p>
        </p:txBody>
      </p:sp>
      <p:sp>
        <p:nvSpPr>
          <p:cNvPr id="15" name="テキスト プレースホルダー 2"/>
          <p:cNvSpPr>
            <a:spLocks noGrp="1"/>
          </p:cNvSpPr>
          <p:nvPr>
            <p:ph type="body" sz="quarter" idx="4294967295"/>
          </p:nvPr>
        </p:nvSpPr>
        <p:spPr>
          <a:xfrm>
            <a:off x="335990" y="3947091"/>
            <a:ext cx="1601492" cy="335134"/>
          </a:xfrm>
          <a:prstGeom prst="rect">
            <a:avLst/>
          </a:prstGeom>
          <a:solidFill>
            <a:schemeClr val="accent2">
              <a:lumMod val="25000"/>
              <a:lumOff val="75000"/>
            </a:schemeClr>
          </a:solidFill>
          <a:ln>
            <a:noFill/>
          </a:ln>
        </p:spPr>
        <p:txBody>
          <a:bodyPr lIns="72000" rIns="72000" anchor="ctr"/>
          <a:lstStyle/>
          <a:p>
            <a:pPr algn="ctr"/>
            <a:r>
              <a:rPr lang="en-US" altLang="ja-JP" sz="1400" b="1" dirty="0" smtClean="0">
                <a:solidFill>
                  <a:schemeClr val="tx1">
                    <a:lumMod val="85000"/>
                    <a:lumOff val="15000"/>
                  </a:schemeClr>
                </a:solidFill>
              </a:rPr>
              <a:t>JCA-DCC</a:t>
            </a:r>
            <a:endParaRPr lang="en-US" altLang="ja-JP" sz="1400" b="1" dirty="0">
              <a:solidFill>
                <a:schemeClr val="tx1">
                  <a:lumMod val="85000"/>
                  <a:lumOff val="15000"/>
                </a:schemeClr>
              </a:solidFill>
            </a:endParaRPr>
          </a:p>
        </p:txBody>
      </p:sp>
      <p:sp>
        <p:nvSpPr>
          <p:cNvPr id="16" name="テキスト プレースホルダー 2"/>
          <p:cNvSpPr>
            <a:spLocks noGrp="1"/>
          </p:cNvSpPr>
          <p:nvPr>
            <p:ph type="body" sz="quarter" idx="4294967295"/>
          </p:nvPr>
        </p:nvSpPr>
        <p:spPr>
          <a:xfrm>
            <a:off x="335990" y="2866639"/>
            <a:ext cx="1601492" cy="335134"/>
          </a:xfrm>
          <a:prstGeom prst="rect">
            <a:avLst/>
          </a:prstGeom>
          <a:solidFill>
            <a:schemeClr val="accent2">
              <a:lumMod val="25000"/>
              <a:lumOff val="75000"/>
            </a:schemeClr>
          </a:solidFill>
          <a:ln>
            <a:noFill/>
          </a:ln>
        </p:spPr>
        <p:txBody>
          <a:bodyPr lIns="72000" rIns="72000" anchor="ctr"/>
          <a:lstStyle/>
          <a:p>
            <a:pPr algn="ctr"/>
            <a:r>
              <a:rPr lang="en-US" altLang="ja-JP" sz="1400" b="1" dirty="0" smtClean="0">
                <a:solidFill>
                  <a:schemeClr val="tx1">
                    <a:lumMod val="85000"/>
                    <a:lumOff val="15000"/>
                  </a:schemeClr>
                </a:solidFill>
              </a:rPr>
              <a:t>JCA-AHF</a:t>
            </a:r>
            <a:endParaRPr lang="en-US" altLang="ja-JP" sz="1400" b="1" dirty="0">
              <a:solidFill>
                <a:schemeClr val="tx1">
                  <a:lumMod val="85000"/>
                  <a:lumOff val="15000"/>
                </a:schemeClr>
              </a:solidFill>
            </a:endParaRPr>
          </a:p>
        </p:txBody>
      </p:sp>
      <p:sp>
        <p:nvSpPr>
          <p:cNvPr id="25" name="テキスト プレースホルダー 2"/>
          <p:cNvSpPr>
            <a:spLocks noGrp="1"/>
          </p:cNvSpPr>
          <p:nvPr>
            <p:ph type="body" sz="quarter" idx="4294967295"/>
          </p:nvPr>
        </p:nvSpPr>
        <p:spPr>
          <a:xfrm>
            <a:off x="335990" y="3406865"/>
            <a:ext cx="1601492" cy="335134"/>
          </a:xfrm>
          <a:prstGeom prst="rect">
            <a:avLst/>
          </a:prstGeom>
          <a:solidFill>
            <a:schemeClr val="accent2">
              <a:lumMod val="25000"/>
              <a:lumOff val="75000"/>
            </a:schemeClr>
          </a:solidFill>
          <a:ln>
            <a:noFill/>
          </a:ln>
        </p:spPr>
        <p:txBody>
          <a:bodyPr lIns="72000" rIns="72000" anchor="ctr"/>
          <a:lstStyle/>
          <a:p>
            <a:pPr algn="ctr"/>
            <a:r>
              <a:rPr lang="en-US" altLang="ja-JP" sz="1400" b="1" dirty="0" smtClean="0">
                <a:solidFill>
                  <a:schemeClr val="tx1">
                    <a:lumMod val="85000"/>
                    <a:lumOff val="15000"/>
                  </a:schemeClr>
                </a:solidFill>
              </a:rPr>
              <a:t>JCA-COP</a:t>
            </a:r>
            <a:endParaRPr lang="en-US" altLang="ja-JP" sz="1400" b="1" dirty="0">
              <a:solidFill>
                <a:schemeClr val="tx1">
                  <a:lumMod val="85000"/>
                  <a:lumOff val="15000"/>
                </a:schemeClr>
              </a:solidFill>
            </a:endParaRPr>
          </a:p>
        </p:txBody>
      </p:sp>
      <p:sp>
        <p:nvSpPr>
          <p:cNvPr id="26" name="テキスト プレースホルダー 2"/>
          <p:cNvSpPr>
            <a:spLocks noGrp="1"/>
          </p:cNvSpPr>
          <p:nvPr>
            <p:ph type="body" sz="quarter" idx="4294967295"/>
          </p:nvPr>
        </p:nvSpPr>
        <p:spPr>
          <a:xfrm>
            <a:off x="335990" y="4487317"/>
            <a:ext cx="1601492" cy="335134"/>
          </a:xfrm>
          <a:prstGeom prst="rect">
            <a:avLst/>
          </a:prstGeom>
          <a:solidFill>
            <a:schemeClr val="accent2">
              <a:lumMod val="25000"/>
              <a:lumOff val="75000"/>
            </a:schemeClr>
          </a:solidFill>
          <a:ln>
            <a:noFill/>
          </a:ln>
        </p:spPr>
        <p:txBody>
          <a:bodyPr lIns="72000" rIns="72000" anchor="ctr"/>
          <a:lstStyle/>
          <a:p>
            <a:pPr algn="ctr"/>
            <a:r>
              <a:rPr lang="en-US" altLang="ja-JP" sz="1400" b="1" dirty="0" smtClean="0">
                <a:solidFill>
                  <a:srgbClr val="FF0000"/>
                </a:solidFill>
              </a:rPr>
              <a:t>JCA-</a:t>
            </a:r>
            <a:r>
              <a:rPr lang="en-US" altLang="ja-JP" sz="1400" b="1" dirty="0" err="1" smtClean="0">
                <a:solidFill>
                  <a:srgbClr val="FF0000"/>
                </a:solidFill>
              </a:rPr>
              <a:t>IdM</a:t>
            </a:r>
            <a:endParaRPr lang="en-US" altLang="ja-JP" sz="1400" b="1" dirty="0">
              <a:solidFill>
                <a:srgbClr val="FF0000"/>
              </a:solidFill>
            </a:endParaRPr>
          </a:p>
        </p:txBody>
      </p:sp>
      <p:sp>
        <p:nvSpPr>
          <p:cNvPr id="27" name="テキスト プレースホルダー 2"/>
          <p:cNvSpPr>
            <a:spLocks noGrp="1"/>
          </p:cNvSpPr>
          <p:nvPr>
            <p:ph type="body" sz="quarter" idx="4294967295"/>
          </p:nvPr>
        </p:nvSpPr>
        <p:spPr>
          <a:xfrm>
            <a:off x="335990" y="5027543"/>
            <a:ext cx="1601492" cy="335134"/>
          </a:xfrm>
          <a:prstGeom prst="rect">
            <a:avLst/>
          </a:prstGeom>
          <a:solidFill>
            <a:schemeClr val="accent2">
              <a:lumMod val="25000"/>
              <a:lumOff val="75000"/>
            </a:schemeClr>
          </a:solidFill>
          <a:ln>
            <a:noFill/>
          </a:ln>
        </p:spPr>
        <p:txBody>
          <a:bodyPr lIns="72000" rIns="72000" anchor="ctr"/>
          <a:lstStyle/>
          <a:p>
            <a:pPr algn="ctr"/>
            <a:r>
              <a:rPr lang="en-US" altLang="ja-JP" sz="1400" b="1" dirty="0" smtClean="0">
                <a:solidFill>
                  <a:schemeClr val="tx1">
                    <a:lumMod val="85000"/>
                    <a:lumOff val="15000"/>
                  </a:schemeClr>
                </a:solidFill>
              </a:rPr>
              <a:t>JCA-IMT2020</a:t>
            </a:r>
            <a:endParaRPr lang="en-US" altLang="ja-JP" sz="1400" b="1" dirty="0">
              <a:solidFill>
                <a:schemeClr val="tx1">
                  <a:lumMod val="85000"/>
                  <a:lumOff val="15000"/>
                </a:schemeClr>
              </a:solidFill>
            </a:endParaRPr>
          </a:p>
        </p:txBody>
      </p:sp>
      <p:sp>
        <p:nvSpPr>
          <p:cNvPr id="28" name="テキスト プレースホルダー 2"/>
          <p:cNvSpPr>
            <a:spLocks noGrp="1"/>
          </p:cNvSpPr>
          <p:nvPr>
            <p:ph type="body" sz="quarter" idx="4294967295"/>
          </p:nvPr>
        </p:nvSpPr>
        <p:spPr>
          <a:xfrm>
            <a:off x="335990" y="5567769"/>
            <a:ext cx="1601492" cy="335134"/>
          </a:xfrm>
          <a:prstGeom prst="rect">
            <a:avLst/>
          </a:prstGeom>
          <a:solidFill>
            <a:schemeClr val="accent2">
              <a:lumMod val="25000"/>
              <a:lumOff val="75000"/>
            </a:schemeClr>
          </a:solidFill>
          <a:ln>
            <a:noFill/>
          </a:ln>
        </p:spPr>
        <p:txBody>
          <a:bodyPr lIns="72000" rIns="72000" anchor="ctr"/>
          <a:lstStyle/>
          <a:p>
            <a:pPr algn="ctr"/>
            <a:r>
              <a:rPr lang="en-US" altLang="ja-JP" sz="1400" b="1" dirty="0" smtClean="0">
                <a:solidFill>
                  <a:schemeClr val="tx1">
                    <a:lumMod val="85000"/>
                    <a:lumOff val="15000"/>
                  </a:schemeClr>
                </a:solidFill>
              </a:rPr>
              <a:t>JCA-</a:t>
            </a:r>
            <a:r>
              <a:rPr lang="en-US" altLang="ja-JP" sz="1400" b="1" dirty="0" err="1" smtClean="0">
                <a:solidFill>
                  <a:schemeClr val="tx1">
                    <a:lumMod val="85000"/>
                    <a:lumOff val="15000"/>
                  </a:schemeClr>
                </a:solidFill>
              </a:rPr>
              <a:t>IoT</a:t>
            </a:r>
            <a:r>
              <a:rPr lang="ja-JP" altLang="en-US" sz="1400" b="1" dirty="0">
                <a:solidFill>
                  <a:schemeClr val="tx1">
                    <a:lumMod val="85000"/>
                    <a:lumOff val="15000"/>
                  </a:schemeClr>
                </a:solidFill>
              </a:rPr>
              <a:t>、</a:t>
            </a:r>
            <a:r>
              <a:rPr lang="en-US" altLang="ja-JP" sz="1400" b="1" dirty="0" smtClean="0">
                <a:solidFill>
                  <a:schemeClr val="tx1">
                    <a:lumMod val="85000"/>
                    <a:lumOff val="15000"/>
                  </a:schemeClr>
                </a:solidFill>
              </a:rPr>
              <a:t>SC</a:t>
            </a:r>
            <a:r>
              <a:rPr lang="ja-JP" altLang="en-US" sz="1400" b="1" dirty="0" smtClean="0">
                <a:solidFill>
                  <a:schemeClr val="tx1">
                    <a:lumMod val="85000"/>
                    <a:lumOff val="15000"/>
                  </a:schemeClr>
                </a:solidFill>
              </a:rPr>
              <a:t>＆</a:t>
            </a:r>
            <a:r>
              <a:rPr lang="en-US" altLang="ja-JP" sz="1400" b="1" dirty="0" smtClean="0">
                <a:solidFill>
                  <a:schemeClr val="tx1">
                    <a:lumMod val="85000"/>
                    <a:lumOff val="15000"/>
                  </a:schemeClr>
                </a:solidFill>
              </a:rPr>
              <a:t>C</a:t>
            </a:r>
            <a:endParaRPr lang="en-US" altLang="ja-JP" sz="1400" b="1" dirty="0">
              <a:solidFill>
                <a:schemeClr val="tx1">
                  <a:lumMod val="85000"/>
                  <a:lumOff val="15000"/>
                </a:schemeClr>
              </a:solidFill>
            </a:endParaRPr>
          </a:p>
        </p:txBody>
      </p:sp>
      <p:sp>
        <p:nvSpPr>
          <p:cNvPr id="29" name="テキスト プレースホルダー 2"/>
          <p:cNvSpPr>
            <a:spLocks noGrp="1"/>
          </p:cNvSpPr>
          <p:nvPr>
            <p:ph type="body" sz="quarter" idx="4294967295"/>
          </p:nvPr>
        </p:nvSpPr>
        <p:spPr>
          <a:xfrm>
            <a:off x="335990" y="6107997"/>
            <a:ext cx="1601492" cy="335134"/>
          </a:xfrm>
          <a:prstGeom prst="rect">
            <a:avLst/>
          </a:prstGeom>
          <a:solidFill>
            <a:schemeClr val="accent2">
              <a:lumMod val="25000"/>
              <a:lumOff val="75000"/>
            </a:schemeClr>
          </a:solidFill>
          <a:ln>
            <a:noFill/>
          </a:ln>
        </p:spPr>
        <p:txBody>
          <a:bodyPr lIns="72000" rIns="72000" anchor="ctr"/>
          <a:lstStyle/>
          <a:p>
            <a:pPr algn="ctr"/>
            <a:r>
              <a:rPr lang="en-US" altLang="ja-JP" sz="1400" b="1" dirty="0" smtClean="0">
                <a:solidFill>
                  <a:schemeClr val="tx1">
                    <a:lumMod val="85000"/>
                    <a:lumOff val="15000"/>
                  </a:schemeClr>
                </a:solidFill>
              </a:rPr>
              <a:t>JCA-</a:t>
            </a:r>
            <a:r>
              <a:rPr lang="en-US" altLang="ja-JP" sz="1400" b="1" dirty="0" err="1" smtClean="0">
                <a:solidFill>
                  <a:schemeClr val="tx1">
                    <a:lumMod val="85000"/>
                    <a:lumOff val="15000"/>
                  </a:schemeClr>
                </a:solidFill>
              </a:rPr>
              <a:t>MM</a:t>
            </a:r>
            <a:r>
              <a:rPr lang="en-US" altLang="ja-JP" sz="1400" b="1" dirty="0" err="1">
                <a:solidFill>
                  <a:schemeClr val="tx1">
                    <a:lumMod val="85000"/>
                    <a:lumOff val="15000"/>
                  </a:schemeClr>
                </a:solidFill>
              </a:rPr>
              <a:t>e</a:t>
            </a:r>
            <a:r>
              <a:rPr lang="en-US" altLang="ja-JP" sz="1400" b="1" dirty="0" err="1" smtClean="0">
                <a:solidFill>
                  <a:schemeClr val="tx1">
                    <a:lumMod val="85000"/>
                    <a:lumOff val="15000"/>
                  </a:schemeClr>
                </a:solidFill>
              </a:rPr>
              <a:t>S</a:t>
            </a:r>
            <a:endParaRPr lang="en-US" altLang="ja-JP" sz="1400" b="1" dirty="0">
              <a:solidFill>
                <a:schemeClr val="tx1">
                  <a:lumMod val="85000"/>
                  <a:lumOff val="15000"/>
                </a:schemeClr>
              </a:solidFill>
            </a:endParaRPr>
          </a:p>
        </p:txBody>
      </p:sp>
      <p:sp>
        <p:nvSpPr>
          <p:cNvPr id="30" name="テキスト プレースホルダー 2"/>
          <p:cNvSpPr>
            <a:spLocks noGrp="1"/>
          </p:cNvSpPr>
          <p:nvPr>
            <p:ph type="body" sz="quarter" idx="4294967295"/>
          </p:nvPr>
        </p:nvSpPr>
        <p:spPr>
          <a:xfrm>
            <a:off x="2099476" y="2867138"/>
            <a:ext cx="7461250" cy="335072"/>
          </a:xfrm>
          <a:prstGeom prst="rect">
            <a:avLst/>
          </a:prstGeom>
          <a:noFill/>
          <a:ln>
            <a:solidFill>
              <a:schemeClr val="accent1"/>
            </a:solidFill>
          </a:ln>
        </p:spPr>
        <p:txBody>
          <a:bodyPr lIns="72000" rIns="72000" anchor="ctr"/>
          <a:lstStyle/>
          <a:p>
            <a:r>
              <a:rPr lang="ja-JP" altLang="en-US" sz="1400" dirty="0"/>
              <a:t>電気通信の中で、アクセシビリティと人的</a:t>
            </a:r>
            <a:r>
              <a:rPr lang="ja-JP" altLang="en-US" sz="1400" dirty="0" smtClean="0"/>
              <a:t>要因に関する</a:t>
            </a:r>
            <a:r>
              <a:rPr lang="ja-JP" altLang="en-US" sz="1400" dirty="0"/>
              <a:t>活動の連携・調整を</a:t>
            </a:r>
            <a:r>
              <a:rPr lang="ja-JP" altLang="en-US" sz="1400" dirty="0" smtClean="0"/>
              <a:t>行う</a:t>
            </a:r>
            <a:endParaRPr lang="ja-JP" altLang="en-US" sz="1400" dirty="0"/>
          </a:p>
        </p:txBody>
      </p:sp>
      <p:sp>
        <p:nvSpPr>
          <p:cNvPr id="31" name="テキスト プレースホルダー 2"/>
          <p:cNvSpPr>
            <a:spLocks noGrp="1"/>
          </p:cNvSpPr>
          <p:nvPr>
            <p:ph type="body" sz="quarter" idx="4294967295"/>
          </p:nvPr>
        </p:nvSpPr>
        <p:spPr>
          <a:xfrm>
            <a:off x="2099201" y="3406907"/>
            <a:ext cx="7461250" cy="335072"/>
          </a:xfrm>
          <a:prstGeom prst="rect">
            <a:avLst/>
          </a:prstGeom>
          <a:noFill/>
          <a:ln>
            <a:solidFill>
              <a:schemeClr val="accent1"/>
            </a:solidFill>
          </a:ln>
        </p:spPr>
        <p:txBody>
          <a:bodyPr lIns="72000" rIns="72000" anchor="ctr"/>
          <a:lstStyle/>
          <a:p>
            <a:r>
              <a:rPr kumimoji="1" lang="ja-JP" altLang="en-US" sz="1400" dirty="0" smtClean="0"/>
              <a:t>子供のオンライン保護に関する活動の連携・調整を行う</a:t>
            </a:r>
            <a:endParaRPr kumimoji="1" lang="ja-JP" altLang="en-US" sz="1400" dirty="0"/>
          </a:p>
        </p:txBody>
      </p:sp>
      <p:sp>
        <p:nvSpPr>
          <p:cNvPr id="32" name="テキスト プレースホルダー 2"/>
          <p:cNvSpPr>
            <a:spLocks noGrp="1"/>
          </p:cNvSpPr>
          <p:nvPr>
            <p:ph type="body" sz="quarter" idx="4294967295"/>
          </p:nvPr>
        </p:nvSpPr>
        <p:spPr>
          <a:xfrm>
            <a:off x="2099201" y="3946676"/>
            <a:ext cx="7461250" cy="335072"/>
          </a:xfrm>
          <a:prstGeom prst="rect">
            <a:avLst/>
          </a:prstGeom>
          <a:noFill/>
          <a:ln>
            <a:solidFill>
              <a:schemeClr val="accent1"/>
            </a:solidFill>
          </a:ln>
        </p:spPr>
        <p:txBody>
          <a:bodyPr lIns="72000" rIns="72000" anchor="ctr"/>
          <a:lstStyle/>
          <a:p>
            <a:r>
              <a:rPr kumimoji="1" lang="ja-JP" altLang="en-US" sz="1400" dirty="0" smtClean="0"/>
              <a:t>デジタル</a:t>
            </a:r>
            <a:r>
              <a:rPr kumimoji="1" lang="en-US" altLang="ja-JP" sz="1400" dirty="0" smtClean="0"/>
              <a:t>Covid-19</a:t>
            </a:r>
            <a:r>
              <a:rPr kumimoji="1" lang="ja-JP" altLang="en-US" sz="1400" dirty="0" smtClean="0"/>
              <a:t>証明書の標準化活動に関係する連携・調整を行う</a:t>
            </a:r>
            <a:endParaRPr kumimoji="1" lang="ja-JP" altLang="en-US" sz="1400" dirty="0"/>
          </a:p>
        </p:txBody>
      </p:sp>
      <p:sp>
        <p:nvSpPr>
          <p:cNvPr id="33" name="テキスト プレースホルダー 2"/>
          <p:cNvSpPr>
            <a:spLocks noGrp="1"/>
          </p:cNvSpPr>
          <p:nvPr>
            <p:ph type="body" sz="quarter" idx="4294967295"/>
          </p:nvPr>
        </p:nvSpPr>
        <p:spPr>
          <a:xfrm>
            <a:off x="2099201" y="4486445"/>
            <a:ext cx="7461250" cy="335072"/>
          </a:xfrm>
          <a:prstGeom prst="rect">
            <a:avLst/>
          </a:prstGeom>
          <a:noFill/>
          <a:ln>
            <a:solidFill>
              <a:schemeClr val="accent1"/>
            </a:solidFill>
          </a:ln>
        </p:spPr>
        <p:txBody>
          <a:bodyPr lIns="72000" rIns="72000" anchor="ctr"/>
          <a:lstStyle/>
          <a:p>
            <a:r>
              <a:rPr lang="ja-JP" altLang="en-US" sz="1400" dirty="0">
                <a:solidFill>
                  <a:schemeClr val="tx1">
                    <a:lumMod val="85000"/>
                    <a:lumOff val="15000"/>
                  </a:schemeClr>
                </a:solidFill>
              </a:rPr>
              <a:t>分散型</a:t>
            </a:r>
            <a:r>
              <a:rPr lang="en-US" altLang="ja-JP" sz="1400" dirty="0">
                <a:solidFill>
                  <a:schemeClr val="tx1">
                    <a:lumMod val="85000"/>
                    <a:lumOff val="15000"/>
                  </a:schemeClr>
                </a:solidFill>
              </a:rPr>
              <a:t>ID</a:t>
            </a:r>
            <a:r>
              <a:rPr lang="ja-JP" altLang="en-US" sz="1400" dirty="0">
                <a:solidFill>
                  <a:schemeClr val="tx1">
                    <a:lumMod val="85000"/>
                    <a:lumOff val="15000"/>
                  </a:schemeClr>
                </a:solidFill>
              </a:rPr>
              <a:t>を含む</a:t>
            </a:r>
            <a:r>
              <a:rPr lang="en-US" altLang="ja-JP" sz="1400" dirty="0">
                <a:solidFill>
                  <a:schemeClr val="tx1">
                    <a:lumMod val="85000"/>
                    <a:lumOff val="15000"/>
                  </a:schemeClr>
                </a:solidFill>
              </a:rPr>
              <a:t>ID</a:t>
            </a:r>
            <a:r>
              <a:rPr lang="ja-JP" altLang="en-US" sz="1400" dirty="0">
                <a:solidFill>
                  <a:schemeClr val="tx1">
                    <a:lumMod val="85000"/>
                    <a:lumOff val="15000"/>
                  </a:schemeClr>
                </a:solidFill>
              </a:rPr>
              <a:t>管理に</a:t>
            </a:r>
            <a:r>
              <a:rPr lang="ja-JP" altLang="en-US" sz="1400" dirty="0" smtClean="0">
                <a:solidFill>
                  <a:schemeClr val="tx1">
                    <a:lumMod val="85000"/>
                    <a:lumOff val="15000"/>
                  </a:schemeClr>
                </a:solidFill>
              </a:rPr>
              <a:t>関係する</a:t>
            </a:r>
            <a:r>
              <a:rPr lang="ja-JP" altLang="en-US" sz="1400" dirty="0"/>
              <a:t>標準化</a:t>
            </a:r>
            <a:r>
              <a:rPr lang="ja-JP" altLang="en-US" sz="1400" dirty="0" smtClean="0"/>
              <a:t>活動の連携・調整</a:t>
            </a:r>
            <a:r>
              <a:rPr lang="ja-JP" altLang="en-US" sz="1400" dirty="0"/>
              <a:t>を</a:t>
            </a:r>
            <a:r>
              <a:rPr lang="ja-JP" altLang="en-US" sz="1400" dirty="0" smtClean="0"/>
              <a:t>行う</a:t>
            </a:r>
            <a:endParaRPr lang="ja-JP" altLang="en-US" sz="1400" dirty="0"/>
          </a:p>
        </p:txBody>
      </p:sp>
      <p:sp>
        <p:nvSpPr>
          <p:cNvPr id="34" name="テキスト プレースホルダー 2"/>
          <p:cNvSpPr>
            <a:spLocks noGrp="1"/>
          </p:cNvSpPr>
          <p:nvPr>
            <p:ph type="body" sz="quarter" idx="4294967295"/>
          </p:nvPr>
        </p:nvSpPr>
        <p:spPr>
          <a:xfrm>
            <a:off x="2099201" y="5026214"/>
            <a:ext cx="7461250" cy="335072"/>
          </a:xfrm>
          <a:prstGeom prst="rect">
            <a:avLst/>
          </a:prstGeom>
          <a:noFill/>
          <a:ln>
            <a:solidFill>
              <a:schemeClr val="accent1"/>
            </a:solidFill>
          </a:ln>
        </p:spPr>
        <p:txBody>
          <a:bodyPr lIns="72000" rIns="72000" anchor="ctr"/>
          <a:lstStyle/>
          <a:p>
            <a:r>
              <a:rPr kumimoji="1" lang="en-US" altLang="ja-JP" sz="1400" dirty="0" smtClean="0"/>
              <a:t>IMT-2020</a:t>
            </a:r>
            <a:r>
              <a:rPr kumimoji="1" lang="ja-JP" altLang="en-US" sz="1400" dirty="0" smtClean="0"/>
              <a:t>（いわゆる５</a:t>
            </a:r>
            <a:r>
              <a:rPr kumimoji="1" lang="en-US" altLang="ja-JP" sz="1400" dirty="0" smtClean="0"/>
              <a:t>G</a:t>
            </a:r>
            <a:r>
              <a:rPr kumimoji="1" lang="ja-JP" altLang="en-US" sz="1400" dirty="0" smtClean="0"/>
              <a:t>）に関係する</a:t>
            </a:r>
            <a:r>
              <a:rPr lang="ja-JP" altLang="en-US" sz="1400" dirty="0"/>
              <a:t>標準化活動</a:t>
            </a:r>
            <a:r>
              <a:rPr lang="ja-JP" altLang="en-US" sz="1400" dirty="0" smtClean="0"/>
              <a:t>の連携・調整</a:t>
            </a:r>
            <a:r>
              <a:rPr lang="ja-JP" altLang="en-US" sz="1400" dirty="0"/>
              <a:t>を</a:t>
            </a:r>
            <a:r>
              <a:rPr lang="ja-JP" altLang="en-US" sz="1400" dirty="0" smtClean="0"/>
              <a:t>行う</a:t>
            </a:r>
            <a:endParaRPr lang="ja-JP" altLang="en-US" sz="1400" dirty="0"/>
          </a:p>
        </p:txBody>
      </p:sp>
      <p:sp>
        <p:nvSpPr>
          <p:cNvPr id="35" name="テキスト プレースホルダー 2"/>
          <p:cNvSpPr>
            <a:spLocks noGrp="1"/>
          </p:cNvSpPr>
          <p:nvPr>
            <p:ph type="body" sz="quarter" idx="4294967295"/>
          </p:nvPr>
        </p:nvSpPr>
        <p:spPr>
          <a:xfrm>
            <a:off x="2099201" y="5565983"/>
            <a:ext cx="7461250" cy="335072"/>
          </a:xfrm>
          <a:prstGeom prst="rect">
            <a:avLst/>
          </a:prstGeom>
          <a:noFill/>
          <a:ln>
            <a:solidFill>
              <a:schemeClr val="accent1"/>
            </a:solidFill>
          </a:ln>
        </p:spPr>
        <p:txBody>
          <a:bodyPr lIns="72000" rIns="72000" anchor="ctr"/>
          <a:lstStyle/>
          <a:p>
            <a:r>
              <a:rPr lang="en-US" altLang="ja-JP" sz="1400" dirty="0" err="1"/>
              <a:t>IoT</a:t>
            </a:r>
            <a:r>
              <a:rPr lang="en-US" altLang="ja-JP" sz="1400" dirty="0"/>
              <a:t> </a:t>
            </a:r>
            <a:r>
              <a:rPr lang="ja-JP" altLang="en-US" sz="1400" dirty="0"/>
              <a:t>とスマート シティおよびコミュニティに関連</a:t>
            </a:r>
            <a:r>
              <a:rPr lang="ja-JP" altLang="en-US" sz="1400" dirty="0" smtClean="0"/>
              <a:t>する標準化活動の連携・調整を行う</a:t>
            </a:r>
            <a:endParaRPr kumimoji="1" lang="ja-JP" altLang="en-US" sz="1400" dirty="0"/>
          </a:p>
        </p:txBody>
      </p:sp>
      <p:sp>
        <p:nvSpPr>
          <p:cNvPr id="36" name="テキスト プレースホルダー 2"/>
          <p:cNvSpPr>
            <a:spLocks noGrp="1"/>
          </p:cNvSpPr>
          <p:nvPr>
            <p:ph type="body" sz="quarter" idx="4294967295"/>
          </p:nvPr>
        </p:nvSpPr>
        <p:spPr>
          <a:xfrm>
            <a:off x="2099476" y="6105755"/>
            <a:ext cx="7461250" cy="335072"/>
          </a:xfrm>
          <a:prstGeom prst="rect">
            <a:avLst/>
          </a:prstGeom>
          <a:noFill/>
          <a:ln>
            <a:solidFill>
              <a:schemeClr val="accent1"/>
            </a:solidFill>
          </a:ln>
        </p:spPr>
        <p:txBody>
          <a:bodyPr lIns="72000" rIns="72000" anchor="ctr"/>
          <a:lstStyle/>
          <a:p>
            <a:r>
              <a:rPr kumimoji="1" lang="ja-JP" altLang="en-US" sz="1400" dirty="0" smtClean="0"/>
              <a:t>マルチメディアサービス</a:t>
            </a:r>
            <a:r>
              <a:rPr lang="ja-JP" altLang="en-US" sz="1400" dirty="0"/>
              <a:t>に関係する標準化活動の連携・調整を</a:t>
            </a:r>
            <a:r>
              <a:rPr lang="ja-JP" altLang="en-US" sz="1400" dirty="0" smtClean="0"/>
              <a:t>行う</a:t>
            </a:r>
            <a:endParaRPr lang="ja-JP" altLang="en-US" sz="1400" dirty="0"/>
          </a:p>
        </p:txBody>
      </p:sp>
    </p:spTree>
    <p:extLst>
      <p:ext uri="{BB962C8B-B14F-4D97-AF65-F5344CB8AC3E}">
        <p14:creationId xmlns:p14="http://schemas.microsoft.com/office/powerpoint/2010/main" val="186059528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normAutofit/>
          </a:bodyPr>
          <a:lstStyle/>
          <a:p>
            <a:r>
              <a:rPr lang="en-US" altLang="ja-JP" sz="2000" dirty="0"/>
              <a:t>International Telecommunication Union</a:t>
            </a:r>
            <a:r>
              <a:rPr lang="ja-JP" altLang="en-US" sz="2000" dirty="0"/>
              <a:t>（</a:t>
            </a:r>
            <a:r>
              <a:rPr lang="en-US" altLang="ja-JP" sz="2000" dirty="0"/>
              <a:t>ITU</a:t>
            </a:r>
            <a:r>
              <a:rPr lang="ja-JP" altLang="en-US" sz="2000" dirty="0"/>
              <a:t>）</a:t>
            </a:r>
            <a:r>
              <a:rPr lang="en-US" altLang="ja-JP" sz="2000" dirty="0" smtClean="0"/>
              <a:t>– </a:t>
            </a:r>
            <a:r>
              <a:rPr lang="ja-JP" altLang="en-US" sz="2000" dirty="0" smtClean="0"/>
              <a:t>規格策定以外の活動</a:t>
            </a:r>
            <a:endParaRPr lang="ja-JP" altLang="en-US" sz="2000" dirty="0"/>
          </a:p>
        </p:txBody>
      </p:sp>
      <p:sp>
        <p:nvSpPr>
          <p:cNvPr id="13" name="正方形/長方形 12"/>
          <p:cNvSpPr/>
          <p:nvPr/>
        </p:nvSpPr>
        <p:spPr>
          <a:xfrm>
            <a:off x="331490" y="6497216"/>
            <a:ext cx="6724630" cy="215444"/>
          </a:xfrm>
          <a:prstGeom prst="rect">
            <a:avLst/>
          </a:prstGeom>
        </p:spPr>
        <p:txBody>
          <a:bodyPr wrap="square">
            <a:spAutoFit/>
          </a:bodyPr>
          <a:lstStyle/>
          <a:p>
            <a:r>
              <a:rPr lang="ja-JP" altLang="en-US" sz="800" dirty="0"/>
              <a:t>出所</a:t>
            </a:r>
            <a:r>
              <a:rPr lang="ja-JP" altLang="en-US" sz="800" dirty="0" smtClean="0"/>
              <a:t>）</a:t>
            </a:r>
            <a:r>
              <a:rPr lang="en-US" altLang="ja-JP" sz="800" dirty="0"/>
              <a:t>https://www.itu.int/en/ITU-T/jca/idm/Pages/default.aspx</a:t>
            </a:r>
            <a:endParaRPr lang="ja-JP" altLang="en-US" sz="800" dirty="0"/>
          </a:p>
        </p:txBody>
      </p:sp>
      <p:sp>
        <p:nvSpPr>
          <p:cNvPr id="22" name="コンテンツ プレースホルダー 1"/>
          <p:cNvSpPr txBox="1">
            <a:spLocks/>
          </p:cNvSpPr>
          <p:nvPr/>
        </p:nvSpPr>
        <p:spPr>
          <a:xfrm>
            <a:off x="335694" y="643475"/>
            <a:ext cx="9410530" cy="860860"/>
          </a:xfrm>
          <a:prstGeom prst="rect">
            <a:avLst/>
          </a:prstGeom>
          <a:ln>
            <a:noFill/>
          </a:ln>
        </p:spPr>
        <p:txBody>
          <a:bodyPr/>
          <a:lst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285750" indent="-285750">
              <a:buFont typeface="Arial" panose="020B0604020202020204" pitchFamily="34" charset="0"/>
              <a:buChar char="•"/>
            </a:pPr>
            <a:r>
              <a:rPr lang="en-US" altLang="ja-JP" sz="1600" dirty="0" smtClean="0">
                <a:solidFill>
                  <a:schemeClr val="tx1">
                    <a:lumMod val="85000"/>
                    <a:lumOff val="15000"/>
                  </a:schemeClr>
                </a:solidFill>
              </a:rPr>
              <a:t>JCA-</a:t>
            </a:r>
            <a:r>
              <a:rPr lang="en-US" altLang="ja-JP" sz="1600" dirty="0" err="1" smtClean="0">
                <a:solidFill>
                  <a:schemeClr val="tx1">
                    <a:lumMod val="85000"/>
                    <a:lumOff val="15000"/>
                  </a:schemeClr>
                </a:solidFill>
              </a:rPr>
              <a:t>IdM</a:t>
            </a:r>
            <a:r>
              <a:rPr lang="ja-JP" altLang="en-US" sz="1600" dirty="0" smtClean="0">
                <a:solidFill>
                  <a:schemeClr val="tx1">
                    <a:lumMod val="85000"/>
                    <a:lumOff val="15000"/>
                  </a:schemeClr>
                </a:solidFill>
              </a:rPr>
              <a:t>の議論では、各標準化</a:t>
            </a:r>
            <a:r>
              <a:rPr lang="ja-JP" altLang="en-US" sz="1600" dirty="0">
                <a:solidFill>
                  <a:schemeClr val="tx1">
                    <a:lumMod val="85000"/>
                    <a:lumOff val="15000"/>
                  </a:schemeClr>
                </a:solidFill>
              </a:rPr>
              <a:t>団体・機関は主として最近の標準化作業の進捗（どのようなワークアイテムが、</a:t>
            </a:r>
            <a:r>
              <a:rPr lang="ja-JP" altLang="en-US" sz="1600" dirty="0" smtClean="0">
                <a:solidFill>
                  <a:schemeClr val="tx1">
                    <a:lumMod val="85000"/>
                    <a:lumOff val="15000"/>
                  </a:schemeClr>
                </a:solidFill>
              </a:rPr>
              <a:t>いつごろ成立見込みであるか）について紹介するほか、ワークショップの開催・参加や組織のポリシー改変など、他団体・機関への調整事項を共有する場となっている</a:t>
            </a:r>
            <a:endParaRPr lang="ja-JP" altLang="en-US" sz="1600" dirty="0">
              <a:solidFill>
                <a:schemeClr val="tx1">
                  <a:lumMod val="85000"/>
                  <a:lumOff val="15000"/>
                </a:schemeClr>
              </a:solidFill>
            </a:endParaRPr>
          </a:p>
          <a:p>
            <a:pPr marL="285750" indent="-285750">
              <a:buFont typeface="Arial" panose="020B0604020202020204" pitchFamily="34" charset="0"/>
              <a:buChar char="•"/>
            </a:pPr>
            <a:endParaRPr lang="en-US" altLang="ja-JP" sz="1600" dirty="0">
              <a:solidFill>
                <a:schemeClr val="tx1">
                  <a:lumMod val="85000"/>
                  <a:lumOff val="15000"/>
                </a:schemeClr>
              </a:solidFill>
            </a:endParaRPr>
          </a:p>
        </p:txBody>
      </p:sp>
      <p:sp>
        <p:nvSpPr>
          <p:cNvPr id="23" name="テキスト プレースホルダー 2"/>
          <p:cNvSpPr>
            <a:spLocks noGrp="1"/>
          </p:cNvSpPr>
          <p:nvPr>
            <p:ph type="body" sz="quarter" idx="4294967295"/>
          </p:nvPr>
        </p:nvSpPr>
        <p:spPr>
          <a:xfrm>
            <a:off x="352668" y="1504335"/>
            <a:ext cx="9242425" cy="349432"/>
          </a:xfrm>
          <a:prstGeom prst="rect">
            <a:avLst/>
          </a:prstGeom>
          <a:solidFill>
            <a:schemeClr val="accent1"/>
          </a:solidFill>
          <a:ln>
            <a:noFill/>
          </a:ln>
        </p:spPr>
        <p:txBody>
          <a:bodyPr lIns="72000" rIns="72000"/>
          <a:lstStyle/>
          <a:p>
            <a:r>
              <a:rPr lang="en-US" altLang="ja-JP" sz="1400" dirty="0">
                <a:solidFill>
                  <a:schemeClr val="bg1"/>
                </a:solidFill>
              </a:rPr>
              <a:t>JCA-</a:t>
            </a:r>
            <a:r>
              <a:rPr lang="en-US" altLang="ja-JP" sz="1400" dirty="0" err="1">
                <a:solidFill>
                  <a:schemeClr val="bg1"/>
                </a:solidFill>
              </a:rPr>
              <a:t>IdM</a:t>
            </a:r>
            <a:r>
              <a:rPr lang="ja-JP" altLang="en-US" sz="1400" dirty="0" smtClean="0">
                <a:solidFill>
                  <a:schemeClr val="bg1"/>
                </a:solidFill>
              </a:rPr>
              <a:t>の</a:t>
            </a:r>
            <a:r>
              <a:rPr lang="ja-JP" altLang="en-US" sz="1400" dirty="0">
                <a:solidFill>
                  <a:schemeClr val="bg1"/>
                </a:solidFill>
              </a:rPr>
              <a:t>最近</a:t>
            </a:r>
            <a:r>
              <a:rPr lang="ja-JP" altLang="en-US" sz="1400" dirty="0" smtClean="0">
                <a:solidFill>
                  <a:schemeClr val="bg1"/>
                </a:solidFill>
              </a:rPr>
              <a:t>の議論動向（</a:t>
            </a:r>
            <a:r>
              <a:rPr lang="en-US" altLang="ja-JP" sz="1400" dirty="0" smtClean="0">
                <a:solidFill>
                  <a:schemeClr val="bg1"/>
                </a:solidFill>
              </a:rPr>
              <a:t>2022</a:t>
            </a:r>
            <a:r>
              <a:rPr lang="ja-JP" altLang="en-US" sz="1400" dirty="0" smtClean="0">
                <a:solidFill>
                  <a:schemeClr val="bg1"/>
                </a:solidFill>
              </a:rPr>
              <a:t>年～</a:t>
            </a:r>
            <a:r>
              <a:rPr lang="en-US" altLang="ja-JP" sz="1400" dirty="0" smtClean="0">
                <a:solidFill>
                  <a:schemeClr val="bg1"/>
                </a:solidFill>
              </a:rPr>
              <a:t>2024</a:t>
            </a:r>
            <a:r>
              <a:rPr lang="ja-JP" altLang="en-US" sz="1400" dirty="0" smtClean="0">
                <a:solidFill>
                  <a:schemeClr val="bg1"/>
                </a:solidFill>
              </a:rPr>
              <a:t>年会期）</a:t>
            </a:r>
            <a:endParaRPr lang="en-US" altLang="ja-JP" sz="1400" b="1" dirty="0">
              <a:solidFill>
                <a:schemeClr val="bg1"/>
              </a:solidFill>
            </a:endParaRPr>
          </a:p>
        </p:txBody>
      </p:sp>
      <p:sp>
        <p:nvSpPr>
          <p:cNvPr id="37" name="テキスト プレースホルダー 2"/>
          <p:cNvSpPr>
            <a:spLocks noGrp="1"/>
          </p:cNvSpPr>
          <p:nvPr>
            <p:ph type="body" sz="quarter" idx="4294967295"/>
          </p:nvPr>
        </p:nvSpPr>
        <p:spPr>
          <a:xfrm>
            <a:off x="2027903" y="1928136"/>
            <a:ext cx="7567190" cy="2964448"/>
          </a:xfrm>
          <a:prstGeom prst="rect">
            <a:avLst/>
          </a:prstGeom>
          <a:noFill/>
          <a:ln>
            <a:solidFill>
              <a:schemeClr val="accent1"/>
            </a:solidFill>
          </a:ln>
        </p:spPr>
        <p:txBody>
          <a:bodyPr lIns="72000" rIns="72000" anchor="ctr"/>
          <a:lstStyle/>
          <a:p>
            <a:r>
              <a:rPr lang="ja-JP" altLang="en-US" sz="1400" dirty="0" smtClean="0">
                <a:solidFill>
                  <a:schemeClr val="tx1">
                    <a:lumMod val="85000"/>
                    <a:lumOff val="15000"/>
                  </a:schemeClr>
                </a:solidFill>
              </a:rPr>
              <a:t>・</a:t>
            </a:r>
            <a:r>
              <a:rPr lang="en-US" altLang="ja-JP" sz="1400" dirty="0" smtClean="0">
                <a:solidFill>
                  <a:schemeClr val="tx1">
                    <a:lumMod val="85000"/>
                    <a:lumOff val="15000"/>
                  </a:schemeClr>
                </a:solidFill>
              </a:rPr>
              <a:t>ITU-T</a:t>
            </a:r>
            <a:r>
              <a:rPr lang="ja-JP" altLang="en-US" sz="1400" dirty="0" smtClean="0">
                <a:solidFill>
                  <a:schemeClr val="tx1">
                    <a:lumMod val="85000"/>
                    <a:lumOff val="15000"/>
                  </a:schemeClr>
                </a:solidFill>
              </a:rPr>
              <a:t>：</a:t>
            </a:r>
            <a:r>
              <a:rPr lang="en-US" altLang="ja-JP" sz="1400" b="0" dirty="0" smtClean="0">
                <a:solidFill>
                  <a:schemeClr val="tx1">
                    <a:lumMod val="85000"/>
                    <a:lumOff val="15000"/>
                  </a:schemeClr>
                </a:solidFill>
              </a:rPr>
              <a:t>SG17</a:t>
            </a:r>
            <a:r>
              <a:rPr lang="ja-JP" altLang="en-US" sz="1400" b="0" dirty="0" err="1" smtClean="0">
                <a:solidFill>
                  <a:schemeClr val="tx1">
                    <a:lumMod val="85000"/>
                    <a:lumOff val="15000"/>
                  </a:schemeClr>
                </a:solidFill>
              </a:rPr>
              <a:t>、</a:t>
            </a:r>
            <a:r>
              <a:rPr lang="ja-JP" altLang="en-US" sz="1400" b="0" dirty="0" smtClean="0">
                <a:solidFill>
                  <a:schemeClr val="tx1">
                    <a:lumMod val="85000"/>
                    <a:lumOff val="15000"/>
                  </a:schemeClr>
                </a:solidFill>
              </a:rPr>
              <a:t>特にアイデンティティ管理を担任する</a:t>
            </a:r>
            <a:r>
              <a:rPr lang="en-US" altLang="ja-JP" sz="1400" b="0" dirty="0" smtClean="0">
                <a:solidFill>
                  <a:schemeClr val="tx1">
                    <a:lumMod val="85000"/>
                    <a:lumOff val="15000"/>
                  </a:schemeClr>
                </a:solidFill>
              </a:rPr>
              <a:t>Q10</a:t>
            </a:r>
            <a:r>
              <a:rPr lang="ja-JP" altLang="en-US" sz="1400" b="0" dirty="0" smtClean="0">
                <a:solidFill>
                  <a:schemeClr val="tx1">
                    <a:lumMod val="85000"/>
                    <a:lumOff val="15000"/>
                  </a:schemeClr>
                </a:solidFill>
              </a:rPr>
              <a:t>が報告内容の中心</a:t>
            </a:r>
            <a:r>
              <a:rPr lang="ja-JP" altLang="en-US" sz="1400" b="0" dirty="0">
                <a:solidFill>
                  <a:schemeClr val="tx1">
                    <a:lumMod val="85000"/>
                    <a:lumOff val="15000"/>
                  </a:schemeClr>
                </a:solidFill>
              </a:rPr>
              <a:t>と</a:t>
            </a:r>
            <a:r>
              <a:rPr lang="ja-JP" altLang="en-US" sz="1400" b="0" dirty="0" smtClean="0">
                <a:solidFill>
                  <a:schemeClr val="tx1">
                    <a:lumMod val="85000"/>
                    <a:lumOff val="15000"/>
                  </a:schemeClr>
                </a:solidFill>
              </a:rPr>
              <a:t>なり、以下のような作業項目の進捗状況</a:t>
            </a:r>
            <a:r>
              <a:rPr lang="ja-JP" altLang="en-US" sz="1400" b="0" dirty="0">
                <a:solidFill>
                  <a:schemeClr val="tx1">
                    <a:lumMod val="85000"/>
                    <a:lumOff val="15000"/>
                  </a:schemeClr>
                </a:solidFill>
              </a:rPr>
              <a:t>に</a:t>
            </a:r>
            <a:r>
              <a:rPr lang="ja-JP" altLang="en-US" sz="1400" b="0" dirty="0" smtClean="0">
                <a:solidFill>
                  <a:schemeClr val="tx1">
                    <a:lumMod val="85000"/>
                    <a:lumOff val="15000"/>
                  </a:schemeClr>
                </a:solidFill>
              </a:rPr>
              <a:t>ついて共有している</a:t>
            </a:r>
            <a:endParaRPr lang="en-US" altLang="ja-JP" sz="1400" b="0" dirty="0" smtClean="0">
              <a:solidFill>
                <a:schemeClr val="tx1">
                  <a:lumMod val="85000"/>
                  <a:lumOff val="15000"/>
                </a:schemeClr>
              </a:solidFill>
            </a:endParaRPr>
          </a:p>
          <a:p>
            <a:r>
              <a:rPr lang="en-US" altLang="ja-JP" sz="1400" b="0" dirty="0">
                <a:solidFill>
                  <a:schemeClr val="tx1">
                    <a:lumMod val="85000"/>
                    <a:lumOff val="15000"/>
                  </a:schemeClr>
                </a:solidFill>
              </a:rPr>
              <a:t>	</a:t>
            </a:r>
            <a:r>
              <a:rPr lang="ja-JP" altLang="en-US" sz="1400" b="0" dirty="0" smtClean="0">
                <a:solidFill>
                  <a:schemeClr val="tx1">
                    <a:lumMod val="85000"/>
                    <a:lumOff val="15000"/>
                  </a:schemeClr>
                </a:solidFill>
              </a:rPr>
              <a:t>・</a:t>
            </a:r>
            <a:r>
              <a:rPr lang="en-US" altLang="ja-JP" sz="1400" b="0" dirty="0" err="1" smtClean="0">
                <a:solidFill>
                  <a:schemeClr val="tx1">
                    <a:lumMod val="85000"/>
                    <a:lumOff val="15000"/>
                  </a:schemeClr>
                </a:solidFill>
              </a:rPr>
              <a:t>X.gpwd</a:t>
            </a:r>
            <a:r>
              <a:rPr lang="ja-JP" altLang="en-US" sz="1400" b="0" dirty="0" smtClean="0">
                <a:solidFill>
                  <a:schemeClr val="tx1">
                    <a:lumMod val="85000"/>
                    <a:lumOff val="15000"/>
                  </a:schemeClr>
                </a:solidFill>
              </a:rPr>
              <a:t>「セキュアなパスワード、及びパスワードレス認証ソリューションに関する脅威分析とガイドライン」</a:t>
            </a:r>
            <a:endParaRPr lang="en-US" altLang="ja-JP" sz="1400" b="0" dirty="0" smtClean="0">
              <a:solidFill>
                <a:schemeClr val="tx1">
                  <a:lumMod val="85000"/>
                  <a:lumOff val="15000"/>
                </a:schemeClr>
              </a:solidFill>
            </a:endParaRPr>
          </a:p>
          <a:p>
            <a:r>
              <a:rPr lang="en-US" altLang="ja-JP" sz="1400" b="0" dirty="0" smtClean="0">
                <a:solidFill>
                  <a:schemeClr val="tx1">
                    <a:lumMod val="85000"/>
                    <a:lumOff val="15000"/>
                  </a:schemeClr>
                </a:solidFill>
              </a:rPr>
              <a:t>	</a:t>
            </a:r>
            <a:r>
              <a:rPr lang="ja-JP" altLang="en-US" sz="1400" b="0" dirty="0" smtClean="0">
                <a:solidFill>
                  <a:schemeClr val="tx1">
                    <a:lumMod val="85000"/>
                    <a:lumOff val="15000"/>
                  </a:schemeClr>
                </a:solidFill>
              </a:rPr>
              <a:t>・</a:t>
            </a:r>
            <a:r>
              <a:rPr lang="en-US" altLang="ja-JP" sz="1400" b="0" dirty="0" smtClean="0">
                <a:solidFill>
                  <a:schemeClr val="tx1">
                    <a:lumMod val="85000"/>
                    <a:lumOff val="15000"/>
                  </a:schemeClr>
                </a:solidFill>
              </a:rPr>
              <a:t>X.1250rev</a:t>
            </a:r>
            <a:r>
              <a:rPr lang="ja-JP" altLang="en-US" sz="1400" b="0" dirty="0" smtClean="0">
                <a:solidFill>
                  <a:schemeClr val="tx1">
                    <a:lumMod val="85000"/>
                    <a:lumOff val="15000"/>
                  </a:schemeClr>
                </a:solidFill>
              </a:rPr>
              <a:t>「グローバル</a:t>
            </a:r>
            <a:r>
              <a:rPr lang="en-US" altLang="ja-JP" sz="1400" b="0" dirty="0" smtClean="0">
                <a:solidFill>
                  <a:schemeClr val="tx1">
                    <a:lumMod val="85000"/>
                    <a:lumOff val="15000"/>
                  </a:schemeClr>
                </a:solidFill>
              </a:rPr>
              <a:t>ID</a:t>
            </a:r>
            <a:r>
              <a:rPr lang="ja-JP" altLang="en-US" sz="1400" b="0" dirty="0" smtClean="0">
                <a:solidFill>
                  <a:schemeClr val="tx1">
                    <a:lumMod val="85000"/>
                    <a:lumOff val="15000"/>
                  </a:schemeClr>
                </a:solidFill>
              </a:rPr>
              <a:t>管理と相互運用性に関するベースライン能力」</a:t>
            </a:r>
            <a:endParaRPr lang="en-US" altLang="ja-JP" sz="1400" b="0" dirty="0" smtClean="0">
              <a:solidFill>
                <a:schemeClr val="tx1">
                  <a:lumMod val="85000"/>
                  <a:lumOff val="15000"/>
                </a:schemeClr>
              </a:solidFill>
            </a:endParaRPr>
          </a:p>
          <a:p>
            <a:r>
              <a:rPr lang="ja-JP" altLang="en-US" sz="1400" b="0" dirty="0">
                <a:solidFill>
                  <a:schemeClr val="tx1">
                    <a:lumMod val="85000"/>
                    <a:lumOff val="15000"/>
                  </a:schemeClr>
                </a:solidFill>
              </a:rPr>
              <a:t>　</a:t>
            </a:r>
            <a:r>
              <a:rPr lang="ja-JP" altLang="en-US" sz="1400" b="0" dirty="0" smtClean="0">
                <a:solidFill>
                  <a:schemeClr val="tx1">
                    <a:lumMod val="85000"/>
                    <a:lumOff val="15000"/>
                  </a:schemeClr>
                </a:solidFill>
              </a:rPr>
              <a:t>　 ・</a:t>
            </a:r>
            <a:r>
              <a:rPr lang="en-US" altLang="ja-JP" sz="1400" b="0" dirty="0" smtClean="0">
                <a:solidFill>
                  <a:schemeClr val="tx1">
                    <a:lumMod val="85000"/>
                    <a:lumOff val="15000"/>
                  </a:schemeClr>
                </a:solidFill>
              </a:rPr>
              <a:t>X.1251rev</a:t>
            </a:r>
            <a:r>
              <a:rPr lang="ja-JP" altLang="en-US" sz="1400" b="0" dirty="0" smtClean="0">
                <a:solidFill>
                  <a:schemeClr val="tx1">
                    <a:lumMod val="85000"/>
                    <a:lumOff val="15000"/>
                  </a:schemeClr>
                </a:solidFill>
              </a:rPr>
              <a:t>「デジタル</a:t>
            </a:r>
            <a:r>
              <a:rPr lang="en-US" altLang="ja-JP" sz="1400" b="0" dirty="0" smtClean="0">
                <a:solidFill>
                  <a:schemeClr val="tx1">
                    <a:lumMod val="85000"/>
                    <a:lumOff val="15000"/>
                  </a:schemeClr>
                </a:solidFill>
              </a:rPr>
              <a:t>ID</a:t>
            </a:r>
            <a:r>
              <a:rPr lang="ja-JP" altLang="en-US" sz="1400" b="0" dirty="0" smtClean="0">
                <a:solidFill>
                  <a:schemeClr val="tx1">
                    <a:lumMod val="85000"/>
                    <a:lumOff val="15000"/>
                  </a:schemeClr>
                </a:solidFill>
              </a:rPr>
              <a:t>のユーザーコントロールに関するフレームワーク」</a:t>
            </a:r>
            <a:endParaRPr lang="en-US" altLang="ja-JP" sz="1400" b="0" dirty="0" smtClean="0">
              <a:solidFill>
                <a:schemeClr val="tx1">
                  <a:lumMod val="85000"/>
                  <a:lumOff val="15000"/>
                </a:schemeClr>
              </a:solidFill>
            </a:endParaRPr>
          </a:p>
          <a:p>
            <a:r>
              <a:rPr lang="ja-JP" altLang="en-US" sz="1400" dirty="0" smtClean="0">
                <a:solidFill>
                  <a:schemeClr val="tx1">
                    <a:lumMod val="85000"/>
                    <a:lumOff val="15000"/>
                  </a:schemeClr>
                </a:solidFill>
              </a:rPr>
              <a:t>・</a:t>
            </a:r>
            <a:r>
              <a:rPr lang="en-US" altLang="ja-JP" sz="1400" dirty="0" smtClean="0">
                <a:solidFill>
                  <a:schemeClr val="tx1">
                    <a:lumMod val="85000"/>
                    <a:lumOff val="15000"/>
                  </a:schemeClr>
                </a:solidFill>
              </a:rPr>
              <a:t>ISO</a:t>
            </a:r>
            <a:r>
              <a:rPr lang="ja-JP" altLang="en-US" sz="1400" dirty="0" smtClean="0">
                <a:solidFill>
                  <a:schemeClr val="tx1">
                    <a:lumMod val="85000"/>
                    <a:lumOff val="15000"/>
                  </a:schemeClr>
                </a:solidFill>
              </a:rPr>
              <a:t>：</a:t>
            </a:r>
            <a:r>
              <a:rPr lang="en-US" altLang="ja-JP" sz="1400" b="0" dirty="0" smtClean="0">
                <a:solidFill>
                  <a:schemeClr val="tx1">
                    <a:lumMod val="85000"/>
                    <a:lumOff val="15000"/>
                  </a:schemeClr>
                </a:solidFill>
              </a:rPr>
              <a:t>ISO/TR23249</a:t>
            </a:r>
            <a:r>
              <a:rPr lang="ja-JP" altLang="en-US" sz="1400" b="0" dirty="0" smtClean="0">
                <a:solidFill>
                  <a:schemeClr val="tx1">
                    <a:lumMod val="85000"/>
                    <a:lumOff val="15000"/>
                  </a:schemeClr>
                </a:solidFill>
              </a:rPr>
              <a:t>「既存の</a:t>
            </a:r>
            <a:r>
              <a:rPr lang="en-US" altLang="ja-JP" sz="1400" b="0" dirty="0" smtClean="0">
                <a:solidFill>
                  <a:schemeClr val="tx1">
                    <a:lumMod val="85000"/>
                    <a:lumOff val="15000"/>
                  </a:schemeClr>
                </a:solidFill>
              </a:rPr>
              <a:t>DLT</a:t>
            </a:r>
            <a:r>
              <a:rPr lang="ja-JP" altLang="en-US" sz="1400" b="0" dirty="0" smtClean="0">
                <a:solidFill>
                  <a:schemeClr val="tx1">
                    <a:lumMod val="85000"/>
                    <a:lumOff val="15000"/>
                  </a:schemeClr>
                </a:solidFill>
              </a:rPr>
              <a:t>ベース</a:t>
            </a:r>
            <a:r>
              <a:rPr lang="en-US" altLang="ja-JP" sz="1400" b="0" dirty="0" smtClean="0">
                <a:solidFill>
                  <a:schemeClr val="tx1">
                    <a:lumMod val="85000"/>
                    <a:lumOff val="15000"/>
                  </a:schemeClr>
                </a:solidFill>
              </a:rPr>
              <a:t>ID</a:t>
            </a:r>
            <a:r>
              <a:rPr lang="ja-JP" altLang="en-US" sz="1400" b="0" dirty="0" smtClean="0">
                <a:solidFill>
                  <a:schemeClr val="tx1">
                    <a:lumMod val="85000"/>
                    <a:lumOff val="15000"/>
                  </a:schemeClr>
                </a:solidFill>
              </a:rPr>
              <a:t>管理の概要」</a:t>
            </a:r>
            <a:r>
              <a:rPr lang="ja-JP" altLang="en-US" sz="1400" dirty="0" smtClean="0">
                <a:solidFill>
                  <a:schemeClr val="tx1">
                    <a:lumMod val="85000"/>
                    <a:lumOff val="15000"/>
                  </a:schemeClr>
                </a:solidFill>
              </a:rPr>
              <a:t>、</a:t>
            </a:r>
            <a:r>
              <a:rPr lang="en-US" altLang="ja-JP" sz="1400" b="0" dirty="0" smtClean="0">
                <a:solidFill>
                  <a:schemeClr val="tx1">
                    <a:lumMod val="85000"/>
                    <a:lumOff val="15000"/>
                  </a:schemeClr>
                </a:solidFill>
              </a:rPr>
              <a:t>ISO/AWI7603</a:t>
            </a:r>
            <a:r>
              <a:rPr lang="ja-JP" altLang="en-US" sz="1400" b="0" dirty="0" smtClean="0">
                <a:solidFill>
                  <a:schemeClr val="tx1">
                    <a:lumMod val="85000"/>
                    <a:lumOff val="15000"/>
                  </a:schemeClr>
                </a:solidFill>
              </a:rPr>
              <a:t>「ブロックチェーンと分散型台帳技術</a:t>
            </a:r>
            <a:r>
              <a:rPr lang="en-US" altLang="ja-JP" sz="1400" b="0" dirty="0" smtClean="0">
                <a:solidFill>
                  <a:schemeClr val="tx1">
                    <a:lumMod val="85000"/>
                    <a:lumOff val="15000"/>
                  </a:schemeClr>
                </a:solidFill>
              </a:rPr>
              <a:t>―</a:t>
            </a:r>
            <a:r>
              <a:rPr lang="ja-JP" altLang="en-US" sz="1400" b="0" dirty="0">
                <a:solidFill>
                  <a:schemeClr val="tx1">
                    <a:lumMod val="85000"/>
                    <a:lumOff val="15000"/>
                  </a:schemeClr>
                </a:solidFill>
              </a:rPr>
              <a:t>主体</a:t>
            </a:r>
            <a:r>
              <a:rPr lang="ja-JP" altLang="en-US" sz="1400" b="0" dirty="0" smtClean="0">
                <a:solidFill>
                  <a:schemeClr val="tx1">
                    <a:lumMod val="85000"/>
                    <a:lumOff val="15000"/>
                  </a:schemeClr>
                </a:solidFill>
              </a:rPr>
              <a:t>・モノの識別に係る分散型</a:t>
            </a:r>
            <a:r>
              <a:rPr lang="en-US" altLang="ja-JP" sz="1400" b="0" dirty="0" smtClean="0">
                <a:solidFill>
                  <a:schemeClr val="tx1">
                    <a:lumMod val="85000"/>
                    <a:lumOff val="15000"/>
                  </a:schemeClr>
                </a:solidFill>
              </a:rPr>
              <a:t>ID</a:t>
            </a:r>
            <a:r>
              <a:rPr lang="ja-JP" altLang="en-US" sz="1400" b="0" dirty="0" smtClean="0">
                <a:solidFill>
                  <a:schemeClr val="tx1">
                    <a:lumMod val="85000"/>
                    <a:lumOff val="15000"/>
                  </a:schemeClr>
                </a:solidFill>
              </a:rPr>
              <a:t>標準」、などの更新について共有している</a:t>
            </a:r>
            <a:endParaRPr lang="en-US" altLang="ja-JP" sz="1400" b="0" dirty="0" smtClean="0">
              <a:solidFill>
                <a:schemeClr val="tx1">
                  <a:lumMod val="85000"/>
                  <a:lumOff val="15000"/>
                </a:schemeClr>
              </a:solidFill>
            </a:endParaRPr>
          </a:p>
          <a:p>
            <a:r>
              <a:rPr lang="ja-JP" altLang="en-US" sz="1400" dirty="0" smtClean="0">
                <a:solidFill>
                  <a:schemeClr val="tx1">
                    <a:lumMod val="85000"/>
                    <a:lumOff val="15000"/>
                  </a:schemeClr>
                </a:solidFill>
              </a:rPr>
              <a:t>・</a:t>
            </a:r>
            <a:r>
              <a:rPr lang="en-US" altLang="ja-JP" sz="1400" dirty="0" smtClean="0">
                <a:solidFill>
                  <a:schemeClr val="tx1">
                    <a:lumMod val="85000"/>
                    <a:lumOff val="15000"/>
                  </a:schemeClr>
                </a:solidFill>
              </a:rPr>
              <a:t>W3C</a:t>
            </a:r>
            <a:r>
              <a:rPr lang="ja-JP" altLang="en-US" sz="1400" dirty="0" smtClean="0">
                <a:solidFill>
                  <a:schemeClr val="tx1">
                    <a:lumMod val="85000"/>
                    <a:lumOff val="15000"/>
                  </a:schemeClr>
                </a:solidFill>
              </a:rPr>
              <a:t>：</a:t>
            </a:r>
            <a:r>
              <a:rPr lang="it-IT" altLang="ja-JP" sz="1400" b="0" dirty="0">
                <a:solidFill>
                  <a:schemeClr val="tx1">
                    <a:lumMod val="85000"/>
                    <a:lumOff val="15000"/>
                  </a:schemeClr>
                </a:solidFill>
              </a:rPr>
              <a:t>Verifiable Credentials Data </a:t>
            </a:r>
            <a:r>
              <a:rPr lang="it-IT" altLang="ja-JP" sz="1400" b="0" dirty="0" smtClean="0">
                <a:solidFill>
                  <a:schemeClr val="tx1">
                    <a:lumMod val="85000"/>
                    <a:lumOff val="15000"/>
                  </a:schemeClr>
                </a:solidFill>
              </a:rPr>
              <a:t>Model</a:t>
            </a:r>
            <a:r>
              <a:rPr lang="ja-JP" altLang="en-US" sz="1400" b="0" dirty="0" smtClean="0">
                <a:solidFill>
                  <a:schemeClr val="tx1">
                    <a:lumMod val="85000"/>
                    <a:lumOff val="15000"/>
                  </a:schemeClr>
                </a:solidFill>
              </a:rPr>
              <a:t>（</a:t>
            </a:r>
            <a:r>
              <a:rPr lang="en-US" altLang="ja-JP" sz="1400" b="0" dirty="0" smtClean="0">
                <a:solidFill>
                  <a:schemeClr val="tx1">
                    <a:lumMod val="85000"/>
                    <a:lumOff val="15000"/>
                  </a:schemeClr>
                </a:solidFill>
              </a:rPr>
              <a:t>VCDM</a:t>
            </a:r>
            <a:r>
              <a:rPr lang="ja-JP" altLang="en-US" sz="1400" b="0" dirty="0" smtClean="0">
                <a:solidFill>
                  <a:schemeClr val="tx1">
                    <a:lumMod val="85000"/>
                    <a:lumOff val="15000"/>
                  </a:schemeClr>
                </a:solidFill>
              </a:rPr>
              <a:t>）</a:t>
            </a:r>
            <a:r>
              <a:rPr lang="en-US" altLang="ja-JP" sz="1400" b="0" dirty="0" smtClean="0">
                <a:solidFill>
                  <a:schemeClr val="tx1">
                    <a:lumMod val="85000"/>
                    <a:lumOff val="15000"/>
                  </a:schemeClr>
                </a:solidFill>
              </a:rPr>
              <a:t>2.0</a:t>
            </a:r>
            <a:r>
              <a:rPr lang="ja-JP" altLang="en-US" sz="1400" b="0" dirty="0" err="1" smtClean="0">
                <a:solidFill>
                  <a:schemeClr val="tx1">
                    <a:lumMod val="85000"/>
                    <a:lumOff val="15000"/>
                  </a:schemeClr>
                </a:solidFill>
              </a:rPr>
              <a:t>、</a:t>
            </a:r>
            <a:r>
              <a:rPr lang="ja-JP" altLang="en-US" sz="1400" b="0" dirty="0" smtClean="0">
                <a:solidFill>
                  <a:schemeClr val="tx1">
                    <a:lumMod val="85000"/>
                    <a:lumOff val="15000"/>
                  </a:schemeClr>
                </a:solidFill>
              </a:rPr>
              <a:t>及び</a:t>
            </a:r>
            <a:r>
              <a:rPr lang="en-US" altLang="ja-JP" sz="1400" b="0" dirty="0">
                <a:solidFill>
                  <a:schemeClr val="tx1">
                    <a:lumMod val="85000"/>
                    <a:lumOff val="15000"/>
                  </a:schemeClr>
                </a:solidFill>
              </a:rPr>
              <a:t>Securing Verifiable Credentials (SVC) </a:t>
            </a:r>
            <a:r>
              <a:rPr lang="en-US" altLang="ja-JP" sz="1400" b="0" dirty="0" smtClean="0">
                <a:solidFill>
                  <a:schemeClr val="tx1">
                    <a:lumMod val="85000"/>
                    <a:lumOff val="15000"/>
                  </a:schemeClr>
                </a:solidFill>
              </a:rPr>
              <a:t>1.0</a:t>
            </a:r>
            <a:r>
              <a:rPr lang="ja-JP" altLang="en-US" sz="1400" b="0" dirty="0" smtClean="0">
                <a:solidFill>
                  <a:schemeClr val="tx1">
                    <a:lumMod val="85000"/>
                    <a:lumOff val="15000"/>
                  </a:schemeClr>
                </a:solidFill>
              </a:rPr>
              <a:t>などの更新について共有している</a:t>
            </a:r>
            <a:endParaRPr lang="en-US" altLang="ja-JP" sz="1400" b="0" dirty="0" smtClean="0">
              <a:solidFill>
                <a:schemeClr val="tx1">
                  <a:lumMod val="85000"/>
                  <a:lumOff val="15000"/>
                </a:schemeClr>
              </a:solidFill>
            </a:endParaRPr>
          </a:p>
          <a:p>
            <a:r>
              <a:rPr lang="ja-JP" altLang="en-US" sz="1400" dirty="0" smtClean="0">
                <a:solidFill>
                  <a:schemeClr val="tx1">
                    <a:lumMod val="85000"/>
                    <a:lumOff val="15000"/>
                  </a:schemeClr>
                </a:solidFill>
              </a:rPr>
              <a:t>・</a:t>
            </a:r>
            <a:r>
              <a:rPr lang="en-US" altLang="ja-JP" sz="1400" dirty="0" smtClean="0">
                <a:solidFill>
                  <a:schemeClr val="tx1">
                    <a:lumMod val="85000"/>
                    <a:lumOff val="15000"/>
                  </a:schemeClr>
                </a:solidFill>
              </a:rPr>
              <a:t>FIDO</a:t>
            </a:r>
            <a:r>
              <a:rPr lang="ja-JP" altLang="en-US" sz="1400" dirty="0" smtClean="0">
                <a:solidFill>
                  <a:schemeClr val="tx1">
                    <a:lumMod val="85000"/>
                    <a:lumOff val="15000"/>
                  </a:schemeClr>
                </a:solidFill>
              </a:rPr>
              <a:t>：</a:t>
            </a:r>
            <a:r>
              <a:rPr lang="en-US" altLang="ja-JP" sz="1400" b="0" dirty="0">
                <a:solidFill>
                  <a:schemeClr val="tx1">
                    <a:lumMod val="85000"/>
                    <a:lumOff val="15000"/>
                  </a:schemeClr>
                </a:solidFill>
              </a:rPr>
              <a:t>FIDO Device </a:t>
            </a:r>
            <a:r>
              <a:rPr lang="en-US" altLang="ja-JP" sz="1400" b="0" dirty="0" smtClean="0">
                <a:solidFill>
                  <a:schemeClr val="tx1">
                    <a:lumMod val="85000"/>
                    <a:lumOff val="15000"/>
                  </a:schemeClr>
                </a:solidFill>
              </a:rPr>
              <a:t>Onboard</a:t>
            </a:r>
            <a:r>
              <a:rPr lang="ja-JP" altLang="en-US" sz="1400" b="0" dirty="0" smtClean="0">
                <a:solidFill>
                  <a:schemeClr val="tx1">
                    <a:lumMod val="85000"/>
                    <a:lumOff val="15000"/>
                  </a:schemeClr>
                </a:solidFill>
              </a:rPr>
              <a:t>（</a:t>
            </a:r>
            <a:r>
              <a:rPr lang="en-US" altLang="ja-JP" sz="1400" b="0" dirty="0" smtClean="0">
                <a:solidFill>
                  <a:schemeClr val="tx1">
                    <a:lumMod val="85000"/>
                    <a:lumOff val="15000"/>
                  </a:schemeClr>
                </a:solidFill>
              </a:rPr>
              <a:t>FDO</a:t>
            </a:r>
            <a:r>
              <a:rPr lang="ja-JP" altLang="en-US" sz="1400" b="0" dirty="0" smtClean="0">
                <a:solidFill>
                  <a:schemeClr val="tx1">
                    <a:lumMod val="85000"/>
                    <a:lumOff val="15000"/>
                  </a:schemeClr>
                </a:solidFill>
              </a:rPr>
              <a:t>）</a:t>
            </a:r>
            <a:r>
              <a:rPr lang="en-US" altLang="ja-JP" sz="1400" b="0" dirty="0" smtClean="0">
                <a:solidFill>
                  <a:schemeClr val="tx1">
                    <a:lumMod val="85000"/>
                    <a:lumOff val="15000"/>
                  </a:schemeClr>
                </a:solidFill>
              </a:rPr>
              <a:t>1.1</a:t>
            </a:r>
            <a:r>
              <a:rPr lang="ja-JP" altLang="en-US" sz="1400" b="0" dirty="0" smtClean="0">
                <a:solidFill>
                  <a:schemeClr val="tx1">
                    <a:lumMod val="85000"/>
                    <a:lumOff val="15000"/>
                  </a:schemeClr>
                </a:solidFill>
              </a:rPr>
              <a:t>の更新</a:t>
            </a:r>
            <a:r>
              <a:rPr lang="ja-JP" altLang="en-US" sz="1400" dirty="0" smtClean="0">
                <a:solidFill>
                  <a:schemeClr val="tx1">
                    <a:lumMod val="85000"/>
                    <a:lumOff val="15000"/>
                  </a:schemeClr>
                </a:solidFill>
              </a:rPr>
              <a:t>、</a:t>
            </a:r>
            <a:r>
              <a:rPr lang="ja-JP" altLang="en-US" sz="1400" b="0" dirty="0" smtClean="0">
                <a:solidFill>
                  <a:schemeClr val="tx1">
                    <a:lumMod val="85000"/>
                    <a:lumOff val="15000"/>
                  </a:schemeClr>
                </a:solidFill>
              </a:rPr>
              <a:t>共通パスワードレスサインイン標準の</a:t>
            </a:r>
            <a:r>
              <a:rPr lang="en-US" altLang="ja-JP" sz="1400" b="0" dirty="0" smtClean="0">
                <a:solidFill>
                  <a:schemeClr val="tx1">
                    <a:lumMod val="85000"/>
                    <a:lumOff val="15000"/>
                  </a:schemeClr>
                </a:solidFill>
              </a:rPr>
              <a:t>Multi-Device Credentials</a:t>
            </a:r>
            <a:r>
              <a:rPr lang="ja-JP" altLang="en-US" sz="1400" b="0" dirty="0" smtClean="0">
                <a:solidFill>
                  <a:schemeClr val="tx1">
                    <a:lumMod val="85000"/>
                    <a:lumOff val="15000"/>
                  </a:schemeClr>
                </a:solidFill>
              </a:rPr>
              <a:t>のローンチ等について共有している</a:t>
            </a:r>
            <a:endParaRPr lang="en-US" altLang="ja-JP" sz="1400" b="0" dirty="0" smtClean="0">
              <a:solidFill>
                <a:schemeClr val="tx1">
                  <a:lumMod val="85000"/>
                  <a:lumOff val="15000"/>
                </a:schemeClr>
              </a:solidFill>
            </a:endParaRPr>
          </a:p>
        </p:txBody>
      </p:sp>
      <p:sp>
        <p:nvSpPr>
          <p:cNvPr id="39" name="テキスト プレースホルダー 2"/>
          <p:cNvSpPr>
            <a:spLocks noGrp="1"/>
          </p:cNvSpPr>
          <p:nvPr>
            <p:ph type="body" sz="quarter" idx="4294967295"/>
          </p:nvPr>
        </p:nvSpPr>
        <p:spPr>
          <a:xfrm>
            <a:off x="352669" y="1928137"/>
            <a:ext cx="1601492" cy="2964447"/>
          </a:xfrm>
          <a:prstGeom prst="rect">
            <a:avLst/>
          </a:prstGeom>
          <a:solidFill>
            <a:schemeClr val="accent2">
              <a:lumMod val="25000"/>
              <a:lumOff val="75000"/>
            </a:schemeClr>
          </a:solidFill>
          <a:ln>
            <a:noFill/>
          </a:ln>
        </p:spPr>
        <p:txBody>
          <a:bodyPr lIns="72000" rIns="72000" anchor="ctr"/>
          <a:lstStyle/>
          <a:p>
            <a:pPr algn="ctr"/>
            <a:r>
              <a:rPr lang="ja-JP" altLang="en-US" sz="1400" dirty="0">
                <a:solidFill>
                  <a:schemeClr val="tx1">
                    <a:lumMod val="85000"/>
                    <a:lumOff val="15000"/>
                  </a:schemeClr>
                </a:solidFill>
              </a:rPr>
              <a:t>規格・作業項目</a:t>
            </a:r>
            <a:endParaRPr lang="en-US" altLang="ja-JP" sz="1400" dirty="0">
              <a:solidFill>
                <a:schemeClr val="tx1">
                  <a:lumMod val="85000"/>
                  <a:lumOff val="15000"/>
                </a:schemeClr>
              </a:solidFill>
            </a:endParaRPr>
          </a:p>
          <a:p>
            <a:pPr algn="ctr"/>
            <a:r>
              <a:rPr lang="ja-JP" altLang="en-US" sz="1400" dirty="0">
                <a:solidFill>
                  <a:schemeClr val="tx1">
                    <a:lumMod val="85000"/>
                    <a:lumOff val="15000"/>
                  </a:schemeClr>
                </a:solidFill>
              </a:rPr>
              <a:t>に関する事項</a:t>
            </a:r>
            <a:endParaRPr lang="en-US" altLang="ja-JP" sz="1400" dirty="0">
              <a:solidFill>
                <a:schemeClr val="tx1">
                  <a:lumMod val="85000"/>
                  <a:lumOff val="15000"/>
                </a:schemeClr>
              </a:solidFill>
            </a:endParaRPr>
          </a:p>
        </p:txBody>
      </p:sp>
      <p:sp>
        <p:nvSpPr>
          <p:cNvPr id="40" name="テキスト プレースホルダー 2"/>
          <p:cNvSpPr>
            <a:spLocks noGrp="1"/>
          </p:cNvSpPr>
          <p:nvPr>
            <p:ph type="body" sz="quarter" idx="4294967295"/>
          </p:nvPr>
        </p:nvSpPr>
        <p:spPr>
          <a:xfrm>
            <a:off x="2027904" y="4966953"/>
            <a:ext cx="7567190" cy="1486919"/>
          </a:xfrm>
          <a:prstGeom prst="rect">
            <a:avLst/>
          </a:prstGeom>
          <a:noFill/>
          <a:ln>
            <a:solidFill>
              <a:schemeClr val="accent1"/>
            </a:solidFill>
          </a:ln>
        </p:spPr>
        <p:txBody>
          <a:bodyPr lIns="72000" rIns="72000" anchor="ctr"/>
          <a:lstStyle/>
          <a:p>
            <a:r>
              <a:rPr lang="ja-JP" altLang="en-US" sz="1400" b="0" dirty="0" smtClean="0">
                <a:solidFill>
                  <a:schemeClr val="tx1">
                    <a:lumMod val="85000"/>
                    <a:lumOff val="15000"/>
                  </a:schemeClr>
                </a:solidFill>
              </a:rPr>
              <a:t>・</a:t>
            </a:r>
            <a:r>
              <a:rPr lang="en-US" altLang="ja-JP" sz="1400" b="0" dirty="0" smtClean="0">
                <a:solidFill>
                  <a:schemeClr val="tx1">
                    <a:lumMod val="85000"/>
                    <a:lumOff val="15000"/>
                  </a:schemeClr>
                </a:solidFill>
              </a:rPr>
              <a:t>ITU-T SG17</a:t>
            </a:r>
            <a:r>
              <a:rPr lang="ja-JP" altLang="en-US" sz="1400" b="0" dirty="0" smtClean="0">
                <a:solidFill>
                  <a:schemeClr val="tx1">
                    <a:lumMod val="85000"/>
                    <a:lumOff val="15000"/>
                  </a:schemeClr>
                </a:solidFill>
              </a:rPr>
              <a:t>と、</a:t>
            </a:r>
            <a:r>
              <a:rPr lang="en-US" altLang="ja-JP" sz="1400" b="0" dirty="0" smtClean="0">
                <a:solidFill>
                  <a:schemeClr val="tx1">
                    <a:lumMod val="85000"/>
                    <a:lumOff val="15000"/>
                  </a:schemeClr>
                </a:solidFill>
              </a:rPr>
              <a:t>ISO/TC307</a:t>
            </a:r>
            <a:r>
              <a:rPr lang="ja-JP" altLang="en-US" sz="1400" b="0" dirty="0" smtClean="0">
                <a:solidFill>
                  <a:schemeClr val="tx1">
                    <a:lumMod val="85000"/>
                    <a:lumOff val="15000"/>
                  </a:schemeClr>
                </a:solidFill>
              </a:rPr>
              <a:t>の共同ワークショップ「</a:t>
            </a:r>
            <a:r>
              <a:rPr lang="en-US" altLang="ja-JP" sz="1400" b="0" dirty="0" smtClean="0">
                <a:solidFill>
                  <a:schemeClr val="tx1">
                    <a:lumMod val="85000"/>
                    <a:lumOff val="15000"/>
                  </a:schemeClr>
                </a:solidFill>
              </a:rPr>
              <a:t>DLT</a:t>
            </a:r>
            <a:r>
              <a:rPr lang="ja-JP" altLang="en-US" sz="1400" b="0" dirty="0" smtClean="0">
                <a:solidFill>
                  <a:schemeClr val="tx1">
                    <a:lumMod val="85000"/>
                    <a:lumOff val="15000"/>
                  </a:schemeClr>
                </a:solidFill>
              </a:rPr>
              <a:t>のセキュリティ、</a:t>
            </a:r>
            <a:r>
              <a:rPr lang="en-US" altLang="ja-JP" sz="1400" b="0" dirty="0" smtClean="0">
                <a:solidFill>
                  <a:schemeClr val="tx1">
                    <a:lumMod val="85000"/>
                    <a:lumOff val="15000"/>
                  </a:schemeClr>
                </a:solidFill>
              </a:rPr>
              <a:t>ID</a:t>
            </a:r>
            <a:r>
              <a:rPr lang="ja-JP" altLang="en-US" sz="1400" b="0" dirty="0" smtClean="0">
                <a:solidFill>
                  <a:schemeClr val="tx1">
                    <a:lumMod val="85000"/>
                    <a:lumOff val="15000"/>
                  </a:schemeClr>
                </a:solidFill>
              </a:rPr>
              <a:t>管理及びプライバシー」が</a:t>
            </a:r>
            <a:r>
              <a:rPr lang="en-US" altLang="ja-JP" sz="1400" b="0" dirty="0" smtClean="0">
                <a:solidFill>
                  <a:schemeClr val="tx1">
                    <a:lumMod val="85000"/>
                    <a:lumOff val="15000"/>
                  </a:schemeClr>
                </a:solidFill>
              </a:rPr>
              <a:t>2023</a:t>
            </a:r>
            <a:r>
              <a:rPr lang="ja-JP" altLang="en-US" sz="1400" b="0" dirty="0" smtClean="0">
                <a:solidFill>
                  <a:schemeClr val="tx1">
                    <a:lumMod val="85000"/>
                    <a:lumOff val="15000"/>
                  </a:schemeClr>
                </a:solidFill>
              </a:rPr>
              <a:t>年</a:t>
            </a:r>
            <a:r>
              <a:rPr lang="en-US" altLang="ja-JP" sz="1400" b="0" dirty="0" smtClean="0">
                <a:solidFill>
                  <a:schemeClr val="tx1">
                    <a:lumMod val="85000"/>
                    <a:lumOff val="15000"/>
                  </a:schemeClr>
                </a:solidFill>
              </a:rPr>
              <a:t>2</a:t>
            </a:r>
            <a:r>
              <a:rPr lang="ja-JP" altLang="en-US" sz="1400" b="0" dirty="0" smtClean="0">
                <a:solidFill>
                  <a:schemeClr val="tx1">
                    <a:lumMod val="85000"/>
                    <a:lumOff val="15000"/>
                  </a:schemeClr>
                </a:solidFill>
              </a:rPr>
              <a:t>月に開催予定である</a:t>
            </a:r>
            <a:endParaRPr lang="en-US" altLang="ja-JP" sz="1400" b="0" dirty="0" smtClean="0">
              <a:solidFill>
                <a:schemeClr val="tx1">
                  <a:lumMod val="85000"/>
                  <a:lumOff val="15000"/>
                </a:schemeClr>
              </a:solidFill>
            </a:endParaRPr>
          </a:p>
          <a:p>
            <a:r>
              <a:rPr lang="ja-JP" altLang="en-US" sz="1400" b="0" dirty="0" smtClean="0">
                <a:solidFill>
                  <a:schemeClr val="tx1">
                    <a:lumMod val="85000"/>
                    <a:lumOff val="15000"/>
                  </a:schemeClr>
                </a:solidFill>
              </a:rPr>
              <a:t>・デジタル</a:t>
            </a:r>
            <a:r>
              <a:rPr lang="en-US" altLang="ja-JP" sz="1400" b="0" dirty="0">
                <a:solidFill>
                  <a:schemeClr val="tx1">
                    <a:lumMod val="85000"/>
                    <a:lumOff val="15000"/>
                  </a:schemeClr>
                </a:solidFill>
              </a:rPr>
              <a:t>Covid-19</a:t>
            </a:r>
            <a:r>
              <a:rPr lang="ja-JP" altLang="en-US" sz="1400" b="0" dirty="0" smtClean="0">
                <a:solidFill>
                  <a:schemeClr val="tx1">
                    <a:lumMod val="85000"/>
                    <a:lumOff val="15000"/>
                  </a:schemeClr>
                </a:solidFill>
              </a:rPr>
              <a:t>証明書に関する</a:t>
            </a:r>
            <a:r>
              <a:rPr lang="en-US" altLang="ja-JP" sz="1400" b="0" dirty="0" smtClean="0">
                <a:solidFill>
                  <a:schemeClr val="tx1">
                    <a:lumMod val="85000"/>
                    <a:lumOff val="15000"/>
                  </a:schemeClr>
                </a:solidFill>
              </a:rPr>
              <a:t>JCA</a:t>
            </a:r>
            <a:r>
              <a:rPr lang="ja-JP" altLang="en-US" sz="1400" b="0" dirty="0" smtClean="0">
                <a:solidFill>
                  <a:schemeClr val="tx1">
                    <a:lumMod val="85000"/>
                    <a:lumOff val="15000"/>
                  </a:schemeClr>
                </a:solidFill>
              </a:rPr>
              <a:t>である</a:t>
            </a:r>
            <a:r>
              <a:rPr lang="en-US" altLang="ja-JP" sz="1400" b="0" dirty="0" smtClean="0">
                <a:solidFill>
                  <a:schemeClr val="tx1">
                    <a:lumMod val="85000"/>
                    <a:lumOff val="15000"/>
                  </a:schemeClr>
                </a:solidFill>
              </a:rPr>
              <a:t>JCA-DCC</a:t>
            </a:r>
            <a:r>
              <a:rPr lang="ja-JP" altLang="en-US" sz="1400" b="0" dirty="0" smtClean="0">
                <a:solidFill>
                  <a:schemeClr val="tx1">
                    <a:lumMod val="85000"/>
                    <a:lumOff val="15000"/>
                  </a:schemeClr>
                </a:solidFill>
              </a:rPr>
              <a:t>の初回会合が</a:t>
            </a:r>
            <a:r>
              <a:rPr lang="en-US" altLang="ja-JP" sz="1400" b="0" dirty="0" smtClean="0">
                <a:solidFill>
                  <a:schemeClr val="tx1">
                    <a:lumMod val="85000"/>
                    <a:lumOff val="15000"/>
                  </a:schemeClr>
                </a:solidFill>
              </a:rPr>
              <a:t>2022</a:t>
            </a:r>
            <a:r>
              <a:rPr lang="ja-JP" altLang="en-US" sz="1400" b="0" dirty="0" smtClean="0">
                <a:solidFill>
                  <a:schemeClr val="tx1">
                    <a:lumMod val="85000"/>
                    <a:lumOff val="15000"/>
                  </a:schemeClr>
                </a:solidFill>
              </a:rPr>
              <a:t>年</a:t>
            </a:r>
            <a:r>
              <a:rPr lang="en-US" altLang="ja-JP" sz="1400" b="0" dirty="0">
                <a:solidFill>
                  <a:schemeClr val="tx1">
                    <a:lumMod val="85000"/>
                    <a:lumOff val="15000"/>
                  </a:schemeClr>
                </a:solidFill>
              </a:rPr>
              <a:t>6</a:t>
            </a:r>
            <a:r>
              <a:rPr lang="ja-JP" altLang="en-US" sz="1400" b="0" dirty="0" smtClean="0">
                <a:solidFill>
                  <a:schemeClr val="tx1">
                    <a:lumMod val="85000"/>
                    <a:lumOff val="15000"/>
                  </a:schemeClr>
                </a:solidFill>
              </a:rPr>
              <a:t>月に開催され、</a:t>
            </a:r>
            <a:r>
              <a:rPr lang="en-US" altLang="ja-JP" sz="1400" b="0" dirty="0" smtClean="0">
                <a:solidFill>
                  <a:schemeClr val="tx1">
                    <a:lumMod val="85000"/>
                    <a:lumOff val="15000"/>
                  </a:schemeClr>
                </a:solidFill>
              </a:rPr>
              <a:t>JCA-</a:t>
            </a:r>
            <a:r>
              <a:rPr lang="en-US" altLang="ja-JP" sz="1400" b="0" dirty="0" err="1" smtClean="0">
                <a:solidFill>
                  <a:schemeClr val="tx1">
                    <a:lumMod val="85000"/>
                    <a:lumOff val="15000"/>
                  </a:schemeClr>
                </a:solidFill>
              </a:rPr>
              <a:t>IdM</a:t>
            </a:r>
            <a:r>
              <a:rPr lang="ja-JP" altLang="en-US" sz="1400" b="0" dirty="0" smtClean="0">
                <a:solidFill>
                  <a:schemeClr val="tx1">
                    <a:lumMod val="85000"/>
                    <a:lumOff val="15000"/>
                  </a:schemeClr>
                </a:solidFill>
              </a:rPr>
              <a:t>からも参加した。</a:t>
            </a:r>
            <a:r>
              <a:rPr lang="en-US" altLang="ja-JP" sz="1400" b="0" dirty="0" smtClean="0">
                <a:solidFill>
                  <a:schemeClr val="tx1">
                    <a:lumMod val="85000"/>
                    <a:lumOff val="15000"/>
                  </a:schemeClr>
                </a:solidFill>
              </a:rPr>
              <a:t>JCA-DCC</a:t>
            </a:r>
            <a:r>
              <a:rPr lang="ja-JP" altLang="en-US" sz="1400" b="0" dirty="0" smtClean="0">
                <a:solidFill>
                  <a:schemeClr val="tx1">
                    <a:lumMod val="85000"/>
                    <a:lumOff val="15000"/>
                  </a:schemeClr>
                </a:solidFill>
              </a:rPr>
              <a:t>は</a:t>
            </a:r>
            <a:r>
              <a:rPr lang="ja-JP" altLang="en-US" sz="1400" b="0" dirty="0">
                <a:solidFill>
                  <a:schemeClr val="tx1">
                    <a:lumMod val="85000"/>
                    <a:lumOff val="15000"/>
                  </a:schemeClr>
                </a:solidFill>
              </a:rPr>
              <a:t>デジタル</a:t>
            </a:r>
            <a:r>
              <a:rPr lang="en-US" altLang="ja-JP" sz="1400" b="0" dirty="0">
                <a:solidFill>
                  <a:schemeClr val="tx1">
                    <a:lumMod val="85000"/>
                    <a:lumOff val="15000"/>
                  </a:schemeClr>
                </a:solidFill>
              </a:rPr>
              <a:t>Covid-19</a:t>
            </a:r>
            <a:r>
              <a:rPr lang="ja-JP" altLang="en-US" sz="1400" b="0" dirty="0" smtClean="0">
                <a:solidFill>
                  <a:schemeClr val="tx1">
                    <a:lumMod val="85000"/>
                    <a:lumOff val="15000"/>
                  </a:schemeClr>
                </a:solidFill>
              </a:rPr>
              <a:t>証明書の標準化における互換性あるアーキテクチャの使用、相互運用性の向上を焦点としている</a:t>
            </a:r>
            <a:r>
              <a:rPr lang="en-US" altLang="ja-JP" sz="1400" b="0" dirty="0" smtClean="0">
                <a:solidFill>
                  <a:schemeClr val="tx1">
                    <a:lumMod val="85000"/>
                    <a:lumOff val="15000"/>
                  </a:schemeClr>
                </a:solidFill>
              </a:rPr>
              <a:t>JCA</a:t>
            </a:r>
            <a:r>
              <a:rPr lang="ja-JP" altLang="en-US" sz="1400" b="0" dirty="0" smtClean="0">
                <a:solidFill>
                  <a:schemeClr val="tx1">
                    <a:lumMod val="85000"/>
                    <a:lumOff val="15000"/>
                  </a:schemeClr>
                </a:solidFill>
              </a:rPr>
              <a:t>である</a:t>
            </a:r>
            <a:endParaRPr lang="en-US" altLang="ja-JP" sz="1400" b="0" dirty="0">
              <a:solidFill>
                <a:schemeClr val="tx1">
                  <a:lumMod val="85000"/>
                  <a:lumOff val="15000"/>
                </a:schemeClr>
              </a:solidFill>
            </a:endParaRPr>
          </a:p>
        </p:txBody>
      </p:sp>
      <p:sp>
        <p:nvSpPr>
          <p:cNvPr id="41" name="テキスト プレースホルダー 2"/>
          <p:cNvSpPr>
            <a:spLocks noGrp="1"/>
          </p:cNvSpPr>
          <p:nvPr>
            <p:ph type="body" sz="quarter" idx="4294967295"/>
          </p:nvPr>
        </p:nvSpPr>
        <p:spPr>
          <a:xfrm>
            <a:off x="352669" y="4966953"/>
            <a:ext cx="1601492" cy="1486919"/>
          </a:xfrm>
          <a:prstGeom prst="rect">
            <a:avLst/>
          </a:prstGeom>
          <a:solidFill>
            <a:schemeClr val="accent2">
              <a:lumMod val="25000"/>
              <a:lumOff val="75000"/>
            </a:schemeClr>
          </a:solidFill>
          <a:ln>
            <a:noFill/>
          </a:ln>
        </p:spPr>
        <p:txBody>
          <a:bodyPr lIns="72000" rIns="72000" anchor="ctr"/>
          <a:lstStyle/>
          <a:p>
            <a:pPr algn="ctr"/>
            <a:r>
              <a:rPr lang="ja-JP" altLang="en-US" sz="1400" dirty="0" smtClean="0">
                <a:solidFill>
                  <a:schemeClr val="tx1">
                    <a:lumMod val="85000"/>
                    <a:lumOff val="15000"/>
                  </a:schemeClr>
                </a:solidFill>
              </a:rPr>
              <a:t>規格・作業項目</a:t>
            </a:r>
            <a:endParaRPr lang="en-US" altLang="ja-JP" sz="1400" dirty="0" smtClean="0">
              <a:solidFill>
                <a:schemeClr val="tx1">
                  <a:lumMod val="85000"/>
                  <a:lumOff val="15000"/>
                </a:schemeClr>
              </a:solidFill>
            </a:endParaRPr>
          </a:p>
          <a:p>
            <a:pPr algn="ctr"/>
            <a:r>
              <a:rPr lang="ja-JP" altLang="en-US" sz="1400" dirty="0" smtClean="0">
                <a:solidFill>
                  <a:schemeClr val="tx1">
                    <a:lumMod val="85000"/>
                    <a:lumOff val="15000"/>
                  </a:schemeClr>
                </a:solidFill>
              </a:rPr>
              <a:t>以外の事項</a:t>
            </a:r>
            <a:endParaRPr lang="en-US" altLang="ja-JP" sz="1400" dirty="0">
              <a:solidFill>
                <a:schemeClr val="tx1">
                  <a:lumMod val="85000"/>
                  <a:lumOff val="15000"/>
                </a:schemeClr>
              </a:solidFill>
            </a:endParaRPr>
          </a:p>
        </p:txBody>
      </p:sp>
    </p:spTree>
    <p:extLst>
      <p:ext uri="{BB962C8B-B14F-4D97-AF65-F5344CB8AC3E}">
        <p14:creationId xmlns:p14="http://schemas.microsoft.com/office/powerpoint/2010/main" val="287889992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コンテンツ プレースホルダー 1"/>
          <p:cNvSpPr txBox="1">
            <a:spLocks/>
          </p:cNvSpPr>
          <p:nvPr/>
        </p:nvSpPr>
        <p:spPr>
          <a:xfrm>
            <a:off x="335694" y="643475"/>
            <a:ext cx="9410530" cy="860860"/>
          </a:xfrm>
          <a:prstGeom prst="rect">
            <a:avLst/>
          </a:prstGeom>
          <a:ln>
            <a:noFill/>
          </a:ln>
        </p:spPr>
        <p:txBody>
          <a:bodyPr/>
          <a:lst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285750" indent="-285750">
              <a:buFont typeface="Arial" panose="020B0604020202020204" pitchFamily="34" charset="0"/>
              <a:buChar char="•"/>
            </a:pPr>
            <a:r>
              <a:rPr lang="en-US" altLang="ja-JP" sz="1600" dirty="0" smtClean="0">
                <a:solidFill>
                  <a:schemeClr val="tx1">
                    <a:lumMod val="85000"/>
                    <a:lumOff val="15000"/>
                  </a:schemeClr>
                </a:solidFill>
              </a:rPr>
              <a:t>JCA-</a:t>
            </a:r>
            <a:r>
              <a:rPr lang="en-US" altLang="ja-JP" sz="1600" dirty="0" err="1" smtClean="0">
                <a:solidFill>
                  <a:schemeClr val="tx1">
                    <a:lumMod val="85000"/>
                    <a:lumOff val="15000"/>
                  </a:schemeClr>
                </a:solidFill>
              </a:rPr>
              <a:t>IdM</a:t>
            </a:r>
            <a:r>
              <a:rPr lang="ja-JP" altLang="en-US" sz="1600" dirty="0">
                <a:solidFill>
                  <a:schemeClr val="tx1">
                    <a:lumMod val="85000"/>
                    <a:lumOff val="15000"/>
                  </a:schemeClr>
                </a:solidFill>
              </a:rPr>
              <a:t>で</a:t>
            </a:r>
            <a:r>
              <a:rPr lang="ja-JP" altLang="en-US" sz="1600" dirty="0" smtClean="0">
                <a:solidFill>
                  <a:schemeClr val="tx1">
                    <a:lumMod val="85000"/>
                    <a:lumOff val="15000"/>
                  </a:schemeClr>
                </a:solidFill>
              </a:rPr>
              <a:t>は、</a:t>
            </a:r>
            <a:r>
              <a:rPr lang="en-US" altLang="ja-JP" sz="1600" dirty="0">
                <a:solidFill>
                  <a:schemeClr val="tx1">
                    <a:lumMod val="85000"/>
                    <a:lumOff val="15000"/>
                  </a:schemeClr>
                </a:solidFill>
              </a:rPr>
              <a:t>ITU-T </a:t>
            </a:r>
            <a:r>
              <a:rPr lang="ja-JP" altLang="en-US" sz="1600" dirty="0">
                <a:solidFill>
                  <a:schemeClr val="tx1">
                    <a:lumMod val="85000"/>
                    <a:lumOff val="15000"/>
                  </a:schemeClr>
                </a:solidFill>
              </a:rPr>
              <a:t>及び</a:t>
            </a:r>
            <a:r>
              <a:rPr lang="ja-JP" altLang="en-US" sz="1600" dirty="0" smtClean="0">
                <a:solidFill>
                  <a:schemeClr val="tx1">
                    <a:lumMod val="85000"/>
                    <a:lumOff val="15000"/>
                  </a:schemeClr>
                </a:solidFill>
              </a:rPr>
              <a:t>その他</a:t>
            </a:r>
            <a:r>
              <a:rPr lang="ja-JP" altLang="en-US" sz="1600" dirty="0">
                <a:solidFill>
                  <a:schemeClr val="tx1">
                    <a:lumMod val="85000"/>
                    <a:lumOff val="15000"/>
                  </a:schemeClr>
                </a:solidFill>
              </a:rPr>
              <a:t>の標準組織の </a:t>
            </a:r>
            <a:r>
              <a:rPr lang="en-US" altLang="ja-JP" sz="1600" dirty="0">
                <a:solidFill>
                  <a:schemeClr val="tx1">
                    <a:lumMod val="85000"/>
                    <a:lumOff val="15000"/>
                  </a:schemeClr>
                </a:solidFill>
              </a:rPr>
              <a:t>ID </a:t>
            </a:r>
            <a:r>
              <a:rPr lang="ja-JP" altLang="en-US" sz="1600" dirty="0" smtClean="0">
                <a:solidFill>
                  <a:schemeClr val="tx1">
                    <a:lumMod val="85000"/>
                    <a:lumOff val="15000"/>
                  </a:schemeClr>
                </a:solidFill>
              </a:rPr>
              <a:t>管理に関する規格等のドキュメント</a:t>
            </a:r>
            <a:r>
              <a:rPr lang="ja-JP" altLang="en-US" sz="1600" dirty="0">
                <a:solidFill>
                  <a:schemeClr val="tx1">
                    <a:lumMod val="85000"/>
                    <a:lumOff val="15000"/>
                  </a:schemeClr>
                </a:solidFill>
              </a:rPr>
              <a:t>をカテゴリ、</a:t>
            </a:r>
            <a:r>
              <a:rPr lang="ja-JP" altLang="en-US" sz="1600" dirty="0" smtClean="0">
                <a:solidFill>
                  <a:schemeClr val="tx1">
                    <a:lumMod val="85000"/>
                    <a:lumOff val="15000"/>
                  </a:schemeClr>
                </a:solidFill>
              </a:rPr>
              <a:t>組織、開発</a:t>
            </a:r>
            <a:r>
              <a:rPr lang="ja-JP" altLang="en-US" sz="1600" dirty="0">
                <a:solidFill>
                  <a:schemeClr val="tx1">
                    <a:lumMod val="85000"/>
                    <a:lumOff val="15000"/>
                  </a:schemeClr>
                </a:solidFill>
              </a:rPr>
              <a:t>状況 </a:t>
            </a:r>
            <a:r>
              <a:rPr lang="en-US" altLang="ja-JP" sz="1600" dirty="0">
                <a:solidFill>
                  <a:schemeClr val="tx1">
                    <a:lumMod val="85000"/>
                    <a:lumOff val="15000"/>
                  </a:schemeClr>
                </a:solidFill>
              </a:rPr>
              <a:t>(</a:t>
            </a:r>
            <a:r>
              <a:rPr lang="ja-JP" altLang="en-US" sz="1600" dirty="0">
                <a:solidFill>
                  <a:schemeClr val="tx1">
                    <a:lumMod val="85000"/>
                    <a:lumOff val="15000"/>
                  </a:schemeClr>
                </a:solidFill>
              </a:rPr>
              <a:t>ステージ</a:t>
            </a:r>
            <a:r>
              <a:rPr lang="en-US" altLang="ja-JP" sz="1600" dirty="0" smtClean="0">
                <a:solidFill>
                  <a:schemeClr val="tx1">
                    <a:lumMod val="85000"/>
                    <a:lumOff val="15000"/>
                  </a:schemeClr>
                </a:solidFill>
              </a:rPr>
              <a:t>)</a:t>
            </a:r>
            <a:r>
              <a:rPr lang="ja-JP" altLang="en-US" sz="1600" dirty="0" smtClean="0">
                <a:solidFill>
                  <a:schemeClr val="tx1">
                    <a:lumMod val="85000"/>
                    <a:lumOff val="15000"/>
                  </a:schemeClr>
                </a:solidFill>
              </a:rPr>
              <a:t>別</a:t>
            </a:r>
            <a:r>
              <a:rPr lang="ja-JP" altLang="en-US" sz="1600" dirty="0">
                <a:solidFill>
                  <a:schemeClr val="tx1">
                    <a:lumMod val="85000"/>
                    <a:lumOff val="15000"/>
                  </a:schemeClr>
                </a:solidFill>
              </a:rPr>
              <a:t>の</a:t>
            </a:r>
            <a:r>
              <a:rPr lang="ja-JP" altLang="en-US" sz="1600" dirty="0" smtClean="0">
                <a:solidFill>
                  <a:schemeClr val="tx1">
                    <a:lumMod val="85000"/>
                    <a:lumOff val="15000"/>
                  </a:schemeClr>
                </a:solidFill>
              </a:rPr>
              <a:t>分類、標準開発活動のギャップ分析などを</a:t>
            </a:r>
            <a:r>
              <a:rPr lang="en-US" altLang="ja-JP" sz="1600" dirty="0" err="1" smtClean="0">
                <a:solidFill>
                  <a:schemeClr val="tx1">
                    <a:lumMod val="85000"/>
                    <a:lumOff val="15000"/>
                  </a:schemeClr>
                </a:solidFill>
              </a:rPr>
              <a:t>IdM</a:t>
            </a:r>
            <a:r>
              <a:rPr lang="ja-JP" altLang="en-US" sz="1600" dirty="0" smtClean="0">
                <a:solidFill>
                  <a:schemeClr val="tx1">
                    <a:lumMod val="85000"/>
                    <a:lumOff val="15000"/>
                  </a:schemeClr>
                </a:solidFill>
              </a:rPr>
              <a:t>ロードマップとして策定している</a:t>
            </a:r>
            <a:endParaRPr lang="en-US" altLang="ja-JP" sz="1600" dirty="0" smtClean="0">
              <a:solidFill>
                <a:schemeClr val="tx1">
                  <a:lumMod val="85000"/>
                  <a:lumOff val="15000"/>
                </a:schemeClr>
              </a:solidFill>
            </a:endParaRPr>
          </a:p>
          <a:p>
            <a:pPr marL="285750" indent="-285750">
              <a:buFont typeface="Arial" panose="020B0604020202020204" pitchFamily="34" charset="0"/>
              <a:buChar char="•"/>
            </a:pPr>
            <a:r>
              <a:rPr lang="en-US" altLang="ja-JP" sz="1600" dirty="0" err="1" smtClean="0">
                <a:solidFill>
                  <a:schemeClr val="tx1">
                    <a:lumMod val="85000"/>
                    <a:lumOff val="15000"/>
                  </a:schemeClr>
                </a:solidFill>
              </a:rPr>
              <a:t>IdM</a:t>
            </a:r>
            <a:r>
              <a:rPr lang="ja-JP" altLang="en-US" sz="1600" dirty="0" smtClean="0">
                <a:solidFill>
                  <a:schemeClr val="tx1">
                    <a:lumMod val="85000"/>
                    <a:lumOff val="15000"/>
                  </a:schemeClr>
                </a:solidFill>
              </a:rPr>
              <a:t>ロードマップは、</a:t>
            </a:r>
            <a:r>
              <a:rPr lang="en-US" altLang="ja-JP" sz="1600" dirty="0" smtClean="0">
                <a:solidFill>
                  <a:schemeClr val="tx1">
                    <a:lumMod val="85000"/>
                    <a:lumOff val="15000"/>
                  </a:schemeClr>
                </a:solidFill>
              </a:rPr>
              <a:t>ITU-T SG17</a:t>
            </a:r>
            <a:r>
              <a:rPr lang="ja-JP" altLang="en-US" sz="1600" dirty="0" smtClean="0">
                <a:solidFill>
                  <a:schemeClr val="tx1">
                    <a:lumMod val="85000"/>
                    <a:lumOff val="15000"/>
                  </a:schemeClr>
                </a:solidFill>
              </a:rPr>
              <a:t>が主導して策定している</a:t>
            </a:r>
            <a:r>
              <a:rPr lang="en-US" altLang="ja-JP" sz="1600" dirty="0" smtClean="0">
                <a:solidFill>
                  <a:schemeClr val="tx1">
                    <a:lumMod val="85000"/>
                    <a:lumOff val="15000"/>
                  </a:schemeClr>
                </a:solidFill>
              </a:rPr>
              <a:t>ICT</a:t>
            </a:r>
            <a:r>
              <a:rPr lang="ja-JP" altLang="en-US" sz="1600" dirty="0" smtClean="0">
                <a:solidFill>
                  <a:schemeClr val="tx1">
                    <a:lumMod val="85000"/>
                    <a:lumOff val="15000"/>
                  </a:schemeClr>
                </a:solidFill>
              </a:rPr>
              <a:t>セキュリティ基準ロードマップの第６章として公開されている</a:t>
            </a:r>
            <a:endParaRPr lang="en-US" altLang="ja-JP" sz="1600" dirty="0">
              <a:solidFill>
                <a:schemeClr val="tx1">
                  <a:lumMod val="85000"/>
                  <a:lumOff val="15000"/>
                </a:schemeClr>
              </a:solidFill>
            </a:endParaRPr>
          </a:p>
        </p:txBody>
      </p:sp>
      <p:sp>
        <p:nvSpPr>
          <p:cNvPr id="2" name="正方形/長方形 1"/>
          <p:cNvSpPr/>
          <p:nvPr/>
        </p:nvSpPr>
        <p:spPr>
          <a:xfrm>
            <a:off x="335694" y="6238428"/>
            <a:ext cx="6724630" cy="215444"/>
          </a:xfrm>
          <a:prstGeom prst="rect">
            <a:avLst/>
          </a:prstGeom>
        </p:spPr>
        <p:txBody>
          <a:bodyPr wrap="square">
            <a:spAutoFit/>
          </a:bodyPr>
          <a:lstStyle/>
          <a:p>
            <a:r>
              <a:rPr lang="ja-JP" altLang="en-US" sz="800" dirty="0"/>
              <a:t>出所</a:t>
            </a:r>
            <a:r>
              <a:rPr lang="ja-JP" altLang="en-US" sz="800" dirty="0" smtClean="0"/>
              <a:t>）</a:t>
            </a:r>
            <a:r>
              <a:rPr lang="en-US" altLang="ja-JP" sz="800" dirty="0"/>
              <a:t>https://www.itu.int/en/ITU-T/studygroups/com17/ict/Pages/ict-part06.aspx</a:t>
            </a:r>
            <a:endParaRPr lang="ja-JP" altLang="en-US" sz="800" dirty="0"/>
          </a:p>
        </p:txBody>
      </p:sp>
      <p:graphicFrame>
        <p:nvGraphicFramePr>
          <p:cNvPr id="5" name="表 4"/>
          <p:cNvGraphicFramePr>
            <a:graphicFrameLocks noGrp="1"/>
          </p:cNvGraphicFramePr>
          <p:nvPr>
            <p:extLst/>
          </p:nvPr>
        </p:nvGraphicFramePr>
        <p:xfrm>
          <a:off x="451626" y="2218591"/>
          <a:ext cx="9178665" cy="1828800"/>
        </p:xfrm>
        <a:graphic>
          <a:graphicData uri="http://schemas.openxmlformats.org/drawingml/2006/table">
            <a:tbl>
              <a:tblPr firstRow="1" bandRow="1">
                <a:tableStyleId>{5C22544A-7EE6-4342-B048-85BDC9FD1C3A}</a:tableStyleId>
              </a:tblPr>
              <a:tblGrid>
                <a:gridCol w="1923393">
                  <a:extLst>
                    <a:ext uri="{9D8B030D-6E8A-4147-A177-3AD203B41FA5}">
                      <a16:colId xmlns:a16="http://schemas.microsoft.com/office/drawing/2014/main" val="2657160370"/>
                    </a:ext>
                  </a:extLst>
                </a:gridCol>
                <a:gridCol w="3365938">
                  <a:extLst>
                    <a:ext uri="{9D8B030D-6E8A-4147-A177-3AD203B41FA5}">
                      <a16:colId xmlns:a16="http://schemas.microsoft.com/office/drawing/2014/main" val="999469763"/>
                    </a:ext>
                  </a:extLst>
                </a:gridCol>
                <a:gridCol w="3889334">
                  <a:extLst>
                    <a:ext uri="{9D8B030D-6E8A-4147-A177-3AD203B41FA5}">
                      <a16:colId xmlns:a16="http://schemas.microsoft.com/office/drawing/2014/main" val="3540857459"/>
                    </a:ext>
                  </a:extLst>
                </a:gridCol>
              </a:tblGrid>
              <a:tr h="0">
                <a:tc>
                  <a:txBody>
                    <a:bodyPr/>
                    <a:lstStyle/>
                    <a:p>
                      <a:pPr algn="ctr"/>
                      <a:r>
                        <a:rPr kumimoji="1" lang="ja-JP" altLang="en-US" sz="1400" dirty="0" smtClean="0"/>
                        <a:t>団体</a:t>
                      </a:r>
                      <a:endParaRPr kumimoji="1" lang="ja-JP" altLang="en-US" sz="1400" dirty="0"/>
                    </a:p>
                  </a:txBody>
                  <a:tcPr>
                    <a:solidFill>
                      <a:schemeClr val="accent2">
                        <a:lumMod val="75000"/>
                        <a:lumOff val="25000"/>
                      </a:schemeClr>
                    </a:solidFill>
                  </a:tcPr>
                </a:tc>
                <a:tc>
                  <a:txBody>
                    <a:bodyPr/>
                    <a:lstStyle/>
                    <a:p>
                      <a:pPr algn="ctr"/>
                      <a:r>
                        <a:rPr kumimoji="1" lang="ja-JP" altLang="en-US" sz="1400" dirty="0" smtClean="0"/>
                        <a:t>作業完了した項目</a:t>
                      </a:r>
                      <a:endParaRPr kumimoji="1" lang="ja-JP" altLang="en-US" sz="1400" dirty="0"/>
                    </a:p>
                  </a:txBody>
                  <a:tcPr>
                    <a:solidFill>
                      <a:schemeClr val="accent2">
                        <a:lumMod val="75000"/>
                        <a:lumOff val="25000"/>
                      </a:schemeClr>
                    </a:solidFill>
                  </a:tcPr>
                </a:tc>
                <a:tc>
                  <a:txBody>
                    <a:bodyPr/>
                    <a:lstStyle/>
                    <a:p>
                      <a:pPr algn="ctr"/>
                      <a:r>
                        <a:rPr kumimoji="1" lang="ja-JP" altLang="en-US" sz="1400" dirty="0" smtClean="0"/>
                        <a:t>作業進行中の項目</a:t>
                      </a:r>
                      <a:endParaRPr kumimoji="1" lang="ja-JP" altLang="en-US" sz="1400" dirty="0"/>
                    </a:p>
                  </a:txBody>
                  <a:tcPr>
                    <a:solidFill>
                      <a:schemeClr val="accent2">
                        <a:lumMod val="75000"/>
                        <a:lumOff val="25000"/>
                      </a:schemeClr>
                    </a:solidFill>
                  </a:tcPr>
                </a:tc>
                <a:extLst>
                  <a:ext uri="{0D108BD9-81ED-4DB2-BD59-A6C34878D82A}">
                    <a16:rowId xmlns:a16="http://schemas.microsoft.com/office/drawing/2014/main" val="3420727148"/>
                  </a:ext>
                </a:extLst>
              </a:tr>
              <a:tr h="0">
                <a:tc>
                  <a:txBody>
                    <a:bodyPr/>
                    <a:lstStyle/>
                    <a:p>
                      <a:pPr algn="ctr"/>
                      <a:r>
                        <a:rPr kumimoji="1" lang="en-US" altLang="ja-JP" sz="1400" dirty="0" smtClean="0"/>
                        <a:t>ITU-T</a:t>
                      </a:r>
                      <a:endParaRPr kumimoji="1" lang="ja-JP" altLang="en-US" sz="1400" dirty="0"/>
                    </a:p>
                  </a:txBody>
                  <a:tcPr/>
                </a:tc>
                <a:tc>
                  <a:txBody>
                    <a:bodyPr/>
                    <a:lstStyle/>
                    <a:p>
                      <a:pPr algn="ctr"/>
                      <a:r>
                        <a:rPr kumimoji="1" lang="en-US" altLang="ja-JP" sz="1400" dirty="0" smtClean="0"/>
                        <a:t>34</a:t>
                      </a:r>
                      <a:r>
                        <a:rPr kumimoji="1" lang="ja-JP" altLang="en-US" sz="1400" dirty="0" smtClean="0"/>
                        <a:t>の勧告を掲載</a:t>
                      </a:r>
                      <a:endParaRPr kumimoji="1" lang="ja-JP" altLang="en-US" sz="1400" dirty="0"/>
                    </a:p>
                  </a:txBody>
                  <a:tcPr/>
                </a:tc>
                <a:tc>
                  <a:txBody>
                    <a:bodyPr/>
                    <a:lstStyle/>
                    <a:p>
                      <a:pPr algn="ctr"/>
                      <a:r>
                        <a:rPr kumimoji="1" lang="en-US" altLang="ja-JP" sz="1400" dirty="0" smtClean="0"/>
                        <a:t>20</a:t>
                      </a:r>
                      <a:r>
                        <a:rPr kumimoji="1" lang="ja-JP" altLang="en-US" sz="1400" dirty="0" smtClean="0"/>
                        <a:t>の勧告案を掲載</a:t>
                      </a:r>
                      <a:endParaRPr kumimoji="1" lang="ja-JP" altLang="en-US" sz="1400" dirty="0"/>
                    </a:p>
                  </a:txBody>
                  <a:tcPr/>
                </a:tc>
                <a:extLst>
                  <a:ext uri="{0D108BD9-81ED-4DB2-BD59-A6C34878D82A}">
                    <a16:rowId xmlns:a16="http://schemas.microsoft.com/office/drawing/2014/main" val="964963593"/>
                  </a:ext>
                </a:extLst>
              </a:tr>
              <a:tr h="0">
                <a:tc>
                  <a:txBody>
                    <a:bodyPr/>
                    <a:lstStyle/>
                    <a:p>
                      <a:pPr algn="ctr"/>
                      <a:r>
                        <a:rPr kumimoji="1" lang="en-US" altLang="ja-JP" sz="1400" dirty="0" smtClean="0"/>
                        <a:t>ISO/IEC</a:t>
                      </a:r>
                      <a:endParaRPr kumimoji="1" lang="ja-JP" altLang="en-US" sz="1400" dirty="0"/>
                    </a:p>
                  </a:txBody>
                  <a:tcPr/>
                </a:tc>
                <a:tc>
                  <a:txBody>
                    <a:bodyPr/>
                    <a:lstStyle/>
                    <a:p>
                      <a:pPr algn="ctr"/>
                      <a:r>
                        <a:rPr kumimoji="1" lang="en-US" altLang="ja-JP" sz="1400" dirty="0" smtClean="0"/>
                        <a:t>22</a:t>
                      </a:r>
                      <a:r>
                        <a:rPr kumimoji="1" lang="ja-JP" altLang="en-US" sz="1400" dirty="0" smtClean="0"/>
                        <a:t>の標準を掲載</a:t>
                      </a:r>
                      <a:endParaRPr kumimoji="1" lang="ja-JP" altLang="en-US" sz="1400" dirty="0"/>
                    </a:p>
                  </a:txBody>
                  <a:tcPr/>
                </a:tc>
                <a:tc>
                  <a:txBody>
                    <a:bodyPr/>
                    <a:lstStyle/>
                    <a:p>
                      <a:pPr algn="ctr"/>
                      <a:r>
                        <a:rPr kumimoji="1" lang="en-US" altLang="ja-JP" sz="1400" dirty="0" smtClean="0"/>
                        <a:t>26</a:t>
                      </a:r>
                      <a:r>
                        <a:rPr kumimoji="1" lang="ja-JP" altLang="en-US" sz="1400" dirty="0" smtClean="0"/>
                        <a:t>の標準案を掲載</a:t>
                      </a:r>
                      <a:endParaRPr kumimoji="1" lang="ja-JP" altLang="en-US" sz="1400" dirty="0"/>
                    </a:p>
                  </a:txBody>
                  <a:tcPr/>
                </a:tc>
                <a:extLst>
                  <a:ext uri="{0D108BD9-81ED-4DB2-BD59-A6C34878D82A}">
                    <a16:rowId xmlns:a16="http://schemas.microsoft.com/office/drawing/2014/main" val="2817414272"/>
                  </a:ext>
                </a:extLst>
              </a:tr>
              <a:tr h="0">
                <a:tc>
                  <a:txBody>
                    <a:bodyPr/>
                    <a:lstStyle/>
                    <a:p>
                      <a:pPr algn="ctr"/>
                      <a:r>
                        <a:rPr kumimoji="1" lang="ja-JP" altLang="en-US" sz="1400" dirty="0" smtClean="0"/>
                        <a:t>Ｗ</a:t>
                      </a:r>
                      <a:r>
                        <a:rPr kumimoji="1" lang="en-US" altLang="ja-JP" sz="1400" dirty="0" smtClean="0"/>
                        <a:t>3C</a:t>
                      </a:r>
                      <a:endParaRPr kumimoji="1" lang="ja-JP" altLang="en-US" sz="1400" dirty="0"/>
                    </a:p>
                  </a:txBody>
                  <a:tcPr/>
                </a:tc>
                <a:tc>
                  <a:txBody>
                    <a:bodyPr/>
                    <a:lstStyle/>
                    <a:p>
                      <a:pPr algn="ctr"/>
                      <a:r>
                        <a:rPr kumimoji="1" lang="en-US" altLang="ja-JP" sz="1400" dirty="0" smtClean="0"/>
                        <a:t>3</a:t>
                      </a:r>
                      <a:r>
                        <a:rPr kumimoji="1" lang="ja-JP" altLang="en-US" sz="1400" dirty="0" smtClean="0"/>
                        <a:t>の標準を掲載</a:t>
                      </a:r>
                      <a:endParaRPr kumimoji="1" lang="ja-JP" altLang="en-US" sz="1400" dirty="0"/>
                    </a:p>
                  </a:txBody>
                  <a:tcPr/>
                </a:tc>
                <a:tc>
                  <a:txBody>
                    <a:bodyPr/>
                    <a:lstStyle/>
                    <a:p>
                      <a:pPr algn="ctr"/>
                      <a:r>
                        <a:rPr kumimoji="1" lang="en-US" altLang="ja-JP" sz="1400" dirty="0" smtClean="0"/>
                        <a:t>1</a:t>
                      </a:r>
                      <a:r>
                        <a:rPr kumimoji="1" lang="ja-JP" altLang="en-US" sz="1400" dirty="0" smtClean="0"/>
                        <a:t>の標準案</a:t>
                      </a:r>
                      <a:endParaRPr kumimoji="1" lang="ja-JP" altLang="en-US" sz="1400" dirty="0"/>
                    </a:p>
                  </a:txBody>
                  <a:tcPr/>
                </a:tc>
                <a:extLst>
                  <a:ext uri="{0D108BD9-81ED-4DB2-BD59-A6C34878D82A}">
                    <a16:rowId xmlns:a16="http://schemas.microsoft.com/office/drawing/2014/main" val="3112137726"/>
                  </a:ext>
                </a:extLst>
              </a:tr>
              <a:tr h="0">
                <a:tc>
                  <a:txBody>
                    <a:bodyPr/>
                    <a:lstStyle/>
                    <a:p>
                      <a:pPr algn="ctr"/>
                      <a:r>
                        <a:rPr kumimoji="1" lang="en-US" altLang="ja-JP" sz="1400" dirty="0" smtClean="0"/>
                        <a:t>NIST</a:t>
                      </a:r>
                      <a:endParaRPr kumimoji="1" lang="ja-JP" altLang="en-US" sz="1400" dirty="0"/>
                    </a:p>
                  </a:txBody>
                  <a:tcPr/>
                </a:tc>
                <a:tc gridSpan="2">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en-US" altLang="ja-JP" sz="1400" dirty="0" smtClean="0"/>
                        <a:t>12</a:t>
                      </a:r>
                      <a:r>
                        <a:rPr kumimoji="1" lang="ja-JP" altLang="en-US" sz="1400" dirty="0" smtClean="0"/>
                        <a:t>の刊行物（ガイドライン等）を掲載（作業完了、作業進行中の別なし）</a:t>
                      </a:r>
                    </a:p>
                  </a:txBody>
                  <a:tcPr/>
                </a:tc>
                <a:tc hMerge="1">
                  <a:txBody>
                    <a:bodyPr/>
                    <a:lstStyle/>
                    <a:p>
                      <a:endParaRPr kumimoji="1" lang="ja-JP" altLang="en-US" sz="1200" dirty="0"/>
                    </a:p>
                  </a:txBody>
                  <a:tcPr/>
                </a:tc>
                <a:extLst>
                  <a:ext uri="{0D108BD9-81ED-4DB2-BD59-A6C34878D82A}">
                    <a16:rowId xmlns:a16="http://schemas.microsoft.com/office/drawing/2014/main" val="3778043748"/>
                  </a:ext>
                </a:extLst>
              </a:tr>
              <a:tr h="0">
                <a:tc>
                  <a:txBody>
                    <a:bodyPr/>
                    <a:lstStyle/>
                    <a:p>
                      <a:pPr algn="ctr"/>
                      <a:r>
                        <a:rPr kumimoji="1" lang="en-US" altLang="ja-JP" sz="1400" dirty="0" smtClean="0"/>
                        <a:t>FIDO</a:t>
                      </a:r>
                      <a:endParaRPr kumimoji="1" lang="ja-JP" altLang="en-US" sz="1400" dirty="0"/>
                    </a:p>
                  </a:txBody>
                  <a:tcPr/>
                </a:tc>
                <a:tc gridSpan="2">
                  <a:txBody>
                    <a:bodyPr/>
                    <a:lstStyle/>
                    <a:p>
                      <a:pPr algn="ctr"/>
                      <a:r>
                        <a:rPr kumimoji="1" lang="en-US" altLang="ja-JP" sz="1400" dirty="0" smtClean="0"/>
                        <a:t>34</a:t>
                      </a:r>
                      <a:r>
                        <a:rPr kumimoji="1" lang="ja-JP" altLang="en-US" sz="1400" dirty="0" smtClean="0"/>
                        <a:t>の仕様を掲載（作業完了、作業進行中の別なし）</a:t>
                      </a:r>
                      <a:endParaRPr kumimoji="1" lang="ja-JP" altLang="en-US" sz="1400" dirty="0"/>
                    </a:p>
                  </a:txBody>
                  <a:tcPr/>
                </a:tc>
                <a:tc hMerge="1">
                  <a:txBody>
                    <a:bodyPr/>
                    <a:lstStyle/>
                    <a:p>
                      <a:endParaRPr kumimoji="1" lang="ja-JP" altLang="en-US" sz="1200" dirty="0"/>
                    </a:p>
                  </a:txBody>
                  <a:tcPr/>
                </a:tc>
                <a:extLst>
                  <a:ext uri="{0D108BD9-81ED-4DB2-BD59-A6C34878D82A}">
                    <a16:rowId xmlns:a16="http://schemas.microsoft.com/office/drawing/2014/main" val="1776379581"/>
                  </a:ext>
                </a:extLst>
              </a:tr>
            </a:tbl>
          </a:graphicData>
        </a:graphic>
      </p:graphicFrame>
      <p:sp>
        <p:nvSpPr>
          <p:cNvPr id="17" name="テキスト プレースホルダー 2"/>
          <p:cNvSpPr>
            <a:spLocks noGrp="1"/>
          </p:cNvSpPr>
          <p:nvPr>
            <p:ph type="body" sz="quarter" idx="4294967295"/>
          </p:nvPr>
        </p:nvSpPr>
        <p:spPr>
          <a:xfrm>
            <a:off x="451626" y="1828431"/>
            <a:ext cx="9178665" cy="349432"/>
          </a:xfrm>
          <a:prstGeom prst="rect">
            <a:avLst/>
          </a:prstGeom>
          <a:solidFill>
            <a:schemeClr val="accent1"/>
          </a:solidFill>
          <a:ln>
            <a:noFill/>
          </a:ln>
        </p:spPr>
        <p:txBody>
          <a:bodyPr lIns="72000" rIns="72000"/>
          <a:lstStyle/>
          <a:p>
            <a:r>
              <a:rPr lang="en-US" altLang="ja-JP" sz="1400" b="1" dirty="0" err="1" smtClean="0">
                <a:solidFill>
                  <a:schemeClr val="bg1"/>
                </a:solidFill>
              </a:rPr>
              <a:t>IdM</a:t>
            </a:r>
            <a:r>
              <a:rPr lang="ja-JP" altLang="en-US" sz="1400" b="1" dirty="0" smtClean="0">
                <a:solidFill>
                  <a:schemeClr val="bg1"/>
                </a:solidFill>
              </a:rPr>
              <a:t>ロードマップに掲載されている、</a:t>
            </a:r>
            <a:r>
              <a:rPr lang="en-US" altLang="ja-JP" sz="1400" b="1" dirty="0" err="1" smtClean="0">
                <a:solidFill>
                  <a:schemeClr val="bg1"/>
                </a:solidFill>
              </a:rPr>
              <a:t>IdM</a:t>
            </a:r>
            <a:r>
              <a:rPr lang="ja-JP" altLang="en-US" sz="1400" b="1" dirty="0" smtClean="0">
                <a:solidFill>
                  <a:schemeClr val="bg1"/>
                </a:solidFill>
              </a:rPr>
              <a:t>に関連した各団体の規格・標準作業状況</a:t>
            </a:r>
            <a:endParaRPr lang="en-US" altLang="ja-JP" sz="1400" b="1" dirty="0">
              <a:solidFill>
                <a:schemeClr val="bg1"/>
              </a:solidFill>
            </a:endParaRPr>
          </a:p>
        </p:txBody>
      </p:sp>
      <p:sp>
        <p:nvSpPr>
          <p:cNvPr id="19" name="テキスト プレースホルダー 2"/>
          <p:cNvSpPr>
            <a:spLocks noGrp="1"/>
          </p:cNvSpPr>
          <p:nvPr>
            <p:ph type="body" sz="quarter" idx="4294967295"/>
          </p:nvPr>
        </p:nvSpPr>
        <p:spPr>
          <a:xfrm>
            <a:off x="432181" y="4262835"/>
            <a:ext cx="9178665" cy="349432"/>
          </a:xfrm>
          <a:prstGeom prst="rect">
            <a:avLst/>
          </a:prstGeom>
          <a:solidFill>
            <a:schemeClr val="accent1"/>
          </a:solidFill>
          <a:ln>
            <a:noFill/>
          </a:ln>
        </p:spPr>
        <p:txBody>
          <a:bodyPr lIns="72000" rIns="72000"/>
          <a:lstStyle/>
          <a:p>
            <a:r>
              <a:rPr lang="en-US" altLang="ja-JP" sz="1400" b="1" dirty="0" err="1" smtClean="0">
                <a:solidFill>
                  <a:schemeClr val="bg1"/>
                </a:solidFill>
              </a:rPr>
              <a:t>IdM</a:t>
            </a:r>
            <a:r>
              <a:rPr lang="ja-JP" altLang="en-US" sz="1400" b="1" dirty="0" smtClean="0">
                <a:solidFill>
                  <a:schemeClr val="bg1"/>
                </a:solidFill>
              </a:rPr>
              <a:t>ロードマップにおける、現在の</a:t>
            </a:r>
            <a:r>
              <a:rPr lang="en-US" altLang="ja-JP" sz="1400" b="1" dirty="0" err="1" smtClean="0">
                <a:solidFill>
                  <a:schemeClr val="bg1"/>
                </a:solidFill>
              </a:rPr>
              <a:t>IdM</a:t>
            </a:r>
            <a:r>
              <a:rPr lang="ja-JP" altLang="en-US" sz="1400" b="1" dirty="0" smtClean="0">
                <a:solidFill>
                  <a:schemeClr val="bg1"/>
                </a:solidFill>
              </a:rPr>
              <a:t>標準開発活動のギャップ分析</a:t>
            </a:r>
            <a:endParaRPr lang="en-US" altLang="ja-JP" sz="1400" b="1" dirty="0">
              <a:solidFill>
                <a:schemeClr val="bg1"/>
              </a:solidFill>
            </a:endParaRPr>
          </a:p>
        </p:txBody>
      </p:sp>
      <p:sp>
        <p:nvSpPr>
          <p:cNvPr id="20" name="テキスト プレースホルダー 2"/>
          <p:cNvSpPr>
            <a:spLocks noGrp="1"/>
          </p:cNvSpPr>
          <p:nvPr>
            <p:ph type="body" sz="quarter" idx="4294967295"/>
          </p:nvPr>
        </p:nvSpPr>
        <p:spPr>
          <a:xfrm>
            <a:off x="432180" y="4692290"/>
            <a:ext cx="9178665" cy="1546138"/>
          </a:xfrm>
          <a:prstGeom prst="rect">
            <a:avLst/>
          </a:prstGeom>
          <a:noFill/>
          <a:ln>
            <a:solidFill>
              <a:schemeClr val="accent1"/>
            </a:solidFill>
          </a:ln>
        </p:spPr>
        <p:txBody>
          <a:bodyPr lIns="72000" rIns="72000" anchor="ctr"/>
          <a:lstStyle/>
          <a:p>
            <a:r>
              <a:rPr lang="ja-JP" altLang="en-US" sz="1400" b="0" dirty="0">
                <a:solidFill>
                  <a:schemeClr val="tx1">
                    <a:lumMod val="85000"/>
                    <a:lumOff val="15000"/>
                  </a:schemeClr>
                </a:solidFill>
              </a:rPr>
              <a:t>既存の</a:t>
            </a:r>
            <a:r>
              <a:rPr lang="en-US" altLang="ja-JP" sz="1400" b="0" dirty="0" err="1">
                <a:solidFill>
                  <a:schemeClr val="tx1">
                    <a:lumMod val="85000"/>
                    <a:lumOff val="15000"/>
                  </a:schemeClr>
                </a:solidFill>
              </a:rPr>
              <a:t>IdM</a:t>
            </a:r>
            <a:r>
              <a:rPr lang="ja-JP" altLang="en-US" sz="1400" b="0" dirty="0">
                <a:solidFill>
                  <a:schemeClr val="tx1">
                    <a:lumMod val="85000"/>
                    <a:lumOff val="15000"/>
                  </a:schemeClr>
                </a:solidFill>
              </a:rPr>
              <a:t>標準化の取り組みには、</a:t>
            </a:r>
            <a:r>
              <a:rPr lang="en-US" altLang="ja-JP" sz="1400" b="0" dirty="0">
                <a:solidFill>
                  <a:schemeClr val="tx1">
                    <a:lumMod val="85000"/>
                    <a:lumOff val="15000"/>
                  </a:schemeClr>
                </a:solidFill>
              </a:rPr>
              <a:t>2</a:t>
            </a:r>
            <a:r>
              <a:rPr lang="ja-JP" altLang="en-US" sz="1400" b="0" dirty="0" err="1">
                <a:solidFill>
                  <a:schemeClr val="tx1">
                    <a:lumMod val="85000"/>
                    <a:lumOff val="15000"/>
                  </a:schemeClr>
                </a:solidFill>
              </a:rPr>
              <a:t>つの</a:t>
            </a:r>
            <a:r>
              <a:rPr lang="ja-JP" altLang="en-US" sz="1400" b="0" dirty="0">
                <a:solidFill>
                  <a:schemeClr val="tx1">
                    <a:lumMod val="85000"/>
                    <a:lumOff val="15000"/>
                  </a:schemeClr>
                </a:solidFill>
              </a:rPr>
              <a:t>明確なトレンドがあるように思われる</a:t>
            </a:r>
            <a:r>
              <a:rPr lang="ja-JP" altLang="en-US" sz="1400" b="0" dirty="0" smtClean="0">
                <a:solidFill>
                  <a:schemeClr val="tx1">
                    <a:lumMod val="85000"/>
                    <a:lumOff val="15000"/>
                  </a:schemeClr>
                </a:solidFill>
              </a:rPr>
              <a:t>。</a:t>
            </a:r>
            <a:r>
              <a:rPr lang="en-US" altLang="ja-JP" sz="1400" b="0" dirty="0">
                <a:solidFill>
                  <a:schemeClr val="tx1">
                    <a:lumMod val="85000"/>
                    <a:lumOff val="15000"/>
                  </a:schemeClr>
                </a:solidFill>
              </a:rPr>
              <a:t/>
            </a:r>
            <a:br>
              <a:rPr lang="en-US" altLang="ja-JP" sz="1400" b="0" dirty="0">
                <a:solidFill>
                  <a:schemeClr val="tx1">
                    <a:lumMod val="85000"/>
                    <a:lumOff val="15000"/>
                  </a:schemeClr>
                </a:solidFill>
              </a:rPr>
            </a:br>
            <a:r>
              <a:rPr lang="ja-JP" altLang="en-US" sz="1400" b="0" dirty="0" smtClean="0">
                <a:solidFill>
                  <a:schemeClr val="tx1">
                    <a:lumMod val="85000"/>
                    <a:lumOff val="15000"/>
                  </a:schemeClr>
                </a:solidFill>
              </a:rPr>
              <a:t>　①</a:t>
            </a:r>
            <a:r>
              <a:rPr lang="en-US" altLang="ja-JP" sz="1400" b="0" dirty="0" smtClean="0">
                <a:solidFill>
                  <a:schemeClr val="tx1">
                    <a:lumMod val="85000"/>
                    <a:lumOff val="15000"/>
                  </a:schemeClr>
                </a:solidFill>
              </a:rPr>
              <a:t>Liberty </a:t>
            </a:r>
            <a:r>
              <a:rPr lang="en-US" altLang="ja-JP" sz="1400" b="0" dirty="0">
                <a:solidFill>
                  <a:schemeClr val="tx1">
                    <a:lumMod val="85000"/>
                    <a:lumOff val="15000"/>
                  </a:schemeClr>
                </a:solidFill>
              </a:rPr>
              <a:t>Alliance </a:t>
            </a:r>
            <a:r>
              <a:rPr lang="ja-JP" altLang="en-US" sz="1400" b="0" dirty="0">
                <a:solidFill>
                  <a:schemeClr val="tx1">
                    <a:lumMod val="85000"/>
                    <a:lumOff val="15000"/>
                  </a:schemeClr>
                </a:solidFill>
              </a:rPr>
              <a:t>と </a:t>
            </a:r>
            <a:r>
              <a:rPr lang="en-US" altLang="ja-JP" sz="1400" b="0" dirty="0">
                <a:solidFill>
                  <a:schemeClr val="tx1">
                    <a:lumMod val="85000"/>
                    <a:lumOff val="15000"/>
                  </a:schemeClr>
                </a:solidFill>
              </a:rPr>
              <a:t>OASIS </a:t>
            </a:r>
            <a:r>
              <a:rPr lang="ja-JP" altLang="en-US" sz="1400" b="0" dirty="0" smtClean="0">
                <a:solidFill>
                  <a:schemeClr val="tx1">
                    <a:lumMod val="85000"/>
                    <a:lumOff val="15000"/>
                  </a:schemeClr>
                </a:solidFill>
              </a:rPr>
              <a:t>が主として推し進める</a:t>
            </a:r>
            <a:r>
              <a:rPr lang="ja-JP" altLang="en-US" sz="1400" b="0" dirty="0">
                <a:solidFill>
                  <a:schemeClr val="tx1">
                    <a:lumMod val="85000"/>
                    <a:lumOff val="15000"/>
                  </a:schemeClr>
                </a:solidFill>
              </a:rPr>
              <a:t>フェデレーションと相互運用性の</a:t>
            </a:r>
            <a:r>
              <a:rPr lang="ja-JP" altLang="en-US" sz="1400" b="0" dirty="0" smtClean="0">
                <a:solidFill>
                  <a:schemeClr val="tx1">
                    <a:lumMod val="85000"/>
                    <a:lumOff val="15000"/>
                  </a:schemeClr>
                </a:solidFill>
              </a:rPr>
              <a:t>推進。</a:t>
            </a:r>
            <a:r>
              <a:rPr lang="en-US" altLang="ja-JP" sz="1400" b="0" dirty="0" smtClean="0">
                <a:solidFill>
                  <a:schemeClr val="tx1">
                    <a:lumMod val="85000"/>
                    <a:lumOff val="15000"/>
                  </a:schemeClr>
                </a:solidFill>
              </a:rPr>
              <a:t>Web</a:t>
            </a:r>
            <a:r>
              <a:rPr lang="ja-JP" altLang="en-US" sz="1400" b="0" dirty="0">
                <a:solidFill>
                  <a:schemeClr val="tx1">
                    <a:lumMod val="85000"/>
                    <a:lumOff val="15000"/>
                  </a:schemeClr>
                </a:solidFill>
              </a:rPr>
              <a:t>サービスの標準化の</a:t>
            </a:r>
            <a:r>
              <a:rPr lang="ja-JP" altLang="en-US" sz="1400" b="0" dirty="0" smtClean="0">
                <a:solidFill>
                  <a:schemeClr val="tx1">
                    <a:lumMod val="85000"/>
                    <a:lumOff val="15000"/>
                  </a:schemeClr>
                </a:solidFill>
              </a:rPr>
              <a:t>取り組み　</a:t>
            </a:r>
            <a:r>
              <a:rPr lang="en-US" altLang="ja-JP" sz="1400" b="0" dirty="0" smtClean="0">
                <a:solidFill>
                  <a:schemeClr val="tx1">
                    <a:lumMod val="85000"/>
                    <a:lumOff val="15000"/>
                  </a:schemeClr>
                </a:solidFill>
              </a:rPr>
              <a:t/>
            </a:r>
            <a:br>
              <a:rPr lang="en-US" altLang="ja-JP" sz="1400" b="0" dirty="0" smtClean="0">
                <a:solidFill>
                  <a:schemeClr val="tx1">
                    <a:lumMod val="85000"/>
                    <a:lumOff val="15000"/>
                  </a:schemeClr>
                </a:solidFill>
              </a:rPr>
            </a:br>
            <a:r>
              <a:rPr lang="ja-JP" altLang="en-US" sz="1400" b="0" dirty="0" smtClean="0">
                <a:solidFill>
                  <a:schemeClr val="tx1">
                    <a:lumMod val="85000"/>
                    <a:lumOff val="15000"/>
                  </a:schemeClr>
                </a:solidFill>
              </a:rPr>
              <a:t>　　 は</a:t>
            </a:r>
            <a:r>
              <a:rPr lang="ja-JP" altLang="en-US" sz="1400" b="0" dirty="0">
                <a:solidFill>
                  <a:schemeClr val="tx1">
                    <a:lumMod val="85000"/>
                    <a:lumOff val="15000"/>
                  </a:schemeClr>
                </a:solidFill>
              </a:rPr>
              <a:t>、主に</a:t>
            </a:r>
            <a:r>
              <a:rPr lang="en-US" altLang="ja-JP" sz="1400" b="0" dirty="0">
                <a:solidFill>
                  <a:schemeClr val="tx1">
                    <a:lumMod val="85000"/>
                    <a:lumOff val="15000"/>
                  </a:schemeClr>
                </a:solidFill>
              </a:rPr>
              <a:t>Liberty </a:t>
            </a:r>
            <a:r>
              <a:rPr lang="en-US" altLang="ja-JP" sz="1400" b="0" dirty="0" smtClean="0">
                <a:solidFill>
                  <a:schemeClr val="tx1">
                    <a:lumMod val="85000"/>
                    <a:lumOff val="15000"/>
                  </a:schemeClr>
                </a:solidFill>
              </a:rPr>
              <a:t>Alliance</a:t>
            </a:r>
            <a:r>
              <a:rPr lang="ja-JP" altLang="en-US" sz="1400" b="0" dirty="0" err="1" smtClean="0">
                <a:solidFill>
                  <a:schemeClr val="tx1">
                    <a:lumMod val="85000"/>
                    <a:lumOff val="15000"/>
                  </a:schemeClr>
                </a:solidFill>
              </a:rPr>
              <a:t>、</a:t>
            </a:r>
            <a:r>
              <a:rPr lang="ja-JP" altLang="en-US" sz="1400" b="0" dirty="0" smtClean="0">
                <a:solidFill>
                  <a:schemeClr val="tx1">
                    <a:lumMod val="85000"/>
                    <a:lumOff val="15000"/>
                  </a:schemeClr>
                </a:solidFill>
              </a:rPr>
              <a:t>もしくは</a:t>
            </a:r>
            <a:r>
              <a:rPr lang="en-US" altLang="ja-JP" sz="1400" b="0" dirty="0" smtClean="0">
                <a:solidFill>
                  <a:schemeClr val="tx1">
                    <a:lumMod val="85000"/>
                    <a:lumOff val="15000"/>
                  </a:schemeClr>
                </a:solidFill>
              </a:rPr>
              <a:t>OASIS</a:t>
            </a:r>
            <a:r>
              <a:rPr lang="ja-JP" altLang="en-US" sz="1400" b="0" dirty="0" smtClean="0">
                <a:solidFill>
                  <a:schemeClr val="tx1">
                    <a:lumMod val="85000"/>
                    <a:lumOff val="15000"/>
                  </a:schemeClr>
                </a:solidFill>
              </a:rPr>
              <a:t>の</a:t>
            </a:r>
            <a:r>
              <a:rPr lang="ja-JP" altLang="en-US" sz="1400" b="0" dirty="0">
                <a:solidFill>
                  <a:schemeClr val="tx1">
                    <a:lumMod val="85000"/>
                    <a:lumOff val="15000"/>
                  </a:schemeClr>
                </a:solidFill>
              </a:rPr>
              <a:t>作業</a:t>
            </a:r>
            <a:r>
              <a:rPr lang="ja-JP" altLang="en-US" sz="1400" b="0" dirty="0" smtClean="0">
                <a:solidFill>
                  <a:schemeClr val="tx1">
                    <a:lumMod val="85000"/>
                    <a:lumOff val="15000"/>
                  </a:schemeClr>
                </a:solidFill>
              </a:rPr>
              <a:t>を</a:t>
            </a:r>
            <a:r>
              <a:rPr lang="ja-JP" altLang="en-US" sz="1400" b="0" dirty="0">
                <a:solidFill>
                  <a:schemeClr val="tx1">
                    <a:lumMod val="85000"/>
                    <a:lumOff val="15000"/>
                  </a:schemeClr>
                </a:solidFill>
              </a:rPr>
              <a:t>通じて、かなり成熟して</a:t>
            </a:r>
            <a:r>
              <a:rPr lang="ja-JP" altLang="en-US" sz="1400" b="0" dirty="0" smtClean="0">
                <a:solidFill>
                  <a:schemeClr val="tx1">
                    <a:lumMod val="85000"/>
                    <a:lumOff val="15000"/>
                  </a:schemeClr>
                </a:solidFill>
              </a:rPr>
              <a:t>きている。</a:t>
            </a:r>
            <a:r>
              <a:rPr lang="ja-JP" altLang="en-US" sz="1400" b="0" dirty="0">
                <a:solidFill>
                  <a:schemeClr val="tx1">
                    <a:lumMod val="85000"/>
                    <a:lumOff val="15000"/>
                  </a:schemeClr>
                </a:solidFill>
              </a:rPr>
              <a:t>一般情報システム部門と電気</a:t>
            </a:r>
            <a:r>
              <a:rPr lang="ja-JP" altLang="en-US" sz="1400" b="0" dirty="0" smtClean="0">
                <a:solidFill>
                  <a:schemeClr val="tx1">
                    <a:lumMod val="85000"/>
                    <a:lumOff val="15000"/>
                  </a:schemeClr>
                </a:solidFill>
              </a:rPr>
              <a:t>通信部</a:t>
            </a:r>
            <a:r>
              <a:rPr lang="en-US" altLang="ja-JP" sz="1400" b="0" dirty="0" smtClean="0">
                <a:solidFill>
                  <a:schemeClr val="tx1">
                    <a:lumMod val="85000"/>
                    <a:lumOff val="15000"/>
                  </a:schemeClr>
                </a:solidFill>
              </a:rPr>
              <a:t/>
            </a:r>
            <a:br>
              <a:rPr lang="en-US" altLang="ja-JP" sz="1400" b="0" dirty="0" smtClean="0">
                <a:solidFill>
                  <a:schemeClr val="tx1">
                    <a:lumMod val="85000"/>
                    <a:lumOff val="15000"/>
                  </a:schemeClr>
                </a:solidFill>
              </a:rPr>
            </a:br>
            <a:r>
              <a:rPr lang="en-US" altLang="ja-JP" sz="1400" b="0" dirty="0" smtClean="0">
                <a:solidFill>
                  <a:schemeClr val="tx1">
                    <a:lumMod val="85000"/>
                    <a:lumOff val="15000"/>
                  </a:schemeClr>
                </a:solidFill>
              </a:rPr>
              <a:t>     </a:t>
            </a:r>
            <a:r>
              <a:rPr lang="ja-JP" altLang="en-US" sz="1400" b="0" dirty="0" smtClean="0">
                <a:solidFill>
                  <a:schemeClr val="tx1">
                    <a:lumMod val="85000"/>
                    <a:lumOff val="15000"/>
                  </a:schemeClr>
                </a:solidFill>
              </a:rPr>
              <a:t>門</a:t>
            </a:r>
            <a:r>
              <a:rPr lang="ja-JP" altLang="en-US" sz="1400" b="0" dirty="0">
                <a:solidFill>
                  <a:schemeClr val="tx1">
                    <a:lumMod val="85000"/>
                    <a:lumOff val="15000"/>
                  </a:schemeClr>
                </a:solidFill>
              </a:rPr>
              <a:t>のフェデレーション標準の開発は、</a:t>
            </a:r>
            <a:r>
              <a:rPr lang="en-US" altLang="ja-JP" sz="1400" b="0" dirty="0">
                <a:solidFill>
                  <a:schemeClr val="tx1">
                    <a:lumMod val="85000"/>
                    <a:lumOff val="15000"/>
                  </a:schemeClr>
                </a:solidFill>
              </a:rPr>
              <a:t>ITU-T</a:t>
            </a:r>
            <a:r>
              <a:rPr lang="ja-JP" altLang="en-US" sz="1400" b="0" dirty="0">
                <a:solidFill>
                  <a:schemeClr val="tx1">
                    <a:lumMod val="85000"/>
                    <a:lumOff val="15000"/>
                  </a:schemeClr>
                </a:solidFill>
              </a:rPr>
              <a:t>と</a:t>
            </a:r>
            <a:r>
              <a:rPr lang="en-US" altLang="ja-JP" sz="1400" b="0" dirty="0">
                <a:solidFill>
                  <a:schemeClr val="tx1">
                    <a:lumMod val="85000"/>
                    <a:lumOff val="15000"/>
                  </a:schemeClr>
                </a:solidFill>
              </a:rPr>
              <a:t>ISO/IEC</a:t>
            </a:r>
            <a:r>
              <a:rPr lang="ja-JP" altLang="en-US" sz="1400" b="0" dirty="0">
                <a:solidFill>
                  <a:schemeClr val="tx1">
                    <a:lumMod val="85000"/>
                    <a:lumOff val="15000"/>
                  </a:schemeClr>
                </a:solidFill>
              </a:rPr>
              <a:t>の両方</a:t>
            </a:r>
            <a:r>
              <a:rPr lang="ja-JP" altLang="en-US" sz="1400" b="0" dirty="0" smtClean="0">
                <a:solidFill>
                  <a:schemeClr val="tx1">
                    <a:lumMod val="85000"/>
                    <a:lumOff val="15000"/>
                  </a:schemeClr>
                </a:solidFill>
              </a:rPr>
              <a:t>が含まれて</a:t>
            </a:r>
            <a:r>
              <a:rPr lang="ja-JP" altLang="en-US" sz="1400" b="0" dirty="0">
                <a:solidFill>
                  <a:schemeClr val="tx1">
                    <a:lumMod val="85000"/>
                    <a:lumOff val="15000"/>
                  </a:schemeClr>
                </a:solidFill>
              </a:rPr>
              <a:t>いる</a:t>
            </a:r>
            <a:r>
              <a:rPr lang="ja-JP" altLang="en-US" sz="1400" b="0" dirty="0" smtClean="0">
                <a:solidFill>
                  <a:schemeClr val="tx1">
                    <a:lumMod val="85000"/>
                    <a:lumOff val="15000"/>
                  </a:schemeClr>
                </a:solidFill>
              </a:rPr>
              <a:t>。異なるフェデレーション</a:t>
            </a:r>
            <a:r>
              <a:rPr lang="ja-JP" altLang="en-US" sz="1400" b="0" dirty="0">
                <a:solidFill>
                  <a:schemeClr val="tx1">
                    <a:lumMod val="85000"/>
                    <a:lumOff val="15000"/>
                  </a:schemeClr>
                </a:solidFill>
              </a:rPr>
              <a:t>・スタンドやソリューション</a:t>
            </a:r>
            <a:r>
              <a:rPr lang="ja-JP" altLang="en-US" sz="1400" b="0" dirty="0" smtClean="0">
                <a:solidFill>
                  <a:schemeClr val="tx1">
                    <a:lumMod val="85000"/>
                    <a:lumOff val="15000"/>
                  </a:schemeClr>
                </a:solidFill>
              </a:rPr>
              <a:t>の</a:t>
            </a:r>
            <a:r>
              <a:rPr lang="en-US" altLang="ja-JP" sz="1400" b="0" dirty="0" smtClean="0">
                <a:solidFill>
                  <a:schemeClr val="tx1">
                    <a:lumMod val="85000"/>
                    <a:lumOff val="15000"/>
                  </a:schemeClr>
                </a:solidFill>
              </a:rPr>
              <a:t/>
            </a:r>
            <a:br>
              <a:rPr lang="en-US" altLang="ja-JP" sz="1400" b="0" dirty="0" smtClean="0">
                <a:solidFill>
                  <a:schemeClr val="tx1">
                    <a:lumMod val="85000"/>
                    <a:lumOff val="15000"/>
                  </a:schemeClr>
                </a:solidFill>
              </a:rPr>
            </a:br>
            <a:r>
              <a:rPr lang="ja-JP" altLang="en-US" sz="1400" b="0" dirty="0" smtClean="0">
                <a:solidFill>
                  <a:schemeClr val="tx1">
                    <a:lumMod val="85000"/>
                    <a:lumOff val="15000"/>
                  </a:schemeClr>
                </a:solidFill>
              </a:rPr>
              <a:t>　　 相互運用性が</a:t>
            </a:r>
            <a:r>
              <a:rPr lang="ja-JP" altLang="en-US" sz="1400" b="0" dirty="0">
                <a:solidFill>
                  <a:schemeClr val="tx1">
                    <a:lumMod val="85000"/>
                    <a:lumOff val="15000"/>
                  </a:schemeClr>
                </a:solidFill>
              </a:rPr>
              <a:t>フェデレーションに関連</a:t>
            </a:r>
            <a:r>
              <a:rPr lang="ja-JP" altLang="en-US" sz="1400" b="0" dirty="0" smtClean="0">
                <a:solidFill>
                  <a:schemeClr val="tx1">
                    <a:lumMod val="85000"/>
                    <a:lumOff val="15000"/>
                  </a:schemeClr>
                </a:solidFill>
              </a:rPr>
              <a:t>する問題である。</a:t>
            </a:r>
            <a:r>
              <a:rPr lang="en-US" altLang="ja-JP" sz="1400" b="0" dirty="0">
                <a:solidFill>
                  <a:schemeClr val="tx1">
                    <a:lumMod val="85000"/>
                    <a:lumOff val="15000"/>
                  </a:schemeClr>
                </a:solidFill>
              </a:rPr>
              <a:t/>
            </a:r>
            <a:br>
              <a:rPr lang="en-US" altLang="ja-JP" sz="1400" b="0" dirty="0">
                <a:solidFill>
                  <a:schemeClr val="tx1">
                    <a:lumMod val="85000"/>
                    <a:lumOff val="15000"/>
                  </a:schemeClr>
                </a:solidFill>
              </a:rPr>
            </a:br>
            <a:r>
              <a:rPr lang="en-US" altLang="ja-JP" sz="1400" b="0" dirty="0" smtClean="0">
                <a:solidFill>
                  <a:schemeClr val="tx1">
                    <a:lumMod val="85000"/>
                    <a:lumOff val="15000"/>
                  </a:schemeClr>
                </a:solidFill>
              </a:rPr>
              <a:t>  </a:t>
            </a:r>
            <a:r>
              <a:rPr lang="ja-JP" altLang="en-US" sz="1400" b="0" dirty="0" smtClean="0">
                <a:solidFill>
                  <a:schemeClr val="tx1">
                    <a:lumMod val="85000"/>
                    <a:lumOff val="15000"/>
                  </a:schemeClr>
                </a:solidFill>
              </a:rPr>
              <a:t>②組織</a:t>
            </a:r>
            <a:r>
              <a:rPr lang="ja-JP" altLang="en-US" sz="1400" b="0" dirty="0">
                <a:solidFill>
                  <a:schemeClr val="tx1">
                    <a:lumMod val="85000"/>
                    <a:lumOff val="15000"/>
                  </a:schemeClr>
                </a:solidFill>
              </a:rPr>
              <a:t>中心の </a:t>
            </a:r>
            <a:r>
              <a:rPr lang="en-US" altLang="ja-JP" sz="1400" b="0" dirty="0">
                <a:solidFill>
                  <a:schemeClr val="tx1">
                    <a:lumMod val="85000"/>
                    <a:lumOff val="15000"/>
                  </a:schemeClr>
                </a:solidFill>
              </a:rPr>
              <a:t>ID </a:t>
            </a:r>
            <a:r>
              <a:rPr lang="ja-JP" altLang="en-US" sz="1400" b="0" dirty="0">
                <a:solidFill>
                  <a:schemeClr val="tx1">
                    <a:lumMod val="85000"/>
                    <a:lumOff val="15000"/>
                  </a:schemeClr>
                </a:solidFill>
              </a:rPr>
              <a:t>管理システムの標準から、セキュリティとプライバシーに対するエンド・ ユーザーのニーズとセキュリティと情報に</a:t>
            </a:r>
            <a:r>
              <a:rPr lang="ja-JP" altLang="en-US" sz="1400" b="0" dirty="0" smtClean="0">
                <a:solidFill>
                  <a:schemeClr val="tx1">
                    <a:lumMod val="85000"/>
                    <a:lumOff val="15000"/>
                  </a:schemeClr>
                </a:solidFill>
              </a:rPr>
              <a:t>対</a:t>
            </a:r>
            <a:r>
              <a:rPr lang="en-US" altLang="ja-JP" sz="1400" b="0" dirty="0" smtClean="0">
                <a:solidFill>
                  <a:schemeClr val="tx1">
                    <a:lumMod val="85000"/>
                    <a:lumOff val="15000"/>
                  </a:schemeClr>
                </a:solidFill>
              </a:rPr>
              <a:t/>
            </a:r>
            <a:br>
              <a:rPr lang="en-US" altLang="ja-JP" sz="1400" b="0" dirty="0" smtClean="0">
                <a:solidFill>
                  <a:schemeClr val="tx1">
                    <a:lumMod val="85000"/>
                    <a:lumOff val="15000"/>
                  </a:schemeClr>
                </a:solidFill>
              </a:rPr>
            </a:br>
            <a:r>
              <a:rPr lang="en-US" altLang="ja-JP" sz="1400" b="0" dirty="0" smtClean="0">
                <a:solidFill>
                  <a:schemeClr val="tx1">
                    <a:lumMod val="85000"/>
                    <a:lumOff val="15000"/>
                  </a:schemeClr>
                </a:solidFill>
              </a:rPr>
              <a:t>    </a:t>
            </a:r>
            <a:r>
              <a:rPr lang="ja-JP" altLang="en-US" sz="1400" b="0" dirty="0" smtClean="0">
                <a:solidFill>
                  <a:schemeClr val="tx1">
                    <a:lumMod val="85000"/>
                    <a:lumOff val="15000"/>
                  </a:schemeClr>
                </a:solidFill>
              </a:rPr>
              <a:t>する</a:t>
            </a:r>
            <a:r>
              <a:rPr lang="ja-JP" altLang="en-US" sz="1400" b="0" dirty="0">
                <a:solidFill>
                  <a:schemeClr val="tx1">
                    <a:lumMod val="85000"/>
                    <a:lumOff val="15000"/>
                  </a:schemeClr>
                </a:solidFill>
              </a:rPr>
              <a:t>組織またはビジネスのニーズの妥当なバランスを見出そう</a:t>
            </a:r>
            <a:r>
              <a:rPr lang="ja-JP" altLang="en-US" sz="1400" b="0" dirty="0" smtClean="0">
                <a:solidFill>
                  <a:schemeClr val="tx1">
                    <a:lumMod val="85000"/>
                    <a:lumOff val="15000"/>
                  </a:schemeClr>
                </a:solidFill>
              </a:rPr>
              <a:t>とする</a:t>
            </a:r>
            <a:r>
              <a:rPr lang="ja-JP" altLang="en-US" sz="1400" b="0" dirty="0">
                <a:solidFill>
                  <a:schemeClr val="tx1">
                    <a:lumMod val="85000"/>
                    <a:lumOff val="15000"/>
                  </a:schemeClr>
                </a:solidFill>
              </a:rPr>
              <a:t>、より慎重な標準への</a:t>
            </a:r>
            <a:r>
              <a:rPr lang="ja-JP" altLang="en-US" sz="1400" b="0" dirty="0" smtClean="0">
                <a:solidFill>
                  <a:schemeClr val="tx1">
                    <a:lumMod val="85000"/>
                    <a:lumOff val="15000"/>
                  </a:schemeClr>
                </a:solidFill>
              </a:rPr>
              <a:t>移行傾向がある</a:t>
            </a:r>
            <a:endParaRPr lang="en-US" altLang="ja-JP" sz="1400" b="0" dirty="0">
              <a:solidFill>
                <a:schemeClr val="tx1">
                  <a:lumMod val="85000"/>
                  <a:lumOff val="15000"/>
                </a:schemeClr>
              </a:solidFill>
            </a:endParaRPr>
          </a:p>
        </p:txBody>
      </p:sp>
      <p:sp>
        <p:nvSpPr>
          <p:cNvPr id="11" name="タイトル 6"/>
          <p:cNvSpPr>
            <a:spLocks noGrp="1"/>
          </p:cNvSpPr>
          <p:nvPr>
            <p:ph type="title"/>
          </p:nvPr>
        </p:nvSpPr>
        <p:spPr>
          <a:xfrm>
            <a:off x="331490" y="164693"/>
            <a:ext cx="9243021" cy="412538"/>
          </a:xfrm>
        </p:spPr>
        <p:txBody>
          <a:bodyPr>
            <a:normAutofit/>
          </a:bodyPr>
          <a:lstStyle/>
          <a:p>
            <a:r>
              <a:rPr lang="en-US" altLang="ja-JP" sz="2000" dirty="0"/>
              <a:t>International Telecommunication Union</a:t>
            </a:r>
            <a:r>
              <a:rPr lang="ja-JP" altLang="en-US" sz="2000" dirty="0"/>
              <a:t>（</a:t>
            </a:r>
            <a:r>
              <a:rPr lang="en-US" altLang="ja-JP" sz="2000" dirty="0"/>
              <a:t>ITU</a:t>
            </a:r>
            <a:r>
              <a:rPr lang="ja-JP" altLang="en-US" sz="2000" dirty="0"/>
              <a:t>）</a:t>
            </a:r>
            <a:r>
              <a:rPr lang="en-US" altLang="ja-JP" sz="2000" dirty="0" smtClean="0"/>
              <a:t>– </a:t>
            </a:r>
            <a:r>
              <a:rPr lang="ja-JP" altLang="en-US" sz="2000" dirty="0" smtClean="0"/>
              <a:t>規格策定以外の活動</a:t>
            </a:r>
            <a:endParaRPr lang="ja-JP" altLang="en-US" sz="2000" dirty="0"/>
          </a:p>
        </p:txBody>
      </p:sp>
    </p:spTree>
    <p:extLst>
      <p:ext uri="{BB962C8B-B14F-4D97-AF65-F5344CB8AC3E}">
        <p14:creationId xmlns:p14="http://schemas.microsoft.com/office/powerpoint/2010/main" val="419828986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プレースホルダー 5"/>
          <p:cNvSpPr>
            <a:spLocks noGrp="1"/>
          </p:cNvSpPr>
          <p:nvPr>
            <p:ph type="body" sz="quarter" idx="11"/>
          </p:nvPr>
        </p:nvSpPr>
        <p:spPr/>
        <p:txBody>
          <a:bodyPr/>
          <a:lstStyle/>
          <a:p>
            <a:r>
              <a:rPr lang="ja-JP" altLang="en-US" dirty="0" smtClean="0"/>
              <a:t>⑦　</a:t>
            </a:r>
            <a:r>
              <a:rPr lang="en-US" altLang="ja-JP" dirty="0" smtClean="0"/>
              <a:t>ISO/TC 307</a:t>
            </a:r>
            <a:endParaRPr kumimoji="1" lang="en-US" altLang="ja-JP" dirty="0" smtClean="0"/>
          </a:p>
        </p:txBody>
      </p:sp>
    </p:spTree>
    <p:extLst>
      <p:ext uri="{BB962C8B-B14F-4D97-AF65-F5344CB8AC3E}">
        <p14:creationId xmlns:p14="http://schemas.microsoft.com/office/powerpoint/2010/main" val="267589226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normAutofit/>
          </a:bodyPr>
          <a:lstStyle/>
          <a:p>
            <a:r>
              <a:rPr lang="en-US" altLang="ja-JP" sz="2000" dirty="0"/>
              <a:t>ISO/TC </a:t>
            </a:r>
            <a:r>
              <a:rPr lang="en-US" altLang="ja-JP" sz="2000" dirty="0" smtClean="0"/>
              <a:t>307 – </a:t>
            </a:r>
            <a:r>
              <a:rPr kumimoji="1" lang="ja-JP" altLang="en-US" sz="2000" dirty="0" smtClean="0"/>
              <a:t>団体概要</a:t>
            </a:r>
            <a:endParaRPr kumimoji="1" lang="ja-JP" altLang="en-US" sz="2000" dirty="0"/>
          </a:p>
        </p:txBody>
      </p:sp>
      <p:sp>
        <p:nvSpPr>
          <p:cNvPr id="9" name="テキスト ボックス 8"/>
          <p:cNvSpPr txBox="1"/>
          <p:nvPr/>
        </p:nvSpPr>
        <p:spPr>
          <a:xfrm>
            <a:off x="338392" y="639059"/>
            <a:ext cx="1047498" cy="649493"/>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mn-cs"/>
              </a:rPr>
              <a:t>ミッション</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0" name="テキスト ボックス 9"/>
          <p:cNvSpPr txBox="1"/>
          <p:nvPr/>
        </p:nvSpPr>
        <p:spPr>
          <a:xfrm>
            <a:off x="1443336" y="639059"/>
            <a:ext cx="8131175" cy="649493"/>
          </a:xfrm>
          <a:prstGeom prst="rect">
            <a:avLst/>
          </a:prstGeom>
          <a:noFill/>
          <a:ln>
            <a:solidFill>
              <a:srgbClr val="002060"/>
            </a:solidFill>
          </a:ln>
        </p:spPr>
        <p:txBody>
          <a:bodyPr wrap="square" lIns="36000" rIns="36000" rtlCol="0" anchor="ctr">
            <a:noAutofit/>
          </a:bodyPr>
          <a:lstStyle/>
          <a:p>
            <a:pPr lvl="0" defTabSz="288000">
              <a:defRPr/>
            </a:pPr>
            <a:r>
              <a:rPr lang="ja-JP" altLang="en-US" sz="1200">
                <a:solidFill>
                  <a:srgbClr val="000000"/>
                </a:solidFill>
                <a:latin typeface="Meiryo UI"/>
              </a:rPr>
              <a:t>ブロックチェーン技術および分散型台帳技術のセキュリティやプライバシーを向上させ、相互運用性を向上させることによって世界的な利用を促進するために、国際標準を策定・管理することをミッションとしている。</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8" name="テキスト プレースホルダー 2"/>
          <p:cNvSpPr>
            <a:spLocks noGrp="1"/>
          </p:cNvSpPr>
          <p:nvPr>
            <p:ph type="body" sz="quarter" idx="10"/>
          </p:nvPr>
        </p:nvSpPr>
        <p:spPr>
          <a:xfrm>
            <a:off x="331489" y="1796661"/>
            <a:ext cx="9236117" cy="288000"/>
          </a:xfrm>
          <a:solidFill>
            <a:srgbClr val="002060"/>
          </a:solidFill>
          <a:ln>
            <a:noFill/>
          </a:ln>
        </p:spPr>
        <p:txBody>
          <a:bodyPr lIns="72000" rIns="72000" anchor="ctr"/>
          <a:lstStyle/>
          <a:p>
            <a:pPr algn="ctr"/>
            <a:r>
              <a:rPr lang="ja-JP" altLang="en-US" sz="1400" b="1" dirty="0" smtClean="0">
                <a:solidFill>
                  <a:schemeClr val="bg1"/>
                </a:solidFill>
              </a:rPr>
              <a:t>メンバーシップ</a:t>
            </a:r>
            <a:endParaRPr lang="en-US" altLang="ja-JP" sz="1400" b="1" dirty="0" smtClean="0">
              <a:solidFill>
                <a:schemeClr val="bg1"/>
              </a:solidFill>
            </a:endParaRPr>
          </a:p>
        </p:txBody>
      </p:sp>
      <p:sp>
        <p:nvSpPr>
          <p:cNvPr id="11" name="テキスト プレースホルダー 2"/>
          <p:cNvSpPr txBox="1">
            <a:spLocks/>
          </p:cNvSpPr>
          <p:nvPr/>
        </p:nvSpPr>
        <p:spPr>
          <a:xfrm>
            <a:off x="331490" y="1324727"/>
            <a:ext cx="1047498" cy="405680"/>
          </a:xfrm>
          <a:prstGeom prst="rect">
            <a:avLst/>
          </a:prstGeom>
          <a:solidFill>
            <a:srgbClr val="002060"/>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Arial"/>
              </a:rPr>
              <a:t>設立年</a:t>
            </a:r>
            <a:endPar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Arial"/>
            </a:endParaRPr>
          </a:p>
        </p:txBody>
      </p:sp>
      <p:sp>
        <p:nvSpPr>
          <p:cNvPr id="12" name="テキスト ボックス 11"/>
          <p:cNvSpPr txBox="1"/>
          <p:nvPr/>
        </p:nvSpPr>
        <p:spPr>
          <a:xfrm>
            <a:off x="1436432" y="1323167"/>
            <a:ext cx="3064371" cy="407878"/>
          </a:xfrm>
          <a:prstGeom prst="rect">
            <a:avLst/>
          </a:prstGeom>
          <a:noFill/>
          <a:ln>
            <a:solidFill>
              <a:srgbClr val="002060"/>
            </a:solidFill>
          </a:ln>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smtClean="0">
                <a:ln>
                  <a:noFill/>
                </a:ln>
                <a:solidFill>
                  <a:srgbClr val="000000"/>
                </a:solidFill>
                <a:effectLst/>
                <a:uLnTx/>
                <a:uFillTx/>
                <a:latin typeface="Meiryo UI"/>
                <a:ea typeface="Meiryo UI"/>
                <a:cs typeface="+mn-cs"/>
              </a:rPr>
              <a:t>2016</a:t>
            </a:r>
            <a:r>
              <a:rPr kumimoji="1" lang="ja-JP" altLang="en-US" sz="1200" b="0" i="0" u="none" strike="noStrike" kern="1200" cap="none" spc="0" normalizeH="0" baseline="0" noProof="0" dirty="0" smtClean="0">
                <a:ln>
                  <a:noFill/>
                </a:ln>
                <a:solidFill>
                  <a:srgbClr val="000000"/>
                </a:solidFill>
                <a:effectLst/>
                <a:uLnTx/>
                <a:uFillTx/>
                <a:latin typeface="Meiryo UI"/>
                <a:ea typeface="Meiryo UI"/>
                <a:cs typeface="+mn-cs"/>
              </a:rPr>
              <a:t>年</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3" name="テキスト プレースホルダー 2"/>
          <p:cNvSpPr txBox="1">
            <a:spLocks/>
          </p:cNvSpPr>
          <p:nvPr/>
        </p:nvSpPr>
        <p:spPr>
          <a:xfrm>
            <a:off x="4558247" y="1324727"/>
            <a:ext cx="1247282" cy="405680"/>
          </a:xfrm>
          <a:prstGeom prst="rect">
            <a:avLst/>
          </a:prstGeom>
          <a:solidFill>
            <a:srgbClr val="002060"/>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Arial"/>
              </a:rPr>
              <a:t>公式ホームページ</a:t>
            </a:r>
            <a:endPar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Arial"/>
            </a:endParaRPr>
          </a:p>
        </p:txBody>
      </p:sp>
      <p:sp>
        <p:nvSpPr>
          <p:cNvPr id="14" name="テキスト ボックス 13"/>
          <p:cNvSpPr txBox="1"/>
          <p:nvPr/>
        </p:nvSpPr>
        <p:spPr>
          <a:xfrm>
            <a:off x="5862973" y="1323167"/>
            <a:ext cx="3704634" cy="407878"/>
          </a:xfrm>
          <a:prstGeom prst="rect">
            <a:avLst/>
          </a:prstGeom>
          <a:noFill/>
          <a:ln>
            <a:solidFill>
              <a:srgbClr val="002060"/>
            </a:solidFill>
          </a:ln>
        </p:spPr>
        <p:txBody>
          <a:bodyPr wrap="square" lIns="36000" rIns="36000" rtlCol="0" anchor="ctr">
            <a:noAutofit/>
          </a:bodyPr>
          <a:lstStyle/>
          <a:p>
            <a:pPr lvl="0" algn="ctr" defTabSz="288000">
              <a:defRPr/>
            </a:pPr>
            <a:r>
              <a:rPr lang="en-US" altLang="ja-JP" sz="1200">
                <a:solidFill>
                  <a:srgbClr val="000000"/>
                </a:solidFill>
                <a:latin typeface="Meiryo UI"/>
              </a:rPr>
              <a:t>https://www.iso.org/committee/6266604.html</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5" name="テキスト ボックス 14"/>
          <p:cNvSpPr txBox="1"/>
          <p:nvPr/>
        </p:nvSpPr>
        <p:spPr>
          <a:xfrm>
            <a:off x="331489" y="2118438"/>
            <a:ext cx="9229215" cy="338465"/>
          </a:xfrm>
          <a:prstGeom prst="rect">
            <a:avLst/>
          </a:prstGeom>
          <a:noFill/>
          <a:ln>
            <a:solidFill>
              <a:srgbClr val="002060"/>
            </a:solidFill>
          </a:ln>
        </p:spPr>
        <p:txBody>
          <a:bodyPr wrap="square" lIns="36000" rIns="36000" rtlCol="0" anchor="ctr">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smtClean="0">
                <a:ln>
                  <a:noFill/>
                </a:ln>
                <a:solidFill>
                  <a:srgbClr val="000000"/>
                </a:solidFill>
                <a:effectLst/>
                <a:uLnTx/>
                <a:uFillTx/>
                <a:latin typeface="Meiryo UI"/>
                <a:ea typeface="Meiryo UI"/>
                <a:cs typeface="+mn-cs"/>
              </a:rPr>
              <a:t>各国を代表する標準化機関を通じて、企業や研究機関が参加している。日本では、</a:t>
            </a:r>
            <a:r>
              <a:rPr kumimoji="1" lang="en-US" altLang="ja-JP" sz="1200" b="0" i="0" u="none" strike="noStrike" kern="1200" cap="none" spc="0" normalizeH="0" baseline="0" noProof="0" dirty="0" smtClean="0">
                <a:ln>
                  <a:noFill/>
                </a:ln>
                <a:solidFill>
                  <a:srgbClr val="000000"/>
                </a:solidFill>
                <a:effectLst/>
                <a:uLnTx/>
                <a:uFillTx/>
                <a:latin typeface="Meiryo UI"/>
                <a:ea typeface="Meiryo UI"/>
                <a:cs typeface="+mn-cs"/>
              </a:rPr>
              <a:t>JISC</a:t>
            </a:r>
            <a:r>
              <a:rPr kumimoji="1" lang="ja-JP" altLang="en-US" sz="1200" b="0" i="0" u="none" strike="noStrike" kern="1200" cap="none" spc="0" normalizeH="0" baseline="0" noProof="0" dirty="0" smtClean="0">
                <a:ln>
                  <a:noFill/>
                </a:ln>
                <a:solidFill>
                  <a:srgbClr val="000000"/>
                </a:solidFill>
                <a:effectLst/>
                <a:uLnTx/>
                <a:uFillTx/>
                <a:latin typeface="Meiryo UI"/>
                <a:ea typeface="Meiryo UI"/>
                <a:cs typeface="+mn-cs"/>
              </a:rPr>
              <a:t>が代表機関となっている。</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7" name="テキスト ボックス 16"/>
          <p:cNvSpPr txBox="1"/>
          <p:nvPr/>
        </p:nvSpPr>
        <p:spPr>
          <a:xfrm>
            <a:off x="338392" y="2485072"/>
            <a:ext cx="9236119" cy="275517"/>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mn-cs"/>
              </a:rPr>
              <a:t>組織構成</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8" name="テキスト ボックス 17"/>
          <p:cNvSpPr txBox="1"/>
          <p:nvPr/>
        </p:nvSpPr>
        <p:spPr>
          <a:xfrm>
            <a:off x="331489" y="2788758"/>
            <a:ext cx="9243022" cy="603978"/>
          </a:xfrm>
          <a:prstGeom prst="rect">
            <a:avLst/>
          </a:prstGeom>
          <a:noFill/>
          <a:ln>
            <a:solidFill>
              <a:srgbClr val="002060"/>
            </a:solidFill>
          </a:ln>
        </p:spPr>
        <p:txBody>
          <a:bodyPr wrap="square" lIns="36000" rIns="36000" rtlCol="0" anchor="ctr">
            <a:noAutofit/>
          </a:bodyPr>
          <a:lstStyle/>
          <a:p>
            <a:pPr lvl="0" defTabSz="288000">
              <a:defRPr/>
            </a:pPr>
            <a:r>
              <a:rPr lang="en-US" altLang="ja-JP" sz="1200" dirty="0">
                <a:solidFill>
                  <a:srgbClr val="000000"/>
                </a:solidFill>
                <a:latin typeface="Meiryo UI"/>
              </a:rPr>
              <a:t>ISO/TC 307</a:t>
            </a:r>
            <a:r>
              <a:rPr lang="ja-JP" altLang="en-US" sz="1200" dirty="0">
                <a:solidFill>
                  <a:srgbClr val="000000"/>
                </a:solidFill>
                <a:latin typeface="Meiryo UI"/>
              </a:rPr>
              <a:t>内部には、主に</a:t>
            </a:r>
            <a:r>
              <a:rPr lang="en-US" altLang="ja-JP" sz="1200" dirty="0">
                <a:solidFill>
                  <a:srgbClr val="000000"/>
                </a:solidFill>
                <a:latin typeface="Meiryo UI"/>
              </a:rPr>
              <a:t>5</a:t>
            </a:r>
            <a:r>
              <a:rPr lang="ja-JP" altLang="en-US" sz="1200" dirty="0">
                <a:solidFill>
                  <a:srgbClr val="000000"/>
                </a:solidFill>
                <a:latin typeface="Meiryo UI"/>
              </a:rPr>
              <a:t>の</a:t>
            </a:r>
            <a:r>
              <a:rPr lang="en-US" altLang="ja-JP" sz="1200" dirty="0">
                <a:solidFill>
                  <a:srgbClr val="000000"/>
                </a:solidFill>
                <a:latin typeface="Meiryo UI"/>
              </a:rPr>
              <a:t>Working Group</a:t>
            </a:r>
            <a:r>
              <a:rPr lang="ja-JP" altLang="en-US" sz="1200" dirty="0" err="1">
                <a:solidFill>
                  <a:srgbClr val="000000"/>
                </a:solidFill>
                <a:latin typeface="Meiryo UI"/>
              </a:rPr>
              <a:t>、</a:t>
            </a:r>
            <a:r>
              <a:rPr lang="en-US" altLang="ja-JP" sz="1200" dirty="0">
                <a:solidFill>
                  <a:srgbClr val="000000"/>
                </a:solidFill>
                <a:latin typeface="Meiryo UI"/>
              </a:rPr>
              <a:t>3</a:t>
            </a:r>
            <a:r>
              <a:rPr lang="ja-JP" altLang="en-US" sz="1200" dirty="0">
                <a:solidFill>
                  <a:srgbClr val="000000"/>
                </a:solidFill>
                <a:latin typeface="Meiryo UI"/>
              </a:rPr>
              <a:t>の</a:t>
            </a:r>
            <a:r>
              <a:rPr lang="en-US" altLang="ja-JP" sz="1200" dirty="0">
                <a:solidFill>
                  <a:srgbClr val="000000"/>
                </a:solidFill>
                <a:latin typeface="Meiryo UI"/>
              </a:rPr>
              <a:t>Ad Hoc Group</a:t>
            </a:r>
            <a:r>
              <a:rPr lang="ja-JP" altLang="en-US" sz="1200" dirty="0" err="1">
                <a:solidFill>
                  <a:srgbClr val="000000"/>
                </a:solidFill>
                <a:latin typeface="Meiryo UI"/>
              </a:rPr>
              <a:t>、</a:t>
            </a:r>
            <a:r>
              <a:rPr lang="en-US" altLang="ja-JP" sz="1200" dirty="0">
                <a:solidFill>
                  <a:srgbClr val="000000"/>
                </a:solidFill>
                <a:latin typeface="Meiryo UI"/>
              </a:rPr>
              <a:t>3</a:t>
            </a:r>
            <a:r>
              <a:rPr lang="ja-JP" altLang="en-US" sz="1200" dirty="0">
                <a:solidFill>
                  <a:srgbClr val="000000"/>
                </a:solidFill>
                <a:latin typeface="Meiryo UI"/>
              </a:rPr>
              <a:t>の</a:t>
            </a:r>
            <a:r>
              <a:rPr lang="en-US" altLang="ja-JP" sz="1200" dirty="0">
                <a:solidFill>
                  <a:srgbClr val="000000"/>
                </a:solidFill>
                <a:latin typeface="Meiryo UI"/>
              </a:rPr>
              <a:t>AWG</a:t>
            </a:r>
            <a:r>
              <a:rPr lang="ja-JP" altLang="en-US" sz="1200" dirty="0" err="1">
                <a:solidFill>
                  <a:srgbClr val="000000"/>
                </a:solidFill>
                <a:latin typeface="Meiryo UI"/>
              </a:rPr>
              <a:t>、</a:t>
            </a:r>
            <a:r>
              <a:rPr lang="en-US" altLang="ja-JP" sz="1200" dirty="0">
                <a:solidFill>
                  <a:srgbClr val="000000"/>
                </a:solidFill>
                <a:latin typeface="Meiryo UI"/>
              </a:rPr>
              <a:t>3</a:t>
            </a:r>
            <a:r>
              <a:rPr lang="ja-JP" altLang="en-US" sz="1200" dirty="0">
                <a:solidFill>
                  <a:srgbClr val="000000"/>
                </a:solidFill>
                <a:latin typeface="Meiryo UI"/>
              </a:rPr>
              <a:t>の</a:t>
            </a:r>
            <a:r>
              <a:rPr lang="en-US" altLang="ja-JP" sz="1200" dirty="0">
                <a:solidFill>
                  <a:srgbClr val="000000"/>
                </a:solidFill>
                <a:latin typeface="Meiryo UI"/>
              </a:rPr>
              <a:t>Advisory Group</a:t>
            </a:r>
            <a:r>
              <a:rPr lang="ja-JP" altLang="en-US" sz="1200" dirty="0" err="1">
                <a:solidFill>
                  <a:srgbClr val="000000"/>
                </a:solidFill>
                <a:latin typeface="Meiryo UI"/>
              </a:rPr>
              <a:t>、</a:t>
            </a:r>
            <a:r>
              <a:rPr lang="en-US" altLang="ja-JP" sz="1200" dirty="0">
                <a:solidFill>
                  <a:srgbClr val="000000"/>
                </a:solidFill>
                <a:latin typeface="Meiryo UI"/>
              </a:rPr>
              <a:t>1</a:t>
            </a:r>
            <a:r>
              <a:rPr lang="ja-JP" altLang="en-US" sz="1200" dirty="0">
                <a:solidFill>
                  <a:srgbClr val="000000"/>
                </a:solidFill>
                <a:latin typeface="Meiryo UI"/>
              </a:rPr>
              <a:t>の</a:t>
            </a:r>
            <a:r>
              <a:rPr lang="en-US" altLang="ja-JP" sz="1200" dirty="0">
                <a:solidFill>
                  <a:srgbClr val="000000"/>
                </a:solidFill>
                <a:latin typeface="Meiryo UI"/>
              </a:rPr>
              <a:t>Joint Working Group</a:t>
            </a:r>
            <a:r>
              <a:rPr lang="ja-JP" altLang="en-US" sz="1200" dirty="0">
                <a:solidFill>
                  <a:srgbClr val="000000"/>
                </a:solidFill>
                <a:latin typeface="Meiryo UI"/>
              </a:rPr>
              <a:t>が設置されている。</a:t>
            </a:r>
            <a:r>
              <a:rPr lang="en-US" altLang="ja-JP" sz="1200" dirty="0">
                <a:solidFill>
                  <a:srgbClr val="000000"/>
                </a:solidFill>
                <a:latin typeface="Meiryo UI"/>
              </a:rPr>
              <a:t>WG1</a:t>
            </a:r>
            <a:r>
              <a:rPr lang="ja-JP" altLang="en-US" sz="1200" dirty="0">
                <a:solidFill>
                  <a:srgbClr val="000000"/>
                </a:solidFill>
                <a:latin typeface="Meiryo UI"/>
              </a:rPr>
              <a:t>では単語の定義、</a:t>
            </a:r>
            <a:r>
              <a:rPr lang="en-US" altLang="ja-JP" sz="1200" dirty="0">
                <a:solidFill>
                  <a:srgbClr val="000000"/>
                </a:solidFill>
                <a:latin typeface="Meiryo UI"/>
              </a:rPr>
              <a:t>WG2</a:t>
            </a:r>
            <a:r>
              <a:rPr lang="ja-JP" altLang="en-US" sz="1200" dirty="0">
                <a:solidFill>
                  <a:srgbClr val="000000"/>
                </a:solidFill>
                <a:latin typeface="Meiryo UI"/>
              </a:rPr>
              <a:t>（</a:t>
            </a:r>
            <a:r>
              <a:rPr lang="en-US" altLang="ja-JP" sz="1200" dirty="0">
                <a:solidFill>
                  <a:srgbClr val="000000"/>
                </a:solidFill>
                <a:latin typeface="Meiryo UI"/>
              </a:rPr>
              <a:t>SG27</a:t>
            </a:r>
            <a:r>
              <a:rPr lang="ja-JP" altLang="en-US" sz="1200" dirty="0">
                <a:solidFill>
                  <a:srgbClr val="000000"/>
                </a:solidFill>
                <a:latin typeface="Meiryo UI"/>
              </a:rPr>
              <a:t>とのジョイント</a:t>
            </a:r>
            <a:r>
              <a:rPr lang="en-US" altLang="ja-JP" sz="1200" dirty="0">
                <a:solidFill>
                  <a:srgbClr val="000000"/>
                </a:solidFill>
                <a:latin typeface="Meiryo UI"/>
              </a:rPr>
              <a:t>WG</a:t>
            </a:r>
            <a:r>
              <a:rPr lang="ja-JP" altLang="en-US" sz="1200" dirty="0">
                <a:solidFill>
                  <a:srgbClr val="000000"/>
                </a:solidFill>
                <a:latin typeface="Meiryo UI"/>
              </a:rPr>
              <a:t>）ではセキュリティとアイデンティティ、</a:t>
            </a:r>
            <a:r>
              <a:rPr lang="en-US" altLang="ja-JP" sz="1200" dirty="0">
                <a:solidFill>
                  <a:srgbClr val="000000"/>
                </a:solidFill>
                <a:latin typeface="Meiryo UI"/>
              </a:rPr>
              <a:t>WG3</a:t>
            </a:r>
            <a:r>
              <a:rPr lang="ja-JP" altLang="en-US" sz="1200" dirty="0">
                <a:solidFill>
                  <a:srgbClr val="000000"/>
                </a:solidFill>
                <a:latin typeface="Meiryo UI"/>
              </a:rPr>
              <a:t>ではスマートコントラクト、</a:t>
            </a:r>
            <a:r>
              <a:rPr lang="en-US" altLang="ja-JP" sz="1200" dirty="0">
                <a:solidFill>
                  <a:srgbClr val="000000"/>
                </a:solidFill>
                <a:latin typeface="Meiryo UI"/>
              </a:rPr>
              <a:t>WG5</a:t>
            </a:r>
            <a:r>
              <a:rPr lang="ja-JP" altLang="en-US" sz="1200" dirty="0">
                <a:solidFill>
                  <a:srgbClr val="000000"/>
                </a:solidFill>
                <a:latin typeface="Meiryo UI"/>
              </a:rPr>
              <a:t>ではガバナンス、</a:t>
            </a:r>
            <a:r>
              <a:rPr lang="en-US" altLang="ja-JP" sz="1200" dirty="0">
                <a:solidFill>
                  <a:srgbClr val="000000"/>
                </a:solidFill>
                <a:latin typeface="Meiryo UI"/>
              </a:rPr>
              <a:t>WG6</a:t>
            </a:r>
            <a:r>
              <a:rPr lang="ja-JP" altLang="en-US" sz="1200" dirty="0">
                <a:solidFill>
                  <a:srgbClr val="000000"/>
                </a:solidFill>
                <a:latin typeface="Meiryo UI"/>
              </a:rPr>
              <a:t>ではユースケース、</a:t>
            </a:r>
            <a:r>
              <a:rPr lang="en-US" altLang="ja-JP" sz="1200" dirty="0">
                <a:solidFill>
                  <a:srgbClr val="000000"/>
                </a:solidFill>
                <a:latin typeface="Meiryo UI"/>
              </a:rPr>
              <a:t>WG7</a:t>
            </a:r>
            <a:r>
              <a:rPr lang="ja-JP" altLang="en-US" sz="1200" dirty="0">
                <a:solidFill>
                  <a:srgbClr val="000000"/>
                </a:solidFill>
                <a:latin typeface="Meiryo UI"/>
              </a:rPr>
              <a:t>では相互運用性をスコープとして、それぞれ標準化活動が行われている。</a:t>
            </a:r>
          </a:p>
        </p:txBody>
      </p:sp>
      <p:pic>
        <p:nvPicPr>
          <p:cNvPr id="20" name="図 19"/>
          <p:cNvPicPr>
            <a:picLocks noChangeAspect="1"/>
          </p:cNvPicPr>
          <p:nvPr/>
        </p:nvPicPr>
        <p:blipFill>
          <a:blip r:embed="rId2"/>
          <a:stretch>
            <a:fillRect/>
          </a:stretch>
        </p:blipFill>
        <p:spPr>
          <a:xfrm>
            <a:off x="338392" y="6412716"/>
            <a:ext cx="4195235" cy="204845"/>
          </a:xfrm>
          <a:prstGeom prst="rect">
            <a:avLst/>
          </a:prstGeom>
        </p:spPr>
      </p:pic>
      <p:sp>
        <p:nvSpPr>
          <p:cNvPr id="21" name="正方形/長方形 20"/>
          <p:cNvSpPr/>
          <p:nvPr/>
        </p:nvSpPr>
        <p:spPr>
          <a:xfrm>
            <a:off x="418827" y="6639128"/>
            <a:ext cx="2521844" cy="215444"/>
          </a:xfrm>
          <a:prstGeom prst="rect">
            <a:avLst/>
          </a:prstGeom>
        </p:spPr>
        <p:txBody>
          <a:bodyPr wrap="none">
            <a:spAutoFit/>
          </a:bodyPr>
          <a:lstStyle/>
          <a:p>
            <a:r>
              <a:rPr lang="ja-JP" altLang="en-US" sz="800" dirty="0" smtClean="0"/>
              <a:t>出所）</a:t>
            </a:r>
            <a:r>
              <a:rPr lang="en-US" altLang="ja-JP" sz="800" dirty="0"/>
              <a:t>https://www.iso.org/committee/6266604.html</a:t>
            </a:r>
            <a:endParaRPr lang="ja-JP" altLang="en-US" sz="800" dirty="0"/>
          </a:p>
        </p:txBody>
      </p:sp>
      <p:sp>
        <p:nvSpPr>
          <p:cNvPr id="22" name="テキスト ボックス 21"/>
          <p:cNvSpPr txBox="1"/>
          <p:nvPr/>
        </p:nvSpPr>
        <p:spPr>
          <a:xfrm>
            <a:off x="5339098" y="3445963"/>
            <a:ext cx="1047750" cy="511145"/>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smtClean="0">
                <a:ln>
                  <a:noFill/>
                </a:ln>
                <a:solidFill>
                  <a:schemeClr val="bg1"/>
                </a:solidFill>
                <a:effectLst/>
                <a:uLnTx/>
                <a:uFillTx/>
                <a:latin typeface="Meiryo UI"/>
                <a:ea typeface="Meiryo UI"/>
                <a:cs typeface="+mn-cs"/>
              </a:rPr>
              <a:t>会議開催状況</a:t>
            </a:r>
            <a:endParaRPr kumimoji="1" lang="en-US" altLang="ja-JP" sz="1200" b="1" i="0" u="none" strike="noStrike" kern="1200" cap="none" spc="0" normalizeH="0" baseline="0" noProof="0" dirty="0">
              <a:ln>
                <a:noFill/>
              </a:ln>
              <a:solidFill>
                <a:schemeClr val="bg1"/>
              </a:solidFill>
              <a:effectLst/>
              <a:uLnTx/>
              <a:uFillTx/>
              <a:latin typeface="Meiryo UI"/>
              <a:ea typeface="Meiryo UI"/>
              <a:cs typeface="+mn-cs"/>
            </a:endParaRPr>
          </a:p>
        </p:txBody>
      </p:sp>
      <p:sp>
        <p:nvSpPr>
          <p:cNvPr id="23" name="テキスト プレースホルダー 2"/>
          <p:cNvSpPr txBox="1">
            <a:spLocks/>
          </p:cNvSpPr>
          <p:nvPr/>
        </p:nvSpPr>
        <p:spPr>
          <a:xfrm>
            <a:off x="6431238" y="3452037"/>
            <a:ext cx="3129466" cy="505072"/>
          </a:xfrm>
          <a:prstGeom prst="rect">
            <a:avLst/>
          </a:prstGeom>
          <a:ln>
            <a:solidFill>
              <a:schemeClr val="accent1"/>
            </a:solid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lvl="0">
              <a:defRPr/>
            </a:pPr>
            <a:r>
              <a:rPr lang="ja-JP" altLang="en-US" sz="1200" dirty="0">
                <a:solidFill>
                  <a:srgbClr val="000000">
                    <a:lumMod val="85000"/>
                    <a:lumOff val="15000"/>
                  </a:srgbClr>
                </a:solidFill>
              </a:rPr>
              <a:t>年に</a:t>
            </a:r>
            <a:r>
              <a:rPr lang="en-US" altLang="ja-JP" sz="1200" dirty="0">
                <a:solidFill>
                  <a:srgbClr val="000000">
                    <a:lumMod val="85000"/>
                    <a:lumOff val="15000"/>
                  </a:srgbClr>
                </a:solidFill>
              </a:rPr>
              <a:t>2</a:t>
            </a:r>
            <a:r>
              <a:rPr lang="ja-JP" altLang="en-US" sz="1200" dirty="0">
                <a:solidFill>
                  <a:srgbClr val="000000">
                    <a:lumMod val="85000"/>
                    <a:lumOff val="15000"/>
                  </a:srgbClr>
                </a:solidFill>
              </a:rPr>
              <a:t>回開催される。その間に中間会合が実施されることもある。</a:t>
            </a:r>
          </a:p>
        </p:txBody>
      </p:sp>
      <p:sp>
        <p:nvSpPr>
          <p:cNvPr id="24" name="テキスト ボックス 23"/>
          <p:cNvSpPr txBox="1"/>
          <p:nvPr/>
        </p:nvSpPr>
        <p:spPr>
          <a:xfrm>
            <a:off x="5332194" y="4001250"/>
            <a:ext cx="1047750" cy="1700035"/>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smtClean="0">
                <a:ln>
                  <a:noFill/>
                </a:ln>
                <a:solidFill>
                  <a:schemeClr val="bg1"/>
                </a:solidFill>
                <a:effectLst/>
                <a:uLnTx/>
                <a:uFillTx/>
                <a:latin typeface="Meiryo UI"/>
                <a:ea typeface="Meiryo UI"/>
                <a:cs typeface="+mn-cs"/>
              </a:rPr>
              <a:t>主な文書</a:t>
            </a:r>
            <a:endParaRPr kumimoji="1" lang="en-US" altLang="ja-JP" sz="1200" b="1" i="0" u="none" strike="noStrike" kern="1200" cap="none" spc="0" normalizeH="0" baseline="0" noProof="0" dirty="0">
              <a:ln>
                <a:noFill/>
              </a:ln>
              <a:solidFill>
                <a:schemeClr val="bg1"/>
              </a:solidFill>
              <a:effectLst/>
              <a:uLnTx/>
              <a:uFillTx/>
              <a:latin typeface="Meiryo UI"/>
              <a:ea typeface="Meiryo UI"/>
              <a:cs typeface="+mn-cs"/>
            </a:endParaRPr>
          </a:p>
        </p:txBody>
      </p:sp>
      <p:sp>
        <p:nvSpPr>
          <p:cNvPr id="25" name="テキスト プレースホルダー 2"/>
          <p:cNvSpPr txBox="1">
            <a:spLocks/>
          </p:cNvSpPr>
          <p:nvPr/>
        </p:nvSpPr>
        <p:spPr>
          <a:xfrm>
            <a:off x="6438141" y="4008205"/>
            <a:ext cx="3129466" cy="1695045"/>
          </a:xfrm>
          <a:prstGeom prst="rect">
            <a:avLst/>
          </a:prstGeom>
          <a:ln>
            <a:solidFill>
              <a:schemeClr val="accent1"/>
            </a:solid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171450" lvl="0" indent="-171450">
              <a:buFont typeface="Arial" panose="020B0604020202020204" pitchFamily="34" charset="0"/>
              <a:buChar char="•"/>
              <a:defRPr/>
            </a:pPr>
            <a:r>
              <a:rPr lang="en-US" altLang="ja-JP" sz="1000" dirty="0">
                <a:solidFill>
                  <a:srgbClr val="000000">
                    <a:lumMod val="85000"/>
                    <a:lumOff val="15000"/>
                  </a:srgbClr>
                </a:solidFill>
              </a:rPr>
              <a:t>ISO 22739</a:t>
            </a:r>
            <a:r>
              <a:rPr lang="ja-JP" altLang="en-US" sz="1000" dirty="0">
                <a:solidFill>
                  <a:srgbClr val="000000">
                    <a:lumMod val="85000"/>
                    <a:lumOff val="15000"/>
                  </a:srgbClr>
                </a:solidFill>
              </a:rPr>
              <a:t>　</a:t>
            </a:r>
            <a:r>
              <a:rPr lang="en-US" altLang="ja-JP" sz="1000" dirty="0" err="1">
                <a:solidFill>
                  <a:srgbClr val="000000">
                    <a:lumMod val="85000"/>
                    <a:lumOff val="15000"/>
                  </a:srgbClr>
                </a:solidFill>
              </a:rPr>
              <a:t>Blockchain</a:t>
            </a:r>
            <a:r>
              <a:rPr lang="en-US" altLang="ja-JP" sz="1000" dirty="0">
                <a:solidFill>
                  <a:srgbClr val="000000">
                    <a:lumMod val="85000"/>
                    <a:lumOff val="15000"/>
                  </a:srgbClr>
                </a:solidFill>
              </a:rPr>
              <a:t> and distributed ledger technologies — </a:t>
            </a:r>
            <a:r>
              <a:rPr lang="en-US" altLang="ja-JP" sz="1000" dirty="0" smtClean="0">
                <a:solidFill>
                  <a:srgbClr val="000000">
                    <a:lumMod val="85000"/>
                    <a:lumOff val="15000"/>
                  </a:srgbClr>
                </a:solidFill>
              </a:rPr>
              <a:t>Vocabulary</a:t>
            </a:r>
          </a:p>
          <a:p>
            <a:pPr marL="171450" lvl="0" indent="-171450">
              <a:buFont typeface="Arial" panose="020B0604020202020204" pitchFamily="34" charset="0"/>
              <a:buChar char="•"/>
              <a:defRPr/>
            </a:pPr>
            <a:r>
              <a:rPr lang="en-US" altLang="ja-JP" sz="1000" dirty="0" smtClean="0">
                <a:solidFill>
                  <a:srgbClr val="000000">
                    <a:lumMod val="85000"/>
                    <a:lumOff val="15000"/>
                  </a:srgbClr>
                </a:solidFill>
              </a:rPr>
              <a:t>ISO </a:t>
            </a:r>
            <a:r>
              <a:rPr lang="en-US" altLang="ja-JP" sz="1000" dirty="0">
                <a:solidFill>
                  <a:srgbClr val="000000">
                    <a:lumMod val="85000"/>
                    <a:lumOff val="15000"/>
                  </a:srgbClr>
                </a:solidFill>
              </a:rPr>
              <a:t>23257</a:t>
            </a:r>
            <a:r>
              <a:rPr lang="ja-JP" altLang="en-US" sz="1000" dirty="0">
                <a:solidFill>
                  <a:srgbClr val="000000">
                    <a:lumMod val="85000"/>
                    <a:lumOff val="15000"/>
                  </a:srgbClr>
                </a:solidFill>
              </a:rPr>
              <a:t>　</a:t>
            </a:r>
            <a:r>
              <a:rPr lang="en-US" altLang="ja-JP" sz="1000" dirty="0" err="1">
                <a:solidFill>
                  <a:srgbClr val="000000">
                    <a:lumMod val="85000"/>
                    <a:lumOff val="15000"/>
                  </a:srgbClr>
                </a:solidFill>
              </a:rPr>
              <a:t>Blockchain</a:t>
            </a:r>
            <a:r>
              <a:rPr lang="en-US" altLang="ja-JP" sz="1000" dirty="0">
                <a:solidFill>
                  <a:srgbClr val="000000">
                    <a:lumMod val="85000"/>
                    <a:lumOff val="15000"/>
                  </a:srgbClr>
                </a:solidFill>
              </a:rPr>
              <a:t> and distributed ledger technologies — Reference </a:t>
            </a:r>
            <a:r>
              <a:rPr lang="en-US" altLang="ja-JP" sz="1000" dirty="0" smtClean="0">
                <a:solidFill>
                  <a:srgbClr val="000000">
                    <a:lumMod val="85000"/>
                    <a:lumOff val="15000"/>
                  </a:srgbClr>
                </a:solidFill>
              </a:rPr>
              <a:t>architecture</a:t>
            </a:r>
          </a:p>
          <a:p>
            <a:pPr marL="171450" lvl="0" indent="-171450">
              <a:buFont typeface="Arial" panose="020B0604020202020204" pitchFamily="34" charset="0"/>
              <a:buChar char="•"/>
              <a:defRPr/>
            </a:pPr>
            <a:r>
              <a:rPr lang="en-US" altLang="ja-JP" sz="1000" dirty="0" smtClean="0">
                <a:solidFill>
                  <a:srgbClr val="000000">
                    <a:lumMod val="85000"/>
                    <a:lumOff val="15000"/>
                  </a:srgbClr>
                </a:solidFill>
              </a:rPr>
              <a:t>ISO/TR </a:t>
            </a:r>
            <a:r>
              <a:rPr lang="en-US" altLang="ja-JP" sz="1000" dirty="0">
                <a:solidFill>
                  <a:srgbClr val="000000">
                    <a:lumMod val="85000"/>
                    <a:lumOff val="15000"/>
                  </a:srgbClr>
                </a:solidFill>
              </a:rPr>
              <a:t>3242</a:t>
            </a:r>
            <a:r>
              <a:rPr lang="ja-JP" altLang="en-US" sz="1000" dirty="0">
                <a:solidFill>
                  <a:srgbClr val="000000">
                    <a:lumMod val="85000"/>
                    <a:lumOff val="15000"/>
                  </a:srgbClr>
                </a:solidFill>
              </a:rPr>
              <a:t>　</a:t>
            </a:r>
            <a:r>
              <a:rPr lang="en-US" altLang="ja-JP" sz="1000" dirty="0" err="1">
                <a:solidFill>
                  <a:srgbClr val="000000">
                    <a:lumMod val="85000"/>
                    <a:lumOff val="15000"/>
                  </a:srgbClr>
                </a:solidFill>
              </a:rPr>
              <a:t>Blockchain</a:t>
            </a:r>
            <a:r>
              <a:rPr lang="en-US" altLang="ja-JP" sz="1000" dirty="0">
                <a:solidFill>
                  <a:srgbClr val="000000">
                    <a:lumMod val="85000"/>
                    <a:lumOff val="15000"/>
                  </a:srgbClr>
                </a:solidFill>
              </a:rPr>
              <a:t> and distributed ledger technologies – Use </a:t>
            </a:r>
            <a:r>
              <a:rPr lang="en-US" altLang="ja-JP" sz="1000" dirty="0" smtClean="0">
                <a:solidFill>
                  <a:srgbClr val="000000">
                    <a:lumMod val="85000"/>
                    <a:lumOff val="15000"/>
                  </a:srgbClr>
                </a:solidFill>
              </a:rPr>
              <a:t>cases</a:t>
            </a:r>
          </a:p>
          <a:p>
            <a:pPr marL="171450" lvl="0" indent="-171450">
              <a:buFont typeface="Arial" panose="020B0604020202020204" pitchFamily="34" charset="0"/>
              <a:buChar char="•"/>
              <a:defRPr/>
            </a:pPr>
            <a:r>
              <a:rPr lang="en-US" altLang="ja-JP" sz="1000" dirty="0" smtClean="0">
                <a:solidFill>
                  <a:srgbClr val="000000">
                    <a:lumMod val="85000"/>
                    <a:lumOff val="15000"/>
                  </a:srgbClr>
                </a:solidFill>
              </a:rPr>
              <a:t>ISO/TS </a:t>
            </a:r>
            <a:r>
              <a:rPr lang="en-US" altLang="ja-JP" sz="1000" dirty="0">
                <a:solidFill>
                  <a:srgbClr val="000000">
                    <a:lumMod val="85000"/>
                    <a:lumOff val="15000"/>
                  </a:srgbClr>
                </a:solidFill>
              </a:rPr>
              <a:t>23635</a:t>
            </a:r>
            <a:r>
              <a:rPr lang="ja-JP" altLang="en-US" sz="1000" dirty="0">
                <a:solidFill>
                  <a:srgbClr val="000000">
                    <a:lumMod val="85000"/>
                    <a:lumOff val="15000"/>
                  </a:srgbClr>
                </a:solidFill>
              </a:rPr>
              <a:t>　</a:t>
            </a:r>
            <a:r>
              <a:rPr lang="en-US" altLang="ja-JP" sz="1000" dirty="0" err="1">
                <a:solidFill>
                  <a:srgbClr val="000000">
                    <a:lumMod val="85000"/>
                    <a:lumOff val="15000"/>
                  </a:srgbClr>
                </a:solidFill>
              </a:rPr>
              <a:t>Blockchain</a:t>
            </a:r>
            <a:r>
              <a:rPr lang="en-US" altLang="ja-JP" sz="1000" dirty="0">
                <a:solidFill>
                  <a:srgbClr val="000000">
                    <a:lumMod val="85000"/>
                    <a:lumOff val="15000"/>
                  </a:srgbClr>
                </a:solidFill>
              </a:rPr>
              <a:t> and distributed ledger technologies — Guidelines for governance</a:t>
            </a:r>
          </a:p>
        </p:txBody>
      </p:sp>
      <p:pic>
        <p:nvPicPr>
          <p:cNvPr id="26" name="図 25"/>
          <p:cNvPicPr>
            <a:picLocks noChangeAspect="1"/>
          </p:cNvPicPr>
          <p:nvPr/>
        </p:nvPicPr>
        <p:blipFill>
          <a:blip r:embed="rId3"/>
          <a:stretch>
            <a:fillRect/>
          </a:stretch>
        </p:blipFill>
        <p:spPr>
          <a:xfrm>
            <a:off x="331489" y="3572516"/>
            <a:ext cx="4963219" cy="2737874"/>
          </a:xfrm>
          <a:prstGeom prst="rect">
            <a:avLst/>
          </a:prstGeom>
        </p:spPr>
      </p:pic>
      <p:sp>
        <p:nvSpPr>
          <p:cNvPr id="27" name="テキスト ボックス 26"/>
          <p:cNvSpPr txBox="1"/>
          <p:nvPr/>
        </p:nvSpPr>
        <p:spPr>
          <a:xfrm>
            <a:off x="5339098" y="5752382"/>
            <a:ext cx="1040846" cy="811452"/>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規格</a:t>
            </a:r>
            <a:r>
              <a:rPr kumimoji="1" lang="ja-JP" altLang="en-US" sz="1200" b="1" i="0" u="none" strike="noStrike" kern="1200" cap="none" spc="0" normalizeH="0" baseline="0" noProof="0" dirty="0" smtClean="0">
                <a:ln>
                  <a:noFill/>
                </a:ln>
                <a:solidFill>
                  <a:srgbClr val="FFFFFF"/>
                </a:solidFill>
                <a:effectLst/>
                <a:uLnTx/>
                <a:uFillTx/>
                <a:latin typeface="Meiryo UI"/>
                <a:ea typeface="Meiryo UI"/>
                <a:cs typeface="+mn-cs"/>
              </a:rPr>
              <a:t>策定以外の活動</a:t>
            </a:r>
            <a:endParaRPr kumimoji="1" lang="en-US" altLang="ja-JP" sz="12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28" name="テキスト プレースホルダー 2"/>
          <p:cNvSpPr txBox="1">
            <a:spLocks/>
          </p:cNvSpPr>
          <p:nvPr/>
        </p:nvSpPr>
        <p:spPr>
          <a:xfrm>
            <a:off x="6445045" y="5755925"/>
            <a:ext cx="3129466" cy="807908"/>
          </a:xfrm>
          <a:prstGeom prst="rect">
            <a:avLst/>
          </a:prstGeom>
          <a:ln>
            <a:solidFill>
              <a:schemeClr val="accent1"/>
            </a:solid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lvl="0">
              <a:defRPr/>
            </a:pPr>
            <a:r>
              <a:rPr lang="ja-JP" altLang="en-US" sz="1200" dirty="0">
                <a:solidFill>
                  <a:srgbClr val="000000">
                    <a:lumMod val="85000"/>
                    <a:lumOff val="15000"/>
                  </a:srgbClr>
                </a:solidFill>
              </a:rPr>
              <a:t>公開情報の</a:t>
            </a:r>
            <a:r>
              <a:rPr lang="ja-JP" altLang="en-US" sz="1200" dirty="0" smtClean="0">
                <a:solidFill>
                  <a:srgbClr val="000000">
                    <a:lumMod val="85000"/>
                    <a:lumOff val="15000"/>
                  </a:srgbClr>
                </a:solidFill>
              </a:rPr>
              <a:t>リサーチの</a:t>
            </a:r>
            <a:r>
              <a:rPr lang="ja-JP" altLang="en-US" sz="1200" dirty="0">
                <a:solidFill>
                  <a:srgbClr val="000000">
                    <a:lumMod val="85000"/>
                    <a:lumOff val="15000"/>
                  </a:srgbClr>
                </a:solidFill>
              </a:rPr>
              <a:t>結果、規格策定以外の活動は見受けられなかった。</a:t>
            </a:r>
          </a:p>
        </p:txBody>
      </p:sp>
      <p:sp>
        <p:nvSpPr>
          <p:cNvPr id="29" name="テキスト ボックス 28"/>
          <p:cNvSpPr txBox="1"/>
          <p:nvPr/>
        </p:nvSpPr>
        <p:spPr>
          <a:xfrm>
            <a:off x="6767885" y="149122"/>
            <a:ext cx="3083555" cy="364406"/>
          </a:xfrm>
          <a:prstGeom prst="rect">
            <a:avLst/>
          </a:prstGeom>
          <a:no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lang="en-US" altLang="ja-JP" sz="1000" dirty="0">
                <a:latin typeface="Meiryo UI"/>
                <a:ea typeface="Meiryo UI"/>
              </a:rPr>
              <a:t>※</a:t>
            </a:r>
            <a:r>
              <a:rPr kumimoji="1" lang="ja-JP" altLang="en-US" sz="1000" i="0" u="none" strike="noStrike" kern="1200" cap="none" spc="0" normalizeH="0" baseline="0" noProof="0" dirty="0" smtClean="0">
                <a:ln>
                  <a:noFill/>
                </a:ln>
                <a:effectLst/>
                <a:uLnTx/>
                <a:uFillTx/>
                <a:latin typeface="Meiryo UI"/>
                <a:ea typeface="Meiryo UI"/>
                <a:cs typeface="+mn-cs"/>
              </a:rPr>
              <a:t>別紙（非公開）にヒアリングに基づく詳細を記載</a:t>
            </a:r>
            <a:endParaRPr kumimoji="1" lang="en-US" altLang="ja-JP" sz="1000" i="0" u="none" strike="noStrike" kern="1200" cap="none" spc="0" normalizeH="0" baseline="0" noProof="0" dirty="0">
              <a:ln>
                <a:noFill/>
              </a:ln>
              <a:effectLst/>
              <a:uLnTx/>
              <a:uFillTx/>
              <a:latin typeface="Meiryo UI"/>
              <a:ea typeface="Meiryo UI"/>
              <a:cs typeface="+mn-cs"/>
            </a:endParaRPr>
          </a:p>
        </p:txBody>
      </p:sp>
    </p:spTree>
    <p:extLst>
      <p:ext uri="{BB962C8B-B14F-4D97-AF65-F5344CB8AC3E}">
        <p14:creationId xmlns:p14="http://schemas.microsoft.com/office/powerpoint/2010/main" val="226669910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プレースホルダー 5"/>
          <p:cNvSpPr>
            <a:spLocks noGrp="1"/>
          </p:cNvSpPr>
          <p:nvPr>
            <p:ph type="body" sz="quarter" idx="11"/>
          </p:nvPr>
        </p:nvSpPr>
        <p:spPr/>
        <p:txBody>
          <a:bodyPr/>
          <a:lstStyle/>
          <a:p>
            <a:r>
              <a:rPr lang="ja-JP" altLang="en-US" dirty="0" smtClean="0"/>
              <a:t>⑧　</a:t>
            </a:r>
            <a:r>
              <a:rPr lang="en-US" altLang="ja-JP" dirty="0" smtClean="0"/>
              <a:t>ISO-IEC </a:t>
            </a:r>
            <a:r>
              <a:rPr lang="en-US" altLang="ja-JP" dirty="0"/>
              <a:t>JTC 1/SC 27</a:t>
            </a:r>
            <a:endParaRPr kumimoji="1" lang="en-US" altLang="ja-JP" dirty="0" smtClean="0"/>
          </a:p>
        </p:txBody>
      </p:sp>
    </p:spTree>
    <p:extLst>
      <p:ext uri="{BB962C8B-B14F-4D97-AF65-F5344CB8AC3E}">
        <p14:creationId xmlns:p14="http://schemas.microsoft.com/office/powerpoint/2010/main" val="248634586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normAutofit/>
          </a:bodyPr>
          <a:lstStyle/>
          <a:p>
            <a:r>
              <a:rPr lang="en-US" altLang="ja-JP" sz="2000" dirty="0">
                <a:latin typeface="+mn-ea"/>
              </a:rPr>
              <a:t>ISO-IEC JTC 1/SC </a:t>
            </a:r>
            <a:r>
              <a:rPr lang="en-US" altLang="ja-JP" sz="2000" dirty="0" smtClean="0">
                <a:latin typeface="+mn-ea"/>
              </a:rPr>
              <a:t>27 </a:t>
            </a:r>
            <a:r>
              <a:rPr lang="en-US" altLang="ja-JP" sz="2000" dirty="0" smtClean="0"/>
              <a:t>– </a:t>
            </a:r>
            <a:r>
              <a:rPr kumimoji="1" lang="ja-JP" altLang="en-US" sz="2000" dirty="0" smtClean="0"/>
              <a:t>団体概要</a:t>
            </a:r>
            <a:endParaRPr kumimoji="1" lang="ja-JP" altLang="en-US" sz="2000" dirty="0"/>
          </a:p>
        </p:txBody>
      </p:sp>
      <p:sp>
        <p:nvSpPr>
          <p:cNvPr id="9" name="テキスト ボックス 8"/>
          <p:cNvSpPr txBox="1"/>
          <p:nvPr/>
        </p:nvSpPr>
        <p:spPr>
          <a:xfrm>
            <a:off x="331788" y="639059"/>
            <a:ext cx="1054102" cy="649493"/>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mn-cs"/>
              </a:rPr>
              <a:t>ミッション</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0" name="テキスト ボックス 9"/>
          <p:cNvSpPr txBox="1"/>
          <p:nvPr/>
        </p:nvSpPr>
        <p:spPr>
          <a:xfrm>
            <a:off x="1443336" y="639059"/>
            <a:ext cx="8131175" cy="649493"/>
          </a:xfrm>
          <a:prstGeom prst="rect">
            <a:avLst/>
          </a:prstGeom>
          <a:noFill/>
          <a:ln>
            <a:solidFill>
              <a:srgbClr val="002060"/>
            </a:solidFill>
          </a:ln>
        </p:spPr>
        <p:txBody>
          <a:bodyPr wrap="square" lIns="36000" rIns="36000" rtlCol="0" anchor="ctr">
            <a:noAutofit/>
          </a:bodyPr>
          <a:lstStyle/>
          <a:p>
            <a:pPr lvl="0" defTabSz="288000">
              <a:defRPr/>
            </a:pPr>
            <a:r>
              <a:rPr lang="ja-JP" altLang="en-US" sz="1200">
                <a:solidFill>
                  <a:srgbClr val="000000"/>
                </a:solidFill>
                <a:latin typeface="Meiryo UI"/>
              </a:rPr>
              <a:t>グローバルな相互運用性を提供し、持続的な開発および投資の維持を可能とするために、データと情報の取得、保存、検索、処理、表示、表現、組織、管理、セキュリティ、転送、交換のためのあらゆる技術を対象として国際標準を策定・管理することをミッションとしている。</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8" name="テキスト プレースホルダー 2"/>
          <p:cNvSpPr>
            <a:spLocks noGrp="1"/>
          </p:cNvSpPr>
          <p:nvPr>
            <p:ph type="body" sz="quarter" idx="10"/>
          </p:nvPr>
        </p:nvSpPr>
        <p:spPr>
          <a:xfrm>
            <a:off x="331787" y="1796661"/>
            <a:ext cx="9235819" cy="273530"/>
          </a:xfrm>
          <a:solidFill>
            <a:srgbClr val="002060"/>
          </a:solidFill>
          <a:ln>
            <a:noFill/>
          </a:ln>
        </p:spPr>
        <p:txBody>
          <a:bodyPr lIns="72000" rIns="72000" anchor="ctr"/>
          <a:lstStyle/>
          <a:p>
            <a:pPr algn="ctr"/>
            <a:r>
              <a:rPr lang="ja-JP" altLang="en-US" sz="1400" b="1" dirty="0" smtClean="0">
                <a:solidFill>
                  <a:schemeClr val="bg1"/>
                </a:solidFill>
              </a:rPr>
              <a:t>メンバーシップ</a:t>
            </a:r>
            <a:endParaRPr lang="en-US" altLang="ja-JP" sz="1400" b="1" dirty="0" smtClean="0">
              <a:solidFill>
                <a:schemeClr val="bg1"/>
              </a:solidFill>
            </a:endParaRPr>
          </a:p>
        </p:txBody>
      </p:sp>
      <p:sp>
        <p:nvSpPr>
          <p:cNvPr id="11" name="テキスト プレースホルダー 2"/>
          <p:cNvSpPr txBox="1">
            <a:spLocks/>
          </p:cNvSpPr>
          <p:nvPr/>
        </p:nvSpPr>
        <p:spPr>
          <a:xfrm>
            <a:off x="324886" y="1324727"/>
            <a:ext cx="1054102" cy="405680"/>
          </a:xfrm>
          <a:prstGeom prst="rect">
            <a:avLst/>
          </a:prstGeom>
          <a:solidFill>
            <a:srgbClr val="002060"/>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Arial"/>
              </a:rPr>
              <a:t>設立年</a:t>
            </a:r>
            <a:endPar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Arial"/>
            </a:endParaRPr>
          </a:p>
        </p:txBody>
      </p:sp>
      <p:sp>
        <p:nvSpPr>
          <p:cNvPr id="12" name="テキスト ボックス 11"/>
          <p:cNvSpPr txBox="1"/>
          <p:nvPr/>
        </p:nvSpPr>
        <p:spPr>
          <a:xfrm>
            <a:off x="1436432" y="1323167"/>
            <a:ext cx="3064371" cy="407878"/>
          </a:xfrm>
          <a:prstGeom prst="rect">
            <a:avLst/>
          </a:prstGeom>
          <a:noFill/>
          <a:ln>
            <a:solidFill>
              <a:srgbClr val="002060"/>
            </a:solidFill>
          </a:ln>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smtClean="0">
                <a:ln>
                  <a:noFill/>
                </a:ln>
                <a:solidFill>
                  <a:srgbClr val="000000"/>
                </a:solidFill>
                <a:effectLst/>
                <a:uLnTx/>
                <a:uFillTx/>
                <a:latin typeface="Meiryo UI"/>
                <a:ea typeface="Meiryo UI"/>
                <a:cs typeface="+mn-cs"/>
              </a:rPr>
              <a:t>1989</a:t>
            </a:r>
            <a:r>
              <a:rPr kumimoji="1" lang="ja-JP" altLang="en-US" sz="1200" b="0" i="0" u="none" strike="noStrike" kern="1200" cap="none" spc="0" normalizeH="0" baseline="0" noProof="0" dirty="0" smtClean="0">
                <a:ln>
                  <a:noFill/>
                </a:ln>
                <a:solidFill>
                  <a:srgbClr val="000000"/>
                </a:solidFill>
                <a:effectLst/>
                <a:uLnTx/>
                <a:uFillTx/>
                <a:latin typeface="Meiryo UI"/>
                <a:ea typeface="Meiryo UI"/>
                <a:cs typeface="+mn-cs"/>
              </a:rPr>
              <a:t>年</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3" name="テキスト プレースホルダー 2"/>
          <p:cNvSpPr txBox="1">
            <a:spLocks/>
          </p:cNvSpPr>
          <p:nvPr/>
        </p:nvSpPr>
        <p:spPr>
          <a:xfrm>
            <a:off x="4558247" y="1324727"/>
            <a:ext cx="1247282" cy="405680"/>
          </a:xfrm>
          <a:prstGeom prst="rect">
            <a:avLst/>
          </a:prstGeom>
          <a:solidFill>
            <a:srgbClr val="002060"/>
          </a:solidFill>
          <a:ln>
            <a:no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ctr" defTabSz="288002"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Arial"/>
              </a:rPr>
              <a:t>公式ホームページ</a:t>
            </a:r>
            <a:endPar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Arial"/>
            </a:endParaRPr>
          </a:p>
        </p:txBody>
      </p:sp>
      <p:sp>
        <p:nvSpPr>
          <p:cNvPr id="14" name="テキスト ボックス 13"/>
          <p:cNvSpPr txBox="1"/>
          <p:nvPr/>
        </p:nvSpPr>
        <p:spPr>
          <a:xfrm>
            <a:off x="5862973" y="1323167"/>
            <a:ext cx="3704634" cy="407878"/>
          </a:xfrm>
          <a:prstGeom prst="rect">
            <a:avLst/>
          </a:prstGeom>
          <a:noFill/>
          <a:ln>
            <a:solidFill>
              <a:srgbClr val="002060"/>
            </a:solidFill>
          </a:ln>
        </p:spPr>
        <p:txBody>
          <a:bodyPr wrap="square" lIns="36000" rIns="36000" rtlCol="0" anchor="ctr">
            <a:noAutofit/>
          </a:bodyPr>
          <a:lstStyle/>
          <a:p>
            <a:pPr lvl="0" algn="ctr" defTabSz="288000">
              <a:defRPr/>
            </a:pPr>
            <a:r>
              <a:rPr lang="en-US" altLang="ja-JP" sz="1200">
                <a:solidFill>
                  <a:srgbClr val="000000"/>
                </a:solidFill>
                <a:latin typeface="Meiryo UI"/>
              </a:rPr>
              <a:t>https://www.iso.org/committee/45306.html</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5" name="テキスト ボックス 14"/>
          <p:cNvSpPr txBox="1"/>
          <p:nvPr/>
        </p:nvSpPr>
        <p:spPr>
          <a:xfrm>
            <a:off x="331788" y="2098360"/>
            <a:ext cx="9228916" cy="358543"/>
          </a:xfrm>
          <a:prstGeom prst="rect">
            <a:avLst/>
          </a:prstGeom>
          <a:noFill/>
          <a:ln>
            <a:solidFill>
              <a:srgbClr val="002060"/>
            </a:solidFill>
          </a:ln>
        </p:spPr>
        <p:txBody>
          <a:bodyPr wrap="square" lIns="36000" rIns="36000" rtlCol="0" anchor="ctr">
            <a:noAutofit/>
          </a:bodyPr>
          <a:lstStyle/>
          <a:p>
            <a:pPr lvl="0" defTabSz="288000">
              <a:defRPr/>
            </a:pPr>
            <a:r>
              <a:rPr lang="ja-JP" altLang="en-US" sz="1200">
                <a:solidFill>
                  <a:srgbClr val="000000"/>
                </a:solidFill>
                <a:latin typeface="Meiryo UI"/>
              </a:rPr>
              <a:t>各国を代表する標準化機関を通じて、企業や研究機関が参加している。日本では、</a:t>
            </a:r>
            <a:r>
              <a:rPr lang="en-US" altLang="ja-JP" sz="1200">
                <a:solidFill>
                  <a:srgbClr val="000000"/>
                </a:solidFill>
                <a:latin typeface="Meiryo UI"/>
              </a:rPr>
              <a:t>JISC</a:t>
            </a:r>
            <a:r>
              <a:rPr lang="ja-JP" altLang="en-US" sz="1200">
                <a:solidFill>
                  <a:srgbClr val="000000"/>
                </a:solidFill>
                <a:latin typeface="Meiryo UI"/>
              </a:rPr>
              <a:t>が代表機関となっている。</a:t>
            </a:r>
            <a:endParaRPr lang="en-US" altLang="ja-JP" sz="1200" dirty="0">
              <a:solidFill>
                <a:srgbClr val="000000"/>
              </a:solidFill>
              <a:latin typeface="Meiryo UI"/>
            </a:endParaRPr>
          </a:p>
        </p:txBody>
      </p:sp>
      <p:sp>
        <p:nvSpPr>
          <p:cNvPr id="18" name="テキスト ボックス 17"/>
          <p:cNvSpPr txBox="1"/>
          <p:nvPr/>
        </p:nvSpPr>
        <p:spPr>
          <a:xfrm>
            <a:off x="331788" y="2485072"/>
            <a:ext cx="9242723" cy="275517"/>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mn-cs"/>
              </a:rPr>
              <a:t>組織構成</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9" name="テキスト ボックス 18"/>
          <p:cNvSpPr txBox="1"/>
          <p:nvPr/>
        </p:nvSpPr>
        <p:spPr>
          <a:xfrm>
            <a:off x="324886" y="2788758"/>
            <a:ext cx="9249625" cy="347777"/>
          </a:xfrm>
          <a:prstGeom prst="rect">
            <a:avLst/>
          </a:prstGeom>
          <a:noFill/>
          <a:ln>
            <a:solidFill>
              <a:srgbClr val="002060"/>
            </a:solidFill>
          </a:ln>
        </p:spPr>
        <p:txBody>
          <a:bodyPr wrap="square" lIns="36000" rIns="36000" rtlCol="0" anchor="ctr">
            <a:noAutofit/>
          </a:bodyPr>
          <a:lstStyle/>
          <a:p>
            <a:pPr lvl="0" defTabSz="288000">
              <a:defRPr/>
            </a:pPr>
            <a:r>
              <a:rPr lang="en-US" altLang="ja-JP" sz="1200" dirty="0">
                <a:solidFill>
                  <a:srgbClr val="000000"/>
                </a:solidFill>
                <a:latin typeface="Meiryo UI"/>
              </a:rPr>
              <a:t>SC 27</a:t>
            </a:r>
            <a:r>
              <a:rPr lang="ja-JP" altLang="en-US" sz="1200" dirty="0">
                <a:solidFill>
                  <a:srgbClr val="000000"/>
                </a:solidFill>
                <a:latin typeface="Meiryo UI"/>
              </a:rPr>
              <a:t>内部には、</a:t>
            </a:r>
            <a:r>
              <a:rPr lang="en-US" altLang="ja-JP" sz="1200" dirty="0">
                <a:solidFill>
                  <a:srgbClr val="000000"/>
                </a:solidFill>
                <a:latin typeface="Meiryo UI"/>
              </a:rPr>
              <a:t>7</a:t>
            </a:r>
            <a:r>
              <a:rPr lang="ja-JP" altLang="en-US" sz="1200" dirty="0">
                <a:solidFill>
                  <a:srgbClr val="000000"/>
                </a:solidFill>
                <a:latin typeface="Meiryo UI"/>
              </a:rPr>
              <a:t>の</a:t>
            </a:r>
            <a:r>
              <a:rPr lang="en-US" altLang="ja-JP" sz="1200" dirty="0">
                <a:solidFill>
                  <a:srgbClr val="000000"/>
                </a:solidFill>
                <a:latin typeface="Meiryo UI"/>
              </a:rPr>
              <a:t>Advisory Group</a:t>
            </a:r>
            <a:r>
              <a:rPr lang="ja-JP" altLang="en-US" sz="1200" dirty="0" err="1">
                <a:solidFill>
                  <a:srgbClr val="000000"/>
                </a:solidFill>
                <a:latin typeface="Meiryo UI"/>
              </a:rPr>
              <a:t>、</a:t>
            </a:r>
            <a:r>
              <a:rPr lang="en-US" altLang="ja-JP" sz="1200" dirty="0">
                <a:solidFill>
                  <a:srgbClr val="000000"/>
                </a:solidFill>
                <a:latin typeface="Meiryo UI"/>
              </a:rPr>
              <a:t>3</a:t>
            </a:r>
            <a:r>
              <a:rPr lang="ja-JP" altLang="en-US" sz="1200" dirty="0">
                <a:solidFill>
                  <a:srgbClr val="000000"/>
                </a:solidFill>
                <a:latin typeface="Meiryo UI"/>
              </a:rPr>
              <a:t>の</a:t>
            </a:r>
            <a:r>
              <a:rPr lang="en-US" altLang="ja-JP" sz="1200" dirty="0">
                <a:solidFill>
                  <a:srgbClr val="000000"/>
                </a:solidFill>
                <a:latin typeface="Meiryo UI"/>
              </a:rPr>
              <a:t>Ad Hoc Group</a:t>
            </a:r>
            <a:r>
              <a:rPr lang="ja-JP" altLang="en-US" sz="1200" dirty="0" err="1">
                <a:solidFill>
                  <a:srgbClr val="000000"/>
                </a:solidFill>
                <a:latin typeface="Meiryo UI"/>
              </a:rPr>
              <a:t>、</a:t>
            </a:r>
            <a:r>
              <a:rPr lang="en-US" altLang="ja-JP" sz="1200" dirty="0">
                <a:solidFill>
                  <a:srgbClr val="000000"/>
                </a:solidFill>
                <a:latin typeface="Meiryo UI"/>
              </a:rPr>
              <a:t>5</a:t>
            </a:r>
            <a:r>
              <a:rPr lang="ja-JP" altLang="en-US" sz="1200" dirty="0">
                <a:solidFill>
                  <a:srgbClr val="000000"/>
                </a:solidFill>
                <a:latin typeface="Meiryo UI"/>
              </a:rPr>
              <a:t>の</a:t>
            </a:r>
            <a:r>
              <a:rPr lang="en-US" altLang="ja-JP" sz="1200" dirty="0">
                <a:solidFill>
                  <a:srgbClr val="000000"/>
                </a:solidFill>
                <a:latin typeface="Meiryo UI"/>
              </a:rPr>
              <a:t>WG</a:t>
            </a:r>
            <a:r>
              <a:rPr lang="ja-JP" altLang="en-US" sz="1200" dirty="0" err="1">
                <a:solidFill>
                  <a:srgbClr val="000000"/>
                </a:solidFill>
                <a:latin typeface="Meiryo UI"/>
              </a:rPr>
              <a:t>、</a:t>
            </a:r>
            <a:r>
              <a:rPr lang="en-US" altLang="ja-JP" sz="1200" dirty="0">
                <a:solidFill>
                  <a:srgbClr val="000000"/>
                </a:solidFill>
                <a:latin typeface="Meiryo UI"/>
              </a:rPr>
              <a:t>1</a:t>
            </a:r>
            <a:r>
              <a:rPr lang="ja-JP" altLang="en-US" sz="1200" dirty="0">
                <a:solidFill>
                  <a:srgbClr val="000000"/>
                </a:solidFill>
                <a:latin typeface="Meiryo UI"/>
              </a:rPr>
              <a:t>の</a:t>
            </a:r>
            <a:r>
              <a:rPr lang="en-US" altLang="ja-JP" sz="1200" dirty="0">
                <a:solidFill>
                  <a:srgbClr val="000000"/>
                </a:solidFill>
                <a:latin typeface="Meiryo UI"/>
              </a:rPr>
              <a:t>JWG</a:t>
            </a:r>
            <a:r>
              <a:rPr lang="ja-JP" altLang="en-US" sz="1200" dirty="0">
                <a:solidFill>
                  <a:srgbClr val="000000"/>
                </a:solidFill>
                <a:latin typeface="Meiryo UI"/>
              </a:rPr>
              <a:t>が設置されている。</a:t>
            </a:r>
          </a:p>
        </p:txBody>
      </p:sp>
      <p:pic>
        <p:nvPicPr>
          <p:cNvPr id="2" name="図 1"/>
          <p:cNvPicPr>
            <a:picLocks noChangeAspect="1"/>
          </p:cNvPicPr>
          <p:nvPr/>
        </p:nvPicPr>
        <p:blipFill>
          <a:blip r:embed="rId2"/>
          <a:stretch>
            <a:fillRect/>
          </a:stretch>
        </p:blipFill>
        <p:spPr>
          <a:xfrm>
            <a:off x="336075" y="3206752"/>
            <a:ext cx="4840609" cy="3239981"/>
          </a:xfrm>
          <a:prstGeom prst="rect">
            <a:avLst/>
          </a:prstGeom>
        </p:spPr>
      </p:pic>
      <p:pic>
        <p:nvPicPr>
          <p:cNvPr id="3" name="図 2"/>
          <p:cNvPicPr>
            <a:picLocks noChangeAspect="1"/>
          </p:cNvPicPr>
          <p:nvPr/>
        </p:nvPicPr>
        <p:blipFill>
          <a:blip r:embed="rId3"/>
          <a:stretch>
            <a:fillRect/>
          </a:stretch>
        </p:blipFill>
        <p:spPr>
          <a:xfrm>
            <a:off x="347371" y="6447536"/>
            <a:ext cx="4305074" cy="210208"/>
          </a:xfrm>
          <a:prstGeom prst="rect">
            <a:avLst/>
          </a:prstGeom>
        </p:spPr>
      </p:pic>
      <p:sp>
        <p:nvSpPr>
          <p:cNvPr id="4" name="正方形/長方形 3"/>
          <p:cNvSpPr/>
          <p:nvPr/>
        </p:nvSpPr>
        <p:spPr>
          <a:xfrm>
            <a:off x="418827" y="6639128"/>
            <a:ext cx="2406428" cy="215444"/>
          </a:xfrm>
          <a:prstGeom prst="rect">
            <a:avLst/>
          </a:prstGeom>
        </p:spPr>
        <p:txBody>
          <a:bodyPr wrap="none">
            <a:spAutoFit/>
          </a:bodyPr>
          <a:lstStyle/>
          <a:p>
            <a:r>
              <a:rPr lang="ja-JP" altLang="en-US" sz="800" dirty="0" smtClean="0"/>
              <a:t>出所）https</a:t>
            </a:r>
            <a:r>
              <a:rPr lang="ja-JP" altLang="en-US" sz="800" dirty="0"/>
              <a:t>://www.iso.org/committee/45306.html</a:t>
            </a:r>
          </a:p>
        </p:txBody>
      </p:sp>
      <p:sp>
        <p:nvSpPr>
          <p:cNvPr id="20" name="テキスト ボックス 19"/>
          <p:cNvSpPr txBox="1"/>
          <p:nvPr/>
        </p:nvSpPr>
        <p:spPr>
          <a:xfrm>
            <a:off x="5339098" y="3196944"/>
            <a:ext cx="1047750" cy="454447"/>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smtClean="0">
                <a:ln>
                  <a:noFill/>
                </a:ln>
                <a:solidFill>
                  <a:schemeClr val="bg1"/>
                </a:solidFill>
                <a:effectLst/>
                <a:uLnTx/>
                <a:uFillTx/>
                <a:latin typeface="Meiryo UI"/>
                <a:ea typeface="Meiryo UI"/>
                <a:cs typeface="+mn-cs"/>
              </a:rPr>
              <a:t>会議開催状況</a:t>
            </a:r>
            <a:endParaRPr kumimoji="1" lang="en-US" altLang="ja-JP" sz="1200" b="1" i="0" u="none" strike="noStrike" kern="1200" cap="none" spc="0" normalizeH="0" baseline="0" noProof="0" dirty="0">
              <a:ln>
                <a:noFill/>
              </a:ln>
              <a:solidFill>
                <a:schemeClr val="bg1"/>
              </a:solidFill>
              <a:effectLst/>
              <a:uLnTx/>
              <a:uFillTx/>
              <a:latin typeface="Meiryo UI"/>
              <a:ea typeface="Meiryo UI"/>
              <a:cs typeface="+mn-cs"/>
            </a:endParaRPr>
          </a:p>
        </p:txBody>
      </p:sp>
      <p:sp>
        <p:nvSpPr>
          <p:cNvPr id="21" name="テキスト プレースホルダー 2"/>
          <p:cNvSpPr txBox="1">
            <a:spLocks/>
          </p:cNvSpPr>
          <p:nvPr/>
        </p:nvSpPr>
        <p:spPr>
          <a:xfrm>
            <a:off x="6431238" y="3204376"/>
            <a:ext cx="3129466" cy="449048"/>
          </a:xfrm>
          <a:prstGeom prst="rect">
            <a:avLst/>
          </a:prstGeom>
          <a:ln>
            <a:solidFill>
              <a:schemeClr val="accent1"/>
            </a:solid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lvl="0">
              <a:defRPr/>
            </a:pPr>
            <a:r>
              <a:rPr lang="ja-JP" altLang="en-US" sz="1200" dirty="0">
                <a:solidFill>
                  <a:srgbClr val="000000">
                    <a:lumMod val="85000"/>
                    <a:lumOff val="15000"/>
                  </a:srgbClr>
                </a:solidFill>
              </a:rPr>
              <a:t>年に</a:t>
            </a:r>
            <a:r>
              <a:rPr lang="en-US" altLang="ja-JP" sz="1200" dirty="0">
                <a:solidFill>
                  <a:srgbClr val="000000">
                    <a:lumMod val="85000"/>
                    <a:lumOff val="15000"/>
                  </a:srgbClr>
                </a:solidFill>
              </a:rPr>
              <a:t>2</a:t>
            </a:r>
            <a:r>
              <a:rPr lang="ja-JP" altLang="en-US" sz="1200" dirty="0">
                <a:solidFill>
                  <a:srgbClr val="000000">
                    <a:lumMod val="85000"/>
                    <a:lumOff val="15000"/>
                  </a:srgbClr>
                </a:solidFill>
              </a:rPr>
              <a:t>回開催される。その間に中間会合が実施されることもある。</a:t>
            </a:r>
          </a:p>
        </p:txBody>
      </p:sp>
      <p:sp>
        <p:nvSpPr>
          <p:cNvPr id="24" name="テキスト ボックス 23"/>
          <p:cNvSpPr txBox="1"/>
          <p:nvPr/>
        </p:nvSpPr>
        <p:spPr>
          <a:xfrm>
            <a:off x="5339098" y="3712278"/>
            <a:ext cx="1047750" cy="1955968"/>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smtClean="0">
                <a:ln>
                  <a:noFill/>
                </a:ln>
                <a:solidFill>
                  <a:schemeClr val="bg1"/>
                </a:solidFill>
                <a:effectLst/>
                <a:uLnTx/>
                <a:uFillTx/>
                <a:latin typeface="Meiryo UI"/>
                <a:ea typeface="Meiryo UI"/>
                <a:cs typeface="+mn-cs"/>
              </a:rPr>
              <a:t>主な文書</a:t>
            </a:r>
            <a:endParaRPr kumimoji="1" lang="en-US" altLang="ja-JP" sz="1200" b="1" i="0" u="none" strike="noStrike" kern="1200" cap="none" spc="0" normalizeH="0" baseline="0" noProof="0" dirty="0">
              <a:ln>
                <a:noFill/>
              </a:ln>
              <a:solidFill>
                <a:schemeClr val="bg1"/>
              </a:solidFill>
              <a:effectLst/>
              <a:uLnTx/>
              <a:uFillTx/>
              <a:latin typeface="Meiryo UI"/>
              <a:ea typeface="Meiryo UI"/>
              <a:cs typeface="+mn-cs"/>
            </a:endParaRPr>
          </a:p>
        </p:txBody>
      </p:sp>
      <p:sp>
        <p:nvSpPr>
          <p:cNvPr id="25" name="テキスト プレースホルダー 2"/>
          <p:cNvSpPr txBox="1">
            <a:spLocks/>
          </p:cNvSpPr>
          <p:nvPr/>
        </p:nvSpPr>
        <p:spPr>
          <a:xfrm>
            <a:off x="6445045" y="3719232"/>
            <a:ext cx="3129466" cy="1950227"/>
          </a:xfrm>
          <a:prstGeom prst="rect">
            <a:avLst/>
          </a:prstGeom>
          <a:ln>
            <a:solidFill>
              <a:schemeClr val="accent1"/>
            </a:solid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171450" lvl="0" indent="-171450">
              <a:buFont typeface="Arial" panose="020B0604020202020204" pitchFamily="34" charset="0"/>
              <a:buChar char="•"/>
              <a:defRPr/>
            </a:pPr>
            <a:r>
              <a:rPr lang="en-US" altLang="ja-JP" sz="1000" dirty="0">
                <a:solidFill>
                  <a:srgbClr val="000000">
                    <a:lumMod val="85000"/>
                    <a:lumOff val="15000"/>
                  </a:srgbClr>
                </a:solidFill>
              </a:rPr>
              <a:t>ISO/IEC 27000</a:t>
            </a:r>
            <a:br>
              <a:rPr lang="en-US" altLang="ja-JP" sz="1000" dirty="0">
                <a:solidFill>
                  <a:srgbClr val="000000">
                    <a:lumMod val="85000"/>
                    <a:lumOff val="15000"/>
                  </a:srgbClr>
                </a:solidFill>
              </a:rPr>
            </a:br>
            <a:r>
              <a:rPr lang="en-US" altLang="ja-JP" sz="1000" dirty="0">
                <a:solidFill>
                  <a:srgbClr val="000000">
                    <a:lumMod val="85000"/>
                    <a:lumOff val="15000"/>
                  </a:srgbClr>
                </a:solidFill>
              </a:rPr>
              <a:t>Information technology — Security techniques — Information security management systems — Overview and vocabulary</a:t>
            </a:r>
            <a:endParaRPr lang="en-US" altLang="ja-JP" sz="1000" dirty="0" smtClean="0">
              <a:solidFill>
                <a:srgbClr val="000000">
                  <a:lumMod val="85000"/>
                  <a:lumOff val="15000"/>
                </a:srgbClr>
              </a:solidFill>
            </a:endParaRPr>
          </a:p>
          <a:p>
            <a:pPr marL="171450" lvl="0" indent="-171450">
              <a:buFont typeface="Arial" panose="020B0604020202020204" pitchFamily="34" charset="0"/>
              <a:buChar char="•"/>
              <a:defRPr/>
            </a:pPr>
            <a:r>
              <a:rPr lang="en-US" altLang="ja-JP" sz="1000" dirty="0">
                <a:solidFill>
                  <a:srgbClr val="000000">
                    <a:lumMod val="85000"/>
                    <a:lumOff val="15000"/>
                  </a:srgbClr>
                </a:solidFill>
              </a:rPr>
              <a:t>ISO/IEC 24760</a:t>
            </a:r>
            <a:br>
              <a:rPr lang="en-US" altLang="ja-JP" sz="1000" dirty="0">
                <a:solidFill>
                  <a:srgbClr val="000000">
                    <a:lumMod val="85000"/>
                    <a:lumOff val="15000"/>
                  </a:srgbClr>
                </a:solidFill>
              </a:rPr>
            </a:br>
            <a:r>
              <a:rPr lang="en-US" altLang="ja-JP" sz="1000" dirty="0">
                <a:solidFill>
                  <a:srgbClr val="000000">
                    <a:lumMod val="85000"/>
                    <a:lumOff val="15000"/>
                  </a:srgbClr>
                </a:solidFill>
              </a:rPr>
              <a:t>IT Security and Privacy — A framework for identity management </a:t>
            </a:r>
            <a:endParaRPr lang="en-US" altLang="ja-JP" sz="1000" dirty="0" smtClean="0">
              <a:solidFill>
                <a:srgbClr val="000000">
                  <a:lumMod val="85000"/>
                  <a:lumOff val="15000"/>
                </a:srgbClr>
              </a:solidFill>
            </a:endParaRPr>
          </a:p>
          <a:p>
            <a:pPr marL="171450" lvl="0" indent="-171450">
              <a:buFont typeface="Arial" panose="020B0604020202020204" pitchFamily="34" charset="0"/>
              <a:buChar char="•"/>
              <a:defRPr/>
            </a:pPr>
            <a:r>
              <a:rPr lang="en-US" altLang="ja-JP" sz="1000" dirty="0">
                <a:solidFill>
                  <a:srgbClr val="000000">
                    <a:lumMod val="85000"/>
                    <a:lumOff val="15000"/>
                  </a:srgbClr>
                </a:solidFill>
              </a:rPr>
              <a:t>ISO/IEC 27001</a:t>
            </a:r>
            <a:br>
              <a:rPr lang="en-US" altLang="ja-JP" sz="1000" dirty="0">
                <a:solidFill>
                  <a:srgbClr val="000000">
                    <a:lumMod val="85000"/>
                    <a:lumOff val="15000"/>
                  </a:srgbClr>
                </a:solidFill>
              </a:rPr>
            </a:br>
            <a:r>
              <a:rPr lang="en-US" altLang="ja-JP" sz="1000" dirty="0">
                <a:solidFill>
                  <a:srgbClr val="000000">
                    <a:lumMod val="85000"/>
                    <a:lumOff val="15000"/>
                  </a:srgbClr>
                </a:solidFill>
              </a:rPr>
              <a:t>Information security, cybersecurity and privacy protection — Information security management systems — Requirements</a:t>
            </a:r>
            <a:endParaRPr lang="ja-JP" altLang="en-US" sz="1000" dirty="0">
              <a:solidFill>
                <a:srgbClr val="000000">
                  <a:lumMod val="85000"/>
                  <a:lumOff val="15000"/>
                </a:srgbClr>
              </a:solidFill>
            </a:endParaRPr>
          </a:p>
        </p:txBody>
      </p:sp>
      <p:sp>
        <p:nvSpPr>
          <p:cNvPr id="22" name="テキスト ボックス 21"/>
          <p:cNvSpPr txBox="1"/>
          <p:nvPr/>
        </p:nvSpPr>
        <p:spPr>
          <a:xfrm>
            <a:off x="6767885" y="149122"/>
            <a:ext cx="3083555" cy="364406"/>
          </a:xfrm>
          <a:prstGeom prst="rect">
            <a:avLst/>
          </a:prstGeom>
          <a:no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lang="en-US" altLang="ja-JP" sz="1000" dirty="0">
                <a:latin typeface="Meiryo UI"/>
                <a:ea typeface="Meiryo UI"/>
              </a:rPr>
              <a:t>※</a:t>
            </a:r>
            <a:r>
              <a:rPr kumimoji="1" lang="ja-JP" altLang="en-US" sz="1000" i="0" u="none" strike="noStrike" kern="1200" cap="none" spc="0" normalizeH="0" baseline="0" noProof="0" dirty="0" smtClean="0">
                <a:ln>
                  <a:noFill/>
                </a:ln>
                <a:effectLst/>
                <a:uLnTx/>
                <a:uFillTx/>
                <a:latin typeface="Meiryo UI"/>
                <a:ea typeface="Meiryo UI"/>
                <a:cs typeface="+mn-cs"/>
              </a:rPr>
              <a:t>別紙（非公開）にヒアリングに基づく詳細を記載</a:t>
            </a:r>
            <a:endParaRPr kumimoji="1" lang="en-US" altLang="ja-JP" sz="1000" i="0" u="none" strike="noStrike" kern="1200" cap="none" spc="0" normalizeH="0" baseline="0" noProof="0" dirty="0">
              <a:ln>
                <a:noFill/>
              </a:ln>
              <a:effectLst/>
              <a:uLnTx/>
              <a:uFillTx/>
              <a:latin typeface="Meiryo UI"/>
              <a:ea typeface="Meiryo UI"/>
              <a:cs typeface="+mn-cs"/>
            </a:endParaRPr>
          </a:p>
        </p:txBody>
      </p:sp>
      <p:sp>
        <p:nvSpPr>
          <p:cNvPr id="23" name="テキスト ボックス 22"/>
          <p:cNvSpPr txBox="1"/>
          <p:nvPr/>
        </p:nvSpPr>
        <p:spPr>
          <a:xfrm>
            <a:off x="5339098" y="5752382"/>
            <a:ext cx="1040846" cy="811452"/>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規格</a:t>
            </a:r>
            <a:r>
              <a:rPr kumimoji="1" lang="ja-JP" altLang="en-US" sz="1200" b="1" i="0" u="none" strike="noStrike" kern="1200" cap="none" spc="0" normalizeH="0" baseline="0" noProof="0" dirty="0" smtClean="0">
                <a:ln>
                  <a:noFill/>
                </a:ln>
                <a:solidFill>
                  <a:srgbClr val="FFFFFF"/>
                </a:solidFill>
                <a:effectLst/>
                <a:uLnTx/>
                <a:uFillTx/>
                <a:latin typeface="Meiryo UI"/>
                <a:ea typeface="Meiryo UI"/>
                <a:cs typeface="+mn-cs"/>
              </a:rPr>
              <a:t>策定以外の活動</a:t>
            </a:r>
            <a:endParaRPr kumimoji="1" lang="en-US" altLang="ja-JP" sz="12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26" name="テキスト プレースホルダー 2"/>
          <p:cNvSpPr txBox="1">
            <a:spLocks/>
          </p:cNvSpPr>
          <p:nvPr/>
        </p:nvSpPr>
        <p:spPr>
          <a:xfrm>
            <a:off x="6445045" y="5755925"/>
            <a:ext cx="3129466" cy="807908"/>
          </a:xfrm>
          <a:prstGeom prst="rect">
            <a:avLst/>
          </a:prstGeom>
          <a:ln>
            <a:solidFill>
              <a:schemeClr val="accent1"/>
            </a:solidFill>
          </a:ln>
        </p:spPr>
        <p:txBody>
          <a:bodyPr vert="horz" lIns="72000" tIns="45720" rIns="72000" bIns="45720" rtlCol="0" anchor="ctr">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lvl="0">
              <a:defRPr/>
            </a:pPr>
            <a:r>
              <a:rPr lang="ja-JP" altLang="en-US" sz="1200" dirty="0">
                <a:solidFill>
                  <a:srgbClr val="000000">
                    <a:lumMod val="85000"/>
                    <a:lumOff val="15000"/>
                  </a:srgbClr>
                </a:solidFill>
              </a:rPr>
              <a:t>公開情報の</a:t>
            </a:r>
            <a:r>
              <a:rPr lang="ja-JP" altLang="en-US" sz="1200" dirty="0" smtClean="0">
                <a:solidFill>
                  <a:srgbClr val="000000">
                    <a:lumMod val="85000"/>
                    <a:lumOff val="15000"/>
                  </a:srgbClr>
                </a:solidFill>
              </a:rPr>
              <a:t>リサーチの</a:t>
            </a:r>
            <a:r>
              <a:rPr lang="ja-JP" altLang="en-US" sz="1200" dirty="0">
                <a:solidFill>
                  <a:srgbClr val="000000">
                    <a:lumMod val="85000"/>
                    <a:lumOff val="15000"/>
                  </a:srgbClr>
                </a:solidFill>
              </a:rPr>
              <a:t>結果、規格策定以外の活動は見受けられなかった。</a:t>
            </a:r>
          </a:p>
        </p:txBody>
      </p:sp>
    </p:spTree>
    <p:extLst>
      <p:ext uri="{BB962C8B-B14F-4D97-AF65-F5344CB8AC3E}">
        <p14:creationId xmlns:p14="http://schemas.microsoft.com/office/powerpoint/2010/main" val="314382055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プレースホルダー 6"/>
          <p:cNvSpPr>
            <a:spLocks noGrp="1"/>
          </p:cNvSpPr>
          <p:nvPr>
            <p:ph type="body" sz="quarter" idx="11"/>
          </p:nvPr>
        </p:nvSpPr>
        <p:spPr>
          <a:xfrm>
            <a:off x="331491" y="3429002"/>
            <a:ext cx="9369462" cy="2460171"/>
          </a:xfrm>
        </p:spPr>
        <p:txBody>
          <a:bodyPr/>
          <a:lstStyle/>
          <a:p>
            <a:r>
              <a:rPr lang="en-US" altLang="ja-JP" dirty="0"/>
              <a:t>3</a:t>
            </a:r>
            <a:r>
              <a:rPr kumimoji="1" lang="en-US" altLang="ja-JP" dirty="0" smtClean="0"/>
              <a:t>. </a:t>
            </a:r>
            <a:r>
              <a:rPr kumimoji="1" lang="ja-JP" altLang="en-US" dirty="0" smtClean="0"/>
              <a:t>調査結果</a:t>
            </a:r>
            <a:endParaRPr kumimoji="1" lang="en-US" altLang="ja-JP" dirty="0" smtClean="0"/>
          </a:p>
          <a:p>
            <a:pPr marL="266700" indent="-266700"/>
            <a:r>
              <a:rPr lang="en-US" altLang="ja-JP" dirty="0"/>
              <a:t>	</a:t>
            </a:r>
            <a:r>
              <a:rPr lang="en-US" altLang="ja-JP" dirty="0" smtClean="0"/>
              <a:t>3.2</a:t>
            </a:r>
            <a:r>
              <a:rPr lang="en-US" altLang="ja-JP" dirty="0"/>
              <a:t>. </a:t>
            </a:r>
            <a:r>
              <a:rPr lang="ja-JP" altLang="en-US" dirty="0"/>
              <a:t>その他</a:t>
            </a:r>
            <a:r>
              <a:rPr lang="en-US" altLang="ja-JP" dirty="0"/>
              <a:t>Trusted Web</a:t>
            </a:r>
            <a:r>
              <a:rPr lang="ja-JP" altLang="en-US" dirty="0"/>
              <a:t>と連携可能性がある標準化関連機関・</a:t>
            </a:r>
            <a:r>
              <a:rPr lang="ja-JP" altLang="en-US" dirty="0" smtClean="0"/>
              <a:t>団体</a:t>
            </a:r>
            <a:r>
              <a:rPr lang="en-US" altLang="ja-JP" dirty="0" smtClean="0"/>
              <a:t/>
            </a:r>
            <a:br>
              <a:rPr lang="en-US" altLang="ja-JP" dirty="0" smtClean="0"/>
            </a:br>
            <a:r>
              <a:rPr lang="ja-JP" altLang="en-US" dirty="0" smtClean="0"/>
              <a:t>の</a:t>
            </a:r>
            <a:r>
              <a:rPr lang="ja-JP" altLang="en-US" dirty="0"/>
              <a:t>状況</a:t>
            </a:r>
          </a:p>
        </p:txBody>
      </p:sp>
    </p:spTree>
    <p:extLst>
      <p:ext uri="{BB962C8B-B14F-4D97-AF65-F5344CB8AC3E}">
        <p14:creationId xmlns:p14="http://schemas.microsoft.com/office/powerpoint/2010/main" val="88472572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normAutofit/>
          </a:bodyPr>
          <a:lstStyle/>
          <a:p>
            <a:pPr marL="266700" indent="-266700"/>
            <a:r>
              <a:rPr lang="en-US" altLang="ja-JP" sz="2000" dirty="0"/>
              <a:t>3</a:t>
            </a:r>
            <a:r>
              <a:rPr lang="en-US" altLang="ja-JP" sz="2000" dirty="0" smtClean="0"/>
              <a:t>.2</a:t>
            </a:r>
            <a:r>
              <a:rPr lang="en-US" altLang="ja-JP" sz="2000" dirty="0"/>
              <a:t>. </a:t>
            </a:r>
            <a:r>
              <a:rPr lang="ja-JP" altLang="en-US" sz="2000" dirty="0"/>
              <a:t>その他</a:t>
            </a:r>
            <a:r>
              <a:rPr lang="en-US" altLang="ja-JP" sz="2000" dirty="0"/>
              <a:t>Trusted Web</a:t>
            </a:r>
            <a:r>
              <a:rPr lang="ja-JP" altLang="en-US" sz="2000" dirty="0"/>
              <a:t>と連携可能性がある標準化関連機関・</a:t>
            </a:r>
            <a:r>
              <a:rPr lang="ja-JP" altLang="en-US" sz="2000" dirty="0" smtClean="0"/>
              <a:t>団体の</a:t>
            </a:r>
            <a:r>
              <a:rPr lang="ja-JP" altLang="en-US" sz="2000" dirty="0"/>
              <a:t>状況</a:t>
            </a:r>
          </a:p>
        </p:txBody>
      </p:sp>
      <p:graphicFrame>
        <p:nvGraphicFramePr>
          <p:cNvPr id="2" name="表 1"/>
          <p:cNvGraphicFramePr>
            <a:graphicFrameLocks noGrp="1"/>
          </p:cNvGraphicFramePr>
          <p:nvPr>
            <p:extLst>
              <p:ext uri="{D42A27DB-BD31-4B8C-83A1-F6EECF244321}">
                <p14:modId xmlns:p14="http://schemas.microsoft.com/office/powerpoint/2010/main" val="1764862516"/>
              </p:ext>
            </p:extLst>
          </p:nvPr>
        </p:nvGraphicFramePr>
        <p:xfrm>
          <a:off x="331787" y="593556"/>
          <a:ext cx="9242723" cy="5734112"/>
        </p:xfrm>
        <a:graphic>
          <a:graphicData uri="http://schemas.openxmlformats.org/drawingml/2006/table">
            <a:tbl>
              <a:tblPr firstRow="1">
                <a:tableStyleId>{5C22544A-7EE6-4342-B048-85BDC9FD1C3A}</a:tableStyleId>
              </a:tblPr>
              <a:tblGrid>
                <a:gridCol w="2045277">
                  <a:extLst>
                    <a:ext uri="{9D8B030D-6E8A-4147-A177-3AD203B41FA5}">
                      <a16:colId xmlns:a16="http://schemas.microsoft.com/office/drawing/2014/main" val="3560054237"/>
                    </a:ext>
                  </a:extLst>
                </a:gridCol>
                <a:gridCol w="4078211">
                  <a:extLst>
                    <a:ext uri="{9D8B030D-6E8A-4147-A177-3AD203B41FA5}">
                      <a16:colId xmlns:a16="http://schemas.microsoft.com/office/drawing/2014/main" val="1720908440"/>
                    </a:ext>
                  </a:extLst>
                </a:gridCol>
                <a:gridCol w="3119235">
                  <a:extLst>
                    <a:ext uri="{9D8B030D-6E8A-4147-A177-3AD203B41FA5}">
                      <a16:colId xmlns:a16="http://schemas.microsoft.com/office/drawing/2014/main" val="2712092999"/>
                    </a:ext>
                  </a:extLst>
                </a:gridCol>
              </a:tblGrid>
              <a:tr h="360000">
                <a:tc>
                  <a:txBody>
                    <a:bodyPr/>
                    <a:lstStyle/>
                    <a:p>
                      <a:pPr algn="ctr"/>
                      <a:r>
                        <a:rPr kumimoji="1" lang="ja-JP" altLang="en-US" sz="1400" dirty="0" smtClean="0"/>
                        <a:t>機関・団体名</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dirty="0" smtClean="0"/>
                        <a:t>機関・団体概要</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dirty="0" smtClean="0"/>
                        <a:t>会議・イベント等開催状況</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12827332"/>
                  </a:ext>
                </a:extLst>
              </a:tr>
              <a:tr h="809354">
                <a:tc>
                  <a:txBody>
                    <a:bodyPr/>
                    <a:lstStyle/>
                    <a:p>
                      <a:pPr algn="ctr"/>
                      <a:r>
                        <a:rPr kumimoji="1" lang="ja-JP" altLang="en-US" sz="1400" b="1" dirty="0" smtClean="0"/>
                        <a:t>①</a:t>
                      </a:r>
                      <a:r>
                        <a:rPr kumimoji="1" lang="en-US" altLang="ja-JP" sz="1400" b="1" dirty="0" smtClean="0"/>
                        <a:t>Linux Foundation</a:t>
                      </a:r>
                      <a:endParaRPr kumimoji="1" lang="ja-JP" altLang="en-US" sz="1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r>
                        <a:rPr kumimoji="1" lang="en-US" altLang="ja-JP" sz="1100" dirty="0" smtClean="0"/>
                        <a:t>Linux Foundation</a:t>
                      </a:r>
                      <a:r>
                        <a:rPr kumimoji="1" lang="ja-JP" altLang="en-US" sz="1100" dirty="0" smtClean="0"/>
                        <a:t>は、非営利の技術コンソーシアムであり、オープンソースソフトウェアプロジェクトのホストや共同開発を促進するための活動を多く実施している。メンバーとなることで、オープンソース プロジェクトの開始・運営に携わることが可能となる。</a:t>
                      </a:r>
                      <a:endParaRPr kumimoji="1" lang="ja-JP" altLang="en-US" sz="11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100" dirty="0" smtClean="0"/>
                        <a:t>欧米及びバーチャルを中心に、テーマごとのイベントが随時開催されている。基本的に誰でも参加可能である。</a:t>
                      </a:r>
                      <a:endParaRPr kumimoji="1" lang="ja-JP" altLang="en-US" sz="11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54310524"/>
                  </a:ext>
                </a:extLst>
              </a:tr>
              <a:tr h="1521586">
                <a:tc>
                  <a:txBody>
                    <a:bodyPr/>
                    <a:lstStyle/>
                    <a:p>
                      <a:pPr algn="ctr"/>
                      <a:r>
                        <a:rPr kumimoji="1" lang="ja-JP" altLang="en-US" sz="1400" b="1" dirty="0" smtClean="0"/>
                        <a:t>②</a:t>
                      </a:r>
                      <a:r>
                        <a:rPr kumimoji="1" lang="en-US" altLang="ja-JP" sz="1400" b="1" dirty="0" smtClean="0"/>
                        <a:t>International</a:t>
                      </a:r>
                      <a:r>
                        <a:rPr kumimoji="1" lang="en-US" altLang="ja-JP" sz="1400" b="1" baseline="0" dirty="0" smtClean="0"/>
                        <a:t> Identity Workshop</a:t>
                      </a:r>
                      <a:r>
                        <a:rPr kumimoji="1" lang="ja-JP" altLang="en-US" sz="1400" b="1" baseline="0" dirty="0" smtClean="0"/>
                        <a:t>（</a:t>
                      </a:r>
                      <a:r>
                        <a:rPr kumimoji="1" lang="en-US" altLang="ja-JP" sz="1400" b="1" baseline="0" dirty="0" smtClean="0"/>
                        <a:t>IIW</a:t>
                      </a:r>
                      <a:r>
                        <a:rPr kumimoji="1" lang="ja-JP" altLang="en-US" sz="1400" b="1" baseline="0" dirty="0" smtClean="0"/>
                        <a:t>）</a:t>
                      </a:r>
                      <a:endParaRPr kumimoji="1" lang="ja-JP" altLang="en-US" sz="1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r>
                        <a:rPr kumimoji="1" lang="en-US" altLang="ja-JP" sz="1100" dirty="0" smtClean="0"/>
                        <a:t>IIW</a:t>
                      </a:r>
                      <a:r>
                        <a:rPr kumimoji="1" lang="ja-JP" altLang="en-US" sz="1100" dirty="0" smtClean="0"/>
                        <a:t>は、インターネット・アイデンティティに関する会合である。「</a:t>
                      </a:r>
                      <a:r>
                        <a:rPr kumimoji="1" lang="en-US" altLang="ja-JP" sz="1100" dirty="0" err="1" smtClean="0"/>
                        <a:t>OpenID</a:t>
                      </a:r>
                      <a:r>
                        <a:rPr kumimoji="1" lang="ja-JP" altLang="en-US" sz="1100" dirty="0" err="1" smtClean="0"/>
                        <a:t>、</a:t>
                      </a:r>
                      <a:r>
                        <a:rPr kumimoji="1" lang="en-US" altLang="ja-JP" sz="1100" dirty="0" smtClean="0"/>
                        <a:t>OAuth</a:t>
                      </a:r>
                      <a:r>
                        <a:rPr kumimoji="1" lang="ja-JP" altLang="en-US" sz="1100" dirty="0" err="1" smtClean="0"/>
                        <a:t>、</a:t>
                      </a:r>
                      <a:r>
                        <a:rPr kumimoji="1" lang="en-US" altLang="ja-JP" sz="1100" dirty="0" smtClean="0"/>
                        <a:t>Information Cards</a:t>
                      </a:r>
                      <a:r>
                        <a:rPr kumimoji="1" lang="ja-JP" altLang="en-US" sz="1100" dirty="0" smtClean="0"/>
                        <a:t>といった</a:t>
                      </a:r>
                      <a:r>
                        <a:rPr kumimoji="1" lang="en-US" altLang="ja-JP" sz="1100" dirty="0" smtClean="0"/>
                        <a:t>Web</a:t>
                      </a:r>
                      <a:r>
                        <a:rPr kumimoji="1" lang="ja-JP" altLang="en-US" sz="1100" dirty="0" smtClean="0"/>
                        <a:t>サイトに依存しない</a:t>
                      </a:r>
                      <a:r>
                        <a:rPr kumimoji="1" lang="en-US" altLang="ja-JP" sz="1100" dirty="0" smtClean="0"/>
                        <a:t>ID</a:t>
                      </a:r>
                      <a:r>
                        <a:rPr kumimoji="1" lang="ja-JP" altLang="en-US" sz="1100" dirty="0" smtClean="0"/>
                        <a:t>システムの普及と発展に最も効果的な場の</a:t>
                      </a:r>
                      <a:r>
                        <a:rPr kumimoji="1" lang="en-US" altLang="ja-JP" sz="1100" dirty="0" smtClean="0"/>
                        <a:t>1</a:t>
                      </a:r>
                      <a:r>
                        <a:rPr kumimoji="1" lang="ja-JP" altLang="en-US" sz="1100" dirty="0" smtClean="0"/>
                        <a:t>つ」と自称している。技術が種の段階での議論をする場となっている。参加型のカンファレンスであり、基調講演やパネルディスカッションはない。アジェンダは、その日のオープニングに出席した参加者によって、毎日ライブで作成される。</a:t>
                      </a:r>
                      <a:endParaRPr kumimoji="1" lang="ja-JP" altLang="en-US" sz="11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en-US" altLang="ja-JP" sz="1100" dirty="0" smtClean="0"/>
                        <a:t>International Identity Workshop</a:t>
                      </a:r>
                      <a:r>
                        <a:rPr kumimoji="1" lang="ja-JP" altLang="en-US" sz="1100" dirty="0" smtClean="0"/>
                        <a:t>がメインのイベントであり、年</a:t>
                      </a:r>
                      <a:r>
                        <a:rPr kumimoji="1" lang="en-US" altLang="ja-JP" sz="1100" dirty="0" smtClean="0"/>
                        <a:t>2</a:t>
                      </a:r>
                      <a:r>
                        <a:rPr kumimoji="1" lang="ja-JP" altLang="en-US" sz="1100" dirty="0" smtClean="0"/>
                        <a:t>回米国カリフォルニア州にて対面で開催されている。その他、</a:t>
                      </a:r>
                      <a:r>
                        <a:rPr kumimoji="1" lang="en-US" altLang="ja-JP" sz="1100" dirty="0" smtClean="0"/>
                        <a:t>Special Topic Workshop Digital Identity Across Asia 2022</a:t>
                      </a:r>
                      <a:r>
                        <a:rPr kumimoji="1" lang="ja-JP" altLang="en-US" sz="1100" dirty="0" smtClean="0"/>
                        <a:t>や</a:t>
                      </a:r>
                      <a:r>
                        <a:rPr kumimoji="1" lang="en-US" altLang="ja-JP" sz="1100" dirty="0" smtClean="0"/>
                        <a:t>Special Topic Workshop The Business of Self-</a:t>
                      </a:r>
                      <a:r>
                        <a:rPr kumimoji="1" lang="en-US" altLang="ja-JP" sz="1100" dirty="0" err="1" smtClean="0"/>
                        <a:t>Sovreign</a:t>
                      </a:r>
                      <a:r>
                        <a:rPr kumimoji="1" lang="en-US" altLang="ja-JP" sz="1100" dirty="0" smtClean="0"/>
                        <a:t> Identity (SSI)</a:t>
                      </a:r>
                      <a:r>
                        <a:rPr kumimoji="1" lang="ja-JP" altLang="en-US" sz="1100" dirty="0" smtClean="0"/>
                        <a:t>など、特定の地域やテーマにフォーカスしたオンラインイベントも開催されている。いずれのイベントも、誰でも参加可能である。</a:t>
                      </a:r>
                      <a:endParaRPr kumimoji="1" lang="ja-JP" altLang="en-US" sz="11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78219986"/>
                  </a:ext>
                </a:extLst>
              </a:tr>
              <a:tr h="1165470">
                <a:tc>
                  <a:txBody>
                    <a:bodyPr/>
                    <a:lstStyle/>
                    <a:p>
                      <a:pPr algn="ctr"/>
                      <a:r>
                        <a:rPr kumimoji="1" lang="ja-JP" altLang="en-US" sz="1400" b="1" dirty="0" smtClean="0"/>
                        <a:t>③</a:t>
                      </a:r>
                      <a:r>
                        <a:rPr kumimoji="1" lang="en-US" altLang="ja-JP" sz="1400" b="1" dirty="0" smtClean="0"/>
                        <a:t>Rebooting</a:t>
                      </a:r>
                      <a:r>
                        <a:rPr kumimoji="1" lang="en-US" altLang="ja-JP" sz="1400" b="1" baseline="0" dirty="0" smtClean="0"/>
                        <a:t> Web of Trust</a:t>
                      </a:r>
                      <a:endParaRPr kumimoji="1" lang="ja-JP" altLang="en-US" sz="1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r>
                        <a:rPr kumimoji="1" lang="en-US" altLang="ja-JP" sz="1100" dirty="0" smtClean="0"/>
                        <a:t>Rebooting Web of Trust</a:t>
                      </a:r>
                      <a:r>
                        <a:rPr kumimoji="1" lang="ja-JP" altLang="en-US" sz="1100" dirty="0" smtClean="0"/>
                        <a:t>は、アイデンティティと情報の分散型モデルを作成するコミュニティをサポートし、自分の資産、アカウント、そして自分自身をオンラインでコントロールし続けることができるようにすることを目的として活動している。技術が種の段階での議論をする場となっている。新しいアイディアの発芽と、そのアイディアをより大きなコミュニティに提示するための最終的なコンテンツを制作している。</a:t>
                      </a:r>
                      <a:endParaRPr kumimoji="1" lang="ja-JP" altLang="en-US" sz="11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100" dirty="0" smtClean="0"/>
                        <a:t>世界各地で対面・オンラインのワークショップが開催されており、誰でも参加可能である。イベント終了後には、必ずイベントでのディスカッションを踏まえた</a:t>
                      </a:r>
                      <a:r>
                        <a:rPr kumimoji="1" lang="en-US" altLang="ja-JP" sz="1100" dirty="0" smtClean="0"/>
                        <a:t>Final Papers</a:t>
                      </a:r>
                      <a:r>
                        <a:rPr kumimoji="1" lang="ja-JP" altLang="en-US" sz="1100" dirty="0" smtClean="0"/>
                        <a:t>を作成している。</a:t>
                      </a:r>
                      <a:endParaRPr kumimoji="1" lang="ja-JP" altLang="en-US" sz="11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36303165"/>
                  </a:ext>
                </a:extLst>
              </a:tr>
              <a:tr h="1877702">
                <a:tc>
                  <a:txBody>
                    <a:bodyPr/>
                    <a:lstStyle/>
                    <a:p>
                      <a:pPr algn="ctr"/>
                      <a:r>
                        <a:rPr kumimoji="1" lang="ja-JP" altLang="en-US" sz="1400" b="1" dirty="0" smtClean="0"/>
                        <a:t>④</a:t>
                      </a:r>
                      <a:r>
                        <a:rPr kumimoji="1" lang="en-US" altLang="ja-JP" sz="1400" b="1" dirty="0" smtClean="0"/>
                        <a:t>BGIN</a:t>
                      </a:r>
                      <a:endParaRPr kumimoji="1" lang="ja-JP" altLang="en-US" sz="1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r>
                        <a:rPr kumimoji="1" lang="ja-JP" altLang="en-US" sz="1100" dirty="0" smtClean="0"/>
                        <a:t>ブロックチェーンとその応用に関して、マルチステークホルダーで共通な理解を図り、ステークホルダー間で解決すべき共通課題を見る。以下の３つを暫定的なゴールとしている</a:t>
                      </a:r>
                    </a:p>
                    <a:p>
                      <a:r>
                        <a:rPr kumimoji="1" lang="ja-JP" altLang="en-US" sz="1100" dirty="0" smtClean="0"/>
                        <a:t>１．マルチステークホルダー対話のためのオープンでグローバルかつ中立的なプラットフォームの構築</a:t>
                      </a:r>
                    </a:p>
                    <a:p>
                      <a:r>
                        <a:rPr kumimoji="1" lang="ja-JP" altLang="en-US" sz="1100" dirty="0" smtClean="0"/>
                        <a:t>２．多様な視点を持つステークホルダー間の共通言語と理解の構築</a:t>
                      </a:r>
                    </a:p>
                    <a:p>
                      <a:r>
                        <a:rPr kumimoji="1" lang="ja-JP" altLang="en-US" sz="1100" dirty="0" smtClean="0"/>
                        <a:t>３．オープンソースに基づく信頼性の高いドキュメントやコードの継続的な提供によるアカデミックな基盤の構築</a:t>
                      </a:r>
                    </a:p>
                    <a:p>
                      <a:r>
                        <a:rPr kumimoji="1" lang="ja-JP" altLang="en-US" sz="1100" dirty="0" smtClean="0"/>
                        <a:t>必要に応じて</a:t>
                      </a:r>
                      <a:r>
                        <a:rPr kumimoji="1" lang="en-US" altLang="ja-JP" sz="1100" dirty="0" smtClean="0"/>
                        <a:t>WG</a:t>
                      </a:r>
                      <a:r>
                        <a:rPr kumimoji="1" lang="ja-JP" altLang="en-US" sz="1100" dirty="0" smtClean="0"/>
                        <a:t>を組成し、技術や運用、ガバナンス等の様々な側面に応じた共通文書を作成している。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en-US" altLang="ja-JP" sz="1100" dirty="0" smtClean="0"/>
                        <a:t>Key Management, Privacy Working Group</a:t>
                      </a:r>
                      <a:r>
                        <a:rPr kumimoji="1" lang="ja-JP" altLang="en-US" sz="1100" dirty="0" err="1" smtClean="0"/>
                        <a:t>、</a:t>
                      </a:r>
                      <a:r>
                        <a:rPr kumimoji="1" lang="en-US" altLang="ja-JP" sz="1100" dirty="0" smtClean="0"/>
                        <a:t>Decentralized Treasury Working Group</a:t>
                      </a:r>
                      <a:r>
                        <a:rPr kumimoji="1" lang="ja-JP" altLang="en-US" sz="1100" dirty="0" err="1" smtClean="0"/>
                        <a:t>、</a:t>
                      </a:r>
                      <a:r>
                        <a:rPr kumimoji="1" lang="en-US" altLang="ja-JP" sz="1100" dirty="0" smtClean="0"/>
                        <a:t>Internal Governance Working Group</a:t>
                      </a:r>
                      <a:r>
                        <a:rPr kumimoji="1" lang="ja-JP" altLang="en-US" sz="1100" dirty="0" smtClean="0"/>
                        <a:t>等の</a:t>
                      </a:r>
                      <a:r>
                        <a:rPr kumimoji="1" lang="en-US" altLang="ja-JP" sz="1100" dirty="0" smtClean="0"/>
                        <a:t>WG</a:t>
                      </a:r>
                      <a:r>
                        <a:rPr kumimoji="1" lang="ja-JP" altLang="en-US" sz="1100" dirty="0" smtClean="0"/>
                        <a:t>ごとの会議がオンラインで隔週開催されている。会議内容は公開されていないが、誰でも参加可能である。</a:t>
                      </a:r>
                      <a:endParaRPr kumimoji="1" lang="ja-JP" altLang="en-US" sz="11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91112559"/>
                  </a:ext>
                </a:extLst>
              </a:tr>
            </a:tbl>
          </a:graphicData>
        </a:graphic>
      </p:graphicFrame>
    </p:spTree>
    <p:extLst>
      <p:ext uri="{BB962C8B-B14F-4D97-AF65-F5344CB8AC3E}">
        <p14:creationId xmlns:p14="http://schemas.microsoft.com/office/powerpoint/2010/main" val="119079602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normAutofit/>
          </a:bodyPr>
          <a:lstStyle/>
          <a:p>
            <a:pPr marL="266700" indent="-266700"/>
            <a:r>
              <a:rPr lang="en-US" altLang="ja-JP" sz="2000" dirty="0"/>
              <a:t>3</a:t>
            </a:r>
            <a:r>
              <a:rPr lang="en-US" altLang="ja-JP" sz="2000" dirty="0" smtClean="0"/>
              <a:t>.2</a:t>
            </a:r>
            <a:r>
              <a:rPr lang="en-US" altLang="ja-JP" sz="2000" dirty="0"/>
              <a:t>. </a:t>
            </a:r>
            <a:r>
              <a:rPr lang="ja-JP" altLang="en-US" sz="2000" dirty="0"/>
              <a:t>その他</a:t>
            </a:r>
            <a:r>
              <a:rPr lang="en-US" altLang="ja-JP" sz="2000" dirty="0"/>
              <a:t>Trusted Web</a:t>
            </a:r>
            <a:r>
              <a:rPr lang="ja-JP" altLang="en-US" sz="2000" dirty="0"/>
              <a:t>と連携可能性がある標準化関連機関・</a:t>
            </a:r>
            <a:r>
              <a:rPr lang="ja-JP" altLang="en-US" sz="2000" dirty="0" smtClean="0"/>
              <a:t>団体の</a:t>
            </a:r>
            <a:r>
              <a:rPr lang="ja-JP" altLang="en-US" sz="2000" dirty="0"/>
              <a:t>状況</a:t>
            </a:r>
          </a:p>
        </p:txBody>
      </p:sp>
      <p:graphicFrame>
        <p:nvGraphicFramePr>
          <p:cNvPr id="2" name="表 1"/>
          <p:cNvGraphicFramePr>
            <a:graphicFrameLocks noGrp="1"/>
          </p:cNvGraphicFramePr>
          <p:nvPr>
            <p:extLst>
              <p:ext uri="{D42A27DB-BD31-4B8C-83A1-F6EECF244321}">
                <p14:modId xmlns:p14="http://schemas.microsoft.com/office/powerpoint/2010/main" val="2163772527"/>
              </p:ext>
            </p:extLst>
          </p:nvPr>
        </p:nvGraphicFramePr>
        <p:xfrm>
          <a:off x="331489" y="593691"/>
          <a:ext cx="9242723" cy="5709286"/>
        </p:xfrm>
        <a:graphic>
          <a:graphicData uri="http://schemas.openxmlformats.org/drawingml/2006/table">
            <a:tbl>
              <a:tblPr firstRow="1">
                <a:tableStyleId>{5C22544A-7EE6-4342-B048-85BDC9FD1C3A}</a:tableStyleId>
              </a:tblPr>
              <a:tblGrid>
                <a:gridCol w="2045278">
                  <a:extLst>
                    <a:ext uri="{9D8B030D-6E8A-4147-A177-3AD203B41FA5}">
                      <a16:colId xmlns:a16="http://schemas.microsoft.com/office/drawing/2014/main" val="3560054237"/>
                    </a:ext>
                  </a:extLst>
                </a:gridCol>
                <a:gridCol w="4078210">
                  <a:extLst>
                    <a:ext uri="{9D8B030D-6E8A-4147-A177-3AD203B41FA5}">
                      <a16:colId xmlns:a16="http://schemas.microsoft.com/office/drawing/2014/main" val="1720908440"/>
                    </a:ext>
                  </a:extLst>
                </a:gridCol>
                <a:gridCol w="3119235">
                  <a:extLst>
                    <a:ext uri="{9D8B030D-6E8A-4147-A177-3AD203B41FA5}">
                      <a16:colId xmlns:a16="http://schemas.microsoft.com/office/drawing/2014/main" val="2712092999"/>
                    </a:ext>
                  </a:extLst>
                </a:gridCol>
              </a:tblGrid>
              <a:tr h="360000">
                <a:tc>
                  <a:txBody>
                    <a:bodyPr/>
                    <a:lstStyle/>
                    <a:p>
                      <a:pPr algn="ctr"/>
                      <a:r>
                        <a:rPr kumimoji="1" lang="ja-JP" altLang="en-US" sz="1400" dirty="0" smtClean="0"/>
                        <a:t>機関・団体名</a:t>
                      </a:r>
                      <a:endParaRPr kumimoji="1" lang="ja-JP" alt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dirty="0" smtClean="0"/>
                        <a:t>機関・団体概要</a:t>
                      </a:r>
                      <a:endParaRPr kumimoji="1" lang="ja-JP" alt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dirty="0" smtClean="0"/>
                        <a:t>会議・イベント等開催状況</a:t>
                      </a:r>
                      <a:endParaRPr kumimoji="1" lang="ja-JP" alt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12827332"/>
                  </a:ext>
                </a:extLst>
              </a:tr>
              <a:tr h="1484919">
                <a:tc>
                  <a:txBody>
                    <a:bodyPr/>
                    <a:lstStyle/>
                    <a:p>
                      <a:pPr algn="ctr"/>
                      <a:r>
                        <a:rPr kumimoji="1" lang="ja-JP" altLang="en-US" sz="1400" b="1" dirty="0" smtClean="0"/>
                        <a:t>⑤</a:t>
                      </a:r>
                      <a:r>
                        <a:rPr kumimoji="1" lang="en-US" altLang="ja-JP" sz="1400" b="1" dirty="0" smtClean="0"/>
                        <a:t>Open Identity</a:t>
                      </a:r>
                      <a:r>
                        <a:rPr kumimoji="1" lang="en-US" altLang="ja-JP" sz="1400" b="1" baseline="0" dirty="0" smtClean="0"/>
                        <a:t> Exchange</a:t>
                      </a:r>
                      <a:endParaRPr kumimoji="1" lang="ja-JP" altLang="en-US" sz="1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r>
                        <a:rPr kumimoji="1" lang="en-US" altLang="ja-JP" sz="1100" dirty="0" smtClean="0"/>
                        <a:t>Open Identity Exchange</a:t>
                      </a:r>
                      <a:r>
                        <a:rPr kumimoji="1" lang="ja-JP" altLang="en-US" sz="1100" dirty="0" smtClean="0"/>
                        <a:t>（</a:t>
                      </a:r>
                      <a:r>
                        <a:rPr kumimoji="1" lang="en-US" altLang="ja-JP" sz="1100" dirty="0" smtClean="0"/>
                        <a:t>OIX</a:t>
                      </a:r>
                      <a:r>
                        <a:rPr kumimoji="1" lang="ja-JP" altLang="en-US" sz="1100" dirty="0" smtClean="0"/>
                        <a:t>）は、</a:t>
                      </a:r>
                      <a:r>
                        <a:rPr kumimoji="1" lang="en-US" altLang="ja-JP" sz="1100" dirty="0" smtClean="0"/>
                        <a:t>ID</a:t>
                      </a:r>
                      <a:r>
                        <a:rPr kumimoji="1" lang="ja-JP" altLang="en-US" sz="1100" dirty="0" smtClean="0"/>
                        <a:t>の相互運用性及び信頼性を高めるためのガイダンスの策定を行う米国の非営利団体である。米国の政府機関における</a:t>
                      </a:r>
                      <a:r>
                        <a:rPr kumimoji="1" lang="en-US" altLang="ja-JP" sz="1100" dirty="0" err="1" smtClean="0"/>
                        <a:t>OpenID</a:t>
                      </a:r>
                      <a:r>
                        <a:rPr kumimoji="1" lang="ja-JP" altLang="en-US" sz="1100" dirty="0" smtClean="0"/>
                        <a:t>技術の活用を推進するためのフレームワークプロバイダーとして設立された。トラストフレームワークの作成など、ルール側の活動をメインとしている。アーキテクチャの相互運用性、電子署名などの</a:t>
                      </a:r>
                      <a:r>
                        <a:rPr kumimoji="1" lang="en-US" altLang="ja-JP" sz="1100" dirty="0" smtClean="0"/>
                        <a:t>WG</a:t>
                      </a:r>
                      <a:r>
                        <a:rPr kumimoji="1" lang="ja-JP" altLang="en-US" sz="1100" dirty="0" smtClean="0"/>
                        <a:t>に分かれ、レコメンデーション文書・論文、ガイダンスの策定を行っている。</a:t>
                      </a:r>
                      <a:endParaRPr kumimoji="1" lang="ja-JP" altLang="en-US" sz="11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en-US" altLang="ja-JP" sz="1100" dirty="0" smtClean="0"/>
                        <a:t>OIX</a:t>
                      </a:r>
                      <a:r>
                        <a:rPr kumimoji="1" lang="ja-JP" altLang="en-US" sz="1100" dirty="0" smtClean="0"/>
                        <a:t>のメンバー会議を不定期に年</a:t>
                      </a:r>
                      <a:r>
                        <a:rPr kumimoji="1" lang="en-US" altLang="ja-JP" sz="1100" dirty="0" smtClean="0"/>
                        <a:t>4</a:t>
                      </a:r>
                      <a:r>
                        <a:rPr kumimoji="1" lang="ja-JP" altLang="en-US" sz="1100" dirty="0" smtClean="0"/>
                        <a:t>～</a:t>
                      </a:r>
                      <a:r>
                        <a:rPr kumimoji="1" lang="en-US" altLang="ja-JP" sz="1100" dirty="0" smtClean="0"/>
                        <a:t>5</a:t>
                      </a:r>
                      <a:r>
                        <a:rPr kumimoji="1" lang="ja-JP" altLang="en-US" sz="1100" dirty="0" smtClean="0"/>
                        <a:t>回開催している。参加できるのは</a:t>
                      </a:r>
                      <a:r>
                        <a:rPr kumimoji="1" lang="en-US" altLang="ja-JP" sz="1100" dirty="0" smtClean="0"/>
                        <a:t>OIX</a:t>
                      </a:r>
                      <a:r>
                        <a:rPr kumimoji="1" lang="ja-JP" altLang="en-US" sz="1100" dirty="0" smtClean="0"/>
                        <a:t>メンバーとなっており、会議内容は公開されていない。</a:t>
                      </a:r>
                      <a:endParaRPr kumimoji="1" lang="ja-JP" altLang="en-US" sz="11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95994738"/>
                  </a:ext>
                </a:extLst>
              </a:tr>
              <a:tr h="1091326">
                <a:tc>
                  <a:txBody>
                    <a:bodyPr/>
                    <a:lstStyle/>
                    <a:p>
                      <a:pPr algn="ctr"/>
                      <a:r>
                        <a:rPr kumimoji="1" lang="ja-JP" altLang="en-US" sz="1400" b="1" dirty="0" smtClean="0"/>
                        <a:t>⑥</a:t>
                      </a:r>
                      <a:r>
                        <a:rPr kumimoji="1" lang="en-US" altLang="ja-JP" sz="1400" b="1" dirty="0" smtClean="0"/>
                        <a:t>OAuth</a:t>
                      </a:r>
                      <a:r>
                        <a:rPr kumimoji="1" lang="en-US" altLang="ja-JP" sz="1400" b="1" baseline="0" dirty="0" smtClean="0"/>
                        <a:t> Security Workshop</a:t>
                      </a:r>
                      <a:endParaRPr kumimoji="1" lang="ja-JP" altLang="en-US" sz="1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r>
                        <a:rPr kumimoji="1" lang="en-US" altLang="ja-JP" sz="1100" dirty="0" smtClean="0"/>
                        <a:t>OAuth Security Workshop</a:t>
                      </a:r>
                      <a:r>
                        <a:rPr kumimoji="1" lang="ja-JP" altLang="en-US" sz="1100" dirty="0" smtClean="0"/>
                        <a:t>は、研究者、専門家、標準化団体メンバー間の直接交流の機会を設けることによって、</a:t>
                      </a:r>
                      <a:r>
                        <a:rPr kumimoji="1" lang="en-US" altLang="ja-JP" sz="1100" dirty="0" smtClean="0"/>
                        <a:t>OAuth</a:t>
                      </a:r>
                      <a:r>
                        <a:rPr kumimoji="1" lang="ja-JP" altLang="en-US" sz="1100" dirty="0" err="1" smtClean="0"/>
                        <a:t>、</a:t>
                      </a:r>
                      <a:r>
                        <a:rPr kumimoji="1" lang="en-US" altLang="ja-JP" sz="1100" dirty="0" err="1" smtClean="0"/>
                        <a:t>OpenID</a:t>
                      </a:r>
                      <a:r>
                        <a:rPr kumimoji="1" lang="en-US" altLang="ja-JP" sz="1100" dirty="0" smtClean="0"/>
                        <a:t> Connect</a:t>
                      </a:r>
                      <a:r>
                        <a:rPr kumimoji="1" lang="ja-JP" altLang="en-US" sz="1100" dirty="0" err="1" smtClean="0"/>
                        <a:t>、</a:t>
                      </a:r>
                      <a:r>
                        <a:rPr kumimoji="1" lang="en-US" altLang="ja-JP" sz="1100" dirty="0" smtClean="0"/>
                        <a:t>GNAP</a:t>
                      </a:r>
                      <a:r>
                        <a:rPr kumimoji="1" lang="ja-JP" altLang="en-US" sz="1100" dirty="0" smtClean="0"/>
                        <a:t>などのインターネットプロトコルのセキュリティ向上を目的とするワークショップである。</a:t>
                      </a:r>
                      <a:r>
                        <a:rPr kumimoji="1" lang="en-US" altLang="ja-JP" sz="1100" dirty="0" smtClean="0"/>
                        <a:t>OIDF</a:t>
                      </a:r>
                      <a:r>
                        <a:rPr kumimoji="1" lang="ja-JP" altLang="en-US" sz="1100" dirty="0" smtClean="0"/>
                        <a:t>や</a:t>
                      </a:r>
                      <a:r>
                        <a:rPr kumimoji="1" lang="en-US" altLang="ja-JP" sz="1100" dirty="0" smtClean="0"/>
                        <a:t>IETF</a:t>
                      </a:r>
                      <a:r>
                        <a:rPr kumimoji="1" lang="ja-JP" altLang="en-US" sz="1100" dirty="0" smtClean="0"/>
                        <a:t>などの団体、</a:t>
                      </a:r>
                      <a:r>
                        <a:rPr kumimoji="1" lang="en-US" altLang="ja-JP" sz="1100" dirty="0" smtClean="0"/>
                        <a:t>WG</a:t>
                      </a:r>
                      <a:r>
                        <a:rPr kumimoji="1" lang="ja-JP" altLang="en-US" sz="1100" dirty="0" smtClean="0"/>
                        <a:t>の情報交換の場としても機能している。</a:t>
                      </a:r>
                      <a:endParaRPr kumimoji="1" lang="ja-JP" altLang="en-US" sz="11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en-US" altLang="ja-JP" sz="1100" dirty="0" smtClean="0"/>
                        <a:t>OAuth Security Workshop</a:t>
                      </a:r>
                      <a:r>
                        <a:rPr kumimoji="1" lang="ja-JP" altLang="en-US" sz="1100" dirty="0" smtClean="0"/>
                        <a:t>が年</a:t>
                      </a:r>
                      <a:r>
                        <a:rPr kumimoji="1" lang="en-US" altLang="ja-JP" sz="1100" dirty="0" smtClean="0"/>
                        <a:t>1</a:t>
                      </a:r>
                      <a:r>
                        <a:rPr kumimoji="1" lang="ja-JP" altLang="en-US" sz="1100" dirty="0" smtClean="0"/>
                        <a:t>回開催されている。リモート会議・対面の両方の形態をとるが、近年は対面となっている。調査した中では参加条件を把握することはできなかった。</a:t>
                      </a:r>
                      <a:endParaRPr kumimoji="1" lang="ja-JP" altLang="en-US" sz="11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2057243"/>
                  </a:ext>
                </a:extLst>
              </a:tr>
              <a:tr h="1091326">
                <a:tc>
                  <a:txBody>
                    <a:bodyPr/>
                    <a:lstStyle/>
                    <a:p>
                      <a:pPr algn="ctr"/>
                      <a:r>
                        <a:rPr kumimoji="1" lang="ja-JP" altLang="en-US" sz="1400" b="1" dirty="0" smtClean="0"/>
                        <a:t>⑦</a:t>
                      </a:r>
                      <a:r>
                        <a:rPr kumimoji="1" lang="en-US" altLang="ja-JP" sz="1400" b="1" dirty="0" smtClean="0"/>
                        <a:t>NIST</a:t>
                      </a:r>
                      <a:endParaRPr kumimoji="1" lang="ja-JP" altLang="en-US" sz="1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r>
                        <a:rPr kumimoji="1" lang="ja-JP" altLang="en-US" sz="1100" dirty="0" smtClean="0"/>
                        <a:t>米国商務省傘下で科学技術全般における標準化を行う。米国のイノベーションと産業競争力を促進することで経済的な安全性と生活の質を向上させることをミッションとしている。ワークショップや</a:t>
                      </a:r>
                      <a:r>
                        <a:rPr kumimoji="1" lang="en-US" altLang="ja-JP" sz="1100" dirty="0" smtClean="0"/>
                        <a:t>WG</a:t>
                      </a:r>
                      <a:r>
                        <a:rPr kumimoji="1" lang="ja-JP" altLang="en-US" sz="1100" dirty="0" smtClean="0"/>
                        <a:t>会合を経て標準を決定するケースと、案の告示とパブリックコメントを経て標準を決定するケースがある。</a:t>
                      </a:r>
                      <a:endParaRPr kumimoji="1" lang="ja-JP" altLang="en-US" sz="11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100" dirty="0" smtClean="0"/>
                        <a:t>オンラインを中心に公開ワークショップやウェビナー、展示会が頻繁に開催されており、テーマは科学技術全般に多岐に渡る。その他標準化活動を行う会議も開催されているようであるが、会議の頻度等を把握することはできなかった。</a:t>
                      </a:r>
                      <a:endParaRPr kumimoji="1" lang="ja-JP" altLang="en-US" sz="11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57432678"/>
                  </a:ext>
                </a:extLst>
              </a:tr>
              <a:tr h="1681715">
                <a:tc>
                  <a:txBody>
                    <a:bodyPr/>
                    <a:lstStyle/>
                    <a:p>
                      <a:pPr algn="ctr"/>
                      <a:r>
                        <a:rPr kumimoji="1" lang="ja-JP" altLang="en-US" sz="1400" b="1" dirty="0" smtClean="0"/>
                        <a:t>⑧</a:t>
                      </a:r>
                      <a:r>
                        <a:rPr kumimoji="1" lang="en-US" altLang="ja-JP" sz="1400" b="1" dirty="0" smtClean="0"/>
                        <a:t>MITRE</a:t>
                      </a:r>
                      <a:endParaRPr kumimoji="1" lang="ja-JP" altLang="en-US" sz="1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r>
                        <a:rPr kumimoji="1" lang="en-US" altLang="ja-JP" sz="1100" dirty="0" smtClean="0"/>
                        <a:t>MITRE</a:t>
                      </a:r>
                      <a:r>
                        <a:rPr kumimoji="1" lang="ja-JP" altLang="en-US" sz="1100" dirty="0" smtClean="0"/>
                        <a:t>は、米国の連邦政府が資金を提供する非営利組織であり、以下の活動を行っている。</a:t>
                      </a:r>
                    </a:p>
                    <a:p>
                      <a:pPr marL="171450" indent="-171450">
                        <a:buFont typeface="Arial" panose="020B0604020202020204" pitchFamily="34" charset="0"/>
                        <a:buChar char="•"/>
                      </a:pPr>
                      <a:r>
                        <a:rPr kumimoji="1" lang="ja-JP" altLang="en-US" sz="1100" dirty="0" smtClean="0"/>
                        <a:t>サイバーセキュリティの分野において</a:t>
                      </a:r>
                      <a:r>
                        <a:rPr kumimoji="1" lang="en-US" altLang="ja-JP" sz="1100" dirty="0" smtClean="0"/>
                        <a:t>NIST</a:t>
                      </a:r>
                      <a:r>
                        <a:rPr kumimoji="1" lang="ja-JP" altLang="en-US" sz="1100" dirty="0" smtClean="0"/>
                        <a:t>の連邦研究開発センター（</a:t>
                      </a:r>
                      <a:r>
                        <a:rPr kumimoji="1" lang="en-US" altLang="ja-JP" sz="1100" dirty="0" smtClean="0"/>
                        <a:t>Federally funded research and development center</a:t>
                      </a:r>
                      <a:r>
                        <a:rPr kumimoji="1" lang="ja-JP" altLang="en-US" sz="1100" dirty="0" smtClean="0"/>
                        <a:t>：</a:t>
                      </a:r>
                      <a:r>
                        <a:rPr kumimoji="1" lang="en-US" altLang="ja-JP" sz="1100" dirty="0" smtClean="0"/>
                        <a:t>FFRDC</a:t>
                      </a:r>
                      <a:r>
                        <a:rPr kumimoji="1" lang="ja-JP" altLang="en-US" sz="1100" dirty="0" smtClean="0"/>
                        <a:t>）を運営</a:t>
                      </a:r>
                      <a:endParaRPr kumimoji="1" lang="en-US" altLang="ja-JP" sz="1100" dirty="0" smtClean="0"/>
                    </a:p>
                    <a:p>
                      <a:pPr marL="171450" indent="-171450">
                        <a:buFont typeface="Arial" panose="020B0604020202020204" pitchFamily="34" charset="0"/>
                        <a:buChar char="•"/>
                      </a:pPr>
                      <a:r>
                        <a:rPr kumimoji="1" lang="ja-JP" altLang="en-US" sz="1100" dirty="0" smtClean="0"/>
                        <a:t>脆弱性情報に対して採番を行う</a:t>
                      </a:r>
                      <a:r>
                        <a:rPr kumimoji="1" lang="en-US" altLang="ja-JP" sz="1100" dirty="0" smtClean="0"/>
                        <a:t>CVE</a:t>
                      </a:r>
                      <a:r>
                        <a:rPr kumimoji="1" lang="ja-JP" altLang="en-US" sz="1100" dirty="0" smtClean="0"/>
                        <a:t>（</a:t>
                      </a:r>
                      <a:r>
                        <a:rPr kumimoji="1" lang="en-US" altLang="ja-JP" sz="1100" dirty="0" smtClean="0"/>
                        <a:t>Common Vulnerabilities and Exposures</a:t>
                      </a:r>
                      <a:r>
                        <a:rPr kumimoji="1" lang="ja-JP" altLang="en-US" sz="1100" dirty="0" err="1" smtClean="0"/>
                        <a:t>、</a:t>
                      </a:r>
                      <a:r>
                        <a:rPr kumimoji="1" lang="ja-JP" altLang="en-US" sz="1100" dirty="0" smtClean="0"/>
                        <a:t>共通脆弱性識別子）を運用</a:t>
                      </a:r>
                      <a:endParaRPr kumimoji="1" lang="en-US" altLang="ja-JP" sz="1100" dirty="0" smtClean="0"/>
                    </a:p>
                    <a:p>
                      <a:pPr marL="171450" indent="-171450">
                        <a:buFont typeface="Arial" panose="020B0604020202020204" pitchFamily="34" charset="0"/>
                        <a:buChar char="•"/>
                      </a:pPr>
                      <a:r>
                        <a:rPr kumimoji="1" lang="en-US" altLang="ja-JP" sz="1100" dirty="0" smtClean="0"/>
                        <a:t>ZTA</a:t>
                      </a:r>
                      <a:r>
                        <a:rPr kumimoji="1" lang="ja-JP" altLang="en-US" sz="1100" dirty="0" smtClean="0"/>
                        <a:t>の実装の推進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en-US" altLang="ja-JP" sz="1100" dirty="0" smtClean="0"/>
                        <a:t>MITRE</a:t>
                      </a:r>
                      <a:r>
                        <a:rPr kumimoji="1" lang="ja-JP" altLang="en-US" sz="1100" dirty="0" smtClean="0"/>
                        <a:t>の会議・イベント等開催状況を公開情報から把握することはできなかった。</a:t>
                      </a:r>
                      <a:endParaRPr kumimoji="1" lang="ja-JP" altLang="en-US" sz="11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2398405"/>
                  </a:ext>
                </a:extLst>
              </a:tr>
            </a:tbl>
          </a:graphicData>
        </a:graphic>
      </p:graphicFrame>
    </p:spTree>
    <p:extLst>
      <p:ext uri="{BB962C8B-B14F-4D97-AF65-F5344CB8AC3E}">
        <p14:creationId xmlns:p14="http://schemas.microsoft.com/office/powerpoint/2010/main" val="679983021"/>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normAutofit/>
          </a:bodyPr>
          <a:lstStyle/>
          <a:p>
            <a:pPr marL="266700" indent="-266700"/>
            <a:r>
              <a:rPr lang="en-US" altLang="ja-JP" sz="2000" dirty="0"/>
              <a:t>3</a:t>
            </a:r>
            <a:r>
              <a:rPr lang="en-US" altLang="ja-JP" sz="2000" dirty="0" smtClean="0"/>
              <a:t>.2</a:t>
            </a:r>
            <a:r>
              <a:rPr lang="en-US" altLang="ja-JP" sz="2000" dirty="0"/>
              <a:t>. </a:t>
            </a:r>
            <a:r>
              <a:rPr lang="ja-JP" altLang="en-US" sz="2000" dirty="0"/>
              <a:t>その他</a:t>
            </a:r>
            <a:r>
              <a:rPr lang="en-US" altLang="ja-JP" sz="2000" dirty="0"/>
              <a:t>Trusted Web</a:t>
            </a:r>
            <a:r>
              <a:rPr lang="ja-JP" altLang="en-US" sz="2000" dirty="0"/>
              <a:t>と連携可能性がある標準化関連機関・</a:t>
            </a:r>
            <a:r>
              <a:rPr lang="ja-JP" altLang="en-US" sz="2000" dirty="0" smtClean="0"/>
              <a:t>団体の</a:t>
            </a:r>
            <a:r>
              <a:rPr lang="ja-JP" altLang="en-US" sz="2000" dirty="0"/>
              <a:t>状況</a:t>
            </a:r>
          </a:p>
        </p:txBody>
      </p:sp>
      <p:graphicFrame>
        <p:nvGraphicFramePr>
          <p:cNvPr id="2" name="表 1"/>
          <p:cNvGraphicFramePr>
            <a:graphicFrameLocks noGrp="1"/>
          </p:cNvGraphicFramePr>
          <p:nvPr>
            <p:extLst>
              <p:ext uri="{D42A27DB-BD31-4B8C-83A1-F6EECF244321}">
                <p14:modId xmlns:p14="http://schemas.microsoft.com/office/powerpoint/2010/main" val="1852203766"/>
              </p:ext>
            </p:extLst>
          </p:nvPr>
        </p:nvGraphicFramePr>
        <p:xfrm>
          <a:off x="339608" y="593692"/>
          <a:ext cx="9234606" cy="5998800"/>
        </p:xfrm>
        <a:graphic>
          <a:graphicData uri="http://schemas.openxmlformats.org/drawingml/2006/table">
            <a:tbl>
              <a:tblPr firstRow="1">
                <a:tableStyleId>{5C22544A-7EE6-4342-B048-85BDC9FD1C3A}</a:tableStyleId>
              </a:tblPr>
              <a:tblGrid>
                <a:gridCol w="2043482">
                  <a:extLst>
                    <a:ext uri="{9D8B030D-6E8A-4147-A177-3AD203B41FA5}">
                      <a16:colId xmlns:a16="http://schemas.microsoft.com/office/drawing/2014/main" val="3560054237"/>
                    </a:ext>
                  </a:extLst>
                </a:gridCol>
                <a:gridCol w="4074629">
                  <a:extLst>
                    <a:ext uri="{9D8B030D-6E8A-4147-A177-3AD203B41FA5}">
                      <a16:colId xmlns:a16="http://schemas.microsoft.com/office/drawing/2014/main" val="1720908440"/>
                    </a:ext>
                  </a:extLst>
                </a:gridCol>
                <a:gridCol w="3116495">
                  <a:extLst>
                    <a:ext uri="{9D8B030D-6E8A-4147-A177-3AD203B41FA5}">
                      <a16:colId xmlns:a16="http://schemas.microsoft.com/office/drawing/2014/main" val="2712092999"/>
                    </a:ext>
                  </a:extLst>
                </a:gridCol>
              </a:tblGrid>
              <a:tr h="360000">
                <a:tc>
                  <a:txBody>
                    <a:bodyPr/>
                    <a:lstStyle/>
                    <a:p>
                      <a:pPr algn="ctr"/>
                      <a:r>
                        <a:rPr kumimoji="1" lang="ja-JP" altLang="en-US" sz="1400" dirty="0" smtClean="0"/>
                        <a:t>機関・団体名</a:t>
                      </a:r>
                      <a:endParaRPr kumimoji="1" lang="ja-JP" alt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dirty="0" smtClean="0"/>
                        <a:t>機関・団体概要</a:t>
                      </a:r>
                      <a:endParaRPr kumimoji="1" lang="ja-JP" alt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dirty="0" smtClean="0"/>
                        <a:t>会議・イベント等開催状況</a:t>
                      </a:r>
                      <a:endParaRPr kumimoji="1" lang="ja-JP" alt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12827332"/>
                  </a:ext>
                </a:extLst>
              </a:tr>
              <a:tr h="370840">
                <a:tc>
                  <a:txBody>
                    <a:bodyPr/>
                    <a:lstStyle/>
                    <a:p>
                      <a:pPr algn="ctr"/>
                      <a:r>
                        <a:rPr kumimoji="1" lang="ja-JP" altLang="en-US" sz="1400" b="1" dirty="0" smtClean="0"/>
                        <a:t>⑨</a:t>
                      </a:r>
                      <a:r>
                        <a:rPr kumimoji="1" lang="en-US" altLang="ja-JP" sz="1400" b="1" dirty="0" smtClean="0"/>
                        <a:t>Next G Alliance</a:t>
                      </a:r>
                      <a:endParaRPr kumimoji="1" lang="ja-JP" altLang="en-US" sz="1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r>
                        <a:rPr kumimoji="1" lang="ja-JP" altLang="en-US" sz="1100" dirty="0" smtClean="0"/>
                        <a:t>北米を主軸にした</a:t>
                      </a:r>
                      <a:r>
                        <a:rPr kumimoji="1" lang="en-US" altLang="ja-JP" sz="1100" dirty="0" smtClean="0"/>
                        <a:t>6G</a:t>
                      </a:r>
                      <a:r>
                        <a:rPr kumimoji="1" lang="ja-JP" altLang="en-US" sz="1100" dirty="0" smtClean="0"/>
                        <a:t>の導入、普及、商業化の推進と活発な市場を促進する次世代開発ロードマップの策定を掲げた業界団体である。通信業界団体</a:t>
                      </a:r>
                      <a:r>
                        <a:rPr kumimoji="1" lang="en-US" altLang="ja-JP" sz="1100" dirty="0" smtClean="0"/>
                        <a:t>ATIS</a:t>
                      </a:r>
                      <a:r>
                        <a:rPr kumimoji="1" lang="ja-JP" altLang="en-US" sz="1100" dirty="0" smtClean="0"/>
                        <a:t>が</a:t>
                      </a:r>
                      <a:r>
                        <a:rPr kumimoji="1" lang="en-US" altLang="ja-JP" sz="1100" dirty="0" smtClean="0"/>
                        <a:t>2020</a:t>
                      </a:r>
                      <a:r>
                        <a:rPr kumimoji="1" lang="ja-JP" altLang="en-US" sz="1100" dirty="0" smtClean="0"/>
                        <a:t>年に設立した。同団体の活動が標準化の優先順位に影響を与えると言及されている一方で標準規格の策定を目的とはしていない。</a:t>
                      </a:r>
                      <a:endParaRPr kumimoji="1" lang="ja-JP" altLang="en-US" sz="11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100" dirty="0" smtClean="0"/>
                        <a:t>北米を主軸にした</a:t>
                      </a:r>
                      <a:r>
                        <a:rPr kumimoji="1" lang="en-US" altLang="ja-JP" sz="1100" dirty="0" smtClean="0"/>
                        <a:t>6G</a:t>
                      </a:r>
                      <a:r>
                        <a:rPr kumimoji="1" lang="ja-JP" altLang="en-US" sz="1100" dirty="0" smtClean="0"/>
                        <a:t>の導入、普及、商業化の推進と活発な市場を促進する次世代開発ロードマップの策定を掲げた業界団体である。通信業界団体</a:t>
                      </a:r>
                      <a:r>
                        <a:rPr kumimoji="1" lang="en-US" altLang="ja-JP" sz="1100" dirty="0" smtClean="0"/>
                        <a:t>ATIS</a:t>
                      </a:r>
                      <a:r>
                        <a:rPr kumimoji="1" lang="ja-JP" altLang="en-US" sz="1100" dirty="0" smtClean="0"/>
                        <a:t>が</a:t>
                      </a:r>
                      <a:r>
                        <a:rPr kumimoji="1" lang="en-US" altLang="ja-JP" sz="1100" dirty="0" smtClean="0"/>
                        <a:t>2020</a:t>
                      </a:r>
                      <a:r>
                        <a:rPr kumimoji="1" lang="ja-JP" altLang="en-US" sz="1100" dirty="0" smtClean="0"/>
                        <a:t>年に設立した。同団体の活動が標準化の優先順位に影響を与えると言及されている一方で標準規格の策定を目的とはしていない。</a:t>
                      </a:r>
                      <a:endParaRPr kumimoji="1" lang="ja-JP" altLang="en-US" sz="11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41165859"/>
                  </a:ext>
                </a:extLst>
              </a:tr>
              <a:tr h="370840">
                <a:tc>
                  <a:txBody>
                    <a:bodyPr/>
                    <a:lstStyle/>
                    <a:p>
                      <a:pPr algn="ctr"/>
                      <a:r>
                        <a:rPr kumimoji="1" lang="ja-JP" altLang="en-US" sz="1400" b="1" dirty="0" smtClean="0"/>
                        <a:t>⑩</a:t>
                      </a:r>
                      <a:r>
                        <a:rPr kumimoji="1" lang="en-US" altLang="ja-JP" sz="1400" b="1" dirty="0" err="1" smtClean="0"/>
                        <a:t>MyData</a:t>
                      </a:r>
                      <a:r>
                        <a:rPr kumimoji="1" lang="en-US" altLang="ja-JP" sz="1400" b="1" baseline="0" dirty="0" smtClean="0"/>
                        <a:t> Global</a:t>
                      </a:r>
                      <a:endParaRPr kumimoji="1" lang="ja-JP" altLang="en-US" sz="1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r>
                        <a:rPr kumimoji="1" lang="en-US" altLang="ja-JP" sz="1100" dirty="0" err="1" smtClean="0"/>
                        <a:t>MyData</a:t>
                      </a:r>
                      <a:r>
                        <a:rPr kumimoji="1" lang="en-US" altLang="ja-JP" sz="1100" dirty="0" smtClean="0"/>
                        <a:t> Global</a:t>
                      </a:r>
                      <a:r>
                        <a:rPr kumimoji="1" lang="ja-JP" altLang="en-US" sz="1100" dirty="0" smtClean="0"/>
                        <a:t>は、「個人がパーソナルデータを自分自身のために使い、自分の意思で安全に共有できるようにする」という個人中心の</a:t>
                      </a:r>
                      <a:r>
                        <a:rPr kumimoji="1" lang="en-US" altLang="ja-JP" sz="1100" dirty="0" err="1" smtClean="0"/>
                        <a:t>MyData</a:t>
                      </a:r>
                      <a:r>
                        <a:rPr kumimoji="1" lang="ja-JP" altLang="en-US" sz="1100" dirty="0" smtClean="0"/>
                        <a:t>の考え方を世界に発信していくことを目的として、パーソナルデータを活用したケースライブラリの構築、ウェビナーの開催、ホワイトペーパーなどの作成を行っている。また、</a:t>
                      </a:r>
                      <a:r>
                        <a:rPr kumimoji="1" lang="en-US" altLang="ja-JP" sz="1100" dirty="0" err="1" smtClean="0"/>
                        <a:t>MyData</a:t>
                      </a:r>
                      <a:r>
                        <a:rPr kumimoji="1" lang="ja-JP" altLang="en-US" sz="1100" dirty="0" smtClean="0"/>
                        <a:t>の考え方を日本で広めるための活動をする組織として、</a:t>
                      </a:r>
                      <a:r>
                        <a:rPr kumimoji="1" lang="en-US" altLang="ja-JP" sz="1100" dirty="0" err="1" smtClean="0"/>
                        <a:t>MyData</a:t>
                      </a:r>
                      <a:r>
                        <a:rPr kumimoji="1" lang="en-US" altLang="ja-JP" sz="1100" dirty="0" smtClean="0"/>
                        <a:t> Japan</a:t>
                      </a:r>
                      <a:r>
                        <a:rPr kumimoji="1" lang="ja-JP" altLang="en-US" sz="1100" dirty="0" smtClean="0"/>
                        <a:t>が日本に拠点を置き活動している。</a:t>
                      </a:r>
                      <a:r>
                        <a:rPr kumimoji="1" lang="en-US" altLang="ja-JP" sz="1100" dirty="0" err="1" smtClean="0"/>
                        <a:t>MyData</a:t>
                      </a:r>
                      <a:r>
                        <a:rPr kumimoji="1" lang="en-US" altLang="ja-JP" sz="1100" dirty="0" smtClean="0"/>
                        <a:t> Global</a:t>
                      </a:r>
                      <a:r>
                        <a:rPr kumimoji="1" lang="ja-JP" altLang="en-US" sz="1100" dirty="0" err="1" smtClean="0"/>
                        <a:t>、</a:t>
                      </a:r>
                      <a:r>
                        <a:rPr kumimoji="1" lang="en-US" altLang="ja-JP" sz="1100" dirty="0" err="1" smtClean="0"/>
                        <a:t>MyData</a:t>
                      </a:r>
                      <a:r>
                        <a:rPr kumimoji="1" lang="en-US" altLang="ja-JP" sz="1100" dirty="0" smtClean="0"/>
                        <a:t> Japan</a:t>
                      </a:r>
                      <a:r>
                        <a:rPr kumimoji="1" lang="ja-JP" altLang="en-US" sz="1100" dirty="0" smtClean="0"/>
                        <a:t>共に、会議、イベント開催、出版、広報等を通じた</a:t>
                      </a:r>
                      <a:r>
                        <a:rPr kumimoji="1" lang="en-US" altLang="ja-JP" sz="1100" dirty="0" err="1" smtClean="0"/>
                        <a:t>MyData</a:t>
                      </a:r>
                      <a:r>
                        <a:rPr kumimoji="1" lang="ja-JP" altLang="en-US" sz="1100" dirty="0" smtClean="0"/>
                        <a:t>の啓蒙活動やパーソナルデータに関する政策等の提言活動が中心となっている。</a:t>
                      </a:r>
                      <a:endParaRPr kumimoji="1" lang="ja-JP" altLang="en-US" sz="11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100" dirty="0" smtClean="0"/>
                        <a:t>例年、</a:t>
                      </a:r>
                      <a:r>
                        <a:rPr kumimoji="1" lang="en-US" altLang="ja-JP" sz="1100" dirty="0" err="1" smtClean="0"/>
                        <a:t>MyData</a:t>
                      </a:r>
                      <a:r>
                        <a:rPr kumimoji="1" lang="en-US" altLang="ja-JP" sz="1100" dirty="0" smtClean="0"/>
                        <a:t> Global</a:t>
                      </a:r>
                      <a:r>
                        <a:rPr kumimoji="1" lang="ja-JP" altLang="en-US" sz="1100" dirty="0" smtClean="0"/>
                        <a:t>により</a:t>
                      </a:r>
                      <a:r>
                        <a:rPr kumimoji="1" lang="en-US" altLang="ja-JP" sz="1100" dirty="0" err="1" smtClean="0"/>
                        <a:t>MyData</a:t>
                      </a:r>
                      <a:r>
                        <a:rPr kumimoji="1" lang="en-US" altLang="ja-JP" sz="1100" dirty="0" smtClean="0"/>
                        <a:t> Conference</a:t>
                      </a:r>
                      <a:r>
                        <a:rPr kumimoji="1" lang="ja-JP" altLang="en-US" sz="1100" dirty="0" smtClean="0"/>
                        <a:t>という大規模な対面イベントが開催され、講演やネットワーキングイベントが行われている。また、</a:t>
                      </a:r>
                      <a:r>
                        <a:rPr kumimoji="1" lang="en-US" altLang="ja-JP" sz="1100" dirty="0" err="1" smtClean="0"/>
                        <a:t>MyData</a:t>
                      </a:r>
                      <a:r>
                        <a:rPr kumimoji="1" lang="en-US" altLang="ja-JP" sz="1100" dirty="0" smtClean="0"/>
                        <a:t> Japan</a:t>
                      </a:r>
                      <a:r>
                        <a:rPr kumimoji="1" lang="ja-JP" altLang="en-US" sz="1100" dirty="0" smtClean="0"/>
                        <a:t>は、日本において</a:t>
                      </a:r>
                      <a:r>
                        <a:rPr kumimoji="1" lang="en-US" altLang="ja-JP" sz="1100" dirty="0" err="1" smtClean="0"/>
                        <a:t>MyData</a:t>
                      </a:r>
                      <a:r>
                        <a:rPr kumimoji="1" lang="en-US" altLang="ja-JP" sz="1100" dirty="0" smtClean="0"/>
                        <a:t> Japan 2019</a:t>
                      </a:r>
                      <a:r>
                        <a:rPr kumimoji="1" lang="ja-JP" altLang="en-US" sz="1100" dirty="0" smtClean="0"/>
                        <a:t>というイベントや</a:t>
                      </a:r>
                      <a:r>
                        <a:rPr kumimoji="1" lang="en-US" altLang="ja-JP" sz="1100" dirty="0" err="1" smtClean="0"/>
                        <a:t>MyData</a:t>
                      </a:r>
                      <a:r>
                        <a:rPr kumimoji="1" lang="en-US" altLang="ja-JP" sz="1100" dirty="0" smtClean="0"/>
                        <a:t> Asia 2020</a:t>
                      </a:r>
                      <a:r>
                        <a:rPr kumimoji="1" lang="ja-JP" altLang="en-US" sz="1100" dirty="0" smtClean="0"/>
                        <a:t>（中止）などのイベントを企画・開催している。</a:t>
                      </a:r>
                      <a:endParaRPr kumimoji="1" lang="ja-JP" altLang="en-US" sz="11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20488351"/>
                  </a:ext>
                </a:extLst>
              </a:tr>
              <a:tr h="370840">
                <a:tc>
                  <a:txBody>
                    <a:bodyPr/>
                    <a:lstStyle/>
                    <a:p>
                      <a:pPr algn="ctr"/>
                      <a:r>
                        <a:rPr kumimoji="1" lang="ja-JP" altLang="en-US" sz="1400" b="1" kern="1200" baseline="0" dirty="0" smtClean="0">
                          <a:solidFill>
                            <a:schemeClr val="dk1"/>
                          </a:solidFill>
                          <a:latin typeface="+mn-lt"/>
                          <a:ea typeface="+mn-ea"/>
                          <a:cs typeface="+mn-cs"/>
                        </a:rPr>
                        <a:t>⑪</a:t>
                      </a:r>
                      <a:r>
                        <a:rPr kumimoji="1" lang="en-US" altLang="ja-JP" sz="1400" b="1" kern="1200" baseline="0" dirty="0" smtClean="0">
                          <a:solidFill>
                            <a:schemeClr val="dk1"/>
                          </a:solidFill>
                          <a:latin typeface="+mn-lt"/>
                          <a:ea typeface="+mn-ea"/>
                          <a:cs typeface="+mn-cs"/>
                        </a:rPr>
                        <a:t>Privacy Enhancing Technologies Symposium</a:t>
                      </a:r>
                      <a:endParaRPr kumimoji="1" lang="ja-JP" altLang="en-US" sz="1400" b="1" kern="1200" baseline="0" dirty="0">
                        <a:solidFill>
                          <a:schemeClr val="dk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r>
                        <a:rPr kumimoji="1" lang="en-US" altLang="ja-JP" sz="1100" dirty="0" smtClean="0"/>
                        <a:t>Privacy Enhancing Technologies</a:t>
                      </a:r>
                      <a:r>
                        <a:rPr kumimoji="1" lang="ja-JP" altLang="en-US" sz="1100" dirty="0" smtClean="0"/>
                        <a:t>（プライバシー強化技術）に関する学術研究ジャーナルである</a:t>
                      </a:r>
                      <a:r>
                        <a:rPr kumimoji="1" lang="en-US" altLang="ja-JP" sz="1100" dirty="0" err="1" smtClean="0"/>
                        <a:t>PoPETs</a:t>
                      </a:r>
                      <a:r>
                        <a:rPr kumimoji="1" lang="ja-JP" altLang="en-US" sz="1100" dirty="0" smtClean="0"/>
                        <a:t>の著者が自身の研究発表を行う年次会議を開催している。世界中のプライバシー専門家が集まり、プライバシー技術の研究に関する最近の進歩と新しい視点を発表し、議論する場となっている。</a:t>
                      </a:r>
                      <a:endParaRPr kumimoji="1" lang="ja-JP" altLang="en-US" sz="11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en-US" altLang="ja-JP" sz="1100" dirty="0" smtClean="0"/>
                        <a:t>Privacy Enhancing Technologies </a:t>
                      </a:r>
                      <a:r>
                        <a:rPr kumimoji="1" lang="en-US" altLang="ja-JP" sz="1100" dirty="0" err="1" smtClean="0"/>
                        <a:t>Technologies</a:t>
                      </a:r>
                      <a:r>
                        <a:rPr kumimoji="1" lang="en-US" altLang="ja-JP" sz="1100" dirty="0" smtClean="0"/>
                        <a:t> Symposium</a:t>
                      </a:r>
                      <a:r>
                        <a:rPr kumimoji="1" lang="ja-JP" altLang="en-US" sz="1100" dirty="0" smtClean="0"/>
                        <a:t>（</a:t>
                      </a:r>
                      <a:r>
                        <a:rPr kumimoji="1" lang="en-US" altLang="ja-JP" sz="1100" dirty="0" smtClean="0"/>
                        <a:t>PETS</a:t>
                      </a:r>
                      <a:r>
                        <a:rPr kumimoji="1" lang="ja-JP" altLang="en-US" sz="1100" dirty="0" smtClean="0"/>
                        <a:t>）という会議を年次開催しており、</a:t>
                      </a:r>
                      <a:r>
                        <a:rPr kumimoji="1" lang="en-US" altLang="ja-JP" sz="1100" dirty="0" smtClean="0"/>
                        <a:t>2023</a:t>
                      </a:r>
                      <a:r>
                        <a:rPr kumimoji="1" lang="ja-JP" altLang="en-US" sz="1100" dirty="0" smtClean="0"/>
                        <a:t>年</a:t>
                      </a:r>
                      <a:r>
                        <a:rPr kumimoji="1" lang="en-US" altLang="ja-JP" sz="1100" dirty="0" smtClean="0"/>
                        <a:t>7</a:t>
                      </a:r>
                      <a:r>
                        <a:rPr kumimoji="1" lang="ja-JP" altLang="en-US" sz="1100" dirty="0" smtClean="0"/>
                        <a:t>月にハイブリッド（スイス・オンライン）で開催予定の会議は第</a:t>
                      </a:r>
                      <a:r>
                        <a:rPr kumimoji="1" lang="en-US" altLang="ja-JP" sz="1100" dirty="0" smtClean="0"/>
                        <a:t>23</a:t>
                      </a:r>
                      <a:r>
                        <a:rPr kumimoji="1" lang="ja-JP" altLang="en-US" sz="1100" dirty="0" smtClean="0"/>
                        <a:t>回目となる。</a:t>
                      </a:r>
                      <a:endParaRPr kumimoji="1" lang="ja-JP" altLang="en-US" sz="11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08496727"/>
                  </a:ext>
                </a:extLst>
              </a:tr>
              <a:tr h="370840">
                <a:tc>
                  <a:txBody>
                    <a:bodyPr/>
                    <a:lstStyle/>
                    <a:p>
                      <a:pPr algn="ctr"/>
                      <a:r>
                        <a:rPr kumimoji="1" lang="ja-JP" altLang="en-US" sz="1400" b="1" dirty="0" smtClean="0"/>
                        <a:t>⑫</a:t>
                      </a:r>
                      <a:r>
                        <a:rPr kumimoji="1" lang="en-US" altLang="ja-JP" sz="1400" b="1" dirty="0" err="1" smtClean="0"/>
                        <a:t>iSpirt</a:t>
                      </a:r>
                      <a:endParaRPr kumimoji="1" lang="ja-JP" altLang="en-US" sz="1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r>
                        <a:rPr kumimoji="1" lang="en-US" altLang="ja-JP" sz="1200" dirty="0" smtClean="0"/>
                        <a:t>The Indian Software Product Industry Roundtable</a:t>
                      </a:r>
                      <a:r>
                        <a:rPr kumimoji="1" lang="ja-JP" altLang="en-US" sz="1200" dirty="0" smtClean="0"/>
                        <a:t>（インドソフトウェア製品産業ラウンドテーブル）（</a:t>
                      </a:r>
                      <a:r>
                        <a:rPr kumimoji="1" lang="en-US" altLang="ja-JP" sz="1200" dirty="0" smtClean="0"/>
                        <a:t>iSpirt</a:t>
                      </a:r>
                      <a:r>
                        <a:rPr kumimoji="1" lang="ja-JP" altLang="en-US" sz="1200" dirty="0" smtClean="0"/>
                        <a:t>）は、</a:t>
                      </a:r>
                      <a:r>
                        <a:rPr kumimoji="1" lang="en-US" altLang="ja-JP" sz="1200" dirty="0" smtClean="0"/>
                        <a:t>2013</a:t>
                      </a:r>
                      <a:r>
                        <a:rPr kumimoji="1" lang="ja-JP" altLang="en-US" sz="1200" dirty="0" smtClean="0"/>
                        <a:t>年にバンガロールで設立された非営利のシンクタンクである。</a:t>
                      </a:r>
                      <a:r>
                        <a:rPr kumimoji="1" lang="en-US" altLang="ja-JP" sz="1200" dirty="0" smtClean="0"/>
                        <a:t>India Stack</a:t>
                      </a:r>
                      <a:r>
                        <a:rPr kumimoji="1" lang="ja-JP" altLang="en-US" sz="1200" dirty="0" smtClean="0"/>
                        <a:t>の設計を主導した。ボランティアによる政策提言活動やソフトウェアなどの企画、開発促進活動などを実施している。また、</a:t>
                      </a:r>
                      <a:r>
                        <a:rPr kumimoji="1" lang="en-US" altLang="ja-JP" sz="1200" dirty="0" err="1" smtClean="0"/>
                        <a:t>Github</a:t>
                      </a:r>
                      <a:r>
                        <a:rPr kumimoji="1" lang="ja-JP" altLang="en-US" sz="1200" dirty="0" smtClean="0"/>
                        <a:t>でプロダクト（アプリ）やアーキテクチャの開発を実施している。</a:t>
                      </a:r>
                      <a:endParaRPr kumimoji="1" lang="ja-JP" altLang="en-US"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en-US" altLang="ja-JP" sz="1200" dirty="0" smtClean="0"/>
                        <a:t>iSpirt</a:t>
                      </a:r>
                      <a:r>
                        <a:rPr kumimoji="1" lang="ja-JP" altLang="en-US" sz="1200" dirty="0" smtClean="0"/>
                        <a:t>の会議・イベント等開催状況を公開情報から把握することはできなかった。</a:t>
                      </a:r>
                      <a:endParaRPr kumimoji="1" lang="ja-JP" altLang="en-US"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03519667"/>
                  </a:ext>
                </a:extLst>
              </a:tr>
              <a:tr h="370840">
                <a:tc>
                  <a:txBody>
                    <a:bodyPr/>
                    <a:lstStyle/>
                    <a:p>
                      <a:pPr algn="ctr"/>
                      <a:r>
                        <a:rPr kumimoji="1" lang="ja-JP" altLang="en-US" sz="1400" b="1" dirty="0" smtClean="0"/>
                        <a:t>⑬</a:t>
                      </a:r>
                      <a:r>
                        <a:rPr kumimoji="1" lang="en-US" altLang="ja-JP" sz="1400" b="1" dirty="0" smtClean="0"/>
                        <a:t>GAIN</a:t>
                      </a:r>
                      <a:endParaRPr kumimoji="1" lang="ja-JP" altLang="en-US" sz="1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r>
                        <a:rPr kumimoji="1" lang="en-US" altLang="ja-JP" sz="1200" dirty="0" smtClean="0"/>
                        <a:t>GAIN</a:t>
                      </a:r>
                      <a:r>
                        <a:rPr kumimoji="1" lang="ja-JP" altLang="en-US" sz="1200" dirty="0" smtClean="0"/>
                        <a:t>は、インターネット上のオーバーレイネットワークの</a:t>
                      </a:r>
                      <a:r>
                        <a:rPr kumimoji="1" lang="en-US" altLang="ja-JP" sz="1200" dirty="0" err="1" smtClean="0"/>
                        <a:t>PoC</a:t>
                      </a:r>
                      <a:r>
                        <a:rPr kumimoji="1" lang="ja-JP" altLang="en-US" sz="1200" dirty="0" smtClean="0"/>
                        <a:t>コミュニティである。高信頼のアイデンティティ保証のためのグローバルな相互運用性ネットワーク（</a:t>
                      </a:r>
                      <a:r>
                        <a:rPr kumimoji="1" lang="en-US" altLang="ja-JP" sz="1200" dirty="0" smtClean="0"/>
                        <a:t>GAIN</a:t>
                      </a:r>
                      <a:r>
                        <a:rPr kumimoji="1" lang="ja-JP" altLang="en-US" sz="1200" dirty="0" smtClean="0"/>
                        <a:t>）の構築を提唱している。</a:t>
                      </a:r>
                      <a:endParaRPr kumimoji="1" lang="ja-JP" altLang="en-US"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en-US" altLang="ja-JP" sz="1200" dirty="0" smtClean="0"/>
                        <a:t>GAIN</a:t>
                      </a:r>
                      <a:r>
                        <a:rPr kumimoji="1" lang="ja-JP" altLang="en-US" sz="1200" dirty="0" smtClean="0"/>
                        <a:t>の会議・イベント等開催状況を公開情報から把握することはできなかった。</a:t>
                      </a:r>
                      <a:endParaRPr kumimoji="1" lang="ja-JP" altLang="en-US"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81555949"/>
                  </a:ext>
                </a:extLst>
              </a:tr>
            </a:tbl>
          </a:graphicData>
        </a:graphic>
      </p:graphicFrame>
    </p:spTree>
    <p:extLst>
      <p:ext uri="{BB962C8B-B14F-4D97-AF65-F5344CB8AC3E}">
        <p14:creationId xmlns:p14="http://schemas.microsoft.com/office/powerpoint/2010/main" val="174904452"/>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プレースホルダー 6"/>
          <p:cNvSpPr>
            <a:spLocks noGrp="1"/>
          </p:cNvSpPr>
          <p:nvPr>
            <p:ph type="body" sz="quarter" idx="11"/>
          </p:nvPr>
        </p:nvSpPr>
        <p:spPr>
          <a:xfrm>
            <a:off x="331491" y="3429002"/>
            <a:ext cx="9369462" cy="2460171"/>
          </a:xfrm>
        </p:spPr>
        <p:txBody>
          <a:bodyPr/>
          <a:lstStyle/>
          <a:p>
            <a:r>
              <a:rPr lang="en-US" altLang="ja-JP" dirty="0"/>
              <a:t>3</a:t>
            </a:r>
            <a:r>
              <a:rPr kumimoji="1" lang="en-US" altLang="ja-JP" dirty="0" smtClean="0"/>
              <a:t>. </a:t>
            </a:r>
            <a:r>
              <a:rPr kumimoji="1" lang="ja-JP" altLang="en-US" dirty="0" smtClean="0"/>
              <a:t>調査結果</a:t>
            </a:r>
            <a:endParaRPr kumimoji="1" lang="en-US" altLang="ja-JP" dirty="0" smtClean="0"/>
          </a:p>
          <a:p>
            <a:pPr marL="266700" indent="-266700"/>
            <a:r>
              <a:rPr lang="en-US" altLang="ja-JP" dirty="0"/>
              <a:t>	</a:t>
            </a:r>
            <a:r>
              <a:rPr lang="en-US" altLang="ja-JP" dirty="0" smtClean="0"/>
              <a:t>3.3</a:t>
            </a:r>
            <a:r>
              <a:rPr lang="en-US" altLang="ja-JP" dirty="0"/>
              <a:t>. </a:t>
            </a:r>
            <a:r>
              <a:rPr lang="ja-JP" altLang="en-US" dirty="0"/>
              <a:t>国際標準化機関・団体の比較整理</a:t>
            </a:r>
          </a:p>
        </p:txBody>
      </p:sp>
    </p:spTree>
    <p:extLst>
      <p:ext uri="{BB962C8B-B14F-4D97-AF65-F5344CB8AC3E}">
        <p14:creationId xmlns:p14="http://schemas.microsoft.com/office/powerpoint/2010/main" val="243288333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プレースホルダー 4"/>
          <p:cNvSpPr>
            <a:spLocks noGrp="1"/>
          </p:cNvSpPr>
          <p:nvPr>
            <p:ph type="body" sz="quarter" idx="10"/>
          </p:nvPr>
        </p:nvSpPr>
        <p:spPr/>
        <p:txBody>
          <a:bodyPr/>
          <a:lstStyle/>
          <a:p>
            <a:r>
              <a:rPr lang="en-US" altLang="ja-JP" sz="1600" dirty="0"/>
              <a:t>3</a:t>
            </a:r>
            <a:r>
              <a:rPr lang="en-US" altLang="ja-JP" sz="1600" dirty="0" smtClean="0"/>
              <a:t>.1</a:t>
            </a:r>
            <a:r>
              <a:rPr lang="en-US" altLang="ja-JP" sz="1600" dirty="0"/>
              <a:t>.</a:t>
            </a:r>
            <a:r>
              <a:rPr lang="ja-JP" altLang="en-US" sz="1600" dirty="0" err="1"/>
              <a:t>にて</a:t>
            </a:r>
            <a:r>
              <a:rPr lang="ja-JP" altLang="en-US" sz="1600" dirty="0"/>
              <a:t>調査対象とした</a:t>
            </a:r>
            <a:r>
              <a:rPr lang="en-US" altLang="ja-JP" sz="1600" dirty="0"/>
              <a:t>8</a:t>
            </a:r>
            <a:r>
              <a:rPr lang="ja-JP" altLang="en-US" sz="1600" dirty="0" err="1"/>
              <a:t>つの</a:t>
            </a:r>
            <a:r>
              <a:rPr lang="ja-JP" altLang="en-US" sz="1600" dirty="0"/>
              <a:t>国際標準化機関・団体について、以下の</a:t>
            </a:r>
            <a:r>
              <a:rPr lang="en-US" altLang="ja-JP" sz="1600" dirty="0"/>
              <a:t>5</a:t>
            </a:r>
            <a:r>
              <a:rPr lang="ja-JP" altLang="en-US" sz="1600" dirty="0" err="1"/>
              <a:t>つの</a:t>
            </a:r>
            <a:r>
              <a:rPr lang="ja-JP" altLang="en-US" sz="1600" dirty="0"/>
              <a:t>観点から比較整理を実施した</a:t>
            </a:r>
          </a:p>
          <a:p>
            <a:endParaRPr kumimoji="1" lang="ja-JP" altLang="en-US" sz="1600" dirty="0"/>
          </a:p>
        </p:txBody>
      </p:sp>
      <p:sp>
        <p:nvSpPr>
          <p:cNvPr id="6" name="テキスト ボックス 5"/>
          <p:cNvSpPr txBox="1"/>
          <p:nvPr/>
        </p:nvSpPr>
        <p:spPr>
          <a:xfrm>
            <a:off x="331788" y="1928551"/>
            <a:ext cx="1145542" cy="792557"/>
          </a:xfrm>
          <a:prstGeom prst="rect">
            <a:avLst/>
          </a:prstGeom>
          <a:solidFill>
            <a:srgbClr val="002060"/>
          </a:solidFill>
        </p:spPr>
        <p:txBody>
          <a:bodyPr wrap="square" lIns="36000" rIns="36000" rtlCol="0" anchor="ctr">
            <a:noAutofit/>
          </a:bodyPr>
          <a:lstStyle/>
          <a:p>
            <a:pPr lvl="0" algn="ctr" defTabSz="288000">
              <a:defRPr/>
            </a:pPr>
            <a:r>
              <a:rPr lang="ja-JP" altLang="en-US" sz="1200" b="1" dirty="0">
                <a:solidFill>
                  <a:srgbClr val="FFFFFF"/>
                </a:solidFill>
                <a:latin typeface="Meiryo UI"/>
              </a:rPr>
              <a:t>主催者のタイプ</a:t>
            </a:r>
            <a:endParaRPr kumimoji="1" lang="en-US" altLang="ja-JP" sz="1200" b="1" i="0" u="none" strike="noStrike" kern="1200" cap="none" spc="0" normalizeH="0" baseline="0" noProof="0" dirty="0">
              <a:ln>
                <a:noFill/>
              </a:ln>
              <a:solidFill>
                <a:srgbClr val="FFFFFF"/>
              </a:solidFill>
              <a:effectLst/>
              <a:uLnTx/>
              <a:uFillTx/>
              <a:latin typeface="Meiryo UI"/>
              <a:ea typeface="Meiryo UI"/>
            </a:endParaRPr>
          </a:p>
        </p:txBody>
      </p:sp>
      <p:sp>
        <p:nvSpPr>
          <p:cNvPr id="7" name="テキスト ボックス 6"/>
          <p:cNvSpPr txBox="1"/>
          <p:nvPr/>
        </p:nvSpPr>
        <p:spPr>
          <a:xfrm>
            <a:off x="1534776" y="1928551"/>
            <a:ext cx="8131175" cy="792557"/>
          </a:xfrm>
          <a:prstGeom prst="rect">
            <a:avLst/>
          </a:prstGeom>
          <a:noFill/>
          <a:ln>
            <a:solidFill>
              <a:srgbClr val="002060"/>
            </a:solidFill>
          </a:ln>
        </p:spPr>
        <p:txBody>
          <a:bodyPr wrap="square" lIns="36000" rIns="36000" rtlCol="0" anchor="ctr">
            <a:noAutofit/>
          </a:bodyPr>
          <a:lstStyle/>
          <a:p>
            <a:pPr lvl="0" defTabSz="288000">
              <a:defRPr/>
            </a:pPr>
            <a:r>
              <a:rPr lang="ja-JP" altLang="en-US" sz="1400" dirty="0">
                <a:solidFill>
                  <a:srgbClr val="000000"/>
                </a:solidFill>
                <a:latin typeface="Meiryo UI"/>
              </a:rPr>
              <a:t>主催者の性質（企業か、研究機関か等）を把握することにより、活動の方向性理解を促進</a:t>
            </a:r>
            <a:r>
              <a:rPr lang="ja-JP" altLang="en-US" sz="1400" dirty="0" smtClean="0">
                <a:solidFill>
                  <a:srgbClr val="000000"/>
                </a:solidFill>
                <a:latin typeface="Meiryo UI"/>
              </a:rPr>
              <a:t>するため</a:t>
            </a:r>
            <a:endParaRPr lang="ja-JP" altLang="en-US" sz="1400" dirty="0">
              <a:solidFill>
                <a:srgbClr val="000000"/>
              </a:solidFill>
              <a:latin typeface="Meiryo UI"/>
            </a:endParaRPr>
          </a:p>
        </p:txBody>
      </p:sp>
      <p:sp>
        <p:nvSpPr>
          <p:cNvPr id="8" name="テキスト ボックス 7"/>
          <p:cNvSpPr txBox="1"/>
          <p:nvPr/>
        </p:nvSpPr>
        <p:spPr>
          <a:xfrm>
            <a:off x="331787" y="2894127"/>
            <a:ext cx="1145542" cy="675144"/>
          </a:xfrm>
          <a:prstGeom prst="rect">
            <a:avLst/>
          </a:prstGeom>
          <a:solidFill>
            <a:srgbClr val="002060"/>
          </a:solidFill>
        </p:spPr>
        <p:txBody>
          <a:bodyPr wrap="square" lIns="36000" rIns="36000" rtlCol="0" anchor="ctr">
            <a:noAutofit/>
          </a:bodyPr>
          <a:lstStyle/>
          <a:p>
            <a:pPr lvl="0" algn="ctr" defTabSz="288000">
              <a:defRPr/>
            </a:pPr>
            <a:r>
              <a:rPr lang="ja-JP" altLang="en-US" sz="1200" b="1">
                <a:solidFill>
                  <a:srgbClr val="FFFFFF"/>
                </a:solidFill>
                <a:latin typeface="Meiryo UI"/>
              </a:rPr>
              <a:t>参加主体</a:t>
            </a:r>
            <a:endParaRPr lang="ja-JP" altLang="en-US" sz="1200" b="1" dirty="0">
              <a:solidFill>
                <a:srgbClr val="FFFFFF"/>
              </a:solidFill>
              <a:latin typeface="Meiryo UI"/>
            </a:endParaRPr>
          </a:p>
        </p:txBody>
      </p:sp>
      <p:sp>
        <p:nvSpPr>
          <p:cNvPr id="9" name="テキスト ボックス 8"/>
          <p:cNvSpPr txBox="1"/>
          <p:nvPr/>
        </p:nvSpPr>
        <p:spPr>
          <a:xfrm>
            <a:off x="1534478" y="2896080"/>
            <a:ext cx="8131175" cy="667329"/>
          </a:xfrm>
          <a:prstGeom prst="rect">
            <a:avLst/>
          </a:prstGeom>
          <a:noFill/>
          <a:ln>
            <a:solidFill>
              <a:srgbClr val="002060"/>
            </a:solidFill>
          </a:ln>
        </p:spPr>
        <p:txBody>
          <a:bodyPr wrap="square" lIns="36000" rIns="36000" rtlCol="0" anchor="ctr">
            <a:noAutofit/>
          </a:bodyPr>
          <a:lstStyle/>
          <a:p>
            <a:pPr lvl="0" defTabSz="288000">
              <a:defRPr/>
            </a:pPr>
            <a:r>
              <a:rPr kumimoji="1" lang="en-US" altLang="ja-JP" sz="1400" b="0" i="0" u="none" strike="noStrike" kern="1200" cap="none" spc="0" normalizeH="0" baseline="0" noProof="0" dirty="0" smtClean="0">
                <a:ln>
                  <a:noFill/>
                </a:ln>
                <a:solidFill>
                  <a:srgbClr val="000000"/>
                </a:solidFill>
                <a:effectLst/>
                <a:uLnTx/>
                <a:uFillTx/>
                <a:latin typeface="Meiryo UI"/>
                <a:ea typeface="Meiryo UI"/>
                <a:cs typeface="+mn-cs"/>
              </a:rPr>
              <a:t>Trusted Web</a:t>
            </a:r>
            <a:r>
              <a:rPr kumimoji="1" lang="ja-JP" altLang="en-US" sz="1400" b="0" i="0" u="none" strike="noStrike" kern="1200" cap="none" spc="0" normalizeH="0" baseline="0" noProof="0" dirty="0" smtClean="0">
                <a:ln>
                  <a:noFill/>
                </a:ln>
                <a:solidFill>
                  <a:srgbClr val="000000"/>
                </a:solidFill>
                <a:effectLst/>
                <a:uLnTx/>
                <a:uFillTx/>
                <a:latin typeface="Meiryo UI"/>
                <a:ea typeface="Meiryo UI"/>
                <a:cs typeface="+mn-cs"/>
              </a:rPr>
              <a:t>の紹介や国際的なネットワーク構築を</a:t>
            </a:r>
            <a:r>
              <a:rPr lang="ja-JP" altLang="en-US" sz="1400" dirty="0">
                <a:solidFill>
                  <a:srgbClr val="000000"/>
                </a:solidFill>
                <a:latin typeface="Meiryo UI"/>
                <a:ea typeface="Meiryo UI"/>
              </a:rPr>
              <a:t>目指す際</a:t>
            </a:r>
            <a:r>
              <a:rPr lang="ja-JP" altLang="en-US" sz="1400" dirty="0" smtClean="0">
                <a:solidFill>
                  <a:srgbClr val="000000"/>
                </a:solidFill>
                <a:latin typeface="Meiryo UI"/>
                <a:ea typeface="Meiryo UI"/>
              </a:rPr>
              <a:t>に、どのような主体であれば会議やイベントに参加することができるかを把握するため。また、どのようなオーディエンスに向けて情報発信することができるかを把握するため。</a:t>
            </a: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0" name="テキスト ボックス 9"/>
          <p:cNvSpPr txBox="1"/>
          <p:nvPr/>
        </p:nvSpPr>
        <p:spPr>
          <a:xfrm>
            <a:off x="331787" y="3742290"/>
            <a:ext cx="1145542" cy="874996"/>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smtClean="0">
                <a:ln>
                  <a:noFill/>
                </a:ln>
                <a:solidFill>
                  <a:srgbClr val="FFFFFF"/>
                </a:solidFill>
                <a:effectLst/>
                <a:uLnTx/>
                <a:uFillTx/>
                <a:latin typeface="Meiryo UI"/>
                <a:ea typeface="Meiryo UI"/>
                <a:cs typeface="+mn-cs"/>
              </a:rPr>
              <a:t>会議開催頻度</a:t>
            </a:r>
            <a:endParaRPr kumimoji="1" lang="en-US" altLang="ja-JP" sz="12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1" name="テキスト ボックス 10"/>
          <p:cNvSpPr txBox="1"/>
          <p:nvPr/>
        </p:nvSpPr>
        <p:spPr>
          <a:xfrm>
            <a:off x="1535075" y="3738381"/>
            <a:ext cx="8130577" cy="874996"/>
          </a:xfrm>
          <a:prstGeom prst="rect">
            <a:avLst/>
          </a:prstGeom>
          <a:noFill/>
          <a:ln>
            <a:solidFill>
              <a:srgbClr val="002060"/>
            </a:solidFill>
          </a:ln>
        </p:spPr>
        <p:txBody>
          <a:bodyPr wrap="square" lIns="36000" rIns="36000" rtlCol="0" anchor="ctr">
            <a:noAutofit/>
          </a:bodyPr>
          <a:lstStyle/>
          <a:p>
            <a:pPr lvl="0" defTabSz="288000">
              <a:defRPr/>
            </a:pPr>
            <a:r>
              <a:rPr kumimoji="1" lang="ja-JP" altLang="en-US" sz="1400" b="0" i="0" u="none" strike="noStrike" kern="1200" cap="none" spc="0" normalizeH="0" baseline="0" noProof="0" dirty="0" smtClean="0">
                <a:ln>
                  <a:noFill/>
                </a:ln>
                <a:solidFill>
                  <a:srgbClr val="000000"/>
                </a:solidFill>
                <a:effectLst/>
                <a:uLnTx/>
                <a:uFillTx/>
                <a:latin typeface="Meiryo UI"/>
                <a:ea typeface="Meiryo UI"/>
                <a:cs typeface="+mn-cs"/>
              </a:rPr>
              <a:t>どのようなスピードで規格策定が進捗しているか、また</a:t>
            </a:r>
            <a:r>
              <a:rPr kumimoji="1" lang="en-US" altLang="ja-JP" sz="1400" b="0" i="0" u="none" strike="noStrike" kern="1200" cap="none" spc="0" normalizeH="0" baseline="0" noProof="0" dirty="0" smtClean="0">
                <a:ln>
                  <a:noFill/>
                </a:ln>
                <a:solidFill>
                  <a:srgbClr val="000000"/>
                </a:solidFill>
                <a:effectLst/>
                <a:uLnTx/>
                <a:uFillTx/>
                <a:latin typeface="Meiryo UI"/>
                <a:ea typeface="Meiryo UI"/>
                <a:cs typeface="+mn-cs"/>
              </a:rPr>
              <a:t>Trusted Web</a:t>
            </a:r>
            <a:r>
              <a:rPr kumimoji="1" lang="ja-JP" altLang="en-US" sz="1400" b="0" i="0" u="none" strike="noStrike" kern="1200" cap="none" spc="0" normalizeH="0" baseline="0" noProof="0" dirty="0" smtClean="0">
                <a:ln>
                  <a:noFill/>
                </a:ln>
                <a:solidFill>
                  <a:srgbClr val="000000"/>
                </a:solidFill>
                <a:effectLst/>
                <a:uLnTx/>
                <a:uFillTx/>
                <a:latin typeface="Meiryo UI"/>
                <a:ea typeface="Meiryo UI"/>
                <a:cs typeface="+mn-cs"/>
              </a:rPr>
              <a:t>の紹介等を行う機会がどの程度あるかを把握するため</a:t>
            </a: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2" name="テキスト ボックス 11"/>
          <p:cNvSpPr txBox="1"/>
          <p:nvPr/>
        </p:nvSpPr>
        <p:spPr>
          <a:xfrm>
            <a:off x="331788" y="4790305"/>
            <a:ext cx="1145542" cy="784060"/>
          </a:xfrm>
          <a:prstGeom prst="rect">
            <a:avLst/>
          </a:prstGeom>
          <a:solidFill>
            <a:srgbClr val="002060"/>
          </a:solidFill>
        </p:spPr>
        <p:txBody>
          <a:bodyPr wrap="square" lIns="36000" rIns="36000" rtlCol="0" anchor="ctr">
            <a:noAutofit/>
          </a:bodyPr>
          <a:lstStyle/>
          <a:p>
            <a:pPr lvl="0" algn="ctr" defTabSz="288000">
              <a:defRPr/>
            </a:pPr>
            <a:r>
              <a:rPr lang="ja-JP" altLang="en-US" sz="1200" b="1" dirty="0">
                <a:solidFill>
                  <a:srgbClr val="FFFFFF"/>
                </a:solidFill>
                <a:latin typeface="Meiryo UI"/>
              </a:rPr>
              <a:t>策定</a:t>
            </a:r>
            <a:r>
              <a:rPr lang="ja-JP" altLang="en-US" sz="1200" b="1" dirty="0" smtClean="0">
                <a:solidFill>
                  <a:srgbClr val="FFFFFF"/>
                </a:solidFill>
                <a:latin typeface="Meiryo UI"/>
              </a:rPr>
              <a:t>文書</a:t>
            </a:r>
            <a:endParaRPr lang="en-US" altLang="ja-JP" sz="1200" b="1" dirty="0" smtClean="0">
              <a:solidFill>
                <a:srgbClr val="FFFFFF"/>
              </a:solidFill>
              <a:latin typeface="Meiryo UI"/>
            </a:endParaRPr>
          </a:p>
          <a:p>
            <a:pPr lvl="0" algn="ctr" defTabSz="288000">
              <a:defRPr/>
            </a:pPr>
            <a:r>
              <a:rPr lang="ja-JP" altLang="en-US" sz="1200" b="1" dirty="0" smtClean="0">
                <a:solidFill>
                  <a:srgbClr val="FFFFFF"/>
                </a:solidFill>
                <a:latin typeface="Meiryo UI"/>
              </a:rPr>
              <a:t>（</a:t>
            </a:r>
            <a:r>
              <a:rPr lang="ja-JP" altLang="en-US" sz="1200" b="1" dirty="0">
                <a:solidFill>
                  <a:srgbClr val="FFFFFF"/>
                </a:solidFill>
                <a:latin typeface="Meiryo UI"/>
              </a:rPr>
              <a:t>規格含む</a:t>
            </a:r>
            <a:r>
              <a:rPr lang="ja-JP" altLang="en-US" sz="1200" b="1" dirty="0" smtClean="0">
                <a:solidFill>
                  <a:srgbClr val="FFFFFF"/>
                </a:solidFill>
                <a:latin typeface="Meiryo UI"/>
              </a:rPr>
              <a:t>）</a:t>
            </a:r>
            <a:endParaRPr lang="en-US" altLang="ja-JP" sz="1200" b="1" dirty="0" smtClean="0">
              <a:solidFill>
                <a:srgbClr val="FFFFFF"/>
              </a:solidFill>
              <a:latin typeface="Meiryo UI"/>
            </a:endParaRPr>
          </a:p>
          <a:p>
            <a:pPr lvl="0" algn="ctr" defTabSz="288000">
              <a:defRPr/>
            </a:pPr>
            <a:r>
              <a:rPr lang="ja-JP" altLang="en-US" sz="1200" b="1" dirty="0" smtClean="0">
                <a:solidFill>
                  <a:srgbClr val="FFFFFF"/>
                </a:solidFill>
                <a:latin typeface="Meiryo UI"/>
              </a:rPr>
              <a:t>の方向性</a:t>
            </a:r>
            <a:endParaRPr lang="ja-JP" altLang="en-US" sz="1200" b="1" dirty="0">
              <a:solidFill>
                <a:srgbClr val="FFFFFF"/>
              </a:solidFill>
              <a:latin typeface="Meiryo UI"/>
            </a:endParaRPr>
          </a:p>
        </p:txBody>
      </p:sp>
      <p:sp>
        <p:nvSpPr>
          <p:cNvPr id="13" name="テキスト ボックス 12"/>
          <p:cNvSpPr txBox="1"/>
          <p:nvPr/>
        </p:nvSpPr>
        <p:spPr>
          <a:xfrm>
            <a:off x="1534178" y="4788349"/>
            <a:ext cx="8131473" cy="784060"/>
          </a:xfrm>
          <a:prstGeom prst="rect">
            <a:avLst/>
          </a:prstGeom>
          <a:noFill/>
          <a:ln>
            <a:solidFill>
              <a:srgbClr val="002060"/>
            </a:solidFill>
          </a:ln>
        </p:spPr>
        <p:txBody>
          <a:bodyPr wrap="square" lIns="36000" rIns="36000" rtlCol="0" anchor="ctr">
            <a:noAutofit/>
          </a:bodyPr>
          <a:lstStyle/>
          <a:p>
            <a:pPr lvl="0" defTabSz="288000">
              <a:defRPr/>
            </a:pPr>
            <a:r>
              <a:rPr lang="ja-JP" altLang="en-US" sz="1400" dirty="0">
                <a:solidFill>
                  <a:srgbClr val="000000"/>
                </a:solidFill>
                <a:latin typeface="Meiryo UI"/>
                <a:ea typeface="Meiryo UI"/>
              </a:rPr>
              <a:t>どのよう</a:t>
            </a:r>
            <a:r>
              <a:rPr lang="ja-JP" altLang="en-US" sz="1400" dirty="0" smtClean="0">
                <a:solidFill>
                  <a:srgbClr val="000000"/>
                </a:solidFill>
                <a:latin typeface="Meiryo UI"/>
                <a:ea typeface="Meiryo UI"/>
              </a:rPr>
              <a:t>なコンセプトや技術に関心・知見を持つ人が参加する場であるかを把握するため</a:t>
            </a:r>
            <a:endParaRPr kumimoji="1" lang="en-US" altLang="ja-JP" sz="16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4" name="タイトル 6"/>
          <p:cNvSpPr>
            <a:spLocks noGrp="1"/>
          </p:cNvSpPr>
          <p:nvPr>
            <p:ph type="title"/>
          </p:nvPr>
        </p:nvSpPr>
        <p:spPr>
          <a:xfrm>
            <a:off x="331490" y="164693"/>
            <a:ext cx="9243021" cy="412538"/>
          </a:xfrm>
        </p:spPr>
        <p:txBody>
          <a:bodyPr>
            <a:normAutofit/>
          </a:bodyPr>
          <a:lstStyle/>
          <a:p>
            <a:pPr marL="266700" indent="-266700"/>
            <a:r>
              <a:rPr lang="en-US" altLang="ja-JP" sz="2000" dirty="0"/>
              <a:t>3</a:t>
            </a:r>
            <a:r>
              <a:rPr lang="en-US" altLang="ja-JP" sz="2000" dirty="0" smtClean="0"/>
              <a:t>.3</a:t>
            </a:r>
            <a:r>
              <a:rPr lang="en-US" altLang="ja-JP" sz="2000" dirty="0"/>
              <a:t>. </a:t>
            </a:r>
            <a:r>
              <a:rPr lang="ja-JP" altLang="en-US" sz="2000" dirty="0"/>
              <a:t>国際標準化機関・団体の比較整理</a:t>
            </a:r>
          </a:p>
        </p:txBody>
      </p:sp>
      <p:sp>
        <p:nvSpPr>
          <p:cNvPr id="15" name="テキスト ボックス 14"/>
          <p:cNvSpPr txBox="1"/>
          <p:nvPr/>
        </p:nvSpPr>
        <p:spPr>
          <a:xfrm>
            <a:off x="332685" y="5747382"/>
            <a:ext cx="1145542" cy="784060"/>
          </a:xfrm>
          <a:prstGeom prst="rect">
            <a:avLst/>
          </a:prstGeom>
          <a:solidFill>
            <a:srgbClr val="002060"/>
          </a:solidFill>
        </p:spPr>
        <p:txBody>
          <a:bodyPr wrap="square" lIns="36000" rIns="36000" rtlCol="0" anchor="ctr">
            <a:noAutofit/>
          </a:bodyPr>
          <a:lstStyle/>
          <a:p>
            <a:pPr lvl="0" algn="ctr" defTabSz="288000">
              <a:defRPr/>
            </a:pPr>
            <a:r>
              <a:rPr lang="ja-JP" altLang="en-US" sz="1200" b="1" dirty="0">
                <a:solidFill>
                  <a:srgbClr val="FFFFFF"/>
                </a:solidFill>
                <a:latin typeface="Meiryo UI"/>
              </a:rPr>
              <a:t>規格策定</a:t>
            </a:r>
            <a:r>
              <a:rPr lang="ja-JP" altLang="en-US" sz="1200" b="1" dirty="0" smtClean="0">
                <a:solidFill>
                  <a:srgbClr val="FFFFFF"/>
                </a:solidFill>
                <a:latin typeface="Meiryo UI"/>
              </a:rPr>
              <a:t>以外</a:t>
            </a:r>
            <a:endParaRPr lang="en-US" altLang="ja-JP" sz="1200" b="1" dirty="0" smtClean="0">
              <a:solidFill>
                <a:srgbClr val="FFFFFF"/>
              </a:solidFill>
              <a:latin typeface="Meiryo UI"/>
            </a:endParaRPr>
          </a:p>
          <a:p>
            <a:pPr lvl="0" algn="ctr" defTabSz="288000">
              <a:defRPr/>
            </a:pPr>
            <a:r>
              <a:rPr lang="ja-JP" altLang="en-US" sz="1200" b="1" dirty="0" smtClean="0">
                <a:solidFill>
                  <a:srgbClr val="FFFFFF"/>
                </a:solidFill>
                <a:latin typeface="Meiryo UI"/>
              </a:rPr>
              <a:t>の</a:t>
            </a:r>
            <a:r>
              <a:rPr lang="ja-JP" altLang="en-US" sz="1200" b="1" dirty="0">
                <a:solidFill>
                  <a:srgbClr val="FFFFFF"/>
                </a:solidFill>
                <a:latin typeface="Meiryo UI"/>
              </a:rPr>
              <a:t>活動</a:t>
            </a:r>
          </a:p>
        </p:txBody>
      </p:sp>
      <p:sp>
        <p:nvSpPr>
          <p:cNvPr id="16" name="テキスト ボックス 15"/>
          <p:cNvSpPr txBox="1"/>
          <p:nvPr/>
        </p:nvSpPr>
        <p:spPr>
          <a:xfrm>
            <a:off x="1535075" y="5747382"/>
            <a:ext cx="8131473" cy="784060"/>
          </a:xfrm>
          <a:prstGeom prst="rect">
            <a:avLst/>
          </a:prstGeom>
          <a:noFill/>
          <a:ln>
            <a:solidFill>
              <a:srgbClr val="002060"/>
            </a:solidFill>
          </a:ln>
        </p:spPr>
        <p:txBody>
          <a:bodyPr wrap="square" lIns="36000" rIns="36000" rtlCol="0" anchor="ctr">
            <a:noAutofit/>
          </a:bodyPr>
          <a:lstStyle/>
          <a:p>
            <a:pPr lvl="0" defTabSz="288000">
              <a:defRPr/>
            </a:pPr>
            <a:r>
              <a:rPr kumimoji="1" lang="ja-JP" altLang="en-US" sz="1400" b="0" i="0" u="none" strike="noStrike" kern="1200" cap="none" spc="0" normalizeH="0" baseline="0" noProof="0" dirty="0" smtClean="0">
                <a:ln>
                  <a:noFill/>
                </a:ln>
                <a:solidFill>
                  <a:srgbClr val="000000"/>
                </a:solidFill>
                <a:effectLst/>
                <a:uLnTx/>
                <a:uFillTx/>
                <a:latin typeface="Meiryo UI"/>
                <a:ea typeface="Meiryo UI"/>
                <a:cs typeface="+mn-cs"/>
              </a:rPr>
              <a:t>規格策定以外の方向から、</a:t>
            </a:r>
            <a:r>
              <a:rPr lang="en-US" altLang="ja-JP" sz="1400" dirty="0">
                <a:solidFill>
                  <a:srgbClr val="000000"/>
                </a:solidFill>
                <a:latin typeface="Meiryo UI"/>
              </a:rPr>
              <a:t> Trusted Web</a:t>
            </a:r>
            <a:r>
              <a:rPr lang="ja-JP" altLang="en-US" sz="1400" dirty="0">
                <a:solidFill>
                  <a:srgbClr val="000000"/>
                </a:solidFill>
                <a:latin typeface="Meiryo UI"/>
              </a:rPr>
              <a:t>の紹介や国際的なネットワーク</a:t>
            </a:r>
            <a:r>
              <a:rPr lang="ja-JP" altLang="en-US" sz="1400" dirty="0" smtClean="0">
                <a:solidFill>
                  <a:srgbClr val="000000"/>
                </a:solidFill>
                <a:latin typeface="Meiryo UI"/>
              </a:rPr>
              <a:t>構築を行う機会について把握するため</a:t>
            </a: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7" name="テキスト ボックス 16"/>
          <p:cNvSpPr txBox="1"/>
          <p:nvPr/>
        </p:nvSpPr>
        <p:spPr>
          <a:xfrm>
            <a:off x="1535074" y="1508288"/>
            <a:ext cx="8131473" cy="353764"/>
          </a:xfrm>
          <a:prstGeom prst="rect">
            <a:avLst/>
          </a:prstGeom>
          <a:solidFill>
            <a:schemeClr val="accent1"/>
          </a:solidFill>
        </p:spPr>
        <p:txBody>
          <a:bodyPr wrap="square" lIns="36000" rIns="36000" rtlCol="0" anchor="ctr">
            <a:noAutofit/>
          </a:bodyPr>
          <a:lstStyle/>
          <a:p>
            <a:pPr lvl="0" algn="ctr" defTabSz="288000">
              <a:defRPr/>
            </a:pP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mn-cs"/>
              </a:rPr>
              <a:t>比較整理の目的</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Tree>
    <p:extLst>
      <p:ext uri="{BB962C8B-B14F-4D97-AF65-F5344CB8AC3E}">
        <p14:creationId xmlns:p14="http://schemas.microsoft.com/office/powerpoint/2010/main" val="3971580885"/>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タイトル 6"/>
          <p:cNvSpPr>
            <a:spLocks noGrp="1"/>
          </p:cNvSpPr>
          <p:nvPr>
            <p:ph type="title"/>
          </p:nvPr>
        </p:nvSpPr>
        <p:spPr>
          <a:xfrm>
            <a:off x="331490" y="164693"/>
            <a:ext cx="9243021" cy="412538"/>
          </a:xfrm>
        </p:spPr>
        <p:txBody>
          <a:bodyPr>
            <a:normAutofit/>
          </a:bodyPr>
          <a:lstStyle/>
          <a:p>
            <a:pPr marL="266700" indent="-266700"/>
            <a:r>
              <a:rPr lang="en-US" altLang="ja-JP" sz="2000" dirty="0"/>
              <a:t>3</a:t>
            </a:r>
            <a:r>
              <a:rPr lang="en-US" altLang="ja-JP" sz="2000" dirty="0" smtClean="0"/>
              <a:t>.3</a:t>
            </a:r>
            <a:r>
              <a:rPr lang="en-US" altLang="ja-JP" sz="2000" dirty="0"/>
              <a:t>. </a:t>
            </a:r>
            <a:r>
              <a:rPr lang="ja-JP" altLang="en-US" sz="2000" dirty="0"/>
              <a:t>国際標準化機関・団体の比較</a:t>
            </a:r>
            <a:r>
              <a:rPr lang="ja-JP" altLang="en-US" sz="2000" dirty="0" smtClean="0"/>
              <a:t>整理 </a:t>
            </a:r>
            <a:r>
              <a:rPr lang="ja-JP" altLang="en-US" sz="2000" dirty="0" err="1" smtClean="0"/>
              <a:t>ー</a:t>
            </a:r>
            <a:r>
              <a:rPr lang="ja-JP" altLang="en-US" sz="2000" dirty="0" smtClean="0"/>
              <a:t>　結果</a:t>
            </a:r>
            <a:endParaRPr lang="ja-JP" altLang="en-US" sz="2000" dirty="0"/>
          </a:p>
        </p:txBody>
      </p:sp>
      <p:graphicFrame>
        <p:nvGraphicFramePr>
          <p:cNvPr id="3" name="表 2"/>
          <p:cNvGraphicFramePr>
            <a:graphicFrameLocks noGrp="1"/>
          </p:cNvGraphicFramePr>
          <p:nvPr>
            <p:extLst>
              <p:ext uri="{D42A27DB-BD31-4B8C-83A1-F6EECF244321}">
                <p14:modId xmlns:p14="http://schemas.microsoft.com/office/powerpoint/2010/main" val="1859470279"/>
              </p:ext>
            </p:extLst>
          </p:nvPr>
        </p:nvGraphicFramePr>
        <p:xfrm>
          <a:off x="568009" y="1137219"/>
          <a:ext cx="8769981" cy="2304584"/>
        </p:xfrm>
        <a:graphic>
          <a:graphicData uri="http://schemas.openxmlformats.org/drawingml/2006/table">
            <a:tbl>
              <a:tblPr firstRow="1" firstCol="1" bandRow="1">
                <a:tableStyleId>{5C22544A-7EE6-4342-B048-85BDC9FD1C3A}</a:tableStyleId>
              </a:tblPr>
              <a:tblGrid>
                <a:gridCol w="2620463">
                  <a:extLst>
                    <a:ext uri="{9D8B030D-6E8A-4147-A177-3AD203B41FA5}">
                      <a16:colId xmlns:a16="http://schemas.microsoft.com/office/drawing/2014/main" val="3390103576"/>
                    </a:ext>
                  </a:extLst>
                </a:gridCol>
                <a:gridCol w="6149518">
                  <a:extLst>
                    <a:ext uri="{9D8B030D-6E8A-4147-A177-3AD203B41FA5}">
                      <a16:colId xmlns:a16="http://schemas.microsoft.com/office/drawing/2014/main" val="2406078270"/>
                    </a:ext>
                  </a:extLst>
                </a:gridCol>
              </a:tblGrid>
              <a:tr h="0">
                <a:tc>
                  <a:txBody>
                    <a:bodyPr/>
                    <a:lstStyle/>
                    <a:p>
                      <a:pPr algn="just">
                        <a:spcAft>
                          <a:spcPts val="0"/>
                        </a:spcAft>
                      </a:pPr>
                      <a:r>
                        <a:rPr lang="ja-JP" sz="1400" b="1" kern="0" spc="30" dirty="0">
                          <a:solidFill>
                            <a:schemeClr val="tx1"/>
                          </a:solidFill>
                          <a:effectLst/>
                          <a:latin typeface="+mn-ea"/>
                          <a:ea typeface="+mn-ea"/>
                        </a:rPr>
                        <a:t>国際標準化機関・団体</a:t>
                      </a:r>
                      <a:endParaRPr lang="ja-JP" sz="1400" b="1" kern="100" dirty="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pPr algn="just">
                        <a:spcAft>
                          <a:spcPts val="0"/>
                        </a:spcAft>
                      </a:pPr>
                      <a:r>
                        <a:rPr lang="ja-JP" sz="1400" b="1" kern="0" spc="30" dirty="0">
                          <a:solidFill>
                            <a:schemeClr val="tx1"/>
                          </a:solidFill>
                          <a:effectLst/>
                          <a:latin typeface="+mn-ea"/>
                          <a:ea typeface="+mn-ea"/>
                        </a:rPr>
                        <a:t>主催者のタイプ</a:t>
                      </a:r>
                      <a:endParaRPr lang="ja-JP" sz="1400" b="1" kern="100" dirty="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extLst>
                  <a:ext uri="{0D108BD9-81ED-4DB2-BD59-A6C34878D82A}">
                    <a16:rowId xmlns:a16="http://schemas.microsoft.com/office/drawing/2014/main" val="1133650034"/>
                  </a:ext>
                </a:extLst>
              </a:tr>
              <a:tr h="261403">
                <a:tc>
                  <a:txBody>
                    <a:bodyPr/>
                    <a:lstStyle/>
                    <a:p>
                      <a:pPr algn="just">
                        <a:spcAft>
                          <a:spcPts val="0"/>
                        </a:spcAft>
                      </a:pPr>
                      <a:r>
                        <a:rPr lang="en-US" sz="1400" b="0" kern="0" spc="30">
                          <a:solidFill>
                            <a:schemeClr val="tx1"/>
                          </a:solidFill>
                          <a:effectLst/>
                          <a:latin typeface="+mn-ea"/>
                          <a:ea typeface="+mn-ea"/>
                        </a:rPr>
                        <a:t>DIF</a:t>
                      </a:r>
                      <a:endParaRPr lang="ja-JP" sz="1400" b="0" kern="10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spcAft>
                          <a:spcPts val="0"/>
                        </a:spcAft>
                      </a:pPr>
                      <a:r>
                        <a:rPr lang="en-US" sz="1400" b="0" kern="0" spc="30" dirty="0">
                          <a:solidFill>
                            <a:schemeClr val="tx1"/>
                          </a:solidFill>
                          <a:effectLst/>
                          <a:latin typeface="+mn-ea"/>
                          <a:ea typeface="+mn-ea"/>
                        </a:rPr>
                        <a:t>Linux Foundation </a:t>
                      </a:r>
                      <a:endParaRPr lang="ja-JP" sz="1400" b="0" kern="100" dirty="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50575583"/>
                  </a:ext>
                </a:extLst>
              </a:tr>
              <a:tr h="261403">
                <a:tc>
                  <a:txBody>
                    <a:bodyPr/>
                    <a:lstStyle/>
                    <a:p>
                      <a:pPr algn="just">
                        <a:spcAft>
                          <a:spcPts val="0"/>
                        </a:spcAft>
                      </a:pPr>
                      <a:r>
                        <a:rPr lang="en-US" sz="1400" b="0" kern="0" spc="30">
                          <a:solidFill>
                            <a:schemeClr val="tx1"/>
                          </a:solidFill>
                          <a:effectLst/>
                          <a:latin typeface="+mn-ea"/>
                          <a:ea typeface="+mn-ea"/>
                        </a:rPr>
                        <a:t>W3C</a:t>
                      </a:r>
                      <a:endParaRPr lang="ja-JP" sz="1400" b="0" kern="10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spcAft>
                          <a:spcPts val="0"/>
                        </a:spcAft>
                      </a:pPr>
                      <a:r>
                        <a:rPr lang="ja-JP" sz="1400" b="0" kern="0" spc="30" dirty="0">
                          <a:solidFill>
                            <a:schemeClr val="tx1"/>
                          </a:solidFill>
                          <a:effectLst/>
                          <a:latin typeface="+mn-ea"/>
                          <a:ea typeface="+mn-ea"/>
                        </a:rPr>
                        <a:t>当初は研究機関による共同運営、</a:t>
                      </a:r>
                      <a:r>
                        <a:rPr lang="en-US" sz="1400" b="0" kern="0" spc="30" dirty="0">
                          <a:solidFill>
                            <a:schemeClr val="tx1"/>
                          </a:solidFill>
                          <a:effectLst/>
                          <a:latin typeface="+mn-ea"/>
                          <a:ea typeface="+mn-ea"/>
                        </a:rPr>
                        <a:t>2023</a:t>
                      </a:r>
                      <a:r>
                        <a:rPr lang="ja-JP" sz="1400" b="0" kern="0" spc="30" dirty="0">
                          <a:solidFill>
                            <a:schemeClr val="tx1"/>
                          </a:solidFill>
                          <a:effectLst/>
                          <a:latin typeface="+mn-ea"/>
                          <a:ea typeface="+mn-ea"/>
                        </a:rPr>
                        <a:t>年以降は</a:t>
                      </a:r>
                      <a:r>
                        <a:rPr lang="en-US" sz="1400" b="0" kern="0" spc="30" dirty="0">
                          <a:solidFill>
                            <a:schemeClr val="tx1"/>
                          </a:solidFill>
                          <a:effectLst/>
                          <a:latin typeface="+mn-ea"/>
                          <a:ea typeface="+mn-ea"/>
                        </a:rPr>
                        <a:t>NPO</a:t>
                      </a:r>
                      <a:endParaRPr lang="ja-JP" sz="1400" b="0" kern="100" dirty="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6841054"/>
                  </a:ext>
                </a:extLst>
              </a:tr>
              <a:tr h="261403">
                <a:tc>
                  <a:txBody>
                    <a:bodyPr/>
                    <a:lstStyle/>
                    <a:p>
                      <a:pPr algn="just">
                        <a:spcAft>
                          <a:spcPts val="0"/>
                        </a:spcAft>
                      </a:pPr>
                      <a:r>
                        <a:rPr lang="en-US" sz="1400" b="0" kern="0" spc="30" dirty="0">
                          <a:solidFill>
                            <a:schemeClr val="tx1"/>
                          </a:solidFill>
                          <a:effectLst/>
                          <a:latin typeface="+mn-ea"/>
                          <a:ea typeface="+mn-ea"/>
                        </a:rPr>
                        <a:t>OIDF</a:t>
                      </a:r>
                      <a:endParaRPr lang="ja-JP" sz="1400" b="0" kern="100" dirty="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spcAft>
                          <a:spcPts val="0"/>
                        </a:spcAft>
                      </a:pPr>
                      <a:r>
                        <a:rPr lang="en-US" sz="1400" b="0" kern="0" spc="30" dirty="0">
                          <a:solidFill>
                            <a:schemeClr val="tx1"/>
                          </a:solidFill>
                          <a:effectLst/>
                          <a:latin typeface="+mn-ea"/>
                          <a:ea typeface="+mn-ea"/>
                        </a:rPr>
                        <a:t>NPO</a:t>
                      </a:r>
                      <a:endParaRPr lang="ja-JP" sz="1400" b="0" kern="100" dirty="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69231832"/>
                  </a:ext>
                </a:extLst>
              </a:tr>
              <a:tr h="261403">
                <a:tc>
                  <a:txBody>
                    <a:bodyPr/>
                    <a:lstStyle/>
                    <a:p>
                      <a:pPr algn="just">
                        <a:spcAft>
                          <a:spcPts val="0"/>
                        </a:spcAft>
                      </a:pPr>
                      <a:r>
                        <a:rPr lang="en-US" sz="1400" b="0" kern="0" spc="30">
                          <a:solidFill>
                            <a:schemeClr val="tx1"/>
                          </a:solidFill>
                          <a:effectLst/>
                          <a:latin typeface="+mn-ea"/>
                          <a:ea typeface="+mn-ea"/>
                        </a:rPr>
                        <a:t>ToIP</a:t>
                      </a:r>
                      <a:endParaRPr lang="ja-JP" sz="1400" b="0" kern="10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spcAft>
                          <a:spcPts val="0"/>
                        </a:spcAft>
                      </a:pPr>
                      <a:r>
                        <a:rPr lang="en-US" sz="1400" b="0" kern="0" spc="30" dirty="0">
                          <a:solidFill>
                            <a:schemeClr val="tx1"/>
                          </a:solidFill>
                          <a:effectLst/>
                          <a:latin typeface="+mn-ea"/>
                          <a:ea typeface="+mn-ea"/>
                        </a:rPr>
                        <a:t>Linux Foundation</a:t>
                      </a:r>
                      <a:endParaRPr lang="ja-JP" sz="1400" b="0" kern="100" dirty="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92819402"/>
                  </a:ext>
                </a:extLst>
              </a:tr>
              <a:tr h="261403">
                <a:tc>
                  <a:txBody>
                    <a:bodyPr/>
                    <a:lstStyle/>
                    <a:p>
                      <a:pPr algn="just">
                        <a:spcAft>
                          <a:spcPts val="0"/>
                        </a:spcAft>
                      </a:pPr>
                      <a:r>
                        <a:rPr lang="en-US" sz="1400" b="0" kern="0" spc="30">
                          <a:solidFill>
                            <a:schemeClr val="tx1"/>
                          </a:solidFill>
                          <a:effectLst/>
                          <a:latin typeface="+mn-ea"/>
                          <a:ea typeface="+mn-ea"/>
                        </a:rPr>
                        <a:t>IETF</a:t>
                      </a:r>
                      <a:endParaRPr lang="ja-JP" sz="1400" b="0" kern="10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spcAft>
                          <a:spcPts val="0"/>
                        </a:spcAft>
                      </a:pPr>
                      <a:r>
                        <a:rPr lang="en-US" sz="1400" b="0" kern="0" spc="30" dirty="0">
                          <a:solidFill>
                            <a:schemeClr val="tx1"/>
                          </a:solidFill>
                          <a:effectLst/>
                          <a:latin typeface="+mn-ea"/>
                          <a:ea typeface="+mn-ea"/>
                        </a:rPr>
                        <a:t>NPO</a:t>
                      </a:r>
                      <a:endParaRPr lang="ja-JP" sz="1400" b="0" kern="100" dirty="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11053493"/>
                  </a:ext>
                </a:extLst>
              </a:tr>
              <a:tr h="261403">
                <a:tc>
                  <a:txBody>
                    <a:bodyPr/>
                    <a:lstStyle/>
                    <a:p>
                      <a:pPr algn="just">
                        <a:spcAft>
                          <a:spcPts val="0"/>
                        </a:spcAft>
                      </a:pPr>
                      <a:r>
                        <a:rPr lang="en-US" sz="1400" b="0" kern="0" spc="30">
                          <a:solidFill>
                            <a:schemeClr val="tx1"/>
                          </a:solidFill>
                          <a:effectLst/>
                          <a:latin typeface="+mn-ea"/>
                          <a:ea typeface="+mn-ea"/>
                        </a:rPr>
                        <a:t>ITU-T SG17</a:t>
                      </a:r>
                      <a:endParaRPr lang="ja-JP" sz="1400" b="0" kern="10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spcAft>
                          <a:spcPts val="0"/>
                        </a:spcAft>
                      </a:pPr>
                      <a:r>
                        <a:rPr lang="ja-JP" sz="1400" b="0" kern="0" spc="30" dirty="0">
                          <a:solidFill>
                            <a:schemeClr val="tx1"/>
                          </a:solidFill>
                          <a:effectLst/>
                          <a:latin typeface="+mn-ea"/>
                          <a:ea typeface="+mn-ea"/>
                        </a:rPr>
                        <a:t>国際機関</a:t>
                      </a:r>
                      <a:endParaRPr lang="ja-JP" sz="1400" b="0" kern="100" dirty="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25911595"/>
                  </a:ext>
                </a:extLst>
              </a:tr>
              <a:tr h="261403">
                <a:tc>
                  <a:txBody>
                    <a:bodyPr/>
                    <a:lstStyle/>
                    <a:p>
                      <a:pPr algn="just">
                        <a:spcAft>
                          <a:spcPts val="0"/>
                        </a:spcAft>
                      </a:pPr>
                      <a:r>
                        <a:rPr lang="en-US" sz="1400" b="0" kern="0" spc="30">
                          <a:solidFill>
                            <a:schemeClr val="tx1"/>
                          </a:solidFill>
                          <a:effectLst/>
                          <a:latin typeface="+mn-ea"/>
                          <a:ea typeface="+mn-ea"/>
                        </a:rPr>
                        <a:t>ISO/TC 307</a:t>
                      </a:r>
                      <a:endParaRPr lang="ja-JP" sz="1400" b="0" kern="10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spcAft>
                          <a:spcPts val="0"/>
                        </a:spcAft>
                      </a:pPr>
                      <a:r>
                        <a:rPr lang="ja-JP" sz="1400" b="0" kern="0" spc="30">
                          <a:solidFill>
                            <a:schemeClr val="tx1"/>
                          </a:solidFill>
                          <a:effectLst/>
                          <a:latin typeface="+mn-ea"/>
                          <a:ea typeface="+mn-ea"/>
                        </a:rPr>
                        <a:t>国際機関</a:t>
                      </a:r>
                      <a:endParaRPr lang="ja-JP" sz="1400" b="0" kern="10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2258553"/>
                  </a:ext>
                </a:extLst>
              </a:tr>
              <a:tr h="261403">
                <a:tc>
                  <a:txBody>
                    <a:bodyPr/>
                    <a:lstStyle/>
                    <a:p>
                      <a:pPr algn="just">
                        <a:spcAft>
                          <a:spcPts val="0"/>
                        </a:spcAft>
                      </a:pPr>
                      <a:r>
                        <a:rPr lang="en-US" sz="1400" b="0" kern="0" spc="30">
                          <a:solidFill>
                            <a:schemeClr val="tx1"/>
                          </a:solidFill>
                          <a:effectLst/>
                          <a:latin typeface="+mn-ea"/>
                          <a:ea typeface="+mn-ea"/>
                        </a:rPr>
                        <a:t>ISO-IEC JTC 1/SC 27</a:t>
                      </a:r>
                      <a:endParaRPr lang="ja-JP" sz="1400" b="0" kern="10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spcAft>
                          <a:spcPts val="0"/>
                        </a:spcAft>
                      </a:pPr>
                      <a:r>
                        <a:rPr lang="ja-JP" sz="1400" b="0" kern="0" spc="30" dirty="0">
                          <a:solidFill>
                            <a:schemeClr val="tx1"/>
                          </a:solidFill>
                          <a:effectLst/>
                          <a:latin typeface="+mn-ea"/>
                          <a:ea typeface="+mn-ea"/>
                        </a:rPr>
                        <a:t>国際機関</a:t>
                      </a:r>
                      <a:endParaRPr lang="ja-JP" sz="1400" b="0" kern="100" dirty="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07281789"/>
                  </a:ext>
                </a:extLst>
              </a:tr>
            </a:tbl>
          </a:graphicData>
        </a:graphic>
      </p:graphicFrame>
      <p:sp>
        <p:nvSpPr>
          <p:cNvPr id="18" name="テキスト ボックス 17"/>
          <p:cNvSpPr txBox="1"/>
          <p:nvPr/>
        </p:nvSpPr>
        <p:spPr>
          <a:xfrm>
            <a:off x="331490" y="694114"/>
            <a:ext cx="8131473" cy="353764"/>
          </a:xfrm>
          <a:prstGeom prst="rect">
            <a:avLst/>
          </a:prstGeom>
          <a:noFill/>
        </p:spPr>
        <p:txBody>
          <a:bodyPr wrap="square" lIns="36000" rIns="36000" rtlCol="0" anchor="ctr">
            <a:noAutofit/>
          </a:bodyPr>
          <a:lstStyle/>
          <a:p>
            <a:pPr lvl="0" defTabSz="288000">
              <a:defRPr/>
            </a:pPr>
            <a:r>
              <a:rPr kumimoji="1" lang="en-US" altLang="ja-JP" sz="1600" b="1" i="0" u="none" strike="noStrike" kern="1200" cap="none" spc="0" normalizeH="0" baseline="0" noProof="0" dirty="0" smtClean="0">
                <a:ln>
                  <a:noFill/>
                </a:ln>
                <a:effectLst/>
                <a:uLnTx/>
                <a:uFillTx/>
                <a:latin typeface="Meiryo UI"/>
                <a:ea typeface="Meiryo UI"/>
                <a:cs typeface="+mn-cs"/>
              </a:rPr>
              <a:t>3.3.1.</a:t>
            </a:r>
            <a:r>
              <a:rPr kumimoji="1" lang="en-US" altLang="ja-JP" sz="1600" b="1" i="0" u="none" strike="noStrike" kern="1200" cap="none" spc="0" normalizeH="0" noProof="0" dirty="0" smtClean="0">
                <a:ln>
                  <a:noFill/>
                </a:ln>
                <a:effectLst/>
                <a:uLnTx/>
                <a:uFillTx/>
                <a:latin typeface="Meiryo UI"/>
                <a:ea typeface="Meiryo UI"/>
                <a:cs typeface="+mn-cs"/>
              </a:rPr>
              <a:t> </a:t>
            </a:r>
            <a:r>
              <a:rPr kumimoji="1" lang="ja-JP" altLang="en-US" sz="1600" b="1" i="0" u="none" strike="noStrike" kern="1200" cap="none" spc="0" normalizeH="0" noProof="0" dirty="0" smtClean="0">
                <a:ln>
                  <a:noFill/>
                </a:ln>
                <a:effectLst/>
                <a:uLnTx/>
                <a:uFillTx/>
                <a:latin typeface="Meiryo UI"/>
                <a:ea typeface="Meiryo UI"/>
                <a:cs typeface="+mn-cs"/>
              </a:rPr>
              <a:t>主催者のタイプ</a:t>
            </a:r>
            <a:endParaRPr kumimoji="1" lang="en-US" altLang="ja-JP" sz="1600" b="1" i="0" u="none" strike="noStrike" kern="1200" cap="none" spc="0" normalizeH="0" baseline="0" noProof="0" dirty="0">
              <a:ln>
                <a:noFill/>
              </a:ln>
              <a:effectLst/>
              <a:uLnTx/>
              <a:uFillTx/>
              <a:latin typeface="Meiryo UI"/>
              <a:ea typeface="Meiryo UI"/>
              <a:cs typeface="+mn-cs"/>
            </a:endParaRPr>
          </a:p>
        </p:txBody>
      </p:sp>
      <p:graphicFrame>
        <p:nvGraphicFramePr>
          <p:cNvPr id="19" name="表 18"/>
          <p:cNvGraphicFramePr>
            <a:graphicFrameLocks noGrp="1"/>
          </p:cNvGraphicFramePr>
          <p:nvPr>
            <p:extLst>
              <p:ext uri="{D42A27DB-BD31-4B8C-83A1-F6EECF244321}">
                <p14:modId xmlns:p14="http://schemas.microsoft.com/office/powerpoint/2010/main" val="1611396912"/>
              </p:ext>
            </p:extLst>
          </p:nvPr>
        </p:nvGraphicFramePr>
        <p:xfrm>
          <a:off x="568009" y="4037308"/>
          <a:ext cx="8769981" cy="2304584"/>
        </p:xfrm>
        <a:graphic>
          <a:graphicData uri="http://schemas.openxmlformats.org/drawingml/2006/table">
            <a:tbl>
              <a:tblPr firstRow="1" firstCol="1" bandRow="1">
                <a:tableStyleId>{5C22544A-7EE6-4342-B048-85BDC9FD1C3A}</a:tableStyleId>
              </a:tblPr>
              <a:tblGrid>
                <a:gridCol w="2620463">
                  <a:extLst>
                    <a:ext uri="{9D8B030D-6E8A-4147-A177-3AD203B41FA5}">
                      <a16:colId xmlns:a16="http://schemas.microsoft.com/office/drawing/2014/main" val="3390103576"/>
                    </a:ext>
                  </a:extLst>
                </a:gridCol>
                <a:gridCol w="6149518">
                  <a:extLst>
                    <a:ext uri="{9D8B030D-6E8A-4147-A177-3AD203B41FA5}">
                      <a16:colId xmlns:a16="http://schemas.microsoft.com/office/drawing/2014/main" val="2406078270"/>
                    </a:ext>
                  </a:extLst>
                </a:gridCol>
              </a:tblGrid>
              <a:tr h="0">
                <a:tc>
                  <a:txBody>
                    <a:bodyPr/>
                    <a:lstStyle/>
                    <a:p>
                      <a:pPr algn="just">
                        <a:spcAft>
                          <a:spcPts val="0"/>
                        </a:spcAft>
                      </a:pPr>
                      <a:r>
                        <a:rPr lang="ja-JP" sz="1400" b="1" kern="0" spc="30" dirty="0">
                          <a:solidFill>
                            <a:schemeClr val="tx1"/>
                          </a:solidFill>
                          <a:effectLst/>
                          <a:latin typeface="+mn-ea"/>
                          <a:ea typeface="+mn-ea"/>
                        </a:rPr>
                        <a:t>国際標準化機関・団体</a:t>
                      </a:r>
                      <a:endParaRPr lang="ja-JP" sz="1400" b="1" kern="100" dirty="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pPr algn="just">
                        <a:spcAft>
                          <a:spcPts val="0"/>
                        </a:spcAft>
                      </a:pPr>
                      <a:r>
                        <a:rPr lang="ja-JP" altLang="en-US" sz="1400" b="1" kern="0" spc="30" dirty="0" smtClean="0">
                          <a:solidFill>
                            <a:schemeClr val="tx1"/>
                          </a:solidFill>
                          <a:effectLst/>
                          <a:latin typeface="+mn-ea"/>
                          <a:ea typeface="+mn-ea"/>
                        </a:rPr>
                        <a:t>参加主体</a:t>
                      </a:r>
                      <a:r>
                        <a:rPr lang="ja-JP" sz="1400" b="1" kern="0" spc="30" dirty="0" smtClean="0">
                          <a:solidFill>
                            <a:schemeClr val="tx1"/>
                          </a:solidFill>
                          <a:effectLst/>
                          <a:latin typeface="+mn-ea"/>
                          <a:ea typeface="+mn-ea"/>
                        </a:rPr>
                        <a:t>のタイプ</a:t>
                      </a:r>
                      <a:endParaRPr lang="ja-JP" sz="1400" b="1" kern="100" dirty="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extLst>
                  <a:ext uri="{0D108BD9-81ED-4DB2-BD59-A6C34878D82A}">
                    <a16:rowId xmlns:a16="http://schemas.microsoft.com/office/drawing/2014/main" val="1133650034"/>
                  </a:ext>
                </a:extLst>
              </a:tr>
              <a:tr h="261403">
                <a:tc>
                  <a:txBody>
                    <a:bodyPr/>
                    <a:lstStyle/>
                    <a:p>
                      <a:pPr algn="just">
                        <a:spcAft>
                          <a:spcPts val="0"/>
                        </a:spcAft>
                      </a:pPr>
                      <a:r>
                        <a:rPr lang="en-US" sz="1400" b="0" kern="0" spc="30">
                          <a:solidFill>
                            <a:schemeClr val="tx1"/>
                          </a:solidFill>
                          <a:effectLst/>
                          <a:latin typeface="+mn-ea"/>
                          <a:ea typeface="+mn-ea"/>
                        </a:rPr>
                        <a:t>DIF</a:t>
                      </a:r>
                      <a:endParaRPr lang="ja-JP" sz="1400" b="0" kern="10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hangingPunct="0">
                        <a:spcAft>
                          <a:spcPts val="0"/>
                        </a:spcAft>
                      </a:pPr>
                      <a:r>
                        <a:rPr lang="ja-JP" sz="1400" spc="30" dirty="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組織（営利・非営利、研究機関、政府など様々）および個人</a:t>
                      </a:r>
                      <a:endParaRPr lang="ja-JP" sz="1400" dirty="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50575583"/>
                  </a:ext>
                </a:extLst>
              </a:tr>
              <a:tr h="261403">
                <a:tc>
                  <a:txBody>
                    <a:bodyPr/>
                    <a:lstStyle/>
                    <a:p>
                      <a:pPr algn="just">
                        <a:spcAft>
                          <a:spcPts val="0"/>
                        </a:spcAft>
                      </a:pPr>
                      <a:r>
                        <a:rPr lang="en-US" sz="1400" b="0" kern="0" spc="30">
                          <a:solidFill>
                            <a:schemeClr val="tx1"/>
                          </a:solidFill>
                          <a:effectLst/>
                          <a:latin typeface="+mn-ea"/>
                          <a:ea typeface="+mn-ea"/>
                        </a:rPr>
                        <a:t>W3C</a:t>
                      </a:r>
                      <a:endParaRPr lang="ja-JP" sz="1400" b="0" kern="10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hangingPunct="0">
                        <a:spcAft>
                          <a:spcPts val="0"/>
                        </a:spcAft>
                      </a:pPr>
                      <a:r>
                        <a:rPr lang="ja-JP" sz="1400" spc="30" dirty="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組織（営利・非営利、研究機関、政府など様々）および個人</a:t>
                      </a:r>
                      <a:endParaRPr lang="ja-JP" sz="1400" dirty="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6841054"/>
                  </a:ext>
                </a:extLst>
              </a:tr>
              <a:tr h="261403">
                <a:tc>
                  <a:txBody>
                    <a:bodyPr/>
                    <a:lstStyle/>
                    <a:p>
                      <a:pPr algn="just">
                        <a:spcAft>
                          <a:spcPts val="0"/>
                        </a:spcAft>
                      </a:pPr>
                      <a:r>
                        <a:rPr lang="en-US" sz="1400" b="0" kern="0" spc="30" dirty="0">
                          <a:solidFill>
                            <a:schemeClr val="tx1"/>
                          </a:solidFill>
                          <a:effectLst/>
                          <a:latin typeface="+mn-ea"/>
                          <a:ea typeface="+mn-ea"/>
                        </a:rPr>
                        <a:t>OIDF</a:t>
                      </a:r>
                      <a:endParaRPr lang="ja-JP" sz="1400" b="0" kern="100" dirty="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hangingPunct="0">
                        <a:spcAft>
                          <a:spcPts val="0"/>
                        </a:spcAft>
                      </a:pPr>
                      <a:r>
                        <a:rPr lang="ja-JP" sz="1400" spc="30" dirty="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組織（営利・非営利、研究機関、政府など様々）および個人</a:t>
                      </a:r>
                      <a:endParaRPr lang="ja-JP" sz="1400" dirty="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69231832"/>
                  </a:ext>
                </a:extLst>
              </a:tr>
              <a:tr h="261403">
                <a:tc>
                  <a:txBody>
                    <a:bodyPr/>
                    <a:lstStyle/>
                    <a:p>
                      <a:pPr algn="just">
                        <a:spcAft>
                          <a:spcPts val="0"/>
                        </a:spcAft>
                      </a:pPr>
                      <a:r>
                        <a:rPr lang="en-US" sz="1400" b="0" kern="0" spc="30">
                          <a:solidFill>
                            <a:schemeClr val="tx1"/>
                          </a:solidFill>
                          <a:effectLst/>
                          <a:latin typeface="+mn-ea"/>
                          <a:ea typeface="+mn-ea"/>
                        </a:rPr>
                        <a:t>ToIP</a:t>
                      </a:r>
                      <a:endParaRPr lang="ja-JP" sz="1400" b="0" kern="10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hangingPunct="0">
                        <a:spcAft>
                          <a:spcPts val="0"/>
                        </a:spcAft>
                      </a:pPr>
                      <a:r>
                        <a:rPr lang="ja-JP" sz="1400" spc="30" dirty="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組織（営利・非営利、研究機関、政府など様々）および個人</a:t>
                      </a:r>
                      <a:endParaRPr lang="ja-JP" sz="1400" dirty="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92819402"/>
                  </a:ext>
                </a:extLst>
              </a:tr>
              <a:tr h="261403">
                <a:tc>
                  <a:txBody>
                    <a:bodyPr/>
                    <a:lstStyle/>
                    <a:p>
                      <a:pPr algn="just">
                        <a:spcAft>
                          <a:spcPts val="0"/>
                        </a:spcAft>
                      </a:pPr>
                      <a:r>
                        <a:rPr lang="en-US" sz="1400" b="0" kern="0" spc="30">
                          <a:solidFill>
                            <a:schemeClr val="tx1"/>
                          </a:solidFill>
                          <a:effectLst/>
                          <a:latin typeface="+mn-ea"/>
                          <a:ea typeface="+mn-ea"/>
                        </a:rPr>
                        <a:t>IETF</a:t>
                      </a:r>
                      <a:endParaRPr lang="ja-JP" sz="1400" b="0" kern="10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hangingPunct="0">
                        <a:spcAft>
                          <a:spcPts val="0"/>
                        </a:spcAft>
                      </a:pPr>
                      <a:r>
                        <a:rPr lang="ja-JP" sz="1400" spc="30" dirty="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個人</a:t>
                      </a:r>
                      <a:endParaRPr lang="ja-JP" sz="1400" dirty="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11053493"/>
                  </a:ext>
                </a:extLst>
              </a:tr>
              <a:tr h="261403">
                <a:tc>
                  <a:txBody>
                    <a:bodyPr/>
                    <a:lstStyle/>
                    <a:p>
                      <a:pPr algn="just">
                        <a:spcAft>
                          <a:spcPts val="0"/>
                        </a:spcAft>
                      </a:pPr>
                      <a:r>
                        <a:rPr lang="en-US" sz="1400" b="0" kern="0" spc="30">
                          <a:solidFill>
                            <a:schemeClr val="tx1"/>
                          </a:solidFill>
                          <a:effectLst/>
                          <a:latin typeface="+mn-ea"/>
                          <a:ea typeface="+mn-ea"/>
                        </a:rPr>
                        <a:t>ITU-T SG17</a:t>
                      </a:r>
                      <a:endParaRPr lang="ja-JP" sz="1400" b="0" kern="10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hangingPunct="0">
                        <a:spcAft>
                          <a:spcPts val="0"/>
                        </a:spcAft>
                      </a:pPr>
                      <a:r>
                        <a:rPr lang="ja-JP" sz="1400" spc="30" dirty="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中央政府、企業、研究機関</a:t>
                      </a:r>
                      <a:endParaRPr lang="ja-JP" sz="1400" dirty="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25911595"/>
                  </a:ext>
                </a:extLst>
              </a:tr>
              <a:tr h="261403">
                <a:tc>
                  <a:txBody>
                    <a:bodyPr/>
                    <a:lstStyle/>
                    <a:p>
                      <a:pPr algn="just">
                        <a:spcAft>
                          <a:spcPts val="0"/>
                        </a:spcAft>
                      </a:pPr>
                      <a:r>
                        <a:rPr lang="en-US" sz="1400" b="0" kern="0" spc="30">
                          <a:solidFill>
                            <a:schemeClr val="tx1"/>
                          </a:solidFill>
                          <a:effectLst/>
                          <a:latin typeface="+mn-ea"/>
                          <a:ea typeface="+mn-ea"/>
                        </a:rPr>
                        <a:t>ISO/TC 307</a:t>
                      </a:r>
                      <a:endParaRPr lang="ja-JP" sz="1400" b="0" kern="10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hangingPunct="0">
                        <a:spcAft>
                          <a:spcPts val="0"/>
                        </a:spcAft>
                      </a:pPr>
                      <a:r>
                        <a:rPr lang="ja-JP" sz="1400" spc="30" dirty="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各国を代表する標準化機関（企業、研究機関が参加）</a:t>
                      </a:r>
                      <a:endParaRPr lang="ja-JP" sz="1400" dirty="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2258553"/>
                  </a:ext>
                </a:extLst>
              </a:tr>
              <a:tr h="261403">
                <a:tc>
                  <a:txBody>
                    <a:bodyPr/>
                    <a:lstStyle/>
                    <a:p>
                      <a:pPr algn="just">
                        <a:spcAft>
                          <a:spcPts val="0"/>
                        </a:spcAft>
                      </a:pPr>
                      <a:r>
                        <a:rPr lang="en-US" sz="1400" b="0" kern="0" spc="30">
                          <a:solidFill>
                            <a:schemeClr val="tx1"/>
                          </a:solidFill>
                          <a:effectLst/>
                          <a:latin typeface="+mn-ea"/>
                          <a:ea typeface="+mn-ea"/>
                        </a:rPr>
                        <a:t>ISO-IEC JTC 1/SC 27</a:t>
                      </a:r>
                      <a:endParaRPr lang="ja-JP" sz="1400" b="0" kern="10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hangingPunct="0">
                        <a:spcAft>
                          <a:spcPts val="0"/>
                        </a:spcAft>
                      </a:pPr>
                      <a:r>
                        <a:rPr lang="ja-JP" sz="1400" spc="30" dirty="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各国を代表する標準化機関（企業、研究機関が参加）</a:t>
                      </a:r>
                      <a:endParaRPr lang="ja-JP" sz="1400" dirty="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07281789"/>
                  </a:ext>
                </a:extLst>
              </a:tr>
            </a:tbl>
          </a:graphicData>
        </a:graphic>
      </p:graphicFrame>
      <p:sp>
        <p:nvSpPr>
          <p:cNvPr id="20" name="テキスト ボックス 19"/>
          <p:cNvSpPr txBox="1"/>
          <p:nvPr/>
        </p:nvSpPr>
        <p:spPr>
          <a:xfrm>
            <a:off x="331490" y="3594203"/>
            <a:ext cx="8131473" cy="353764"/>
          </a:xfrm>
          <a:prstGeom prst="rect">
            <a:avLst/>
          </a:prstGeom>
          <a:noFill/>
        </p:spPr>
        <p:txBody>
          <a:bodyPr wrap="square" lIns="36000" rIns="36000" rtlCol="0" anchor="ctr">
            <a:noAutofit/>
          </a:bodyPr>
          <a:lstStyle/>
          <a:p>
            <a:pPr lvl="0" defTabSz="288000">
              <a:defRPr/>
            </a:pPr>
            <a:r>
              <a:rPr kumimoji="1" lang="en-US" altLang="ja-JP" sz="1600" b="1" i="0" u="none" strike="noStrike" kern="1200" cap="none" spc="0" normalizeH="0" baseline="0" noProof="0" dirty="0" smtClean="0">
                <a:ln>
                  <a:noFill/>
                </a:ln>
                <a:effectLst/>
                <a:uLnTx/>
                <a:uFillTx/>
                <a:latin typeface="Meiryo UI"/>
                <a:ea typeface="Meiryo UI"/>
                <a:cs typeface="+mn-cs"/>
              </a:rPr>
              <a:t>3.3.2.</a:t>
            </a:r>
            <a:r>
              <a:rPr kumimoji="1" lang="en-US" altLang="ja-JP" sz="1600" b="1" i="0" u="none" strike="noStrike" kern="1200" cap="none" spc="0" normalizeH="0" noProof="0" dirty="0" smtClean="0">
                <a:ln>
                  <a:noFill/>
                </a:ln>
                <a:effectLst/>
                <a:uLnTx/>
                <a:uFillTx/>
                <a:latin typeface="Meiryo UI"/>
                <a:ea typeface="Meiryo UI"/>
                <a:cs typeface="+mn-cs"/>
              </a:rPr>
              <a:t> </a:t>
            </a:r>
            <a:r>
              <a:rPr lang="ja-JP" altLang="en-US" sz="1600" b="1" dirty="0">
                <a:latin typeface="Meiryo UI"/>
                <a:ea typeface="Meiryo UI"/>
              </a:rPr>
              <a:t>参加</a:t>
            </a:r>
            <a:r>
              <a:rPr lang="ja-JP" altLang="en-US" sz="1600" b="1" dirty="0" smtClean="0">
                <a:latin typeface="Meiryo UI"/>
                <a:ea typeface="Meiryo UI"/>
              </a:rPr>
              <a:t>主体のタイプ</a:t>
            </a:r>
            <a:endParaRPr kumimoji="1" lang="en-US" altLang="ja-JP" sz="1600" b="1" i="0" u="none" strike="noStrike" kern="1200" cap="none" spc="0" normalizeH="0" baseline="0" noProof="0" dirty="0">
              <a:ln>
                <a:noFill/>
              </a:ln>
              <a:effectLst/>
              <a:uLnTx/>
              <a:uFillTx/>
              <a:latin typeface="Meiryo UI"/>
              <a:ea typeface="Meiryo UI"/>
              <a:cs typeface="+mn-cs"/>
            </a:endParaRPr>
          </a:p>
        </p:txBody>
      </p:sp>
    </p:spTree>
    <p:extLst>
      <p:ext uri="{BB962C8B-B14F-4D97-AF65-F5344CB8AC3E}">
        <p14:creationId xmlns:p14="http://schemas.microsoft.com/office/powerpoint/2010/main" val="2349364632"/>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タイトル 6"/>
          <p:cNvSpPr>
            <a:spLocks noGrp="1"/>
          </p:cNvSpPr>
          <p:nvPr>
            <p:ph type="title"/>
          </p:nvPr>
        </p:nvSpPr>
        <p:spPr>
          <a:xfrm>
            <a:off x="331490" y="164693"/>
            <a:ext cx="9243021" cy="412538"/>
          </a:xfrm>
        </p:spPr>
        <p:txBody>
          <a:bodyPr>
            <a:normAutofit/>
          </a:bodyPr>
          <a:lstStyle/>
          <a:p>
            <a:pPr marL="266700" indent="-266700"/>
            <a:r>
              <a:rPr lang="en-US" altLang="ja-JP" sz="2000" dirty="0"/>
              <a:t>3</a:t>
            </a:r>
            <a:r>
              <a:rPr lang="en-US" altLang="ja-JP" sz="2000" dirty="0" smtClean="0"/>
              <a:t>.3</a:t>
            </a:r>
            <a:r>
              <a:rPr lang="en-US" altLang="ja-JP" sz="2000" dirty="0"/>
              <a:t>. </a:t>
            </a:r>
            <a:r>
              <a:rPr lang="ja-JP" altLang="en-US" sz="2000" dirty="0"/>
              <a:t>国際標準化機関・団体の比較</a:t>
            </a:r>
            <a:r>
              <a:rPr lang="ja-JP" altLang="en-US" sz="2000" dirty="0" smtClean="0"/>
              <a:t>整理 </a:t>
            </a:r>
            <a:r>
              <a:rPr lang="ja-JP" altLang="en-US" sz="2000" dirty="0" err="1" smtClean="0"/>
              <a:t>ー</a:t>
            </a:r>
            <a:r>
              <a:rPr lang="ja-JP" altLang="en-US" sz="2000" dirty="0" smtClean="0"/>
              <a:t>　結果</a:t>
            </a:r>
            <a:endParaRPr lang="ja-JP" altLang="en-US" sz="2000" dirty="0"/>
          </a:p>
        </p:txBody>
      </p:sp>
      <p:graphicFrame>
        <p:nvGraphicFramePr>
          <p:cNvPr id="3" name="表 2"/>
          <p:cNvGraphicFramePr>
            <a:graphicFrameLocks noGrp="1"/>
          </p:cNvGraphicFramePr>
          <p:nvPr>
            <p:extLst>
              <p:ext uri="{D42A27DB-BD31-4B8C-83A1-F6EECF244321}">
                <p14:modId xmlns:p14="http://schemas.microsoft.com/office/powerpoint/2010/main" val="4195980152"/>
              </p:ext>
            </p:extLst>
          </p:nvPr>
        </p:nvGraphicFramePr>
        <p:xfrm>
          <a:off x="568009" y="1137219"/>
          <a:ext cx="8769981" cy="2304584"/>
        </p:xfrm>
        <a:graphic>
          <a:graphicData uri="http://schemas.openxmlformats.org/drawingml/2006/table">
            <a:tbl>
              <a:tblPr firstRow="1" firstCol="1" bandRow="1">
                <a:tableStyleId>{5C22544A-7EE6-4342-B048-85BDC9FD1C3A}</a:tableStyleId>
              </a:tblPr>
              <a:tblGrid>
                <a:gridCol w="2620463">
                  <a:extLst>
                    <a:ext uri="{9D8B030D-6E8A-4147-A177-3AD203B41FA5}">
                      <a16:colId xmlns:a16="http://schemas.microsoft.com/office/drawing/2014/main" val="3390103576"/>
                    </a:ext>
                  </a:extLst>
                </a:gridCol>
                <a:gridCol w="6149518">
                  <a:extLst>
                    <a:ext uri="{9D8B030D-6E8A-4147-A177-3AD203B41FA5}">
                      <a16:colId xmlns:a16="http://schemas.microsoft.com/office/drawing/2014/main" val="2406078270"/>
                    </a:ext>
                  </a:extLst>
                </a:gridCol>
              </a:tblGrid>
              <a:tr h="0">
                <a:tc>
                  <a:txBody>
                    <a:bodyPr/>
                    <a:lstStyle/>
                    <a:p>
                      <a:pPr algn="just">
                        <a:spcAft>
                          <a:spcPts val="0"/>
                        </a:spcAft>
                      </a:pPr>
                      <a:r>
                        <a:rPr lang="ja-JP" sz="1400" b="1" kern="0" spc="30" dirty="0">
                          <a:solidFill>
                            <a:schemeClr val="tx1"/>
                          </a:solidFill>
                          <a:effectLst/>
                          <a:latin typeface="+mn-ea"/>
                          <a:ea typeface="+mn-ea"/>
                        </a:rPr>
                        <a:t>国際標準化機関・団体</a:t>
                      </a:r>
                      <a:endParaRPr lang="ja-JP" sz="1400" b="1" kern="100" dirty="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pPr algn="just">
                        <a:spcAft>
                          <a:spcPts val="0"/>
                        </a:spcAft>
                      </a:pPr>
                      <a:r>
                        <a:rPr lang="zh-TW" altLang="en-US" sz="1400" b="1" kern="100" dirty="0" smtClean="0">
                          <a:solidFill>
                            <a:schemeClr val="tx1"/>
                          </a:solidFill>
                          <a:effectLst/>
                          <a:latin typeface="+mn-ea"/>
                          <a:ea typeface="+mn-ea"/>
                          <a:cs typeface="Times New Roman" panose="02020603050405020304" pitchFamily="18" charset="0"/>
                        </a:rPr>
                        <a:t>会議開催頻度</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extLst>
                  <a:ext uri="{0D108BD9-81ED-4DB2-BD59-A6C34878D82A}">
                    <a16:rowId xmlns:a16="http://schemas.microsoft.com/office/drawing/2014/main" val="1133650034"/>
                  </a:ext>
                </a:extLst>
              </a:tr>
              <a:tr h="261403">
                <a:tc>
                  <a:txBody>
                    <a:bodyPr/>
                    <a:lstStyle/>
                    <a:p>
                      <a:pPr algn="just">
                        <a:spcAft>
                          <a:spcPts val="0"/>
                        </a:spcAft>
                      </a:pPr>
                      <a:r>
                        <a:rPr lang="en-US" sz="1400" b="0" kern="0" spc="30">
                          <a:solidFill>
                            <a:schemeClr val="tx1"/>
                          </a:solidFill>
                          <a:effectLst/>
                          <a:latin typeface="+mn-ea"/>
                          <a:ea typeface="+mn-ea"/>
                        </a:rPr>
                        <a:t>DIF</a:t>
                      </a:r>
                      <a:endParaRPr lang="ja-JP" sz="1400" b="0" kern="10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hangingPunct="0">
                        <a:spcAft>
                          <a:spcPts val="0"/>
                        </a:spcAft>
                      </a:pPr>
                      <a:r>
                        <a:rPr lang="en-US" sz="1400" spc="30" dirty="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WG</a:t>
                      </a:r>
                      <a:r>
                        <a:rPr lang="ja-JP" sz="1400" spc="30" dirty="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ごとに月</a:t>
                      </a:r>
                      <a:r>
                        <a:rPr lang="en-US" sz="1400" spc="30" dirty="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1</a:t>
                      </a:r>
                      <a:r>
                        <a:rPr lang="ja-JP" sz="1400" spc="30" dirty="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a:t>
                      </a:r>
                      <a:r>
                        <a:rPr lang="en-US" sz="1400" spc="30" dirty="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3</a:t>
                      </a:r>
                      <a:r>
                        <a:rPr lang="ja-JP" sz="1400" spc="30" dirty="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回</a:t>
                      </a:r>
                      <a:endParaRPr lang="ja-JP" sz="1400" dirty="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50575583"/>
                  </a:ext>
                </a:extLst>
              </a:tr>
              <a:tr h="261403">
                <a:tc>
                  <a:txBody>
                    <a:bodyPr/>
                    <a:lstStyle/>
                    <a:p>
                      <a:pPr algn="just">
                        <a:spcAft>
                          <a:spcPts val="0"/>
                        </a:spcAft>
                      </a:pPr>
                      <a:r>
                        <a:rPr lang="en-US" sz="1400" b="0" kern="0" spc="30">
                          <a:solidFill>
                            <a:schemeClr val="tx1"/>
                          </a:solidFill>
                          <a:effectLst/>
                          <a:latin typeface="+mn-ea"/>
                          <a:ea typeface="+mn-ea"/>
                        </a:rPr>
                        <a:t>W3C</a:t>
                      </a:r>
                      <a:endParaRPr lang="ja-JP" sz="1400" b="0" kern="10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hangingPunct="0">
                        <a:spcAft>
                          <a:spcPts val="0"/>
                        </a:spcAft>
                      </a:pPr>
                      <a:r>
                        <a:rPr lang="en-US" sz="1400" spc="3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WG</a:t>
                      </a:r>
                      <a:r>
                        <a:rPr lang="ja-JP" sz="1400" spc="3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ごとに月</a:t>
                      </a:r>
                      <a:r>
                        <a:rPr lang="en-US" sz="1400" spc="3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1</a:t>
                      </a:r>
                      <a:r>
                        <a:rPr lang="ja-JP" sz="1400" spc="3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a:t>
                      </a:r>
                      <a:r>
                        <a:rPr lang="en-US" sz="1400" spc="3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3</a:t>
                      </a:r>
                      <a:r>
                        <a:rPr lang="ja-JP" sz="1400" spc="3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回</a:t>
                      </a:r>
                      <a:endParaRPr lang="ja-JP" sz="140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6841054"/>
                  </a:ext>
                </a:extLst>
              </a:tr>
              <a:tr h="261403">
                <a:tc>
                  <a:txBody>
                    <a:bodyPr/>
                    <a:lstStyle/>
                    <a:p>
                      <a:pPr algn="just">
                        <a:spcAft>
                          <a:spcPts val="0"/>
                        </a:spcAft>
                      </a:pPr>
                      <a:r>
                        <a:rPr lang="en-US" sz="1400" b="0" kern="0" spc="30" dirty="0">
                          <a:solidFill>
                            <a:schemeClr val="tx1"/>
                          </a:solidFill>
                          <a:effectLst/>
                          <a:latin typeface="+mn-ea"/>
                          <a:ea typeface="+mn-ea"/>
                        </a:rPr>
                        <a:t>OIDF</a:t>
                      </a:r>
                      <a:endParaRPr lang="ja-JP" sz="1400" b="0" kern="100" dirty="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hangingPunct="0">
                        <a:spcAft>
                          <a:spcPts val="0"/>
                        </a:spcAft>
                      </a:pPr>
                      <a:r>
                        <a:rPr lang="en-US" sz="1400" spc="3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WG</a:t>
                      </a:r>
                      <a:r>
                        <a:rPr lang="ja-JP" sz="1400" spc="3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ごとに月</a:t>
                      </a:r>
                      <a:r>
                        <a:rPr lang="en-US" sz="1400" spc="3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1</a:t>
                      </a:r>
                      <a:r>
                        <a:rPr lang="ja-JP" sz="1400" spc="3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a:t>
                      </a:r>
                      <a:r>
                        <a:rPr lang="en-US" sz="1400" spc="3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3</a:t>
                      </a:r>
                      <a:r>
                        <a:rPr lang="ja-JP" sz="1400" spc="3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回</a:t>
                      </a:r>
                      <a:endParaRPr lang="ja-JP" sz="140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69231832"/>
                  </a:ext>
                </a:extLst>
              </a:tr>
              <a:tr h="261403">
                <a:tc>
                  <a:txBody>
                    <a:bodyPr/>
                    <a:lstStyle/>
                    <a:p>
                      <a:pPr algn="just">
                        <a:spcAft>
                          <a:spcPts val="0"/>
                        </a:spcAft>
                      </a:pPr>
                      <a:r>
                        <a:rPr lang="en-US" sz="1400" b="0" kern="0" spc="30">
                          <a:solidFill>
                            <a:schemeClr val="tx1"/>
                          </a:solidFill>
                          <a:effectLst/>
                          <a:latin typeface="+mn-ea"/>
                          <a:ea typeface="+mn-ea"/>
                        </a:rPr>
                        <a:t>ToIP</a:t>
                      </a:r>
                      <a:endParaRPr lang="ja-JP" sz="1400" b="0" kern="10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hangingPunct="0">
                        <a:spcAft>
                          <a:spcPts val="0"/>
                        </a:spcAft>
                      </a:pPr>
                      <a:r>
                        <a:rPr lang="en-US" sz="1400" spc="3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WG</a:t>
                      </a:r>
                      <a:r>
                        <a:rPr lang="ja-JP" sz="1400" spc="3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ごとに月</a:t>
                      </a:r>
                      <a:r>
                        <a:rPr lang="en-US" sz="1400" spc="3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1</a:t>
                      </a:r>
                      <a:r>
                        <a:rPr lang="ja-JP" sz="1400" spc="3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a:t>
                      </a:r>
                      <a:r>
                        <a:rPr lang="en-US" sz="1400" spc="3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3</a:t>
                      </a:r>
                      <a:r>
                        <a:rPr lang="ja-JP" sz="1400" spc="3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回</a:t>
                      </a:r>
                      <a:endParaRPr lang="ja-JP" sz="140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92819402"/>
                  </a:ext>
                </a:extLst>
              </a:tr>
              <a:tr h="261403">
                <a:tc>
                  <a:txBody>
                    <a:bodyPr/>
                    <a:lstStyle/>
                    <a:p>
                      <a:pPr algn="just">
                        <a:spcAft>
                          <a:spcPts val="0"/>
                        </a:spcAft>
                      </a:pPr>
                      <a:r>
                        <a:rPr lang="en-US" sz="1400" b="0" kern="0" spc="30">
                          <a:solidFill>
                            <a:schemeClr val="tx1"/>
                          </a:solidFill>
                          <a:effectLst/>
                          <a:latin typeface="+mn-ea"/>
                          <a:ea typeface="+mn-ea"/>
                        </a:rPr>
                        <a:t>IETF</a:t>
                      </a:r>
                      <a:endParaRPr lang="ja-JP" sz="1400" b="0" kern="10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hangingPunct="0">
                        <a:spcAft>
                          <a:spcPts val="0"/>
                        </a:spcAft>
                      </a:pPr>
                      <a:r>
                        <a:rPr lang="en-US" sz="1400" spc="3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WG</a:t>
                      </a:r>
                      <a:r>
                        <a:rPr lang="ja-JP" sz="1400" spc="3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ごとに年</a:t>
                      </a:r>
                      <a:r>
                        <a:rPr lang="en-US" sz="1400" spc="3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3</a:t>
                      </a:r>
                      <a:r>
                        <a:rPr lang="ja-JP" sz="1400" spc="3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a:t>
                      </a:r>
                      <a:r>
                        <a:rPr lang="en-US" sz="1400" spc="3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5</a:t>
                      </a:r>
                      <a:r>
                        <a:rPr lang="ja-JP" sz="1400" spc="3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回</a:t>
                      </a:r>
                      <a:endParaRPr lang="ja-JP" sz="140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11053493"/>
                  </a:ext>
                </a:extLst>
              </a:tr>
              <a:tr h="261403">
                <a:tc>
                  <a:txBody>
                    <a:bodyPr/>
                    <a:lstStyle/>
                    <a:p>
                      <a:pPr algn="just">
                        <a:spcAft>
                          <a:spcPts val="0"/>
                        </a:spcAft>
                      </a:pPr>
                      <a:r>
                        <a:rPr lang="en-US" sz="1400" b="0" kern="0" spc="30">
                          <a:solidFill>
                            <a:schemeClr val="tx1"/>
                          </a:solidFill>
                          <a:effectLst/>
                          <a:latin typeface="+mn-ea"/>
                          <a:ea typeface="+mn-ea"/>
                        </a:rPr>
                        <a:t>ITU-T SG17</a:t>
                      </a:r>
                      <a:endParaRPr lang="ja-JP" sz="1400" b="0" kern="10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hangingPunct="0">
                        <a:spcAft>
                          <a:spcPts val="0"/>
                        </a:spcAft>
                      </a:pPr>
                      <a:r>
                        <a:rPr lang="ja-JP" sz="1400" spc="3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年</a:t>
                      </a:r>
                      <a:r>
                        <a:rPr lang="en-US" sz="1400" spc="3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2</a:t>
                      </a:r>
                      <a:r>
                        <a:rPr lang="ja-JP" sz="1400" spc="3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回＋中間会合が開催されることもある</a:t>
                      </a:r>
                      <a:endParaRPr lang="ja-JP" sz="140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25911595"/>
                  </a:ext>
                </a:extLst>
              </a:tr>
              <a:tr h="261403">
                <a:tc>
                  <a:txBody>
                    <a:bodyPr/>
                    <a:lstStyle/>
                    <a:p>
                      <a:pPr algn="just">
                        <a:spcAft>
                          <a:spcPts val="0"/>
                        </a:spcAft>
                      </a:pPr>
                      <a:r>
                        <a:rPr lang="en-US" sz="1400" b="0" kern="0" spc="30">
                          <a:solidFill>
                            <a:schemeClr val="tx1"/>
                          </a:solidFill>
                          <a:effectLst/>
                          <a:latin typeface="+mn-ea"/>
                          <a:ea typeface="+mn-ea"/>
                        </a:rPr>
                        <a:t>ISO/TC 307</a:t>
                      </a:r>
                      <a:endParaRPr lang="ja-JP" sz="1400" b="0" kern="10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hangingPunct="0">
                        <a:spcAft>
                          <a:spcPts val="0"/>
                        </a:spcAft>
                      </a:pPr>
                      <a:r>
                        <a:rPr lang="ja-JP" sz="1400" spc="3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年</a:t>
                      </a:r>
                      <a:r>
                        <a:rPr lang="en-US" sz="1400" spc="3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2</a:t>
                      </a:r>
                      <a:r>
                        <a:rPr lang="ja-JP" sz="1400" spc="3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回＋中間会合が開催されることもある</a:t>
                      </a:r>
                      <a:endParaRPr lang="ja-JP" sz="140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2258553"/>
                  </a:ext>
                </a:extLst>
              </a:tr>
              <a:tr h="261403">
                <a:tc>
                  <a:txBody>
                    <a:bodyPr/>
                    <a:lstStyle/>
                    <a:p>
                      <a:pPr algn="just">
                        <a:spcAft>
                          <a:spcPts val="0"/>
                        </a:spcAft>
                      </a:pPr>
                      <a:r>
                        <a:rPr lang="en-US" sz="1400" b="0" kern="0" spc="30">
                          <a:solidFill>
                            <a:schemeClr val="tx1"/>
                          </a:solidFill>
                          <a:effectLst/>
                          <a:latin typeface="+mn-ea"/>
                          <a:ea typeface="+mn-ea"/>
                        </a:rPr>
                        <a:t>ISO-IEC JTC 1/SC 27</a:t>
                      </a:r>
                      <a:endParaRPr lang="ja-JP" sz="1400" b="0" kern="10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hangingPunct="0">
                        <a:spcAft>
                          <a:spcPts val="0"/>
                        </a:spcAft>
                      </a:pPr>
                      <a:r>
                        <a:rPr lang="ja-JP" sz="1400" spc="30" dirty="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年</a:t>
                      </a:r>
                      <a:r>
                        <a:rPr lang="en-US" sz="1400" spc="30" dirty="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2</a:t>
                      </a:r>
                      <a:r>
                        <a:rPr lang="ja-JP" sz="1400" spc="30" dirty="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回＋中間会合が開催されることもある</a:t>
                      </a:r>
                      <a:endParaRPr lang="ja-JP" sz="1400" dirty="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07281789"/>
                  </a:ext>
                </a:extLst>
              </a:tr>
            </a:tbl>
          </a:graphicData>
        </a:graphic>
      </p:graphicFrame>
      <p:sp>
        <p:nvSpPr>
          <p:cNvPr id="18" name="テキスト ボックス 17"/>
          <p:cNvSpPr txBox="1"/>
          <p:nvPr/>
        </p:nvSpPr>
        <p:spPr>
          <a:xfrm>
            <a:off x="331490" y="694114"/>
            <a:ext cx="8131473" cy="353764"/>
          </a:xfrm>
          <a:prstGeom prst="rect">
            <a:avLst/>
          </a:prstGeom>
          <a:noFill/>
        </p:spPr>
        <p:txBody>
          <a:bodyPr wrap="square" lIns="36000" rIns="36000" rtlCol="0" anchor="ctr">
            <a:noAutofit/>
          </a:bodyPr>
          <a:lstStyle/>
          <a:p>
            <a:pPr lvl="0" defTabSz="288000">
              <a:defRPr/>
            </a:pPr>
            <a:r>
              <a:rPr kumimoji="1" lang="en-US" altLang="ja-JP" sz="1600" b="1" i="0" u="none" strike="noStrike" kern="1200" cap="none" spc="0" normalizeH="0" baseline="0" noProof="0" dirty="0" smtClean="0">
                <a:ln>
                  <a:noFill/>
                </a:ln>
                <a:effectLst/>
                <a:uLnTx/>
                <a:uFillTx/>
                <a:latin typeface="Meiryo UI"/>
                <a:ea typeface="Meiryo UI"/>
                <a:cs typeface="+mn-cs"/>
              </a:rPr>
              <a:t>3.3.3.</a:t>
            </a:r>
            <a:r>
              <a:rPr kumimoji="1" lang="en-US" altLang="ja-JP" sz="1600" b="1" i="0" u="none" strike="noStrike" kern="1200" cap="none" spc="0" normalizeH="0" noProof="0" dirty="0" smtClean="0">
                <a:ln>
                  <a:noFill/>
                </a:ln>
                <a:effectLst/>
                <a:uLnTx/>
                <a:uFillTx/>
                <a:latin typeface="Meiryo UI"/>
                <a:ea typeface="Meiryo UI"/>
                <a:cs typeface="+mn-cs"/>
              </a:rPr>
              <a:t> </a:t>
            </a:r>
            <a:r>
              <a:rPr kumimoji="1" lang="ja-JP" altLang="en-US" sz="1600" b="1" i="0" u="none" strike="noStrike" kern="1200" cap="none" spc="0" normalizeH="0" noProof="0" dirty="0" smtClean="0">
                <a:ln>
                  <a:noFill/>
                </a:ln>
                <a:effectLst/>
                <a:uLnTx/>
                <a:uFillTx/>
                <a:latin typeface="Meiryo UI"/>
                <a:ea typeface="Meiryo UI"/>
                <a:cs typeface="+mn-cs"/>
              </a:rPr>
              <a:t>会議開催頻度</a:t>
            </a:r>
            <a:endParaRPr kumimoji="1" lang="en-US" altLang="ja-JP" sz="1600" b="1" i="0" u="none" strike="noStrike" kern="1200" cap="none" spc="0" normalizeH="0" baseline="0" noProof="0" dirty="0">
              <a:ln>
                <a:noFill/>
              </a:ln>
              <a:effectLst/>
              <a:uLnTx/>
              <a:uFillTx/>
              <a:latin typeface="Meiryo UI"/>
              <a:ea typeface="Meiryo UI"/>
              <a:cs typeface="+mn-cs"/>
            </a:endParaRPr>
          </a:p>
        </p:txBody>
      </p:sp>
      <p:graphicFrame>
        <p:nvGraphicFramePr>
          <p:cNvPr id="19" name="表 18"/>
          <p:cNvGraphicFramePr>
            <a:graphicFrameLocks noGrp="1"/>
          </p:cNvGraphicFramePr>
          <p:nvPr>
            <p:extLst>
              <p:ext uri="{D42A27DB-BD31-4B8C-83A1-F6EECF244321}">
                <p14:modId xmlns:p14="http://schemas.microsoft.com/office/powerpoint/2010/main" val="3662027638"/>
              </p:ext>
            </p:extLst>
          </p:nvPr>
        </p:nvGraphicFramePr>
        <p:xfrm>
          <a:off x="568009" y="4037308"/>
          <a:ext cx="8769981" cy="2304584"/>
        </p:xfrm>
        <a:graphic>
          <a:graphicData uri="http://schemas.openxmlformats.org/drawingml/2006/table">
            <a:tbl>
              <a:tblPr firstRow="1" firstCol="1" bandRow="1">
                <a:tableStyleId>{5C22544A-7EE6-4342-B048-85BDC9FD1C3A}</a:tableStyleId>
              </a:tblPr>
              <a:tblGrid>
                <a:gridCol w="2620463">
                  <a:extLst>
                    <a:ext uri="{9D8B030D-6E8A-4147-A177-3AD203B41FA5}">
                      <a16:colId xmlns:a16="http://schemas.microsoft.com/office/drawing/2014/main" val="3390103576"/>
                    </a:ext>
                  </a:extLst>
                </a:gridCol>
                <a:gridCol w="6149518">
                  <a:extLst>
                    <a:ext uri="{9D8B030D-6E8A-4147-A177-3AD203B41FA5}">
                      <a16:colId xmlns:a16="http://schemas.microsoft.com/office/drawing/2014/main" val="2406078270"/>
                    </a:ext>
                  </a:extLst>
                </a:gridCol>
              </a:tblGrid>
              <a:tr h="0">
                <a:tc>
                  <a:txBody>
                    <a:bodyPr/>
                    <a:lstStyle/>
                    <a:p>
                      <a:pPr algn="just">
                        <a:spcAft>
                          <a:spcPts val="0"/>
                        </a:spcAft>
                      </a:pPr>
                      <a:r>
                        <a:rPr lang="ja-JP" sz="1400" b="1" kern="0" spc="30" dirty="0">
                          <a:solidFill>
                            <a:schemeClr val="tx1"/>
                          </a:solidFill>
                          <a:effectLst/>
                          <a:latin typeface="+mn-ea"/>
                          <a:ea typeface="+mn-ea"/>
                        </a:rPr>
                        <a:t>国際標準化機関・団体</a:t>
                      </a:r>
                      <a:endParaRPr lang="ja-JP" sz="1400" b="1" kern="100" dirty="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pPr algn="just">
                        <a:spcAft>
                          <a:spcPts val="0"/>
                        </a:spcAft>
                      </a:pPr>
                      <a:r>
                        <a:rPr lang="ja-JP" altLang="en-US" sz="1400" b="1" kern="100" dirty="0" smtClean="0">
                          <a:solidFill>
                            <a:schemeClr val="tx1"/>
                          </a:solidFill>
                          <a:effectLst/>
                          <a:latin typeface="+mn-ea"/>
                          <a:ea typeface="+mn-ea"/>
                          <a:cs typeface="Times New Roman" panose="02020603050405020304" pitchFamily="18" charset="0"/>
                        </a:rPr>
                        <a:t>策定文書（規格含む）の方向性</a:t>
                      </a:r>
                      <a:endParaRPr lang="ja-JP" sz="1400" b="1" kern="100" dirty="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extLst>
                  <a:ext uri="{0D108BD9-81ED-4DB2-BD59-A6C34878D82A}">
                    <a16:rowId xmlns:a16="http://schemas.microsoft.com/office/drawing/2014/main" val="1133650034"/>
                  </a:ext>
                </a:extLst>
              </a:tr>
              <a:tr h="261403">
                <a:tc>
                  <a:txBody>
                    <a:bodyPr/>
                    <a:lstStyle/>
                    <a:p>
                      <a:pPr algn="just">
                        <a:spcAft>
                          <a:spcPts val="0"/>
                        </a:spcAft>
                      </a:pPr>
                      <a:r>
                        <a:rPr lang="en-US" sz="1400" b="0" kern="0" spc="30">
                          <a:solidFill>
                            <a:schemeClr val="tx1"/>
                          </a:solidFill>
                          <a:effectLst/>
                          <a:latin typeface="+mn-ea"/>
                          <a:ea typeface="+mn-ea"/>
                        </a:rPr>
                        <a:t>DIF</a:t>
                      </a:r>
                      <a:endParaRPr lang="ja-JP" sz="1400" b="0" kern="10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hangingPunct="0">
                        <a:spcAft>
                          <a:spcPts val="0"/>
                        </a:spcAft>
                      </a:pPr>
                      <a:r>
                        <a:rPr lang="ja-JP" sz="1400" spc="30" dirty="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分散型</a:t>
                      </a:r>
                      <a:r>
                        <a:rPr lang="en-US" sz="1400" spc="30" dirty="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ID</a:t>
                      </a:r>
                      <a:r>
                        <a:rPr lang="ja-JP" sz="1400" spc="30" dirty="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実現のための技術規格・文書</a:t>
                      </a:r>
                      <a:endParaRPr lang="ja-JP" sz="1400" dirty="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50575583"/>
                  </a:ext>
                </a:extLst>
              </a:tr>
              <a:tr h="261403">
                <a:tc>
                  <a:txBody>
                    <a:bodyPr/>
                    <a:lstStyle/>
                    <a:p>
                      <a:pPr algn="just">
                        <a:spcAft>
                          <a:spcPts val="0"/>
                        </a:spcAft>
                      </a:pPr>
                      <a:r>
                        <a:rPr lang="en-US" sz="1400" b="0" kern="0" spc="30">
                          <a:solidFill>
                            <a:schemeClr val="tx1"/>
                          </a:solidFill>
                          <a:effectLst/>
                          <a:latin typeface="+mn-ea"/>
                          <a:ea typeface="+mn-ea"/>
                        </a:rPr>
                        <a:t>W3C</a:t>
                      </a:r>
                      <a:endParaRPr lang="ja-JP" sz="1400" b="0" kern="10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hangingPunct="0">
                        <a:spcAft>
                          <a:spcPts val="0"/>
                        </a:spcAft>
                      </a:pPr>
                      <a:r>
                        <a:rPr lang="ja-JP" sz="1400" spc="3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ウェブを発展させるための技術規格・文書</a:t>
                      </a:r>
                      <a:endParaRPr lang="ja-JP" sz="140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6841054"/>
                  </a:ext>
                </a:extLst>
              </a:tr>
              <a:tr h="261403">
                <a:tc>
                  <a:txBody>
                    <a:bodyPr/>
                    <a:lstStyle/>
                    <a:p>
                      <a:pPr algn="just">
                        <a:spcAft>
                          <a:spcPts val="0"/>
                        </a:spcAft>
                      </a:pPr>
                      <a:r>
                        <a:rPr lang="en-US" sz="1400" b="0" kern="0" spc="30" dirty="0">
                          <a:solidFill>
                            <a:schemeClr val="tx1"/>
                          </a:solidFill>
                          <a:effectLst/>
                          <a:latin typeface="+mn-ea"/>
                          <a:ea typeface="+mn-ea"/>
                        </a:rPr>
                        <a:t>OIDF</a:t>
                      </a:r>
                      <a:endParaRPr lang="ja-JP" sz="1400" b="0" kern="100" dirty="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hangingPunct="0">
                        <a:spcAft>
                          <a:spcPts val="0"/>
                        </a:spcAft>
                      </a:pPr>
                      <a:r>
                        <a:rPr lang="en-US" sz="1400" spc="3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OpenID Connect</a:t>
                      </a:r>
                      <a:r>
                        <a:rPr lang="ja-JP" sz="1400" spc="3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を普及させるための技術規格・文書</a:t>
                      </a:r>
                      <a:endParaRPr lang="ja-JP" sz="140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69231832"/>
                  </a:ext>
                </a:extLst>
              </a:tr>
              <a:tr h="261403">
                <a:tc>
                  <a:txBody>
                    <a:bodyPr/>
                    <a:lstStyle/>
                    <a:p>
                      <a:pPr algn="just">
                        <a:spcAft>
                          <a:spcPts val="0"/>
                        </a:spcAft>
                      </a:pPr>
                      <a:r>
                        <a:rPr lang="en-US" sz="1400" b="0" kern="0" spc="30">
                          <a:solidFill>
                            <a:schemeClr val="tx1"/>
                          </a:solidFill>
                          <a:effectLst/>
                          <a:latin typeface="+mn-ea"/>
                          <a:ea typeface="+mn-ea"/>
                        </a:rPr>
                        <a:t>ToIP</a:t>
                      </a:r>
                      <a:endParaRPr lang="ja-JP" sz="1400" b="0" kern="10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hangingPunct="0">
                        <a:spcAft>
                          <a:spcPts val="0"/>
                        </a:spcAft>
                      </a:pPr>
                      <a:r>
                        <a:rPr lang="ja-JP" sz="1400" spc="3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分散型</a:t>
                      </a:r>
                      <a:r>
                        <a:rPr lang="en-US" sz="1400" spc="3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ID</a:t>
                      </a:r>
                      <a:r>
                        <a:rPr lang="ja-JP" sz="1400" spc="3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関連規格の相互運用性を高めるためのガバナンス</a:t>
                      </a:r>
                      <a:endParaRPr lang="ja-JP" sz="140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92819402"/>
                  </a:ext>
                </a:extLst>
              </a:tr>
              <a:tr h="261403">
                <a:tc>
                  <a:txBody>
                    <a:bodyPr/>
                    <a:lstStyle/>
                    <a:p>
                      <a:pPr algn="just">
                        <a:spcAft>
                          <a:spcPts val="0"/>
                        </a:spcAft>
                      </a:pPr>
                      <a:r>
                        <a:rPr lang="en-US" sz="1400" b="0" kern="0" spc="30">
                          <a:solidFill>
                            <a:schemeClr val="tx1"/>
                          </a:solidFill>
                          <a:effectLst/>
                          <a:latin typeface="+mn-ea"/>
                          <a:ea typeface="+mn-ea"/>
                        </a:rPr>
                        <a:t>IETF</a:t>
                      </a:r>
                      <a:endParaRPr lang="ja-JP" sz="1400" b="0" kern="10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hangingPunct="0">
                        <a:spcAft>
                          <a:spcPts val="0"/>
                        </a:spcAft>
                      </a:pPr>
                      <a:r>
                        <a:rPr lang="ja-JP" sz="1400" spc="3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インターネットを公正でオープンなものにするための技術規格・文書</a:t>
                      </a:r>
                      <a:endParaRPr lang="ja-JP" sz="140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11053493"/>
                  </a:ext>
                </a:extLst>
              </a:tr>
              <a:tr h="261403">
                <a:tc>
                  <a:txBody>
                    <a:bodyPr/>
                    <a:lstStyle/>
                    <a:p>
                      <a:pPr algn="just">
                        <a:spcAft>
                          <a:spcPts val="0"/>
                        </a:spcAft>
                      </a:pPr>
                      <a:r>
                        <a:rPr lang="en-US" sz="1400" b="0" kern="0" spc="30">
                          <a:solidFill>
                            <a:schemeClr val="tx1"/>
                          </a:solidFill>
                          <a:effectLst/>
                          <a:latin typeface="+mn-ea"/>
                          <a:ea typeface="+mn-ea"/>
                        </a:rPr>
                        <a:t>ITU-T SG17</a:t>
                      </a:r>
                      <a:endParaRPr lang="ja-JP" sz="1400" b="0" kern="10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hangingPunct="0">
                        <a:spcAft>
                          <a:spcPts val="0"/>
                        </a:spcAft>
                      </a:pPr>
                      <a:r>
                        <a:rPr lang="en-US" sz="1400" spc="3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ICT</a:t>
                      </a:r>
                      <a:r>
                        <a:rPr lang="ja-JP" sz="1400" spc="3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分野における信頼性・セキュリティを向上させるためのガバナンス規格</a:t>
                      </a:r>
                      <a:endParaRPr lang="ja-JP" sz="140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25911595"/>
                  </a:ext>
                </a:extLst>
              </a:tr>
              <a:tr h="261403">
                <a:tc>
                  <a:txBody>
                    <a:bodyPr/>
                    <a:lstStyle/>
                    <a:p>
                      <a:pPr algn="just">
                        <a:spcAft>
                          <a:spcPts val="0"/>
                        </a:spcAft>
                      </a:pPr>
                      <a:r>
                        <a:rPr lang="en-US" sz="1400" b="0" kern="0" spc="30">
                          <a:solidFill>
                            <a:schemeClr val="tx1"/>
                          </a:solidFill>
                          <a:effectLst/>
                          <a:latin typeface="+mn-ea"/>
                          <a:ea typeface="+mn-ea"/>
                        </a:rPr>
                        <a:t>ISO/TC 307</a:t>
                      </a:r>
                      <a:endParaRPr lang="ja-JP" sz="1400" b="0" kern="10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hangingPunct="0">
                        <a:spcAft>
                          <a:spcPts val="0"/>
                        </a:spcAft>
                      </a:pPr>
                      <a:r>
                        <a:rPr lang="ja-JP" sz="1400" spc="3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ブロックチェーン技術のガバナンス規格</a:t>
                      </a:r>
                      <a:endParaRPr lang="ja-JP" sz="140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2258553"/>
                  </a:ext>
                </a:extLst>
              </a:tr>
              <a:tr h="261403">
                <a:tc>
                  <a:txBody>
                    <a:bodyPr/>
                    <a:lstStyle/>
                    <a:p>
                      <a:pPr algn="just">
                        <a:spcAft>
                          <a:spcPts val="0"/>
                        </a:spcAft>
                      </a:pPr>
                      <a:r>
                        <a:rPr lang="en-US" sz="1400" b="0" kern="0" spc="30">
                          <a:solidFill>
                            <a:schemeClr val="tx1"/>
                          </a:solidFill>
                          <a:effectLst/>
                          <a:latin typeface="+mn-ea"/>
                          <a:ea typeface="+mn-ea"/>
                        </a:rPr>
                        <a:t>ISO-IEC JTC 1/SC 27</a:t>
                      </a:r>
                      <a:endParaRPr lang="ja-JP" sz="1400" b="0" kern="10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hangingPunct="0">
                        <a:spcAft>
                          <a:spcPts val="0"/>
                        </a:spcAft>
                      </a:pPr>
                      <a:r>
                        <a:rPr lang="ja-JP" sz="1400" spc="30" dirty="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データ・情報のガバナンス規格</a:t>
                      </a:r>
                      <a:endParaRPr lang="ja-JP" sz="1400" dirty="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07281789"/>
                  </a:ext>
                </a:extLst>
              </a:tr>
            </a:tbl>
          </a:graphicData>
        </a:graphic>
      </p:graphicFrame>
      <p:sp>
        <p:nvSpPr>
          <p:cNvPr id="20" name="テキスト ボックス 19"/>
          <p:cNvSpPr txBox="1"/>
          <p:nvPr/>
        </p:nvSpPr>
        <p:spPr>
          <a:xfrm>
            <a:off x="331490" y="3594203"/>
            <a:ext cx="8131473" cy="353764"/>
          </a:xfrm>
          <a:prstGeom prst="rect">
            <a:avLst/>
          </a:prstGeom>
          <a:noFill/>
        </p:spPr>
        <p:txBody>
          <a:bodyPr wrap="square" lIns="36000" rIns="36000" rtlCol="0" anchor="ctr">
            <a:noAutofit/>
          </a:bodyPr>
          <a:lstStyle/>
          <a:p>
            <a:pPr lvl="0" defTabSz="288000">
              <a:defRPr/>
            </a:pPr>
            <a:r>
              <a:rPr kumimoji="1" lang="en-US" altLang="ja-JP" sz="1600" b="1" i="0" u="none" strike="noStrike" kern="1200" cap="none" spc="0" normalizeH="0" baseline="0" noProof="0" dirty="0" smtClean="0">
                <a:ln>
                  <a:noFill/>
                </a:ln>
                <a:effectLst/>
                <a:uLnTx/>
                <a:uFillTx/>
                <a:latin typeface="Meiryo UI"/>
                <a:ea typeface="Meiryo UI"/>
                <a:cs typeface="+mn-cs"/>
              </a:rPr>
              <a:t>3.3.4.</a:t>
            </a:r>
            <a:r>
              <a:rPr kumimoji="1" lang="en-US" altLang="ja-JP" sz="1600" b="1" i="0" u="none" strike="noStrike" kern="1200" cap="none" spc="0" normalizeH="0" noProof="0" dirty="0" smtClean="0">
                <a:ln>
                  <a:noFill/>
                </a:ln>
                <a:effectLst/>
                <a:uLnTx/>
                <a:uFillTx/>
                <a:latin typeface="Meiryo UI"/>
                <a:ea typeface="Meiryo UI"/>
                <a:cs typeface="+mn-cs"/>
              </a:rPr>
              <a:t> </a:t>
            </a:r>
            <a:r>
              <a:rPr kumimoji="1" lang="ja-JP" altLang="en-US" sz="1600" b="1" i="0" u="none" strike="noStrike" kern="1200" cap="none" spc="0" normalizeH="0" noProof="0" dirty="0" smtClean="0">
                <a:ln>
                  <a:noFill/>
                </a:ln>
                <a:effectLst/>
                <a:uLnTx/>
                <a:uFillTx/>
                <a:latin typeface="Meiryo UI"/>
                <a:ea typeface="Meiryo UI"/>
                <a:cs typeface="+mn-cs"/>
              </a:rPr>
              <a:t>策定文書（規格含む）の方向性</a:t>
            </a:r>
            <a:endParaRPr kumimoji="1" lang="en-US" altLang="ja-JP" sz="1600" b="1" i="0" u="none" strike="noStrike" kern="1200" cap="none" spc="0" normalizeH="0" baseline="0" noProof="0" dirty="0">
              <a:ln>
                <a:noFill/>
              </a:ln>
              <a:effectLst/>
              <a:uLnTx/>
              <a:uFillTx/>
              <a:latin typeface="Meiryo UI"/>
              <a:ea typeface="Meiryo UI"/>
              <a:cs typeface="+mn-cs"/>
            </a:endParaRPr>
          </a:p>
        </p:txBody>
      </p:sp>
    </p:spTree>
    <p:extLst>
      <p:ext uri="{BB962C8B-B14F-4D97-AF65-F5344CB8AC3E}">
        <p14:creationId xmlns:p14="http://schemas.microsoft.com/office/powerpoint/2010/main" val="951279384"/>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タイトル 6"/>
          <p:cNvSpPr>
            <a:spLocks noGrp="1"/>
          </p:cNvSpPr>
          <p:nvPr>
            <p:ph type="title"/>
          </p:nvPr>
        </p:nvSpPr>
        <p:spPr>
          <a:xfrm>
            <a:off x="331490" y="164693"/>
            <a:ext cx="9243021" cy="412538"/>
          </a:xfrm>
        </p:spPr>
        <p:txBody>
          <a:bodyPr>
            <a:normAutofit/>
          </a:bodyPr>
          <a:lstStyle/>
          <a:p>
            <a:pPr marL="266700" indent="-266700"/>
            <a:r>
              <a:rPr lang="en-US" altLang="ja-JP" sz="2000" dirty="0"/>
              <a:t>3</a:t>
            </a:r>
            <a:r>
              <a:rPr lang="en-US" altLang="ja-JP" sz="2000" dirty="0" smtClean="0"/>
              <a:t>.3</a:t>
            </a:r>
            <a:r>
              <a:rPr lang="en-US" altLang="ja-JP" sz="2000" dirty="0"/>
              <a:t>. </a:t>
            </a:r>
            <a:r>
              <a:rPr lang="ja-JP" altLang="en-US" sz="2000" dirty="0"/>
              <a:t>国際標準化機関・団体の比較</a:t>
            </a:r>
            <a:r>
              <a:rPr lang="ja-JP" altLang="en-US" sz="2000" dirty="0" smtClean="0"/>
              <a:t>整理 </a:t>
            </a:r>
            <a:r>
              <a:rPr lang="ja-JP" altLang="en-US" sz="2000" dirty="0" err="1" smtClean="0"/>
              <a:t>ー</a:t>
            </a:r>
            <a:r>
              <a:rPr lang="ja-JP" altLang="en-US" sz="2000" dirty="0" smtClean="0"/>
              <a:t>　結果</a:t>
            </a:r>
            <a:endParaRPr lang="ja-JP" altLang="en-US" sz="2000" dirty="0"/>
          </a:p>
        </p:txBody>
      </p:sp>
      <p:sp>
        <p:nvSpPr>
          <p:cNvPr id="20" name="テキスト ボックス 19"/>
          <p:cNvSpPr txBox="1"/>
          <p:nvPr/>
        </p:nvSpPr>
        <p:spPr>
          <a:xfrm>
            <a:off x="334743" y="699292"/>
            <a:ext cx="8131473" cy="353764"/>
          </a:xfrm>
          <a:prstGeom prst="rect">
            <a:avLst/>
          </a:prstGeom>
          <a:noFill/>
        </p:spPr>
        <p:txBody>
          <a:bodyPr wrap="square" lIns="36000" rIns="36000" rtlCol="0" anchor="ctr">
            <a:noAutofit/>
          </a:bodyPr>
          <a:lstStyle/>
          <a:p>
            <a:pPr lvl="0" defTabSz="288000">
              <a:defRPr/>
            </a:pPr>
            <a:r>
              <a:rPr kumimoji="1" lang="en-US" altLang="ja-JP" sz="1600" b="1" i="0" u="none" strike="noStrike" kern="1200" cap="none" spc="0" normalizeH="0" baseline="0" noProof="0" dirty="0" smtClean="0">
                <a:ln>
                  <a:noFill/>
                </a:ln>
                <a:effectLst/>
                <a:uLnTx/>
                <a:uFillTx/>
                <a:latin typeface="Meiryo UI"/>
                <a:ea typeface="Meiryo UI"/>
                <a:cs typeface="+mn-cs"/>
              </a:rPr>
              <a:t>3.3.4.</a:t>
            </a:r>
            <a:r>
              <a:rPr kumimoji="1" lang="en-US" altLang="ja-JP" sz="1600" b="1" i="0" u="none" strike="noStrike" kern="1200" cap="none" spc="0" normalizeH="0" noProof="0" dirty="0" smtClean="0">
                <a:ln>
                  <a:noFill/>
                </a:ln>
                <a:effectLst/>
                <a:uLnTx/>
                <a:uFillTx/>
                <a:latin typeface="Meiryo UI"/>
                <a:ea typeface="Meiryo UI"/>
                <a:cs typeface="+mn-cs"/>
              </a:rPr>
              <a:t> </a:t>
            </a:r>
            <a:r>
              <a:rPr kumimoji="1" lang="ja-JP" altLang="en-US" sz="1600" b="1" i="0" u="none" strike="noStrike" kern="1200" cap="none" spc="0" normalizeH="0" noProof="0" dirty="0" smtClean="0">
                <a:ln>
                  <a:noFill/>
                </a:ln>
                <a:effectLst/>
                <a:uLnTx/>
                <a:uFillTx/>
                <a:latin typeface="Meiryo UI"/>
                <a:ea typeface="Meiryo UI"/>
                <a:cs typeface="+mn-cs"/>
              </a:rPr>
              <a:t>策定文書（規格含む）の方向性に関する考察</a:t>
            </a:r>
            <a:endParaRPr kumimoji="1" lang="en-US" altLang="ja-JP" sz="1600" b="1" i="0" u="none" strike="noStrike" kern="1200" cap="none" spc="0" normalizeH="0" baseline="0" noProof="0" dirty="0">
              <a:ln>
                <a:noFill/>
              </a:ln>
              <a:effectLst/>
              <a:uLnTx/>
              <a:uFillTx/>
              <a:latin typeface="Meiryo UI"/>
              <a:ea typeface="Meiryo UI"/>
              <a:cs typeface="+mn-cs"/>
            </a:endParaRPr>
          </a:p>
        </p:txBody>
      </p:sp>
      <p:sp>
        <p:nvSpPr>
          <p:cNvPr id="2" name="正方形/長方形 1"/>
          <p:cNvSpPr/>
          <p:nvPr/>
        </p:nvSpPr>
        <p:spPr>
          <a:xfrm>
            <a:off x="331490" y="1208915"/>
            <a:ext cx="9379580" cy="5340741"/>
          </a:xfrm>
          <a:prstGeom prst="rect">
            <a:avLst/>
          </a:prstGeom>
        </p:spPr>
        <p:txBody>
          <a:bodyPr wrap="square">
            <a:noAutofit/>
          </a:bodyPr>
          <a:lstStyle/>
          <a:p>
            <a:r>
              <a:rPr lang="ja-JP" altLang="en-US" sz="1400" dirty="0" smtClean="0"/>
              <a:t>　異なる</a:t>
            </a:r>
            <a:r>
              <a:rPr lang="ja-JP" altLang="en-US" sz="1400" dirty="0"/>
              <a:t>国際標準化機関・団体により策定された規格であっても、技術規格・文書においては、互いの規格を引用している箇所が見られた</a:t>
            </a:r>
            <a:r>
              <a:rPr lang="ja-JP" altLang="en-US" sz="1400" dirty="0" smtClean="0"/>
              <a:t>。</a:t>
            </a:r>
            <a:endParaRPr lang="en-US" altLang="ja-JP" sz="1400" dirty="0" smtClean="0"/>
          </a:p>
          <a:p>
            <a:endParaRPr lang="ja-JP" altLang="en-US" sz="1400" dirty="0"/>
          </a:p>
          <a:p>
            <a:r>
              <a:rPr lang="ja-JP" altLang="en-US" sz="1400" dirty="0" smtClean="0"/>
              <a:t>　</a:t>
            </a:r>
            <a:r>
              <a:rPr lang="en-US" altLang="ja-JP" sz="1400" dirty="0" smtClean="0"/>
              <a:t>DIF</a:t>
            </a:r>
            <a:r>
              <a:rPr lang="ja-JP" altLang="en-US" sz="1400" dirty="0" err="1"/>
              <a:t>にて</a:t>
            </a:r>
            <a:r>
              <a:rPr lang="ja-JP" altLang="en-US" sz="1400" dirty="0"/>
              <a:t>策定中の、</a:t>
            </a:r>
            <a:r>
              <a:rPr lang="en-US" altLang="ja-JP" sz="1400" dirty="0"/>
              <a:t>VC</a:t>
            </a:r>
            <a:r>
              <a:rPr lang="ja-JP" altLang="en-US" sz="1400" dirty="0"/>
              <a:t>を発行・提示するためのプロトコルである</a:t>
            </a:r>
            <a:r>
              <a:rPr lang="en-US" altLang="ja-JP" sz="1400" dirty="0"/>
              <a:t>WACI-PEX</a:t>
            </a:r>
            <a:r>
              <a:rPr lang="ja-JP" altLang="en-US" sz="1400" dirty="0"/>
              <a:t>は、適用できる</a:t>
            </a:r>
            <a:r>
              <a:rPr lang="en-US" altLang="ja-JP" sz="1400" dirty="0"/>
              <a:t>VC</a:t>
            </a:r>
            <a:r>
              <a:rPr lang="ja-JP" altLang="en-US" sz="1400" dirty="0"/>
              <a:t>を、</a:t>
            </a:r>
            <a:r>
              <a:rPr lang="en-US" altLang="ja-JP" sz="1400" dirty="0"/>
              <a:t>JSON Web Signature (JWS)</a:t>
            </a:r>
            <a:r>
              <a:rPr lang="ja-JP" altLang="en-US" sz="1400" dirty="0"/>
              <a:t>又は</a:t>
            </a:r>
            <a:r>
              <a:rPr lang="en-US" altLang="ja-JP" sz="1400" dirty="0"/>
              <a:t>Ed25519 Signature 2018 </a:t>
            </a:r>
            <a:r>
              <a:rPr lang="en-US" altLang="ja-JP" sz="1400" baseline="30000" dirty="0" smtClean="0"/>
              <a:t>1)</a:t>
            </a:r>
            <a:r>
              <a:rPr lang="ja-JP" altLang="en-US" sz="1400" dirty="0" smtClean="0"/>
              <a:t>を</a:t>
            </a:r>
            <a:r>
              <a:rPr lang="ja-JP" altLang="en-US" sz="1400" dirty="0"/>
              <a:t>使用し、かつ</a:t>
            </a:r>
            <a:r>
              <a:rPr lang="en-US" altLang="ja-JP" sz="1400" dirty="0"/>
              <a:t>VC Data Model</a:t>
            </a:r>
            <a:r>
              <a:rPr lang="ja-JP" altLang="en-US" sz="1400" dirty="0"/>
              <a:t>規格に準拠した</a:t>
            </a:r>
            <a:r>
              <a:rPr lang="en-US" altLang="ja-JP" sz="1400" dirty="0"/>
              <a:t>VC</a:t>
            </a:r>
            <a:r>
              <a:rPr lang="ja-JP" altLang="en-US" sz="1400" dirty="0"/>
              <a:t>を限定して</a:t>
            </a:r>
            <a:r>
              <a:rPr lang="ja-JP" altLang="en-US" sz="1400" dirty="0" smtClean="0"/>
              <a:t>いる</a:t>
            </a:r>
            <a:r>
              <a:rPr lang="en-US" altLang="ja-JP" sz="1400" baseline="30000" dirty="0"/>
              <a:t>2</a:t>
            </a:r>
            <a:r>
              <a:rPr lang="en-US" altLang="ja-JP" sz="1400" baseline="30000" dirty="0" smtClean="0"/>
              <a:t>) </a:t>
            </a:r>
            <a:r>
              <a:rPr lang="ja-JP" altLang="en-US" sz="1400" dirty="0" err="1" smtClean="0"/>
              <a:t>。</a:t>
            </a:r>
            <a:r>
              <a:rPr lang="ja-JP" altLang="en-US" sz="1400" dirty="0"/>
              <a:t>同じく</a:t>
            </a:r>
            <a:r>
              <a:rPr lang="en-US" altLang="ja-JP" sz="1400" dirty="0"/>
              <a:t>DIF</a:t>
            </a:r>
            <a:r>
              <a:rPr lang="ja-JP" altLang="en-US" sz="1400" dirty="0" err="1"/>
              <a:t>にて</a:t>
            </a:r>
            <a:r>
              <a:rPr lang="ja-JP" altLang="en-US" sz="1400" dirty="0"/>
              <a:t>策定中の</a:t>
            </a:r>
            <a:r>
              <a:rPr lang="en-US" altLang="ja-JP" sz="1400" dirty="0"/>
              <a:t>JWS Test Suite</a:t>
            </a:r>
            <a:r>
              <a:rPr lang="ja-JP" altLang="en-US" sz="1400" dirty="0"/>
              <a:t>は、</a:t>
            </a:r>
            <a:r>
              <a:rPr lang="en-US" altLang="ja-JP" sz="1400" dirty="0"/>
              <a:t>W3C</a:t>
            </a:r>
            <a:r>
              <a:rPr lang="ja-JP" altLang="en-US" sz="1400" dirty="0"/>
              <a:t>規格の</a:t>
            </a:r>
            <a:r>
              <a:rPr lang="en-US" altLang="ja-JP" sz="1400" dirty="0"/>
              <a:t>VC Data Model</a:t>
            </a:r>
            <a:r>
              <a:rPr lang="ja-JP" altLang="en-US" sz="1400" dirty="0"/>
              <a:t>に準拠した</a:t>
            </a:r>
            <a:r>
              <a:rPr lang="en-US" altLang="ja-JP" sz="1400" dirty="0"/>
              <a:t>VC</a:t>
            </a:r>
            <a:r>
              <a:rPr lang="ja-JP" altLang="en-US" sz="1400" dirty="0"/>
              <a:t>と</a:t>
            </a:r>
            <a:r>
              <a:rPr lang="en-US" altLang="ja-JP" sz="1400" dirty="0"/>
              <a:t>VP</a:t>
            </a:r>
            <a:r>
              <a:rPr lang="ja-JP" altLang="en-US" sz="1400" dirty="0"/>
              <a:t>を生成するために使用され、</a:t>
            </a:r>
            <a:r>
              <a:rPr lang="en-US" altLang="ja-JP" sz="1400" dirty="0"/>
              <a:t>JSON Web Signature</a:t>
            </a:r>
            <a:r>
              <a:rPr lang="ja-JP" altLang="en-US" sz="1400" dirty="0"/>
              <a:t>のインプリメンテーション間の相互運用性テストを可能とすることを目的として</a:t>
            </a:r>
            <a:r>
              <a:rPr lang="ja-JP" altLang="en-US" sz="1400" dirty="0" smtClean="0"/>
              <a:t>いる</a:t>
            </a:r>
            <a:r>
              <a:rPr lang="en-US" altLang="ja-JP" sz="1400" baseline="30000" dirty="0" smtClean="0"/>
              <a:t>3)</a:t>
            </a:r>
            <a:r>
              <a:rPr lang="ja-JP" altLang="en-US" sz="1400" dirty="0" err="1" smtClean="0"/>
              <a:t>。</a:t>
            </a:r>
            <a:endParaRPr lang="en-US" altLang="ja-JP" sz="1400" dirty="0" smtClean="0"/>
          </a:p>
          <a:p>
            <a:r>
              <a:rPr lang="ja-JP" altLang="en-US" sz="1400" dirty="0"/>
              <a:t>　</a:t>
            </a:r>
            <a:r>
              <a:rPr lang="en-US" altLang="ja-JP" sz="1400" dirty="0" smtClean="0"/>
              <a:t>W3C</a:t>
            </a:r>
            <a:r>
              <a:rPr lang="ja-JP" altLang="en-US" sz="1400" dirty="0"/>
              <a:t>規格の</a:t>
            </a:r>
            <a:r>
              <a:rPr lang="en-US" altLang="ja-JP" sz="1400" dirty="0"/>
              <a:t>VC Data Model</a:t>
            </a:r>
            <a:r>
              <a:rPr lang="ja-JP" altLang="en-US" sz="1400" dirty="0"/>
              <a:t>は、規格策定時に</a:t>
            </a:r>
            <a:r>
              <a:rPr lang="en-US" altLang="ja-JP" sz="1400" dirty="0"/>
              <a:t>JWS</a:t>
            </a:r>
            <a:r>
              <a:rPr lang="ja-JP" altLang="en-US" sz="1400" dirty="0"/>
              <a:t>を使用した</a:t>
            </a:r>
            <a:r>
              <a:rPr lang="en-US" altLang="ja-JP" sz="1400" dirty="0"/>
              <a:t>JSON Web Token (JWT)</a:t>
            </a:r>
            <a:r>
              <a:rPr lang="ja-JP" altLang="en-US" sz="1400" dirty="0" err="1"/>
              <a:t>、</a:t>
            </a:r>
            <a:r>
              <a:rPr lang="en-US" altLang="ja-JP" sz="1400" dirty="0"/>
              <a:t>Data Integrity Proof</a:t>
            </a:r>
            <a:r>
              <a:rPr lang="ja-JP" altLang="en-US" sz="1400" dirty="0" err="1"/>
              <a:t>、</a:t>
            </a:r>
            <a:r>
              <a:rPr lang="en-US" altLang="ja-JP" sz="1400" dirty="0" err="1"/>
              <a:t>Camenisch-Lysyanskaya</a:t>
            </a:r>
            <a:r>
              <a:rPr lang="en-US" altLang="ja-JP" sz="1400" dirty="0"/>
              <a:t> Zero-Knowledge Proofs</a:t>
            </a:r>
            <a:r>
              <a:rPr lang="ja-JP" altLang="en-US" sz="1400" dirty="0"/>
              <a:t>の３つの証明書メカニズムにおいて適用できることを確認している。また、規格文書においては、</a:t>
            </a:r>
            <a:r>
              <a:rPr lang="en-US" altLang="ja-JP" sz="1400" dirty="0"/>
              <a:t>JSON</a:t>
            </a:r>
            <a:r>
              <a:rPr lang="ja-JP" altLang="en-US" sz="1400" dirty="0"/>
              <a:t>および</a:t>
            </a:r>
            <a:r>
              <a:rPr lang="en-US" altLang="ja-JP" sz="1400" dirty="0"/>
              <a:t>JSON-LD</a:t>
            </a:r>
            <a:r>
              <a:rPr lang="ja-JP" altLang="en-US" sz="1400" dirty="0"/>
              <a:t>による</a:t>
            </a:r>
            <a:r>
              <a:rPr lang="en-US" altLang="ja-JP" sz="1400" dirty="0"/>
              <a:t>VC</a:t>
            </a:r>
            <a:r>
              <a:rPr lang="ja-JP" altLang="en-US" sz="1400" dirty="0"/>
              <a:t>の例が示されて</a:t>
            </a:r>
            <a:r>
              <a:rPr lang="ja-JP" altLang="en-US" sz="1400" dirty="0" smtClean="0"/>
              <a:t>いる</a:t>
            </a:r>
            <a:r>
              <a:rPr lang="en-US" altLang="ja-JP" sz="1400" baseline="30000" dirty="0" smtClean="0"/>
              <a:t>4)</a:t>
            </a:r>
            <a:r>
              <a:rPr lang="ja-JP" altLang="en-US" sz="1400" dirty="0" err="1" smtClean="0"/>
              <a:t>。</a:t>
            </a:r>
            <a:endParaRPr lang="ja-JP" altLang="en-US" sz="1400" dirty="0"/>
          </a:p>
          <a:p>
            <a:r>
              <a:rPr lang="ja-JP" altLang="en-US" sz="1400" dirty="0" smtClean="0"/>
              <a:t>　</a:t>
            </a:r>
            <a:r>
              <a:rPr lang="en-US" altLang="ja-JP" sz="1400" dirty="0" smtClean="0"/>
              <a:t>OIDF</a:t>
            </a:r>
            <a:r>
              <a:rPr lang="ja-JP" altLang="en-US" sz="1400" dirty="0" smtClean="0"/>
              <a:t>規格</a:t>
            </a:r>
            <a:r>
              <a:rPr lang="ja-JP" altLang="en-US" sz="1400" dirty="0"/>
              <a:t>の</a:t>
            </a:r>
            <a:r>
              <a:rPr lang="en-US" altLang="ja-JP" sz="1400" dirty="0"/>
              <a:t>SIOP v2</a:t>
            </a:r>
            <a:r>
              <a:rPr lang="ja-JP" altLang="en-US" sz="1400" dirty="0"/>
              <a:t>では、エンドユーザーの識別子として、</a:t>
            </a:r>
            <a:r>
              <a:rPr lang="en-US" altLang="ja-JP" sz="1400" dirty="0"/>
              <a:t>JSON Web Key (JWK)</a:t>
            </a:r>
            <a:r>
              <a:rPr lang="ja-JP" altLang="en-US" sz="1400" dirty="0"/>
              <a:t>および</a:t>
            </a:r>
            <a:r>
              <a:rPr lang="en-US" altLang="ja-JP" sz="1400" dirty="0"/>
              <a:t>W3C</a:t>
            </a:r>
            <a:r>
              <a:rPr lang="ja-JP" altLang="en-US" sz="1400" dirty="0"/>
              <a:t>規格の</a:t>
            </a:r>
            <a:r>
              <a:rPr lang="en-US" altLang="ja-JP" sz="1400" dirty="0"/>
              <a:t>DIDs</a:t>
            </a:r>
            <a:r>
              <a:rPr lang="ja-JP" altLang="en-US" sz="1400" dirty="0"/>
              <a:t>が使用できるようになって</a:t>
            </a:r>
            <a:r>
              <a:rPr lang="ja-JP" altLang="en-US" sz="1400" dirty="0" smtClean="0"/>
              <a:t>いる</a:t>
            </a:r>
            <a:r>
              <a:rPr lang="en-US" altLang="ja-JP" sz="1400" baseline="30000" dirty="0"/>
              <a:t>5</a:t>
            </a:r>
            <a:r>
              <a:rPr lang="en-US" altLang="ja-JP" sz="1400" baseline="30000" dirty="0" smtClean="0"/>
              <a:t>)</a:t>
            </a:r>
            <a:r>
              <a:rPr lang="ja-JP" altLang="en-US" sz="1400" dirty="0" err="1" smtClean="0"/>
              <a:t>。</a:t>
            </a:r>
            <a:r>
              <a:rPr lang="ja-JP" altLang="en-US" sz="1400" dirty="0"/>
              <a:t>同じく</a:t>
            </a:r>
            <a:r>
              <a:rPr lang="en-US" altLang="ja-JP" sz="1400" dirty="0"/>
              <a:t>O</a:t>
            </a:r>
            <a:r>
              <a:rPr lang="ja-JP" altLang="en-US" sz="1400" dirty="0"/>
              <a:t>ＩＤＦ規格の</a:t>
            </a:r>
            <a:r>
              <a:rPr lang="en-US" altLang="ja-JP" sz="1400" dirty="0" err="1"/>
              <a:t>OpenID</a:t>
            </a:r>
            <a:r>
              <a:rPr lang="en-US" altLang="ja-JP" sz="1400" dirty="0"/>
              <a:t> for VP</a:t>
            </a:r>
            <a:r>
              <a:rPr lang="ja-JP" altLang="en-US" sz="1400" dirty="0"/>
              <a:t>は、</a:t>
            </a:r>
            <a:r>
              <a:rPr lang="en-US" altLang="ja-JP" sz="1400" dirty="0"/>
              <a:t>OAuth 2.0</a:t>
            </a:r>
            <a:r>
              <a:rPr lang="ja-JP" altLang="en-US" sz="1400" dirty="0"/>
              <a:t>上でプロトコルフローの一部として</a:t>
            </a:r>
            <a:r>
              <a:rPr lang="en-US" altLang="ja-JP" sz="1400" dirty="0"/>
              <a:t>Claim</a:t>
            </a:r>
            <a:r>
              <a:rPr lang="ja-JP" altLang="en-US" sz="1400" dirty="0"/>
              <a:t>をＶＣの形式で提示することを可能とするメカニズムを定義しており、使用できる</a:t>
            </a:r>
            <a:r>
              <a:rPr lang="en-US" altLang="ja-JP" sz="1400" dirty="0"/>
              <a:t>Credential</a:t>
            </a:r>
            <a:r>
              <a:rPr lang="ja-JP" altLang="en-US" sz="1400" dirty="0"/>
              <a:t>のフォーマットとして</a:t>
            </a:r>
            <a:r>
              <a:rPr lang="en-US" altLang="ja-JP" sz="1400" dirty="0"/>
              <a:t>JSON</a:t>
            </a:r>
            <a:r>
              <a:rPr lang="ja-JP" altLang="en-US" sz="1400" dirty="0"/>
              <a:t>および</a:t>
            </a:r>
            <a:r>
              <a:rPr lang="en-US" altLang="ja-JP" sz="1400" dirty="0"/>
              <a:t>JSON-LD</a:t>
            </a:r>
            <a:r>
              <a:rPr lang="ja-JP" altLang="en-US" sz="1400" dirty="0"/>
              <a:t>（</a:t>
            </a:r>
            <a:r>
              <a:rPr lang="en-US" altLang="ja-JP" sz="1400" dirty="0"/>
              <a:t>JSON for Linked Data</a:t>
            </a:r>
            <a:r>
              <a:rPr lang="ja-JP" altLang="en-US" sz="1400" dirty="0"/>
              <a:t>）、また使用できる証明書のフォーマットとして、</a:t>
            </a:r>
            <a:r>
              <a:rPr lang="en-US" altLang="ja-JP" sz="1400" dirty="0"/>
              <a:t>JWT</a:t>
            </a:r>
            <a:r>
              <a:rPr lang="ja-JP" altLang="en-US" sz="1400" dirty="0"/>
              <a:t>および</a:t>
            </a:r>
            <a:r>
              <a:rPr lang="en-US" altLang="ja-JP" sz="1400" dirty="0"/>
              <a:t>Linked Data Proofs</a:t>
            </a:r>
            <a:r>
              <a:rPr lang="ja-JP" altLang="en-US" sz="1400" dirty="0"/>
              <a:t>を挙げて</a:t>
            </a:r>
            <a:r>
              <a:rPr lang="ja-JP" altLang="en-US" sz="1400" dirty="0" smtClean="0"/>
              <a:t>いる</a:t>
            </a:r>
            <a:r>
              <a:rPr lang="en-US" altLang="ja-JP" sz="1400" baseline="30000" dirty="0" smtClean="0"/>
              <a:t>6)</a:t>
            </a:r>
            <a:r>
              <a:rPr lang="ja-JP" altLang="en-US" sz="1400" dirty="0" err="1" smtClean="0"/>
              <a:t>。</a:t>
            </a:r>
            <a:r>
              <a:rPr lang="en-US" altLang="ja-JP" sz="1400" dirty="0" err="1" smtClean="0"/>
              <a:t>OpenID</a:t>
            </a:r>
            <a:r>
              <a:rPr lang="en-US" altLang="ja-JP" sz="1400" dirty="0" smtClean="0"/>
              <a:t> </a:t>
            </a:r>
            <a:r>
              <a:rPr lang="en-US" altLang="ja-JP" sz="1400" dirty="0"/>
              <a:t>for VC Issuance</a:t>
            </a:r>
            <a:r>
              <a:rPr lang="ja-JP" altLang="en-US" sz="1400" dirty="0"/>
              <a:t>は、</a:t>
            </a:r>
            <a:r>
              <a:rPr lang="en-US" altLang="ja-JP" sz="1400" dirty="0"/>
              <a:t>VC</a:t>
            </a:r>
            <a:r>
              <a:rPr lang="ja-JP" altLang="en-US" sz="1400" dirty="0"/>
              <a:t>を発行するため</a:t>
            </a:r>
            <a:r>
              <a:rPr lang="ja-JP" altLang="en-US" sz="1400" dirty="0" smtClean="0"/>
              <a:t>の</a:t>
            </a:r>
            <a:r>
              <a:rPr lang="en-US" altLang="ja-JP" sz="1400" dirty="0"/>
              <a:t>API</a:t>
            </a:r>
            <a:r>
              <a:rPr lang="ja-JP" altLang="en-US" sz="1400" dirty="0" smtClean="0"/>
              <a:t>と</a:t>
            </a:r>
            <a:r>
              <a:rPr lang="ja-JP" altLang="en-US" sz="1400" dirty="0"/>
              <a:t>、それに対応する</a:t>
            </a:r>
            <a:r>
              <a:rPr lang="en-US" altLang="ja-JP" sz="1400" dirty="0"/>
              <a:t>OAuth</a:t>
            </a:r>
            <a:r>
              <a:rPr lang="ja-JP" altLang="en-US" sz="1400" dirty="0"/>
              <a:t>に基づく認証メカニズムを定義している。適用できる</a:t>
            </a:r>
            <a:r>
              <a:rPr lang="en-US" altLang="ja-JP" sz="1400" dirty="0"/>
              <a:t>VC</a:t>
            </a:r>
            <a:r>
              <a:rPr lang="ja-JP" altLang="en-US" sz="1400" dirty="0"/>
              <a:t>のフォーマットとしては、</a:t>
            </a:r>
            <a:r>
              <a:rPr lang="en-US" altLang="ja-JP" sz="1400" dirty="0"/>
              <a:t>W3C</a:t>
            </a:r>
            <a:r>
              <a:rPr lang="ja-JP" altLang="en-US" sz="1400" dirty="0"/>
              <a:t>規格の</a:t>
            </a:r>
            <a:r>
              <a:rPr lang="en-US" altLang="ja-JP" sz="1400" dirty="0"/>
              <a:t>VC Data Model</a:t>
            </a:r>
            <a:r>
              <a:rPr lang="ja-JP" altLang="en-US" sz="1400" dirty="0"/>
              <a:t>および</a:t>
            </a:r>
            <a:r>
              <a:rPr lang="en-US" altLang="ja-JP" sz="1400" dirty="0"/>
              <a:t>ISO/IEC 18013 - Mobile driving </a:t>
            </a:r>
            <a:r>
              <a:rPr lang="en-US" altLang="ja-JP" sz="1400" dirty="0" err="1"/>
              <a:t>licence</a:t>
            </a:r>
            <a:r>
              <a:rPr lang="ja-JP" altLang="en-US" sz="1400" dirty="0"/>
              <a:t>（</a:t>
            </a:r>
            <a:r>
              <a:rPr lang="en-US" altLang="ja-JP" sz="1400" dirty="0" err="1"/>
              <a:t>mDL</a:t>
            </a:r>
            <a:r>
              <a:rPr lang="ja-JP" altLang="en-US" sz="1400" dirty="0"/>
              <a:t>）が挙げられて</a:t>
            </a:r>
            <a:r>
              <a:rPr lang="ja-JP" altLang="en-US" sz="1400" dirty="0" smtClean="0"/>
              <a:t>いる</a:t>
            </a:r>
            <a:r>
              <a:rPr lang="en-US" altLang="ja-JP" sz="1400" baseline="30000" dirty="0"/>
              <a:t>7</a:t>
            </a:r>
            <a:r>
              <a:rPr lang="en-US" altLang="ja-JP" sz="1400" baseline="30000" dirty="0" smtClean="0"/>
              <a:t>) </a:t>
            </a:r>
            <a:r>
              <a:rPr lang="ja-JP" altLang="en-US" sz="1400" dirty="0" err="1" smtClean="0"/>
              <a:t>。</a:t>
            </a:r>
            <a:r>
              <a:rPr lang="ja-JP" altLang="en-US" sz="1400" dirty="0" smtClean="0"/>
              <a:t> </a:t>
            </a:r>
            <a:endParaRPr lang="en-US" altLang="ja-JP" sz="1400" dirty="0" smtClean="0"/>
          </a:p>
          <a:p>
            <a:endParaRPr lang="ja-JP" altLang="en-US" sz="1400" dirty="0"/>
          </a:p>
          <a:p>
            <a:r>
              <a:rPr lang="ja-JP" altLang="en-US" sz="1400" dirty="0"/>
              <a:t>以上より、</a:t>
            </a:r>
            <a:r>
              <a:rPr lang="en-US" altLang="ja-JP" sz="1400" b="1" u="sng" dirty="0"/>
              <a:t>DIF</a:t>
            </a:r>
            <a:r>
              <a:rPr lang="ja-JP" altLang="en-US" sz="1400" b="1" u="sng" dirty="0" err="1"/>
              <a:t>、</a:t>
            </a:r>
            <a:r>
              <a:rPr lang="en-US" altLang="ja-JP" sz="1400" b="1" u="sng" dirty="0"/>
              <a:t>W3C</a:t>
            </a:r>
            <a:r>
              <a:rPr lang="ja-JP" altLang="en-US" sz="1400" b="1" u="sng" dirty="0"/>
              <a:t>および</a:t>
            </a:r>
            <a:r>
              <a:rPr lang="en-US" altLang="ja-JP" sz="1400" b="1" u="sng" dirty="0"/>
              <a:t>OIDF</a:t>
            </a:r>
            <a:r>
              <a:rPr lang="ja-JP" altLang="en-US" sz="1400" b="1" u="sng" dirty="0"/>
              <a:t>の規格は、</a:t>
            </a:r>
            <a:r>
              <a:rPr lang="en-US" altLang="ja-JP" sz="1400" b="1" u="sng" dirty="0"/>
              <a:t>JSON-LD</a:t>
            </a:r>
            <a:r>
              <a:rPr lang="ja-JP" altLang="en-US" sz="1400" b="1" u="sng" dirty="0" err="1"/>
              <a:t>、</a:t>
            </a:r>
            <a:r>
              <a:rPr lang="en-US" altLang="ja-JP" sz="1400" b="1" u="sng" dirty="0"/>
              <a:t>JSON Web Signature</a:t>
            </a:r>
            <a:r>
              <a:rPr lang="ja-JP" altLang="en-US" sz="1400" b="1" u="sng" dirty="0" err="1"/>
              <a:t>、</a:t>
            </a:r>
            <a:r>
              <a:rPr lang="en-US" altLang="ja-JP" sz="1400" b="1" u="sng" dirty="0"/>
              <a:t>JSON Web Key</a:t>
            </a:r>
            <a:r>
              <a:rPr lang="ja-JP" altLang="en-US" sz="1400" b="1" u="sng" dirty="0" err="1"/>
              <a:t>、</a:t>
            </a:r>
            <a:r>
              <a:rPr lang="en-US" altLang="ja-JP" sz="1400" b="1" u="sng" dirty="0"/>
              <a:t>JSON Web Token</a:t>
            </a:r>
            <a:r>
              <a:rPr lang="ja-JP" altLang="en-US" sz="1400" b="1" u="sng" dirty="0"/>
              <a:t>といった</a:t>
            </a:r>
            <a:r>
              <a:rPr lang="en-US" altLang="ja-JP" sz="1400" b="1" u="sng" dirty="0"/>
              <a:t>JSON</a:t>
            </a:r>
            <a:r>
              <a:rPr lang="ja-JP" altLang="en-US" sz="1400" b="1" u="sng" dirty="0"/>
              <a:t>をベースとしたフォーマットを前提としている</a:t>
            </a:r>
            <a:r>
              <a:rPr lang="ja-JP" altLang="en-US" sz="1400" dirty="0"/>
              <a:t>ことが読み取れる。</a:t>
            </a:r>
            <a:r>
              <a:rPr lang="en-US" altLang="ja-JP" sz="1400" dirty="0"/>
              <a:t>JSON</a:t>
            </a:r>
            <a:r>
              <a:rPr lang="ja-JP" altLang="en-US" sz="1400" dirty="0"/>
              <a:t>は</a:t>
            </a:r>
            <a:r>
              <a:rPr lang="en-US" altLang="ja-JP" sz="1400" dirty="0"/>
              <a:t>IETF</a:t>
            </a:r>
            <a:r>
              <a:rPr lang="ja-JP" altLang="en-US" sz="1400" dirty="0"/>
              <a:t>規格</a:t>
            </a:r>
            <a:r>
              <a:rPr lang="en-US" altLang="ja-JP" sz="1400" dirty="0" smtClean="0"/>
              <a:t>RFC8259</a:t>
            </a:r>
            <a:r>
              <a:rPr lang="en-US" altLang="ja-JP" sz="1400" baseline="30000" dirty="0" smtClean="0"/>
              <a:t>8)</a:t>
            </a:r>
            <a:r>
              <a:rPr lang="ja-JP" altLang="en-US" sz="1400" dirty="0" err="1" smtClean="0"/>
              <a:t>にて</a:t>
            </a:r>
            <a:r>
              <a:rPr lang="ja-JP" altLang="en-US" sz="1400" dirty="0"/>
              <a:t>定義されているデータ交換フォーマットである。</a:t>
            </a:r>
            <a:r>
              <a:rPr lang="en-US" altLang="ja-JP" sz="1400" dirty="0"/>
              <a:t>JSON-LD</a:t>
            </a:r>
            <a:r>
              <a:rPr lang="ja-JP" altLang="en-US" sz="1400" dirty="0"/>
              <a:t>は、</a:t>
            </a:r>
            <a:r>
              <a:rPr lang="en-US" altLang="ja-JP" sz="1400" dirty="0"/>
              <a:t>JSON</a:t>
            </a:r>
            <a:r>
              <a:rPr lang="ja-JP" altLang="en-US" sz="1400" dirty="0"/>
              <a:t>を用いて構造化データを記載するためのフォーマットとして</a:t>
            </a:r>
            <a:r>
              <a:rPr lang="en-US" altLang="ja-JP" sz="1400" dirty="0"/>
              <a:t>W3C</a:t>
            </a:r>
            <a:r>
              <a:rPr lang="ja-JP" altLang="en-US" sz="1400" dirty="0"/>
              <a:t>により規格化されて</a:t>
            </a:r>
            <a:r>
              <a:rPr lang="ja-JP" altLang="en-US" sz="1400" dirty="0" smtClean="0"/>
              <a:t>いる</a:t>
            </a:r>
            <a:r>
              <a:rPr lang="en-US" altLang="ja-JP" sz="1400" baseline="30000" dirty="0" smtClean="0"/>
              <a:t>9)</a:t>
            </a:r>
            <a:r>
              <a:rPr lang="ja-JP" altLang="en-US" sz="1400" dirty="0" err="1" smtClean="0"/>
              <a:t>。</a:t>
            </a:r>
            <a:r>
              <a:rPr lang="en-US" altLang="ja-JP" sz="1400" dirty="0"/>
              <a:t>JSON Web Signature</a:t>
            </a:r>
            <a:r>
              <a:rPr lang="ja-JP" altLang="en-US" sz="1400" dirty="0"/>
              <a:t>は、</a:t>
            </a:r>
            <a:r>
              <a:rPr lang="en-US" altLang="ja-JP" sz="1400" dirty="0"/>
              <a:t>IETF</a:t>
            </a:r>
            <a:r>
              <a:rPr lang="ja-JP" altLang="en-US" sz="1400" dirty="0"/>
              <a:t>規格</a:t>
            </a:r>
            <a:r>
              <a:rPr lang="en-US" altLang="ja-JP" sz="1400" dirty="0" smtClean="0"/>
              <a:t>RFC7515</a:t>
            </a:r>
            <a:r>
              <a:rPr lang="en-US" altLang="ja-JP" sz="1400" baseline="30000" dirty="0"/>
              <a:t> </a:t>
            </a:r>
            <a:r>
              <a:rPr lang="en-US" altLang="ja-JP" sz="1400" baseline="30000" dirty="0" smtClean="0"/>
              <a:t>10)</a:t>
            </a:r>
            <a:r>
              <a:rPr lang="ja-JP" altLang="en-US" sz="1400" dirty="0" err="1" smtClean="0"/>
              <a:t>にて</a:t>
            </a:r>
            <a:r>
              <a:rPr lang="ja-JP" altLang="en-US" sz="1400" dirty="0"/>
              <a:t>定義されており、</a:t>
            </a:r>
            <a:r>
              <a:rPr lang="en-US" altLang="ja-JP" sz="1400" dirty="0"/>
              <a:t>JSON</a:t>
            </a:r>
            <a:r>
              <a:rPr lang="ja-JP" altLang="en-US" sz="1400" dirty="0"/>
              <a:t>ベースのデータ構造を用いたデジタル署名により署名されたコンテンツのことである。</a:t>
            </a:r>
            <a:r>
              <a:rPr lang="en-US" altLang="ja-JP" sz="1400" dirty="0"/>
              <a:t>JSON Web Key</a:t>
            </a:r>
            <a:r>
              <a:rPr lang="ja-JP" altLang="en-US" sz="1400" dirty="0"/>
              <a:t>は、暗号鍵を表現するための</a:t>
            </a:r>
            <a:r>
              <a:rPr lang="en-US" altLang="ja-JP" sz="1400" dirty="0"/>
              <a:t>JSON</a:t>
            </a:r>
            <a:r>
              <a:rPr lang="ja-JP" altLang="en-US" sz="1400" dirty="0"/>
              <a:t>データ構造であり、</a:t>
            </a:r>
            <a:r>
              <a:rPr lang="en-US" altLang="ja-JP" sz="1400" dirty="0"/>
              <a:t>IETF</a:t>
            </a:r>
            <a:r>
              <a:rPr lang="ja-JP" altLang="en-US" sz="1400" dirty="0"/>
              <a:t>規格</a:t>
            </a:r>
            <a:r>
              <a:rPr lang="en-US" altLang="ja-JP" sz="1400" dirty="0" smtClean="0"/>
              <a:t>7517</a:t>
            </a:r>
            <a:r>
              <a:rPr lang="en-US" altLang="ja-JP" sz="1400" baseline="30000" dirty="0"/>
              <a:t> </a:t>
            </a:r>
            <a:r>
              <a:rPr lang="en-US" altLang="ja-JP" sz="1400" baseline="30000" dirty="0" smtClean="0"/>
              <a:t>11)</a:t>
            </a:r>
            <a:r>
              <a:rPr lang="ja-JP" altLang="en-US" sz="1400" dirty="0" err="1" smtClean="0"/>
              <a:t>にて</a:t>
            </a:r>
            <a:r>
              <a:rPr lang="ja-JP" altLang="en-US" sz="1400" dirty="0"/>
              <a:t>定義されている。</a:t>
            </a:r>
            <a:r>
              <a:rPr lang="en-US" altLang="ja-JP" sz="1400" dirty="0"/>
              <a:t>JSON Web Token</a:t>
            </a:r>
            <a:r>
              <a:rPr lang="ja-JP" altLang="en-US" sz="1400" dirty="0"/>
              <a:t>は</a:t>
            </a:r>
            <a:r>
              <a:rPr lang="en-US" altLang="ja-JP" sz="1400" dirty="0"/>
              <a:t>Claim</a:t>
            </a:r>
            <a:r>
              <a:rPr lang="ja-JP" altLang="en-US" sz="1400" dirty="0"/>
              <a:t>の表現方法であり、</a:t>
            </a:r>
            <a:r>
              <a:rPr lang="en-US" altLang="ja-JP" sz="1400" dirty="0"/>
              <a:t>JSON</a:t>
            </a:r>
            <a:r>
              <a:rPr lang="ja-JP" altLang="en-US" sz="1400" dirty="0"/>
              <a:t>オブジェクトとしてエンコードされる。</a:t>
            </a:r>
            <a:r>
              <a:rPr lang="en-US" altLang="ja-JP" sz="1400" dirty="0"/>
              <a:t>IETF</a:t>
            </a:r>
            <a:r>
              <a:rPr lang="ja-JP" altLang="en-US" sz="1400" dirty="0"/>
              <a:t>規格の</a:t>
            </a:r>
            <a:r>
              <a:rPr lang="en-US" altLang="ja-JP" sz="1400" dirty="0" smtClean="0"/>
              <a:t>RFC7519</a:t>
            </a:r>
            <a:r>
              <a:rPr lang="en-US" altLang="ja-JP" sz="1400" baseline="30000" dirty="0"/>
              <a:t> </a:t>
            </a:r>
            <a:r>
              <a:rPr lang="en-US" altLang="ja-JP" sz="1400" baseline="30000" dirty="0" smtClean="0"/>
              <a:t>12)</a:t>
            </a:r>
            <a:r>
              <a:rPr lang="ja-JP" altLang="en-US" sz="1400" dirty="0" err="1" smtClean="0"/>
              <a:t>にて</a:t>
            </a:r>
            <a:r>
              <a:rPr lang="ja-JP" altLang="en-US" sz="1400" dirty="0"/>
              <a:t>定義されている</a:t>
            </a:r>
            <a:r>
              <a:rPr lang="ja-JP" altLang="en-US" sz="1400" dirty="0" smtClean="0"/>
              <a:t>。</a:t>
            </a:r>
            <a:endParaRPr lang="en-US" altLang="ja-JP" sz="1400" dirty="0" smtClean="0"/>
          </a:p>
          <a:p>
            <a:pPr algn="r"/>
            <a:r>
              <a:rPr lang="ja-JP" altLang="en-US" sz="1400" dirty="0" smtClean="0"/>
              <a:t>（続く）</a:t>
            </a:r>
            <a:endParaRPr lang="ja-JP" altLang="en-US" sz="1400" dirty="0"/>
          </a:p>
        </p:txBody>
      </p:sp>
    </p:spTree>
    <p:extLst>
      <p:ext uri="{BB962C8B-B14F-4D97-AF65-F5344CB8AC3E}">
        <p14:creationId xmlns:p14="http://schemas.microsoft.com/office/powerpoint/2010/main" val="1202041365"/>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タイトル 6"/>
          <p:cNvSpPr>
            <a:spLocks noGrp="1"/>
          </p:cNvSpPr>
          <p:nvPr>
            <p:ph type="title"/>
          </p:nvPr>
        </p:nvSpPr>
        <p:spPr>
          <a:xfrm>
            <a:off x="331490" y="164693"/>
            <a:ext cx="9243021" cy="412538"/>
          </a:xfrm>
        </p:spPr>
        <p:txBody>
          <a:bodyPr>
            <a:normAutofit/>
          </a:bodyPr>
          <a:lstStyle/>
          <a:p>
            <a:pPr marL="266700" indent="-266700"/>
            <a:r>
              <a:rPr lang="en-US" altLang="ja-JP" sz="2000" dirty="0"/>
              <a:t>3</a:t>
            </a:r>
            <a:r>
              <a:rPr lang="en-US" altLang="ja-JP" sz="2000" dirty="0" smtClean="0"/>
              <a:t>.3</a:t>
            </a:r>
            <a:r>
              <a:rPr lang="en-US" altLang="ja-JP" sz="2000" dirty="0"/>
              <a:t>. </a:t>
            </a:r>
            <a:r>
              <a:rPr lang="ja-JP" altLang="en-US" sz="2000" dirty="0"/>
              <a:t>国際標準化機関・団体の比較</a:t>
            </a:r>
            <a:r>
              <a:rPr lang="ja-JP" altLang="en-US" sz="2000" dirty="0" smtClean="0"/>
              <a:t>整理 </a:t>
            </a:r>
            <a:r>
              <a:rPr lang="ja-JP" altLang="en-US" sz="2000" dirty="0" err="1" smtClean="0"/>
              <a:t>ー</a:t>
            </a:r>
            <a:r>
              <a:rPr lang="ja-JP" altLang="en-US" sz="2000" dirty="0" smtClean="0"/>
              <a:t>　結果</a:t>
            </a:r>
            <a:endParaRPr lang="ja-JP" altLang="en-US" sz="2000" dirty="0"/>
          </a:p>
        </p:txBody>
      </p:sp>
      <p:sp>
        <p:nvSpPr>
          <p:cNvPr id="20" name="テキスト ボックス 19"/>
          <p:cNvSpPr txBox="1"/>
          <p:nvPr/>
        </p:nvSpPr>
        <p:spPr>
          <a:xfrm>
            <a:off x="274783" y="729272"/>
            <a:ext cx="8131473" cy="353764"/>
          </a:xfrm>
          <a:prstGeom prst="rect">
            <a:avLst/>
          </a:prstGeom>
          <a:noFill/>
        </p:spPr>
        <p:txBody>
          <a:bodyPr wrap="square" lIns="36000" rIns="36000" rtlCol="0" anchor="ctr">
            <a:noAutofit/>
          </a:bodyPr>
          <a:lstStyle/>
          <a:p>
            <a:pPr lvl="0" defTabSz="288000">
              <a:defRPr/>
            </a:pPr>
            <a:r>
              <a:rPr kumimoji="1" lang="en-US" altLang="ja-JP" sz="1600" b="1" i="0" u="none" strike="noStrike" kern="1200" cap="none" spc="0" normalizeH="0" baseline="0" noProof="0" dirty="0" smtClean="0">
                <a:ln>
                  <a:noFill/>
                </a:ln>
                <a:effectLst/>
                <a:uLnTx/>
                <a:uFillTx/>
                <a:latin typeface="Meiryo UI"/>
                <a:ea typeface="Meiryo UI"/>
                <a:cs typeface="+mn-cs"/>
              </a:rPr>
              <a:t>3.3.4.</a:t>
            </a:r>
            <a:r>
              <a:rPr kumimoji="1" lang="en-US" altLang="ja-JP" sz="1600" b="1" i="0" u="none" strike="noStrike" kern="1200" cap="none" spc="0" normalizeH="0" noProof="0" dirty="0" smtClean="0">
                <a:ln>
                  <a:noFill/>
                </a:ln>
                <a:effectLst/>
                <a:uLnTx/>
                <a:uFillTx/>
                <a:latin typeface="Meiryo UI"/>
                <a:ea typeface="Meiryo UI"/>
                <a:cs typeface="+mn-cs"/>
              </a:rPr>
              <a:t> </a:t>
            </a:r>
            <a:r>
              <a:rPr kumimoji="1" lang="ja-JP" altLang="en-US" sz="1600" b="1" i="0" u="none" strike="noStrike" kern="1200" cap="none" spc="0" normalizeH="0" noProof="0" dirty="0" smtClean="0">
                <a:ln>
                  <a:noFill/>
                </a:ln>
                <a:effectLst/>
                <a:uLnTx/>
                <a:uFillTx/>
                <a:latin typeface="Meiryo UI"/>
                <a:ea typeface="Meiryo UI"/>
                <a:cs typeface="+mn-cs"/>
              </a:rPr>
              <a:t>策定文書（規格含む）の方向性に関する考察</a:t>
            </a:r>
            <a:endParaRPr kumimoji="1" lang="en-US" altLang="ja-JP" sz="1600" b="1" i="0" u="none" strike="noStrike" kern="1200" cap="none" spc="0" normalizeH="0" baseline="0" noProof="0" dirty="0">
              <a:ln>
                <a:noFill/>
              </a:ln>
              <a:effectLst/>
              <a:uLnTx/>
              <a:uFillTx/>
              <a:latin typeface="Meiryo UI"/>
              <a:ea typeface="Meiryo UI"/>
              <a:cs typeface="+mn-cs"/>
            </a:endParaRPr>
          </a:p>
        </p:txBody>
      </p:sp>
      <p:sp>
        <p:nvSpPr>
          <p:cNvPr id="2" name="正方形/長方形 1"/>
          <p:cNvSpPr/>
          <p:nvPr/>
        </p:nvSpPr>
        <p:spPr>
          <a:xfrm>
            <a:off x="331490" y="1208915"/>
            <a:ext cx="9379580" cy="1555550"/>
          </a:xfrm>
          <a:prstGeom prst="rect">
            <a:avLst/>
          </a:prstGeom>
        </p:spPr>
        <p:txBody>
          <a:bodyPr wrap="square">
            <a:noAutofit/>
          </a:bodyPr>
          <a:lstStyle/>
          <a:p>
            <a:r>
              <a:rPr lang="ja-JP" altLang="en-US" sz="1400" dirty="0"/>
              <a:t>　</a:t>
            </a:r>
            <a:r>
              <a:rPr lang="ja-JP" altLang="en-US" sz="1400" dirty="0" smtClean="0"/>
              <a:t>また</a:t>
            </a:r>
            <a:r>
              <a:rPr lang="ja-JP" altLang="en-US" sz="1400" dirty="0"/>
              <a:t>、</a:t>
            </a:r>
            <a:r>
              <a:rPr lang="en-US" altLang="ja-JP" sz="1400" dirty="0"/>
              <a:t>OIDF</a:t>
            </a:r>
            <a:r>
              <a:rPr lang="ja-JP" altLang="en-US" sz="1400" dirty="0"/>
              <a:t>では、</a:t>
            </a:r>
            <a:r>
              <a:rPr lang="en-US" altLang="ja-JP" sz="1400" dirty="0" err="1"/>
              <a:t>OpenID</a:t>
            </a:r>
            <a:r>
              <a:rPr lang="en-US" altLang="ja-JP" sz="1400" dirty="0"/>
              <a:t> Connect</a:t>
            </a:r>
            <a:r>
              <a:rPr lang="ja-JP" altLang="en-US" sz="1400" dirty="0"/>
              <a:t>や</a:t>
            </a:r>
            <a:r>
              <a:rPr lang="en-US" altLang="ja-JP" sz="1400" dirty="0"/>
              <a:t>OAuth 2.0</a:t>
            </a:r>
            <a:r>
              <a:rPr lang="ja-JP" altLang="en-US" sz="1400" dirty="0"/>
              <a:t>の仕組みを使い、</a:t>
            </a:r>
            <a:r>
              <a:rPr lang="en-US" altLang="ja-JP" sz="1400" dirty="0"/>
              <a:t>DID</a:t>
            </a:r>
            <a:r>
              <a:rPr lang="ja-JP" altLang="en-US" sz="1400" dirty="0"/>
              <a:t>や</a:t>
            </a:r>
            <a:r>
              <a:rPr lang="en-US" altLang="ja-JP" sz="1400" dirty="0"/>
              <a:t>VC</a:t>
            </a:r>
            <a:r>
              <a:rPr lang="ja-JP" altLang="en-US" sz="1400" dirty="0"/>
              <a:t>を連携するための関連仕様である上述の３規格（</a:t>
            </a:r>
            <a:r>
              <a:rPr lang="en-US" altLang="ja-JP" sz="1400" dirty="0"/>
              <a:t>SIOP v2</a:t>
            </a:r>
            <a:r>
              <a:rPr lang="ja-JP" altLang="en-US" sz="1400" dirty="0" err="1"/>
              <a:t>、</a:t>
            </a:r>
            <a:r>
              <a:rPr lang="en-US" altLang="ja-JP" sz="1400" dirty="0" err="1"/>
              <a:t>OpenID</a:t>
            </a:r>
            <a:r>
              <a:rPr lang="en-US" altLang="ja-JP" sz="1400" dirty="0"/>
              <a:t> for VP</a:t>
            </a:r>
            <a:r>
              <a:rPr lang="ja-JP" altLang="en-US" sz="1400" dirty="0" err="1"/>
              <a:t>、</a:t>
            </a:r>
            <a:r>
              <a:rPr lang="en-US" altLang="ja-JP" sz="1400" dirty="0" err="1"/>
              <a:t>OpenID</a:t>
            </a:r>
            <a:r>
              <a:rPr lang="en-US" altLang="ja-JP" sz="1400" dirty="0"/>
              <a:t> for VC Issuance</a:t>
            </a:r>
            <a:r>
              <a:rPr lang="ja-JP" altLang="en-US" sz="1400" dirty="0"/>
              <a:t>）は、</a:t>
            </a:r>
            <a:r>
              <a:rPr lang="en-US" altLang="ja-JP" sz="1400" dirty="0"/>
              <a:t>W3C</a:t>
            </a:r>
            <a:r>
              <a:rPr lang="ja-JP" altLang="en-US" sz="1400" dirty="0"/>
              <a:t>規格の</a:t>
            </a:r>
            <a:r>
              <a:rPr lang="en-US" altLang="ja-JP" sz="1400" dirty="0"/>
              <a:t>DIDs</a:t>
            </a:r>
            <a:r>
              <a:rPr lang="ja-JP" altLang="en-US" sz="1400" dirty="0"/>
              <a:t>および</a:t>
            </a:r>
            <a:r>
              <a:rPr lang="en-US" altLang="ja-JP" sz="1400" dirty="0"/>
              <a:t>VC Data Model</a:t>
            </a:r>
            <a:r>
              <a:rPr lang="ja-JP" altLang="en-US" sz="1400" dirty="0"/>
              <a:t>の使用を前提としている</a:t>
            </a:r>
            <a:r>
              <a:rPr lang="ja-JP" altLang="en-US" sz="1400" dirty="0" smtClean="0"/>
              <a:t>。</a:t>
            </a:r>
            <a:endParaRPr lang="en-US" altLang="ja-JP" sz="1400" dirty="0" smtClean="0"/>
          </a:p>
          <a:p>
            <a:endParaRPr lang="ja-JP" altLang="en-US" sz="1400" dirty="0"/>
          </a:p>
          <a:p>
            <a:r>
              <a:rPr lang="ja-JP" altLang="en-US" sz="1400" dirty="0"/>
              <a:t>したがって、分散型</a:t>
            </a:r>
            <a:r>
              <a:rPr lang="en-US" altLang="ja-JP" sz="1400" dirty="0"/>
              <a:t>ID</a:t>
            </a:r>
            <a:r>
              <a:rPr lang="ja-JP" altLang="en-US" sz="1400" dirty="0"/>
              <a:t>関連規格においては、</a:t>
            </a:r>
            <a:r>
              <a:rPr lang="en-US" altLang="ja-JP" sz="1400" b="1" u="sng" dirty="0"/>
              <a:t>IETF</a:t>
            </a:r>
            <a:r>
              <a:rPr lang="ja-JP" altLang="en-US" sz="1400" b="1" u="sng" dirty="0"/>
              <a:t>が定義するデータ交換フォーマットをベースに、</a:t>
            </a:r>
            <a:r>
              <a:rPr lang="en-US" altLang="ja-JP" sz="1400" b="1" u="sng" dirty="0"/>
              <a:t>W3C</a:t>
            </a:r>
            <a:r>
              <a:rPr lang="ja-JP" altLang="en-US" sz="1400" b="1" u="sng" dirty="0"/>
              <a:t>が</a:t>
            </a:r>
            <a:r>
              <a:rPr lang="en-US" altLang="ja-JP" sz="1400" b="1" u="sng" dirty="0"/>
              <a:t>Claim</a:t>
            </a:r>
            <a:r>
              <a:rPr lang="ja-JP" altLang="en-US" sz="1400" b="1" u="sng" dirty="0" err="1"/>
              <a:t>や識</a:t>
            </a:r>
            <a:r>
              <a:rPr lang="ja-JP" altLang="en-US" sz="1400" b="1" u="sng" dirty="0"/>
              <a:t>別子の規格を策定しており、それらを応用するための規格を</a:t>
            </a:r>
            <a:r>
              <a:rPr lang="en-US" altLang="ja-JP" sz="1400" b="1" u="sng" dirty="0"/>
              <a:t>DIF</a:t>
            </a:r>
            <a:r>
              <a:rPr lang="ja-JP" altLang="en-US" sz="1400" b="1" u="sng" dirty="0"/>
              <a:t>や</a:t>
            </a:r>
            <a:r>
              <a:rPr lang="en-US" altLang="ja-JP" sz="1400" b="1" u="sng" dirty="0"/>
              <a:t>OIDF</a:t>
            </a:r>
            <a:r>
              <a:rPr lang="ja-JP" altLang="en-US" sz="1400" b="1" u="sng" dirty="0"/>
              <a:t>が策定している</a:t>
            </a:r>
            <a:r>
              <a:rPr lang="ja-JP" altLang="en-US" sz="1400" dirty="0"/>
              <a:t>という構図を読み取ることができた</a:t>
            </a:r>
            <a:r>
              <a:rPr lang="ja-JP" altLang="en-US" sz="1400" dirty="0" smtClean="0"/>
              <a:t>。</a:t>
            </a:r>
            <a:endParaRPr lang="en-US" altLang="ja-JP" sz="1400" dirty="0" smtClean="0"/>
          </a:p>
          <a:p>
            <a:endParaRPr lang="en-US" altLang="ja-JP" sz="1400" dirty="0"/>
          </a:p>
        </p:txBody>
      </p:sp>
      <p:sp>
        <p:nvSpPr>
          <p:cNvPr id="5" name="正方形/長方形 4"/>
          <p:cNvSpPr/>
          <p:nvPr/>
        </p:nvSpPr>
        <p:spPr>
          <a:xfrm>
            <a:off x="331490" y="4300930"/>
            <a:ext cx="6643468" cy="2031325"/>
          </a:xfrm>
          <a:prstGeom prst="rect">
            <a:avLst/>
          </a:prstGeom>
        </p:spPr>
        <p:txBody>
          <a:bodyPr wrap="square">
            <a:spAutoFit/>
          </a:bodyPr>
          <a:lstStyle/>
          <a:p>
            <a:r>
              <a:rPr lang="en-US" altLang="ja-JP" sz="900" dirty="0" smtClean="0"/>
              <a:t>1) https</a:t>
            </a:r>
            <a:r>
              <a:rPr lang="en-US" altLang="ja-JP" sz="900" dirty="0"/>
              <a:t>://w3c-ccg.github.io/lds-ed25519-2018</a:t>
            </a:r>
            <a:r>
              <a:rPr lang="en-US" altLang="ja-JP" sz="900" dirty="0" smtClean="0"/>
              <a:t>/</a:t>
            </a:r>
          </a:p>
          <a:p>
            <a:r>
              <a:rPr lang="en-US" altLang="ja-JP" sz="900" dirty="0"/>
              <a:t>2) https://identity.foundation/waci-didcomm</a:t>
            </a:r>
            <a:r>
              <a:rPr lang="en-US" altLang="ja-JP" sz="900" dirty="0" smtClean="0"/>
              <a:t>/</a:t>
            </a:r>
          </a:p>
          <a:p>
            <a:r>
              <a:rPr lang="en-US" altLang="ja-JP" sz="900" dirty="0"/>
              <a:t>3) https://</a:t>
            </a:r>
            <a:r>
              <a:rPr lang="en-US" altLang="ja-JP" sz="900" dirty="0" smtClean="0"/>
              <a:t>github.com/decentralized-identity/JWS-Test-Suite</a:t>
            </a:r>
          </a:p>
          <a:p>
            <a:r>
              <a:rPr lang="en-US" altLang="ja-JP" sz="900" dirty="0"/>
              <a:t>4) https://www.w3.org/TR/vc-data-model</a:t>
            </a:r>
            <a:r>
              <a:rPr lang="en-US" altLang="ja-JP" sz="900" dirty="0" smtClean="0"/>
              <a:t>/</a:t>
            </a:r>
          </a:p>
          <a:p>
            <a:r>
              <a:rPr lang="en-US" altLang="ja-JP" sz="900" dirty="0"/>
              <a:t>5) https://openid.net/wordpress-content/uploads/2022/06/OIDF-Whitepaper_OpenID-for-Verifiable-Credentials-V2_2022-06-23.pdf</a:t>
            </a:r>
            <a:endParaRPr lang="en-US" altLang="ja-JP" sz="900" dirty="0" smtClean="0"/>
          </a:p>
          <a:p>
            <a:r>
              <a:rPr lang="en-US" altLang="ja-JP" sz="900" dirty="0" smtClean="0"/>
              <a:t>6) https</a:t>
            </a:r>
            <a:r>
              <a:rPr lang="en-US" altLang="ja-JP" sz="900" dirty="0"/>
              <a:t>://openid.net/specs/openid-connect-4-verifiable-presentations-1_0-ID1.html</a:t>
            </a:r>
            <a:endParaRPr lang="en-US" altLang="ja-JP" sz="900" dirty="0" smtClean="0"/>
          </a:p>
          <a:p>
            <a:r>
              <a:rPr lang="en-US" altLang="ja-JP" sz="900" dirty="0" smtClean="0"/>
              <a:t>7</a:t>
            </a:r>
            <a:r>
              <a:rPr lang="en-US" altLang="ja-JP" sz="900" dirty="0"/>
              <a:t>) https://openid.net/specs/openid-4-verifiable-credential-issuance-1_0.html#ISO.18013-5</a:t>
            </a:r>
            <a:endParaRPr lang="en-US" altLang="ja-JP" sz="900" dirty="0" smtClean="0"/>
          </a:p>
          <a:p>
            <a:r>
              <a:rPr lang="en-US" altLang="ja-JP" sz="900" dirty="0" smtClean="0"/>
              <a:t>8</a:t>
            </a:r>
            <a:r>
              <a:rPr lang="en-US" altLang="ja-JP" sz="900" dirty="0"/>
              <a:t>) https://datatracker.ietf.org/doc/pdf/rfc8259.pdf</a:t>
            </a:r>
            <a:endParaRPr lang="en-US" altLang="ja-JP" sz="900" dirty="0" smtClean="0"/>
          </a:p>
          <a:p>
            <a:r>
              <a:rPr lang="en-US" altLang="ja-JP" sz="900" dirty="0" smtClean="0"/>
              <a:t>9</a:t>
            </a:r>
            <a:r>
              <a:rPr lang="en-US" altLang="ja-JP" sz="900" dirty="0"/>
              <a:t>) https://www.w3.org/TR/json-ld11/</a:t>
            </a:r>
            <a:endParaRPr lang="en-US" altLang="ja-JP" sz="900" dirty="0" smtClean="0"/>
          </a:p>
          <a:p>
            <a:r>
              <a:rPr lang="en-US" altLang="ja-JP" sz="900" dirty="0" smtClean="0"/>
              <a:t>10</a:t>
            </a:r>
            <a:r>
              <a:rPr lang="en-US" altLang="ja-JP" sz="900" dirty="0"/>
              <a:t>) https://datatracker.ietf.org/doc/rfc7515/?include_text=1</a:t>
            </a:r>
            <a:endParaRPr lang="en-US" altLang="ja-JP" sz="900" dirty="0" smtClean="0"/>
          </a:p>
          <a:p>
            <a:r>
              <a:rPr lang="en-US" altLang="ja-JP" sz="900" dirty="0" smtClean="0"/>
              <a:t>11</a:t>
            </a:r>
            <a:r>
              <a:rPr lang="en-US" altLang="ja-JP" sz="900" dirty="0"/>
              <a:t>) https://openid-foundation-japan.github.io/rfc7517.ja.html</a:t>
            </a:r>
            <a:endParaRPr lang="en-US" altLang="ja-JP" sz="900" dirty="0" smtClean="0"/>
          </a:p>
          <a:p>
            <a:r>
              <a:rPr lang="en-US" altLang="ja-JP" sz="900" dirty="0" smtClean="0"/>
              <a:t>12</a:t>
            </a:r>
            <a:r>
              <a:rPr lang="en-US" altLang="ja-JP" sz="900" dirty="0"/>
              <a:t>) https://www.rfc-editor.org/rfc/rfc7519</a:t>
            </a:r>
            <a:endParaRPr lang="en-US" altLang="ja-JP" sz="900" dirty="0" smtClean="0"/>
          </a:p>
          <a:p>
            <a:endParaRPr lang="ja-JP" altLang="en-US" sz="900" dirty="0"/>
          </a:p>
        </p:txBody>
      </p:sp>
    </p:spTree>
    <p:extLst>
      <p:ext uri="{BB962C8B-B14F-4D97-AF65-F5344CB8AC3E}">
        <p14:creationId xmlns:p14="http://schemas.microsoft.com/office/powerpoint/2010/main" val="547285788"/>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タイトル 6"/>
          <p:cNvSpPr>
            <a:spLocks noGrp="1"/>
          </p:cNvSpPr>
          <p:nvPr>
            <p:ph type="title"/>
          </p:nvPr>
        </p:nvSpPr>
        <p:spPr>
          <a:xfrm>
            <a:off x="331490" y="164693"/>
            <a:ext cx="9243021" cy="412538"/>
          </a:xfrm>
        </p:spPr>
        <p:txBody>
          <a:bodyPr>
            <a:normAutofit/>
          </a:bodyPr>
          <a:lstStyle/>
          <a:p>
            <a:pPr marL="266700" indent="-266700"/>
            <a:r>
              <a:rPr lang="en-US" altLang="ja-JP" sz="2000" dirty="0"/>
              <a:t>3</a:t>
            </a:r>
            <a:r>
              <a:rPr lang="en-US" altLang="ja-JP" sz="2000" dirty="0" smtClean="0"/>
              <a:t>.3</a:t>
            </a:r>
            <a:r>
              <a:rPr lang="en-US" altLang="ja-JP" sz="2000" dirty="0"/>
              <a:t>. </a:t>
            </a:r>
            <a:r>
              <a:rPr lang="ja-JP" altLang="en-US" sz="2000" dirty="0"/>
              <a:t>国際標準化機関・団体の比較</a:t>
            </a:r>
            <a:r>
              <a:rPr lang="ja-JP" altLang="en-US" sz="2000" dirty="0" smtClean="0"/>
              <a:t>整理 </a:t>
            </a:r>
            <a:r>
              <a:rPr lang="ja-JP" altLang="en-US" sz="2000" dirty="0" err="1" smtClean="0"/>
              <a:t>ー</a:t>
            </a:r>
            <a:r>
              <a:rPr lang="ja-JP" altLang="en-US" sz="2000" dirty="0" smtClean="0"/>
              <a:t>　結果</a:t>
            </a:r>
            <a:endParaRPr lang="ja-JP" altLang="en-US" sz="2000" dirty="0"/>
          </a:p>
        </p:txBody>
      </p:sp>
      <p:graphicFrame>
        <p:nvGraphicFramePr>
          <p:cNvPr id="3" name="表 2"/>
          <p:cNvGraphicFramePr>
            <a:graphicFrameLocks noGrp="1"/>
          </p:cNvGraphicFramePr>
          <p:nvPr>
            <p:extLst>
              <p:ext uri="{D42A27DB-BD31-4B8C-83A1-F6EECF244321}">
                <p14:modId xmlns:p14="http://schemas.microsoft.com/office/powerpoint/2010/main" val="3958019741"/>
              </p:ext>
            </p:extLst>
          </p:nvPr>
        </p:nvGraphicFramePr>
        <p:xfrm>
          <a:off x="568009" y="1249644"/>
          <a:ext cx="8769981" cy="2698578"/>
        </p:xfrm>
        <a:graphic>
          <a:graphicData uri="http://schemas.openxmlformats.org/drawingml/2006/table">
            <a:tbl>
              <a:tblPr firstRow="1" firstCol="1" bandRow="1">
                <a:tableStyleId>{5C22544A-7EE6-4342-B048-85BDC9FD1C3A}</a:tableStyleId>
              </a:tblPr>
              <a:tblGrid>
                <a:gridCol w="2620463">
                  <a:extLst>
                    <a:ext uri="{9D8B030D-6E8A-4147-A177-3AD203B41FA5}">
                      <a16:colId xmlns:a16="http://schemas.microsoft.com/office/drawing/2014/main" val="3390103576"/>
                    </a:ext>
                  </a:extLst>
                </a:gridCol>
                <a:gridCol w="6149518">
                  <a:extLst>
                    <a:ext uri="{9D8B030D-6E8A-4147-A177-3AD203B41FA5}">
                      <a16:colId xmlns:a16="http://schemas.microsoft.com/office/drawing/2014/main" val="2406078270"/>
                    </a:ext>
                  </a:extLst>
                </a:gridCol>
              </a:tblGrid>
              <a:tr h="233114">
                <a:tc>
                  <a:txBody>
                    <a:bodyPr/>
                    <a:lstStyle/>
                    <a:p>
                      <a:pPr algn="just">
                        <a:spcAft>
                          <a:spcPts val="0"/>
                        </a:spcAft>
                      </a:pPr>
                      <a:r>
                        <a:rPr lang="ja-JP" sz="1400" b="1" kern="0" spc="30" dirty="0">
                          <a:solidFill>
                            <a:schemeClr val="tx1"/>
                          </a:solidFill>
                          <a:effectLst/>
                          <a:latin typeface="+mn-ea"/>
                          <a:ea typeface="+mn-ea"/>
                        </a:rPr>
                        <a:t>国際標準化機関・団体</a:t>
                      </a:r>
                      <a:endParaRPr lang="ja-JP" sz="1400" b="1" kern="100" dirty="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pPr algn="just">
                        <a:spcAft>
                          <a:spcPts val="0"/>
                        </a:spcAft>
                      </a:pPr>
                      <a:r>
                        <a:rPr lang="zh-TW" altLang="en-US" sz="1400" b="1" kern="100" dirty="0" smtClean="0">
                          <a:solidFill>
                            <a:schemeClr val="tx1"/>
                          </a:solidFill>
                          <a:effectLst/>
                          <a:latin typeface="+mn-ea"/>
                          <a:ea typeface="+mn-ea"/>
                          <a:cs typeface="Times New Roman" panose="02020603050405020304" pitchFamily="18" charset="0"/>
                        </a:rPr>
                        <a:t>会議開催頻度</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extLst>
                  <a:ext uri="{0D108BD9-81ED-4DB2-BD59-A6C34878D82A}">
                    <a16:rowId xmlns:a16="http://schemas.microsoft.com/office/drawing/2014/main" val="1133650034"/>
                  </a:ext>
                </a:extLst>
              </a:tr>
              <a:tr h="466229">
                <a:tc>
                  <a:txBody>
                    <a:bodyPr/>
                    <a:lstStyle/>
                    <a:p>
                      <a:pPr algn="just">
                        <a:spcAft>
                          <a:spcPts val="0"/>
                        </a:spcAft>
                      </a:pPr>
                      <a:r>
                        <a:rPr lang="en-US" sz="1400" b="0" kern="0" spc="30">
                          <a:solidFill>
                            <a:schemeClr val="tx1"/>
                          </a:solidFill>
                          <a:effectLst/>
                          <a:latin typeface="+mn-ea"/>
                          <a:ea typeface="+mn-ea"/>
                        </a:rPr>
                        <a:t>DIF</a:t>
                      </a:r>
                      <a:endParaRPr lang="ja-JP" sz="1400" b="0" kern="10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hangingPunct="0">
                        <a:spcAft>
                          <a:spcPts val="0"/>
                        </a:spcAft>
                      </a:pPr>
                      <a:r>
                        <a:rPr lang="ja-JP" sz="1400" spc="30">
                          <a:solidFill>
                            <a:srgbClr val="000000"/>
                          </a:solidFill>
                          <a:effectLst/>
                          <a:latin typeface="+mn-ea"/>
                          <a:ea typeface="+mn-ea"/>
                          <a:cs typeface="Times New Roman" panose="02020603050405020304" pitchFamily="18" charset="0"/>
                        </a:rPr>
                        <a:t>活動状況や策定規格・文書に関する情報発信、分散型</a:t>
                      </a:r>
                      <a:r>
                        <a:rPr lang="en-US" sz="1400" spc="30">
                          <a:solidFill>
                            <a:srgbClr val="000000"/>
                          </a:solidFill>
                          <a:effectLst/>
                          <a:latin typeface="+mn-ea"/>
                          <a:ea typeface="+mn-ea"/>
                          <a:cs typeface="Times New Roman" panose="02020603050405020304" pitchFamily="18" charset="0"/>
                        </a:rPr>
                        <a:t>ID</a:t>
                      </a:r>
                      <a:r>
                        <a:rPr lang="ja-JP" sz="1400" spc="30">
                          <a:solidFill>
                            <a:srgbClr val="000000"/>
                          </a:solidFill>
                          <a:effectLst/>
                          <a:latin typeface="+mn-ea"/>
                          <a:ea typeface="+mn-ea"/>
                          <a:cs typeface="Times New Roman" panose="02020603050405020304" pitchFamily="18" charset="0"/>
                        </a:rPr>
                        <a:t>関連技術の相互運用性向上のための文書整理等</a:t>
                      </a:r>
                      <a:endParaRPr lang="ja-JP" sz="1400">
                        <a:solidFill>
                          <a:srgbClr val="000000"/>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50575583"/>
                  </a:ext>
                </a:extLst>
              </a:tr>
              <a:tr h="285605">
                <a:tc>
                  <a:txBody>
                    <a:bodyPr/>
                    <a:lstStyle/>
                    <a:p>
                      <a:pPr algn="just">
                        <a:spcAft>
                          <a:spcPts val="0"/>
                        </a:spcAft>
                      </a:pPr>
                      <a:r>
                        <a:rPr lang="en-US" sz="1400" b="0" kern="0" spc="30">
                          <a:solidFill>
                            <a:schemeClr val="tx1"/>
                          </a:solidFill>
                          <a:effectLst/>
                          <a:latin typeface="+mn-ea"/>
                          <a:ea typeface="+mn-ea"/>
                        </a:rPr>
                        <a:t>W3C</a:t>
                      </a:r>
                      <a:endParaRPr lang="ja-JP" sz="1400" b="0" kern="10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hangingPunct="0">
                        <a:spcAft>
                          <a:spcPts val="0"/>
                        </a:spcAft>
                      </a:pPr>
                      <a:r>
                        <a:rPr lang="en-US" sz="1400" spc="30">
                          <a:solidFill>
                            <a:srgbClr val="000000"/>
                          </a:solidFill>
                          <a:effectLst/>
                          <a:latin typeface="+mn-ea"/>
                          <a:ea typeface="+mn-ea"/>
                          <a:cs typeface="Times New Roman" panose="02020603050405020304" pitchFamily="18" charset="0"/>
                        </a:rPr>
                        <a:t>VC</a:t>
                      </a:r>
                      <a:r>
                        <a:rPr lang="ja-JP" sz="1400" spc="30">
                          <a:solidFill>
                            <a:srgbClr val="000000"/>
                          </a:solidFill>
                          <a:effectLst/>
                          <a:latin typeface="+mn-ea"/>
                          <a:ea typeface="+mn-ea"/>
                          <a:cs typeface="Times New Roman" panose="02020603050405020304" pitchFamily="18" charset="0"/>
                        </a:rPr>
                        <a:t>さらなる標準化に向けた議論</a:t>
                      </a:r>
                      <a:endParaRPr lang="ja-JP" sz="1400">
                        <a:solidFill>
                          <a:srgbClr val="000000"/>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6841054"/>
                  </a:ext>
                </a:extLst>
              </a:tr>
              <a:tr h="285605">
                <a:tc>
                  <a:txBody>
                    <a:bodyPr/>
                    <a:lstStyle/>
                    <a:p>
                      <a:pPr algn="just">
                        <a:spcAft>
                          <a:spcPts val="0"/>
                        </a:spcAft>
                      </a:pPr>
                      <a:r>
                        <a:rPr lang="en-US" sz="1400" b="0" kern="0" spc="30" dirty="0">
                          <a:solidFill>
                            <a:schemeClr val="tx1"/>
                          </a:solidFill>
                          <a:effectLst/>
                          <a:latin typeface="+mn-ea"/>
                          <a:ea typeface="+mn-ea"/>
                        </a:rPr>
                        <a:t>OIDF</a:t>
                      </a:r>
                      <a:endParaRPr lang="ja-JP" sz="1400" b="0" kern="100" dirty="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hangingPunct="0">
                        <a:spcAft>
                          <a:spcPts val="0"/>
                        </a:spcAft>
                      </a:pPr>
                      <a:r>
                        <a:rPr lang="en-US" sz="1400" spc="30">
                          <a:solidFill>
                            <a:srgbClr val="000000"/>
                          </a:solidFill>
                          <a:effectLst/>
                          <a:latin typeface="+mn-ea"/>
                          <a:ea typeface="+mn-ea"/>
                          <a:cs typeface="Times New Roman" panose="02020603050405020304" pitchFamily="18" charset="0"/>
                        </a:rPr>
                        <a:t>GAIN PoC</a:t>
                      </a:r>
                      <a:r>
                        <a:rPr lang="ja-JP" sz="1400" spc="30">
                          <a:solidFill>
                            <a:srgbClr val="000000"/>
                          </a:solidFill>
                          <a:effectLst/>
                          <a:latin typeface="+mn-ea"/>
                          <a:ea typeface="+mn-ea"/>
                          <a:cs typeface="Times New Roman" panose="02020603050405020304" pitchFamily="18" charset="0"/>
                        </a:rPr>
                        <a:t>、策定規格・文書に関するワークショップ</a:t>
                      </a:r>
                      <a:endParaRPr lang="ja-JP" sz="1400">
                        <a:solidFill>
                          <a:srgbClr val="000000"/>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69231832"/>
                  </a:ext>
                </a:extLst>
              </a:tr>
              <a:tr h="285605">
                <a:tc>
                  <a:txBody>
                    <a:bodyPr/>
                    <a:lstStyle/>
                    <a:p>
                      <a:pPr algn="just">
                        <a:spcAft>
                          <a:spcPts val="0"/>
                        </a:spcAft>
                      </a:pPr>
                      <a:r>
                        <a:rPr lang="en-US" sz="1400" b="0" kern="0" spc="30">
                          <a:solidFill>
                            <a:schemeClr val="tx1"/>
                          </a:solidFill>
                          <a:effectLst/>
                          <a:latin typeface="+mn-ea"/>
                          <a:ea typeface="+mn-ea"/>
                        </a:rPr>
                        <a:t>ToIP</a:t>
                      </a:r>
                      <a:endParaRPr lang="ja-JP" sz="1400" b="0" kern="10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hangingPunct="0">
                        <a:spcAft>
                          <a:spcPts val="0"/>
                        </a:spcAft>
                      </a:pPr>
                      <a:r>
                        <a:rPr lang="ja-JP" sz="1400" spc="30">
                          <a:solidFill>
                            <a:srgbClr val="000000"/>
                          </a:solidFill>
                          <a:effectLst/>
                          <a:latin typeface="+mn-ea"/>
                          <a:ea typeface="+mn-ea"/>
                          <a:cs typeface="Times New Roman" panose="02020603050405020304" pitchFamily="18" charset="0"/>
                        </a:rPr>
                        <a:t>策定規格・文書に関するワークショップ</a:t>
                      </a:r>
                      <a:endParaRPr lang="ja-JP" sz="1400">
                        <a:solidFill>
                          <a:srgbClr val="000000"/>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92819402"/>
                  </a:ext>
                </a:extLst>
              </a:tr>
              <a:tr h="285605">
                <a:tc>
                  <a:txBody>
                    <a:bodyPr/>
                    <a:lstStyle/>
                    <a:p>
                      <a:pPr algn="just">
                        <a:spcAft>
                          <a:spcPts val="0"/>
                        </a:spcAft>
                      </a:pPr>
                      <a:r>
                        <a:rPr lang="en-US" sz="1400" b="0" kern="0" spc="30">
                          <a:solidFill>
                            <a:schemeClr val="tx1"/>
                          </a:solidFill>
                          <a:effectLst/>
                          <a:latin typeface="+mn-ea"/>
                          <a:ea typeface="+mn-ea"/>
                        </a:rPr>
                        <a:t>IETF</a:t>
                      </a:r>
                      <a:endParaRPr lang="ja-JP" sz="1400" b="0" kern="10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hangingPunct="0">
                        <a:spcAft>
                          <a:spcPts val="0"/>
                        </a:spcAft>
                      </a:pPr>
                      <a:r>
                        <a:rPr lang="en-US" sz="1400" spc="30">
                          <a:solidFill>
                            <a:srgbClr val="000000"/>
                          </a:solidFill>
                          <a:effectLst/>
                          <a:latin typeface="+mn-ea"/>
                          <a:ea typeface="+mn-ea"/>
                          <a:cs typeface="Times New Roman" panose="02020603050405020304" pitchFamily="18" charset="0"/>
                        </a:rPr>
                        <a:t>IETF</a:t>
                      </a:r>
                      <a:r>
                        <a:rPr lang="ja-JP" sz="1400" spc="30">
                          <a:solidFill>
                            <a:srgbClr val="000000"/>
                          </a:solidFill>
                          <a:effectLst/>
                          <a:latin typeface="+mn-ea"/>
                          <a:ea typeface="+mn-ea"/>
                          <a:cs typeface="Times New Roman" panose="02020603050405020304" pitchFamily="18" charset="0"/>
                        </a:rPr>
                        <a:t>規格の実装に関するワークショップ</a:t>
                      </a:r>
                      <a:endParaRPr lang="ja-JP" sz="1400">
                        <a:solidFill>
                          <a:srgbClr val="000000"/>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11053493"/>
                  </a:ext>
                </a:extLst>
              </a:tr>
              <a:tr h="285605">
                <a:tc>
                  <a:txBody>
                    <a:bodyPr/>
                    <a:lstStyle/>
                    <a:p>
                      <a:pPr algn="just">
                        <a:spcAft>
                          <a:spcPts val="0"/>
                        </a:spcAft>
                      </a:pPr>
                      <a:r>
                        <a:rPr lang="en-US" sz="1400" b="0" kern="0" spc="30" dirty="0">
                          <a:solidFill>
                            <a:schemeClr val="tx1"/>
                          </a:solidFill>
                          <a:effectLst/>
                          <a:latin typeface="+mn-ea"/>
                          <a:ea typeface="+mn-ea"/>
                        </a:rPr>
                        <a:t>ITU-T SG17</a:t>
                      </a:r>
                      <a:endParaRPr lang="ja-JP" sz="1400" b="0" kern="100" dirty="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hangingPunct="0">
                        <a:spcAft>
                          <a:spcPts val="0"/>
                        </a:spcAft>
                      </a:pPr>
                      <a:r>
                        <a:rPr lang="en-US" sz="1400" spc="30">
                          <a:solidFill>
                            <a:srgbClr val="000000"/>
                          </a:solidFill>
                          <a:effectLst/>
                          <a:latin typeface="+mn-ea"/>
                          <a:ea typeface="+mn-ea"/>
                          <a:cs typeface="Times New Roman" panose="02020603050405020304" pitchFamily="18" charset="0"/>
                        </a:rPr>
                        <a:t>ID</a:t>
                      </a:r>
                      <a:r>
                        <a:rPr lang="ja-JP" sz="1400" spc="30">
                          <a:solidFill>
                            <a:srgbClr val="000000"/>
                          </a:solidFill>
                          <a:effectLst/>
                          <a:latin typeface="+mn-ea"/>
                          <a:ea typeface="+mn-ea"/>
                          <a:cs typeface="Times New Roman" panose="02020603050405020304" pitchFamily="18" charset="0"/>
                        </a:rPr>
                        <a:t>管理に関するワークショップ、他</a:t>
                      </a:r>
                      <a:r>
                        <a:rPr lang="en-US" sz="1400" spc="30">
                          <a:solidFill>
                            <a:srgbClr val="000000"/>
                          </a:solidFill>
                          <a:effectLst/>
                          <a:latin typeface="+mn-ea"/>
                          <a:ea typeface="+mn-ea"/>
                          <a:cs typeface="Times New Roman" panose="02020603050405020304" pitchFamily="18" charset="0"/>
                        </a:rPr>
                        <a:t>SDO</a:t>
                      </a:r>
                      <a:r>
                        <a:rPr lang="ja-JP" sz="1400" spc="30">
                          <a:solidFill>
                            <a:srgbClr val="000000"/>
                          </a:solidFill>
                          <a:effectLst/>
                          <a:latin typeface="+mn-ea"/>
                          <a:ea typeface="+mn-ea"/>
                          <a:cs typeface="Times New Roman" panose="02020603050405020304" pitchFamily="18" charset="0"/>
                        </a:rPr>
                        <a:t>・団体との調整</a:t>
                      </a:r>
                      <a:endParaRPr lang="ja-JP" sz="1400">
                        <a:solidFill>
                          <a:srgbClr val="000000"/>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25911595"/>
                  </a:ext>
                </a:extLst>
              </a:tr>
              <a:tr h="285605">
                <a:tc>
                  <a:txBody>
                    <a:bodyPr/>
                    <a:lstStyle/>
                    <a:p>
                      <a:pPr algn="just">
                        <a:spcAft>
                          <a:spcPts val="0"/>
                        </a:spcAft>
                      </a:pPr>
                      <a:r>
                        <a:rPr lang="en-US" sz="1400" b="0" kern="0" spc="30">
                          <a:solidFill>
                            <a:schemeClr val="tx1"/>
                          </a:solidFill>
                          <a:effectLst/>
                          <a:latin typeface="+mn-ea"/>
                          <a:ea typeface="+mn-ea"/>
                        </a:rPr>
                        <a:t>ISO/TC 307</a:t>
                      </a:r>
                      <a:endParaRPr lang="ja-JP" sz="1400" b="0" kern="10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hangingPunct="0">
                        <a:spcAft>
                          <a:spcPts val="0"/>
                        </a:spcAft>
                      </a:pPr>
                      <a:r>
                        <a:rPr lang="ja-JP" sz="1400" spc="30">
                          <a:solidFill>
                            <a:srgbClr val="000000"/>
                          </a:solidFill>
                          <a:effectLst/>
                          <a:latin typeface="+mn-ea"/>
                          <a:ea typeface="+mn-ea"/>
                          <a:cs typeface="Times New Roman" panose="02020603050405020304" pitchFamily="18" charset="0"/>
                        </a:rPr>
                        <a:t>特になし</a:t>
                      </a:r>
                      <a:endParaRPr lang="ja-JP" sz="1400">
                        <a:solidFill>
                          <a:srgbClr val="000000"/>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2258553"/>
                  </a:ext>
                </a:extLst>
              </a:tr>
              <a:tr h="285605">
                <a:tc>
                  <a:txBody>
                    <a:bodyPr/>
                    <a:lstStyle/>
                    <a:p>
                      <a:pPr algn="just">
                        <a:spcAft>
                          <a:spcPts val="0"/>
                        </a:spcAft>
                      </a:pPr>
                      <a:r>
                        <a:rPr lang="en-US" sz="1400" b="0" kern="0" spc="30">
                          <a:solidFill>
                            <a:schemeClr val="tx1"/>
                          </a:solidFill>
                          <a:effectLst/>
                          <a:latin typeface="+mn-ea"/>
                          <a:ea typeface="+mn-ea"/>
                        </a:rPr>
                        <a:t>ISO-IEC JTC 1/SC 27</a:t>
                      </a:r>
                      <a:endParaRPr lang="ja-JP" sz="1400" b="0" kern="10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hangingPunct="0">
                        <a:spcAft>
                          <a:spcPts val="0"/>
                        </a:spcAft>
                      </a:pPr>
                      <a:r>
                        <a:rPr lang="ja-JP" sz="1400" spc="30" dirty="0">
                          <a:solidFill>
                            <a:srgbClr val="000000"/>
                          </a:solidFill>
                          <a:effectLst/>
                          <a:latin typeface="+mn-ea"/>
                          <a:ea typeface="+mn-ea"/>
                          <a:cs typeface="Times New Roman" panose="02020603050405020304" pitchFamily="18" charset="0"/>
                        </a:rPr>
                        <a:t>標準化開始前のプレゼン、セミナー</a:t>
                      </a:r>
                      <a:endParaRPr lang="ja-JP" sz="1400" dirty="0">
                        <a:solidFill>
                          <a:srgbClr val="000000"/>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07281789"/>
                  </a:ext>
                </a:extLst>
              </a:tr>
            </a:tbl>
          </a:graphicData>
        </a:graphic>
      </p:graphicFrame>
      <p:sp>
        <p:nvSpPr>
          <p:cNvPr id="18" name="テキスト ボックス 17"/>
          <p:cNvSpPr txBox="1"/>
          <p:nvPr/>
        </p:nvSpPr>
        <p:spPr>
          <a:xfrm>
            <a:off x="331490" y="806539"/>
            <a:ext cx="8131473" cy="353764"/>
          </a:xfrm>
          <a:prstGeom prst="rect">
            <a:avLst/>
          </a:prstGeom>
          <a:noFill/>
        </p:spPr>
        <p:txBody>
          <a:bodyPr wrap="square" lIns="36000" rIns="36000" rtlCol="0" anchor="ctr">
            <a:noAutofit/>
          </a:bodyPr>
          <a:lstStyle/>
          <a:p>
            <a:pPr lvl="0" defTabSz="288000">
              <a:defRPr/>
            </a:pPr>
            <a:r>
              <a:rPr kumimoji="1" lang="en-US" altLang="ja-JP" sz="1600" b="1" i="0" u="none" strike="noStrike" kern="1200" cap="none" spc="0" normalizeH="0" baseline="0" noProof="0" dirty="0" smtClean="0">
                <a:ln>
                  <a:noFill/>
                </a:ln>
                <a:effectLst/>
                <a:uLnTx/>
                <a:uFillTx/>
                <a:latin typeface="Meiryo UI"/>
                <a:ea typeface="Meiryo UI"/>
                <a:cs typeface="+mn-cs"/>
              </a:rPr>
              <a:t>3.3.5.</a:t>
            </a:r>
            <a:r>
              <a:rPr kumimoji="1" lang="en-US" altLang="ja-JP" sz="1600" b="1" i="0" u="none" strike="noStrike" kern="1200" cap="none" spc="0" normalizeH="0" noProof="0" dirty="0" smtClean="0">
                <a:ln>
                  <a:noFill/>
                </a:ln>
                <a:effectLst/>
                <a:uLnTx/>
                <a:uFillTx/>
                <a:latin typeface="Meiryo UI"/>
                <a:ea typeface="Meiryo UI"/>
                <a:cs typeface="+mn-cs"/>
              </a:rPr>
              <a:t> </a:t>
            </a:r>
            <a:r>
              <a:rPr lang="ja-JP" altLang="en-US" sz="1600" b="1" dirty="0">
                <a:latin typeface="Meiryo UI"/>
                <a:ea typeface="Meiryo UI"/>
              </a:rPr>
              <a:t>規格</a:t>
            </a:r>
            <a:r>
              <a:rPr lang="ja-JP" altLang="en-US" sz="1600" b="1" dirty="0" smtClean="0">
                <a:latin typeface="Meiryo UI"/>
                <a:ea typeface="Meiryo UI"/>
              </a:rPr>
              <a:t>策定以外の活動</a:t>
            </a:r>
            <a:endParaRPr kumimoji="1" lang="en-US" altLang="ja-JP" sz="1600" b="1" i="0" u="none" strike="noStrike" kern="1200" cap="none" spc="0" normalizeH="0" baseline="0" noProof="0" dirty="0">
              <a:ln>
                <a:noFill/>
              </a:ln>
              <a:effectLst/>
              <a:uLnTx/>
              <a:uFillTx/>
              <a:latin typeface="Meiryo UI"/>
              <a:ea typeface="Meiryo UI"/>
              <a:cs typeface="+mn-cs"/>
            </a:endParaRPr>
          </a:p>
        </p:txBody>
      </p:sp>
    </p:spTree>
    <p:extLst>
      <p:ext uri="{BB962C8B-B14F-4D97-AF65-F5344CB8AC3E}">
        <p14:creationId xmlns:p14="http://schemas.microsoft.com/office/powerpoint/2010/main" val="1821021075"/>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プレースホルダー 6"/>
          <p:cNvSpPr>
            <a:spLocks noGrp="1"/>
          </p:cNvSpPr>
          <p:nvPr>
            <p:ph type="body" sz="quarter" idx="11"/>
          </p:nvPr>
        </p:nvSpPr>
        <p:spPr>
          <a:xfrm>
            <a:off x="331491" y="3429002"/>
            <a:ext cx="9369462" cy="2460171"/>
          </a:xfrm>
        </p:spPr>
        <p:txBody>
          <a:bodyPr/>
          <a:lstStyle/>
          <a:p>
            <a:r>
              <a:rPr lang="en-US" altLang="ja-JP" dirty="0"/>
              <a:t>3</a:t>
            </a:r>
            <a:r>
              <a:rPr kumimoji="1" lang="en-US" altLang="ja-JP" dirty="0" smtClean="0"/>
              <a:t>. </a:t>
            </a:r>
            <a:r>
              <a:rPr kumimoji="1" lang="ja-JP" altLang="en-US" dirty="0" smtClean="0"/>
              <a:t>調査結果</a:t>
            </a:r>
            <a:endParaRPr kumimoji="1" lang="en-US" altLang="ja-JP" dirty="0" smtClean="0"/>
          </a:p>
          <a:p>
            <a:pPr marL="266700" indent="-266700"/>
            <a:r>
              <a:rPr lang="en-US" altLang="ja-JP" dirty="0"/>
              <a:t>	</a:t>
            </a:r>
            <a:r>
              <a:rPr lang="en-US" altLang="ja-JP" dirty="0" smtClean="0"/>
              <a:t>3.4</a:t>
            </a:r>
            <a:r>
              <a:rPr lang="en-US" altLang="ja-JP" dirty="0"/>
              <a:t>. </a:t>
            </a:r>
            <a:r>
              <a:rPr lang="ja-JP" altLang="en-US" dirty="0"/>
              <a:t>各国際標準化機関・団体と</a:t>
            </a:r>
            <a:r>
              <a:rPr lang="en-US" altLang="ja-JP" dirty="0"/>
              <a:t>Trusted Web</a:t>
            </a:r>
            <a:r>
              <a:rPr lang="ja-JP" altLang="en-US" dirty="0"/>
              <a:t>の関連性</a:t>
            </a:r>
          </a:p>
        </p:txBody>
      </p:sp>
    </p:spTree>
    <p:extLst>
      <p:ext uri="{BB962C8B-B14F-4D97-AF65-F5344CB8AC3E}">
        <p14:creationId xmlns:p14="http://schemas.microsoft.com/office/powerpoint/2010/main" val="3244146441"/>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a:xfrm>
            <a:off x="331490" y="164693"/>
            <a:ext cx="9435965" cy="412538"/>
          </a:xfrm>
        </p:spPr>
        <p:txBody>
          <a:bodyPr>
            <a:normAutofit/>
          </a:bodyPr>
          <a:lstStyle/>
          <a:p>
            <a:r>
              <a:rPr lang="en-US" altLang="ja-JP" sz="2000" dirty="0"/>
              <a:t>3</a:t>
            </a:r>
            <a:r>
              <a:rPr lang="en-US" altLang="ja-JP" sz="2000" dirty="0" smtClean="0"/>
              <a:t>.4</a:t>
            </a:r>
            <a:r>
              <a:rPr lang="en-US" altLang="ja-JP" sz="2000" dirty="0"/>
              <a:t>. </a:t>
            </a:r>
            <a:r>
              <a:rPr lang="ja-JP" altLang="en-US" sz="2000" dirty="0"/>
              <a:t>各国際標準化機関・団体と</a:t>
            </a:r>
            <a:r>
              <a:rPr lang="en-US" altLang="ja-JP" sz="2000" dirty="0"/>
              <a:t>Trusted Web</a:t>
            </a:r>
            <a:r>
              <a:rPr lang="ja-JP" altLang="en-US" sz="2000" dirty="0"/>
              <a:t>の</a:t>
            </a:r>
            <a:r>
              <a:rPr lang="ja-JP" altLang="en-US" sz="2000" dirty="0" smtClean="0"/>
              <a:t>関連性</a:t>
            </a:r>
            <a:r>
              <a:rPr lang="ja-JP" altLang="en-US" sz="2000" dirty="0" err="1" smtClean="0"/>
              <a:t>ー</a:t>
            </a:r>
            <a:r>
              <a:rPr lang="ja-JP" altLang="en-US" sz="2000" dirty="0" smtClean="0"/>
              <a:t>コンセプト・推進体制</a:t>
            </a:r>
            <a:endParaRPr kumimoji="1" lang="ja-JP" altLang="en-US" sz="2000" dirty="0"/>
          </a:p>
        </p:txBody>
      </p:sp>
      <p:sp>
        <p:nvSpPr>
          <p:cNvPr id="5" name="テキスト プレースホルダー 4"/>
          <p:cNvSpPr>
            <a:spLocks noGrp="1"/>
          </p:cNvSpPr>
          <p:nvPr>
            <p:ph type="body" sz="quarter" idx="10"/>
          </p:nvPr>
        </p:nvSpPr>
        <p:spPr/>
        <p:txBody>
          <a:bodyPr/>
          <a:lstStyle/>
          <a:p>
            <a:r>
              <a:rPr kumimoji="1" lang="ja-JP" altLang="en-US" dirty="0" smtClean="0"/>
              <a:t>調査対象とした国際標準化機関</a:t>
            </a:r>
            <a:r>
              <a:rPr lang="ja-JP" altLang="en-US" dirty="0" smtClean="0"/>
              <a:t>・団体と</a:t>
            </a:r>
            <a:r>
              <a:rPr lang="en-US" altLang="ja-JP" dirty="0" smtClean="0"/>
              <a:t>Trusted Web</a:t>
            </a:r>
            <a:r>
              <a:rPr lang="ja-JP" altLang="en-US" dirty="0" smtClean="0"/>
              <a:t>の関連性について、コンセプト、推進体制、規格の内容から分析した</a:t>
            </a:r>
            <a:endParaRPr kumimoji="1" lang="en-US" altLang="ja-JP" dirty="0" smtClean="0"/>
          </a:p>
        </p:txBody>
      </p:sp>
      <p:sp>
        <p:nvSpPr>
          <p:cNvPr id="6" name="テキスト ボックス 5"/>
          <p:cNvSpPr txBox="1"/>
          <p:nvPr/>
        </p:nvSpPr>
        <p:spPr>
          <a:xfrm>
            <a:off x="331788" y="1456040"/>
            <a:ext cx="1145542" cy="3463289"/>
          </a:xfrm>
          <a:prstGeom prst="rect">
            <a:avLst/>
          </a:prstGeom>
          <a:solidFill>
            <a:srgbClr val="002060"/>
          </a:solidFill>
        </p:spPr>
        <p:txBody>
          <a:bodyPr wrap="square" lIns="36000" rIns="36000" rtlCol="0" anchor="ctr">
            <a:noAutofit/>
          </a:bodyPr>
          <a:lstStyle/>
          <a:p>
            <a:pPr lvl="0" algn="ctr" defTabSz="288000">
              <a:defRPr/>
            </a:pP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mn-cs"/>
              </a:rPr>
              <a:t>コンセプト</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7" name="テキスト ボックス 6"/>
          <p:cNvSpPr txBox="1"/>
          <p:nvPr/>
        </p:nvSpPr>
        <p:spPr>
          <a:xfrm>
            <a:off x="1534776" y="1456040"/>
            <a:ext cx="8131175" cy="3463289"/>
          </a:xfrm>
          <a:prstGeom prst="rect">
            <a:avLst/>
          </a:prstGeom>
          <a:noFill/>
          <a:ln>
            <a:solidFill>
              <a:srgbClr val="002060"/>
            </a:solidFill>
          </a:ln>
        </p:spPr>
        <p:txBody>
          <a:bodyPr wrap="square" lIns="36000" rIns="36000" rtlCol="0" anchor="ctr">
            <a:noAutofit/>
          </a:bodyPr>
          <a:lstStyle/>
          <a:p>
            <a:pPr lvl="0" defTabSz="288000">
              <a:defRPr/>
            </a:pPr>
            <a:r>
              <a:rPr lang="en-US" altLang="ja-JP" sz="1300" dirty="0">
                <a:solidFill>
                  <a:srgbClr val="000000"/>
                </a:solidFill>
                <a:latin typeface="Meiryo UI"/>
              </a:rPr>
              <a:t>DIF</a:t>
            </a:r>
            <a:r>
              <a:rPr lang="ja-JP" altLang="en-US" sz="1300" dirty="0">
                <a:solidFill>
                  <a:srgbClr val="000000"/>
                </a:solidFill>
                <a:latin typeface="Meiryo UI"/>
              </a:rPr>
              <a:t>は、「エンティティが自分のアイデンティティをコントロールし、信頼できる相互作用を可能にする世界を実現する」ことをミッションとしている点において、</a:t>
            </a:r>
            <a:r>
              <a:rPr lang="en-US" altLang="ja-JP" sz="1300" dirty="0">
                <a:solidFill>
                  <a:srgbClr val="000000"/>
                </a:solidFill>
                <a:latin typeface="Meiryo UI"/>
              </a:rPr>
              <a:t>Trusted Web</a:t>
            </a:r>
            <a:r>
              <a:rPr lang="ja-JP" altLang="en-US" sz="1300" dirty="0">
                <a:solidFill>
                  <a:srgbClr val="000000"/>
                </a:solidFill>
                <a:latin typeface="Meiryo UI"/>
              </a:rPr>
              <a:t>のコンセプトとの一致が見られる。また、</a:t>
            </a:r>
            <a:r>
              <a:rPr lang="en-US" altLang="ja-JP" sz="1300" dirty="0">
                <a:solidFill>
                  <a:srgbClr val="000000"/>
                </a:solidFill>
                <a:latin typeface="Meiryo UI"/>
              </a:rPr>
              <a:t>W3C</a:t>
            </a:r>
            <a:r>
              <a:rPr lang="ja-JP" altLang="en-US" sz="1300" dirty="0">
                <a:solidFill>
                  <a:srgbClr val="000000"/>
                </a:solidFill>
                <a:latin typeface="Meiryo UI"/>
              </a:rPr>
              <a:t>の策定規格である</a:t>
            </a:r>
            <a:r>
              <a:rPr lang="en-US" altLang="ja-JP" sz="1300" dirty="0">
                <a:solidFill>
                  <a:srgbClr val="000000"/>
                </a:solidFill>
                <a:latin typeface="Meiryo UI"/>
              </a:rPr>
              <a:t>VD Data Model</a:t>
            </a:r>
            <a:r>
              <a:rPr lang="ja-JP" altLang="en-US" sz="1300" dirty="0">
                <a:solidFill>
                  <a:srgbClr val="000000"/>
                </a:solidFill>
                <a:latin typeface="Meiryo UI"/>
              </a:rPr>
              <a:t>は、「プライバシーが尊重され、かつ機械で検証可能な方法」でクレデンシャルを表現することを可能にするという点において、</a:t>
            </a:r>
            <a:r>
              <a:rPr lang="en-US" altLang="ja-JP" sz="1300" dirty="0">
                <a:solidFill>
                  <a:srgbClr val="000000"/>
                </a:solidFill>
                <a:latin typeface="Meiryo UI"/>
              </a:rPr>
              <a:t>Trusted Web</a:t>
            </a:r>
            <a:r>
              <a:rPr lang="ja-JP" altLang="en-US" sz="1300" dirty="0">
                <a:solidFill>
                  <a:srgbClr val="000000"/>
                </a:solidFill>
                <a:latin typeface="Meiryo UI"/>
              </a:rPr>
              <a:t>のコンセプトとの類似性が見られる。</a:t>
            </a:r>
            <a:r>
              <a:rPr lang="en-US" altLang="ja-JP" sz="1300" dirty="0" err="1">
                <a:solidFill>
                  <a:srgbClr val="000000"/>
                </a:solidFill>
                <a:latin typeface="Meiryo UI"/>
              </a:rPr>
              <a:t>ToIP</a:t>
            </a:r>
            <a:r>
              <a:rPr lang="ja-JP" altLang="en-US" sz="1300" dirty="0">
                <a:solidFill>
                  <a:srgbClr val="000000"/>
                </a:solidFill>
                <a:latin typeface="Meiryo UI"/>
              </a:rPr>
              <a:t>についても、オンライン上で個人情報をやりとりすることへの信頼性</a:t>
            </a:r>
            <a:r>
              <a:rPr lang="ja-JP" altLang="en-US" sz="1300" dirty="0" smtClean="0">
                <a:solidFill>
                  <a:srgbClr val="000000"/>
                </a:solidFill>
                <a:latin typeface="Meiryo UI"/>
              </a:rPr>
              <a:t>（</a:t>
            </a:r>
            <a:r>
              <a:rPr lang="en-US" altLang="ja-JP" sz="1300" dirty="0" smtClean="0">
                <a:solidFill>
                  <a:srgbClr val="000000"/>
                </a:solidFill>
                <a:latin typeface="Meiryo UI"/>
              </a:rPr>
              <a:t>Confidence</a:t>
            </a:r>
            <a:r>
              <a:rPr lang="ja-JP" altLang="en-US" sz="1300" dirty="0">
                <a:solidFill>
                  <a:srgbClr val="000000"/>
                </a:solidFill>
                <a:latin typeface="Meiryo UI"/>
              </a:rPr>
              <a:t>）を向上させることをミッションとしている点で、</a:t>
            </a:r>
            <a:r>
              <a:rPr lang="en-US" altLang="ja-JP" sz="1300" dirty="0">
                <a:solidFill>
                  <a:srgbClr val="000000"/>
                </a:solidFill>
                <a:latin typeface="Meiryo UI"/>
              </a:rPr>
              <a:t>Trusted Web</a:t>
            </a:r>
            <a:r>
              <a:rPr lang="ja-JP" altLang="en-US" sz="1300" dirty="0">
                <a:solidFill>
                  <a:srgbClr val="000000"/>
                </a:solidFill>
                <a:latin typeface="Meiryo UI"/>
              </a:rPr>
              <a:t>のコンセプトと近い。</a:t>
            </a:r>
          </a:p>
          <a:p>
            <a:pPr lvl="0" defTabSz="288000">
              <a:defRPr/>
            </a:pPr>
            <a:r>
              <a:rPr lang="en-US" altLang="ja-JP" sz="1300" dirty="0">
                <a:solidFill>
                  <a:srgbClr val="000000"/>
                </a:solidFill>
                <a:latin typeface="Meiryo UI"/>
              </a:rPr>
              <a:t>ITU-T SG17</a:t>
            </a:r>
            <a:r>
              <a:rPr lang="ja-JP" altLang="en-US" sz="1300" dirty="0">
                <a:solidFill>
                  <a:srgbClr val="000000"/>
                </a:solidFill>
                <a:latin typeface="Meiryo UI"/>
              </a:rPr>
              <a:t>も、信頼性（</a:t>
            </a:r>
            <a:r>
              <a:rPr lang="en-US" altLang="ja-JP" sz="1300" dirty="0">
                <a:solidFill>
                  <a:srgbClr val="000000"/>
                </a:solidFill>
                <a:latin typeface="Meiryo UI"/>
              </a:rPr>
              <a:t>Confidence</a:t>
            </a:r>
            <a:r>
              <a:rPr lang="ja-JP" altLang="en-US" sz="1300" dirty="0">
                <a:solidFill>
                  <a:srgbClr val="000000"/>
                </a:solidFill>
                <a:latin typeface="Meiryo UI"/>
              </a:rPr>
              <a:t>）やセキュリティを強化させるための活動を行っており、</a:t>
            </a:r>
            <a:r>
              <a:rPr lang="en-US" altLang="ja-JP" sz="1300" dirty="0">
                <a:solidFill>
                  <a:srgbClr val="000000"/>
                </a:solidFill>
                <a:latin typeface="Meiryo UI"/>
              </a:rPr>
              <a:t>Trusted Web</a:t>
            </a:r>
            <a:r>
              <a:rPr lang="ja-JP" altLang="en-US" sz="1300" dirty="0">
                <a:solidFill>
                  <a:srgbClr val="000000"/>
                </a:solidFill>
                <a:latin typeface="Meiryo UI"/>
              </a:rPr>
              <a:t>のコンセプトと方向性は類似している。</a:t>
            </a:r>
            <a:r>
              <a:rPr lang="en-US" altLang="ja-JP" sz="1300" dirty="0">
                <a:solidFill>
                  <a:srgbClr val="000000"/>
                </a:solidFill>
                <a:latin typeface="Meiryo UI"/>
              </a:rPr>
              <a:t>ISO-IEC JTC 1/SC 27</a:t>
            </a:r>
            <a:r>
              <a:rPr lang="ja-JP" altLang="en-US" sz="1300" dirty="0">
                <a:solidFill>
                  <a:srgbClr val="000000"/>
                </a:solidFill>
                <a:latin typeface="Meiryo UI"/>
              </a:rPr>
              <a:t>については</a:t>
            </a:r>
            <a:r>
              <a:rPr lang="ja-JP" altLang="en-US" sz="1300" dirty="0" smtClean="0">
                <a:solidFill>
                  <a:srgbClr val="000000"/>
                </a:solidFill>
                <a:latin typeface="Meiryo UI"/>
              </a:rPr>
              <a:t>、プライバシーフレームワーク</a:t>
            </a:r>
            <a:r>
              <a:rPr lang="ja-JP" altLang="en-US" sz="1300" dirty="0">
                <a:solidFill>
                  <a:srgbClr val="000000"/>
                </a:solidFill>
                <a:latin typeface="Meiryo UI"/>
              </a:rPr>
              <a:t>の規格や、個人の</a:t>
            </a:r>
            <a:r>
              <a:rPr lang="ja-JP" altLang="en-US" sz="1300" dirty="0" smtClean="0">
                <a:solidFill>
                  <a:srgbClr val="000000"/>
                </a:solidFill>
                <a:latin typeface="Meiryo UI"/>
              </a:rPr>
              <a:t>紐づけを</a:t>
            </a:r>
            <a:r>
              <a:rPr lang="ja-JP" altLang="en-US" sz="1300" dirty="0">
                <a:solidFill>
                  <a:srgbClr val="000000"/>
                </a:solidFill>
                <a:latin typeface="Meiryo UI"/>
              </a:rPr>
              <a:t>行わずにアイデンティティ管理を行う</a:t>
            </a:r>
            <a:r>
              <a:rPr lang="ja-JP" altLang="en-US" sz="1300" dirty="0" smtClean="0">
                <a:solidFill>
                  <a:srgbClr val="000000"/>
                </a:solidFill>
                <a:latin typeface="Meiryo UI"/>
              </a:rPr>
              <a:t>「</a:t>
            </a:r>
            <a:r>
              <a:rPr lang="en-US" altLang="ja-JP" sz="1300" dirty="0" err="1" smtClean="0">
                <a:solidFill>
                  <a:srgbClr val="000000"/>
                </a:solidFill>
                <a:latin typeface="Meiryo UI"/>
              </a:rPr>
              <a:t>Unlinkable</a:t>
            </a:r>
            <a:r>
              <a:rPr lang="en-US" altLang="ja-JP" sz="1300" dirty="0" smtClean="0">
                <a:solidFill>
                  <a:srgbClr val="000000"/>
                </a:solidFill>
                <a:latin typeface="Meiryo UI"/>
              </a:rPr>
              <a:t> </a:t>
            </a:r>
            <a:r>
              <a:rPr lang="en-US" altLang="ja-JP" sz="1300" dirty="0">
                <a:solidFill>
                  <a:srgbClr val="000000"/>
                </a:solidFill>
                <a:latin typeface="Meiryo UI"/>
              </a:rPr>
              <a:t>Entity </a:t>
            </a:r>
            <a:r>
              <a:rPr lang="en-US" altLang="ja-JP" sz="1300" dirty="0" smtClean="0">
                <a:solidFill>
                  <a:srgbClr val="000000"/>
                </a:solidFill>
                <a:latin typeface="Meiryo UI"/>
              </a:rPr>
              <a:t>Authentication</a:t>
            </a:r>
            <a:r>
              <a:rPr lang="ja-JP" altLang="en-US" sz="1300" dirty="0">
                <a:solidFill>
                  <a:srgbClr val="000000"/>
                </a:solidFill>
                <a:latin typeface="Meiryo UI"/>
              </a:rPr>
              <a:t>」の規格を策定するなど、広義にはプライバシー保護を重視した規格を策定するという点でコンセプトの一致が見られる。</a:t>
            </a:r>
            <a:endParaRPr lang="ja-JP" altLang="en-US" sz="1300" b="1" dirty="0">
              <a:solidFill>
                <a:srgbClr val="000000"/>
              </a:solidFill>
              <a:latin typeface="Meiryo UI"/>
            </a:endParaRPr>
          </a:p>
          <a:p>
            <a:pPr lvl="0" defTabSz="288000">
              <a:defRPr/>
            </a:pPr>
            <a:r>
              <a:rPr lang="ja-JP" altLang="en-US" sz="1300" dirty="0">
                <a:solidFill>
                  <a:srgbClr val="000000"/>
                </a:solidFill>
                <a:latin typeface="Meiryo UI"/>
              </a:rPr>
              <a:t>さらに、</a:t>
            </a:r>
            <a:r>
              <a:rPr lang="en-US" altLang="ja-JP" sz="1300" dirty="0" err="1">
                <a:solidFill>
                  <a:srgbClr val="000000"/>
                </a:solidFill>
                <a:latin typeface="Meiryo UI"/>
              </a:rPr>
              <a:t>ToIP</a:t>
            </a:r>
            <a:r>
              <a:rPr lang="ja-JP" altLang="en-US" sz="1300" dirty="0">
                <a:solidFill>
                  <a:srgbClr val="000000"/>
                </a:solidFill>
                <a:latin typeface="Meiryo UI"/>
              </a:rPr>
              <a:t>や</a:t>
            </a:r>
            <a:r>
              <a:rPr lang="en-US" altLang="ja-JP" sz="1300" dirty="0">
                <a:solidFill>
                  <a:srgbClr val="000000"/>
                </a:solidFill>
                <a:latin typeface="Meiryo UI"/>
              </a:rPr>
              <a:t>ITU-T SG17</a:t>
            </a:r>
            <a:r>
              <a:rPr lang="ja-JP" altLang="en-US" sz="1300" dirty="0" err="1">
                <a:solidFill>
                  <a:srgbClr val="000000"/>
                </a:solidFill>
                <a:latin typeface="Meiryo UI"/>
              </a:rPr>
              <a:t>、</a:t>
            </a:r>
            <a:r>
              <a:rPr lang="en-US" altLang="ja-JP" sz="1300" dirty="0">
                <a:solidFill>
                  <a:srgbClr val="000000"/>
                </a:solidFill>
                <a:latin typeface="Meiryo UI"/>
              </a:rPr>
              <a:t>ISO-IEC JTC 1/SC 27</a:t>
            </a:r>
            <a:r>
              <a:rPr lang="ja-JP" altLang="en-US" sz="1300" dirty="0">
                <a:solidFill>
                  <a:srgbClr val="000000"/>
                </a:solidFill>
                <a:latin typeface="Meiryo UI"/>
              </a:rPr>
              <a:t>はフレームワークやアーキテクチャを提示するというアプローチをとっているという点からは  、アプローチ面での</a:t>
            </a:r>
            <a:r>
              <a:rPr lang="en-US" altLang="ja-JP" sz="1300" dirty="0">
                <a:solidFill>
                  <a:srgbClr val="000000"/>
                </a:solidFill>
                <a:latin typeface="Meiryo UI"/>
              </a:rPr>
              <a:t>Trusted Web</a:t>
            </a:r>
            <a:r>
              <a:rPr lang="ja-JP" altLang="en-US" sz="1300" dirty="0">
                <a:solidFill>
                  <a:srgbClr val="000000"/>
                </a:solidFill>
                <a:latin typeface="Meiryo UI"/>
              </a:rPr>
              <a:t>との類似性も見受けられる。</a:t>
            </a:r>
            <a:r>
              <a:rPr lang="en-US" altLang="ja-JP" sz="1300" dirty="0" err="1">
                <a:solidFill>
                  <a:srgbClr val="000000"/>
                </a:solidFill>
                <a:latin typeface="Meiryo UI"/>
              </a:rPr>
              <a:t>ToIP</a:t>
            </a:r>
            <a:r>
              <a:rPr lang="ja-JP" altLang="en-US" sz="1300" dirty="0">
                <a:solidFill>
                  <a:srgbClr val="000000"/>
                </a:solidFill>
                <a:latin typeface="Meiryo UI"/>
              </a:rPr>
              <a:t>と</a:t>
            </a:r>
            <a:r>
              <a:rPr lang="en-US" altLang="ja-JP" sz="1300" dirty="0">
                <a:solidFill>
                  <a:srgbClr val="000000"/>
                </a:solidFill>
                <a:latin typeface="Meiryo UI"/>
              </a:rPr>
              <a:t>ITU-T SG17</a:t>
            </a:r>
            <a:r>
              <a:rPr lang="ja-JP" altLang="en-US" sz="1300" dirty="0">
                <a:solidFill>
                  <a:srgbClr val="000000"/>
                </a:solidFill>
                <a:latin typeface="Meiryo UI"/>
              </a:rPr>
              <a:t>については、上述のように信頼性やセキュリティを強化するという内容面での方向性の一致が見られる。一方、</a:t>
            </a:r>
            <a:r>
              <a:rPr lang="en-US" altLang="ja-JP" sz="1300" dirty="0">
                <a:solidFill>
                  <a:srgbClr val="000000"/>
                </a:solidFill>
                <a:latin typeface="Meiryo UI"/>
              </a:rPr>
              <a:t>ISO-IEC JTC 1/SC 27</a:t>
            </a:r>
            <a:r>
              <a:rPr lang="ja-JP" altLang="en-US" sz="1300" dirty="0">
                <a:solidFill>
                  <a:srgbClr val="000000"/>
                </a:solidFill>
                <a:latin typeface="Meiryo UI"/>
              </a:rPr>
              <a:t>が策定したフレームワーク規格の</a:t>
            </a:r>
            <a:r>
              <a:rPr lang="en-US" altLang="ja-JP" sz="1300" dirty="0">
                <a:solidFill>
                  <a:srgbClr val="000000"/>
                </a:solidFill>
                <a:latin typeface="Meiryo UI"/>
              </a:rPr>
              <a:t>ISO/IEC 24760</a:t>
            </a:r>
            <a:r>
              <a:rPr lang="ja-JP" altLang="en-US" sz="1300" dirty="0">
                <a:solidFill>
                  <a:srgbClr val="000000"/>
                </a:solidFill>
                <a:latin typeface="Meiryo UI"/>
              </a:rPr>
              <a:t>は、</a:t>
            </a:r>
            <a:r>
              <a:rPr lang="en-US" altLang="ja-JP" sz="1300" dirty="0">
                <a:solidFill>
                  <a:srgbClr val="000000"/>
                </a:solidFill>
                <a:latin typeface="Meiryo UI"/>
              </a:rPr>
              <a:t>ID</a:t>
            </a:r>
            <a:r>
              <a:rPr lang="ja-JP" altLang="en-US" sz="1300" dirty="0">
                <a:solidFill>
                  <a:srgbClr val="000000"/>
                </a:solidFill>
                <a:latin typeface="Meiryo UI"/>
              </a:rPr>
              <a:t>管理に関する共通理解を促進することをゴールとしており、</a:t>
            </a:r>
            <a:r>
              <a:rPr lang="en-US" altLang="ja-JP" sz="1300" dirty="0">
                <a:solidFill>
                  <a:srgbClr val="000000"/>
                </a:solidFill>
                <a:latin typeface="Meiryo UI"/>
              </a:rPr>
              <a:t>Trusted Web</a:t>
            </a:r>
            <a:r>
              <a:rPr lang="ja-JP" altLang="en-US" sz="1300" dirty="0">
                <a:solidFill>
                  <a:srgbClr val="000000"/>
                </a:solidFill>
                <a:latin typeface="Meiryo UI"/>
              </a:rPr>
              <a:t>や</a:t>
            </a:r>
            <a:r>
              <a:rPr lang="en-US" altLang="ja-JP" sz="1300" dirty="0" err="1">
                <a:solidFill>
                  <a:srgbClr val="000000"/>
                </a:solidFill>
                <a:latin typeface="Meiryo UI"/>
              </a:rPr>
              <a:t>ToIP</a:t>
            </a:r>
            <a:r>
              <a:rPr lang="ja-JP" altLang="en-US" sz="1300" dirty="0" err="1">
                <a:solidFill>
                  <a:srgbClr val="000000"/>
                </a:solidFill>
                <a:latin typeface="Meiryo UI"/>
              </a:rPr>
              <a:t>のような</a:t>
            </a:r>
            <a:r>
              <a:rPr lang="ja-JP" altLang="en-US" sz="1300" dirty="0">
                <a:solidFill>
                  <a:srgbClr val="000000"/>
                </a:solidFill>
                <a:latin typeface="Meiryo UI"/>
              </a:rPr>
              <a:t>特定の方向性は見受けられなかった。</a:t>
            </a:r>
          </a:p>
          <a:p>
            <a:pPr lvl="0" defTabSz="288000">
              <a:defRPr/>
            </a:pPr>
            <a:r>
              <a:rPr lang="en-US" altLang="ja-JP" sz="1300" dirty="0">
                <a:solidFill>
                  <a:srgbClr val="000000"/>
                </a:solidFill>
                <a:latin typeface="Meiryo UI"/>
              </a:rPr>
              <a:t>ISO TC307</a:t>
            </a:r>
            <a:r>
              <a:rPr lang="ja-JP" altLang="en-US" sz="1300" dirty="0">
                <a:solidFill>
                  <a:srgbClr val="000000"/>
                </a:solidFill>
                <a:latin typeface="Meiryo UI"/>
              </a:rPr>
              <a:t>については、ブロックチェーンという技術を対象として標準化を行うことから、コンセプト面で打ち出されているものは読み取れず、したがって</a:t>
            </a:r>
            <a:r>
              <a:rPr lang="en-US" altLang="ja-JP" sz="1300" dirty="0">
                <a:solidFill>
                  <a:srgbClr val="000000"/>
                </a:solidFill>
                <a:latin typeface="Meiryo UI"/>
              </a:rPr>
              <a:t>Trusted Web</a:t>
            </a:r>
            <a:r>
              <a:rPr lang="ja-JP" altLang="en-US" sz="1300" dirty="0">
                <a:solidFill>
                  <a:srgbClr val="000000"/>
                </a:solidFill>
                <a:latin typeface="Meiryo UI"/>
              </a:rPr>
              <a:t>との類似性も見受けられなかった。</a:t>
            </a:r>
          </a:p>
        </p:txBody>
      </p:sp>
      <p:sp>
        <p:nvSpPr>
          <p:cNvPr id="8" name="テキスト ボックス 7"/>
          <p:cNvSpPr txBox="1"/>
          <p:nvPr/>
        </p:nvSpPr>
        <p:spPr>
          <a:xfrm>
            <a:off x="331788" y="4997302"/>
            <a:ext cx="1145542" cy="1549824"/>
          </a:xfrm>
          <a:prstGeom prst="rect">
            <a:avLst/>
          </a:prstGeom>
          <a:solidFill>
            <a:srgbClr val="002060"/>
          </a:solidFill>
        </p:spPr>
        <p:txBody>
          <a:bodyPr wrap="square" lIns="36000" rIns="36000" rtlCol="0" anchor="ctr">
            <a:noAutofit/>
          </a:bodyPr>
          <a:lstStyle/>
          <a:p>
            <a:pPr lvl="0" algn="ctr" defTabSz="288000">
              <a:defRPr/>
            </a:pP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mn-cs"/>
              </a:rPr>
              <a:t>推進体制</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9" name="テキスト ボックス 8"/>
          <p:cNvSpPr txBox="1"/>
          <p:nvPr/>
        </p:nvSpPr>
        <p:spPr>
          <a:xfrm>
            <a:off x="1534776" y="4997302"/>
            <a:ext cx="8131175" cy="1549824"/>
          </a:xfrm>
          <a:prstGeom prst="rect">
            <a:avLst/>
          </a:prstGeom>
          <a:noFill/>
          <a:ln>
            <a:solidFill>
              <a:srgbClr val="002060"/>
            </a:solidFill>
          </a:ln>
        </p:spPr>
        <p:txBody>
          <a:bodyPr wrap="square" lIns="36000" rIns="36000" rtlCol="0" anchor="ctr">
            <a:noAutofit/>
          </a:bodyPr>
          <a:lstStyle/>
          <a:p>
            <a:pPr lvl="0" defTabSz="288000">
              <a:defRPr/>
            </a:pPr>
            <a:r>
              <a:rPr lang="en-US" altLang="ja-JP" sz="1300" dirty="0">
                <a:solidFill>
                  <a:srgbClr val="000000"/>
                </a:solidFill>
                <a:latin typeface="Meiryo UI"/>
              </a:rPr>
              <a:t>ITU-T SG17</a:t>
            </a:r>
            <a:r>
              <a:rPr lang="ja-JP" altLang="en-US" sz="1300" dirty="0">
                <a:solidFill>
                  <a:srgbClr val="000000"/>
                </a:solidFill>
                <a:latin typeface="Meiryo UI"/>
              </a:rPr>
              <a:t>には、参加主体に各国の中央政府が含まれるため、</a:t>
            </a:r>
            <a:r>
              <a:rPr lang="en-US" altLang="ja-JP" sz="1300" dirty="0">
                <a:solidFill>
                  <a:srgbClr val="000000"/>
                </a:solidFill>
                <a:latin typeface="Meiryo UI"/>
              </a:rPr>
              <a:t>Trusted Web</a:t>
            </a:r>
            <a:r>
              <a:rPr lang="ja-JP" altLang="en-US" sz="1300" dirty="0" err="1">
                <a:solidFill>
                  <a:srgbClr val="000000"/>
                </a:solidFill>
                <a:latin typeface="Meiryo UI"/>
              </a:rPr>
              <a:t>のように</a:t>
            </a:r>
            <a:r>
              <a:rPr lang="ja-JP" altLang="en-US" sz="1300" dirty="0">
                <a:solidFill>
                  <a:srgbClr val="000000"/>
                </a:solidFill>
                <a:latin typeface="Meiryo UI"/>
              </a:rPr>
              <a:t>国の政策として打ち出しているものが各国政府から国際標準化提案として持ち込まれている可能性は考えられる。また、</a:t>
            </a:r>
            <a:r>
              <a:rPr lang="en-US" altLang="ja-JP" sz="1300" dirty="0">
                <a:solidFill>
                  <a:srgbClr val="000000"/>
                </a:solidFill>
                <a:latin typeface="Meiryo UI"/>
              </a:rPr>
              <a:t>ISO/TC 307</a:t>
            </a:r>
            <a:r>
              <a:rPr lang="ja-JP" altLang="en-US" sz="1300" dirty="0">
                <a:solidFill>
                  <a:srgbClr val="000000"/>
                </a:solidFill>
                <a:latin typeface="Meiryo UI"/>
              </a:rPr>
              <a:t>および</a:t>
            </a:r>
            <a:r>
              <a:rPr lang="en-US" altLang="ja-JP" sz="1300" dirty="0">
                <a:solidFill>
                  <a:srgbClr val="000000"/>
                </a:solidFill>
                <a:latin typeface="Meiryo UI"/>
              </a:rPr>
              <a:t>ISO-IEC JTC 1/SC 27</a:t>
            </a:r>
            <a:r>
              <a:rPr lang="ja-JP" altLang="en-US" sz="1300" dirty="0">
                <a:solidFill>
                  <a:srgbClr val="000000"/>
                </a:solidFill>
                <a:latin typeface="Meiryo UI"/>
              </a:rPr>
              <a:t>についても、参加主体が各国を代表する標準化機関となっていることから、各国政府の意向を反映した国際標準化提案がなされていることも考えられる。以上より、</a:t>
            </a:r>
            <a:r>
              <a:rPr lang="en-US" altLang="ja-JP" sz="1300" dirty="0">
                <a:solidFill>
                  <a:srgbClr val="000000"/>
                </a:solidFill>
                <a:latin typeface="Meiryo UI"/>
              </a:rPr>
              <a:t>Trusted Web</a:t>
            </a:r>
            <a:r>
              <a:rPr lang="ja-JP" altLang="en-US" sz="1300" dirty="0">
                <a:solidFill>
                  <a:srgbClr val="000000"/>
                </a:solidFill>
                <a:latin typeface="Meiryo UI"/>
              </a:rPr>
              <a:t>と同様の推進体制を擁する国際標準化提案が行われる可能性がある場としてとらえることができる。</a:t>
            </a:r>
          </a:p>
          <a:p>
            <a:pPr lvl="0" defTabSz="288000">
              <a:defRPr/>
            </a:pPr>
            <a:r>
              <a:rPr lang="ja-JP" altLang="en-US" sz="1300" dirty="0">
                <a:solidFill>
                  <a:srgbClr val="000000"/>
                </a:solidFill>
                <a:latin typeface="Meiryo UI"/>
              </a:rPr>
              <a:t>一方、上記以外の団体については運営主体・参加主体が民間企業や財団、研究機関、個人であることから、一国の政策を反映したものよりも、ビジネスを円滑に行うことや共通の目的を達成することを目的とした活動が中心となっていると考えられる。</a:t>
            </a:r>
          </a:p>
        </p:txBody>
      </p:sp>
    </p:spTree>
    <p:extLst>
      <p:ext uri="{BB962C8B-B14F-4D97-AF65-F5344CB8AC3E}">
        <p14:creationId xmlns:p14="http://schemas.microsoft.com/office/powerpoint/2010/main" val="3325240480"/>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a:xfrm>
            <a:off x="331490" y="164693"/>
            <a:ext cx="9435965" cy="412538"/>
          </a:xfrm>
        </p:spPr>
        <p:txBody>
          <a:bodyPr>
            <a:normAutofit/>
          </a:bodyPr>
          <a:lstStyle/>
          <a:p>
            <a:r>
              <a:rPr lang="en-US" altLang="ja-JP" sz="2000" dirty="0"/>
              <a:t>3</a:t>
            </a:r>
            <a:r>
              <a:rPr lang="en-US" altLang="ja-JP" sz="2000" dirty="0" smtClean="0"/>
              <a:t>.4</a:t>
            </a:r>
            <a:r>
              <a:rPr lang="en-US" altLang="ja-JP" sz="2000" dirty="0"/>
              <a:t>. </a:t>
            </a:r>
            <a:r>
              <a:rPr lang="ja-JP" altLang="en-US" sz="2000" dirty="0"/>
              <a:t>各国際標準化機関・団体と</a:t>
            </a:r>
            <a:r>
              <a:rPr lang="en-US" altLang="ja-JP" sz="2000" dirty="0"/>
              <a:t>Trusted Web</a:t>
            </a:r>
            <a:r>
              <a:rPr lang="ja-JP" altLang="en-US" sz="2000" dirty="0"/>
              <a:t>の</a:t>
            </a:r>
            <a:r>
              <a:rPr lang="ja-JP" altLang="en-US" sz="2000" dirty="0" smtClean="0"/>
              <a:t>関連性</a:t>
            </a:r>
            <a:r>
              <a:rPr lang="ja-JP" altLang="en-US" sz="2000" dirty="0" err="1" smtClean="0"/>
              <a:t>ー</a:t>
            </a:r>
            <a:r>
              <a:rPr lang="ja-JP" altLang="en-US" sz="2000" dirty="0" smtClean="0"/>
              <a:t>規格の内容</a:t>
            </a:r>
            <a:endParaRPr kumimoji="1" lang="ja-JP" altLang="en-US" sz="2000" dirty="0"/>
          </a:p>
        </p:txBody>
      </p:sp>
      <p:sp>
        <p:nvSpPr>
          <p:cNvPr id="5" name="テキスト プレースホルダー 4"/>
          <p:cNvSpPr>
            <a:spLocks noGrp="1"/>
          </p:cNvSpPr>
          <p:nvPr>
            <p:ph type="body" sz="quarter" idx="10"/>
          </p:nvPr>
        </p:nvSpPr>
        <p:spPr/>
        <p:txBody>
          <a:bodyPr/>
          <a:lstStyle/>
          <a:p>
            <a:r>
              <a:rPr kumimoji="1" lang="ja-JP" altLang="en-US" dirty="0" smtClean="0"/>
              <a:t>調査対象とした国際標準化機関</a:t>
            </a:r>
            <a:r>
              <a:rPr lang="ja-JP" altLang="en-US" dirty="0" smtClean="0"/>
              <a:t>・団体と</a:t>
            </a:r>
            <a:r>
              <a:rPr lang="en-US" altLang="ja-JP" dirty="0" smtClean="0"/>
              <a:t>Trusted Web</a:t>
            </a:r>
            <a:r>
              <a:rPr lang="ja-JP" altLang="en-US" dirty="0" smtClean="0"/>
              <a:t>の関連性について、コンセプト、推進体制、規格の内容から分析した</a:t>
            </a:r>
            <a:endParaRPr kumimoji="1" lang="en-US" altLang="ja-JP" dirty="0" smtClean="0"/>
          </a:p>
        </p:txBody>
      </p:sp>
      <p:sp>
        <p:nvSpPr>
          <p:cNvPr id="6" name="テキスト ボックス 5"/>
          <p:cNvSpPr txBox="1"/>
          <p:nvPr/>
        </p:nvSpPr>
        <p:spPr>
          <a:xfrm>
            <a:off x="331490" y="1867167"/>
            <a:ext cx="1247282" cy="3265590"/>
          </a:xfrm>
          <a:prstGeom prst="rect">
            <a:avLst/>
          </a:prstGeom>
          <a:solidFill>
            <a:srgbClr val="002060"/>
          </a:solidFill>
        </p:spPr>
        <p:txBody>
          <a:bodyPr wrap="square" lIns="36000" rIns="36000" rtlCol="0" anchor="ctr">
            <a:noAutofit/>
          </a:bodyPr>
          <a:lstStyle/>
          <a:p>
            <a:pPr lvl="0" algn="ctr" defTabSz="288000">
              <a:defRPr/>
            </a:pPr>
            <a:r>
              <a:rPr kumimoji="1" lang="ja-JP" altLang="en-US" sz="1400" b="1" i="0" u="none" strike="noStrike" kern="1200" cap="none" spc="0" normalizeH="0" baseline="0" noProof="0" dirty="0" smtClean="0">
                <a:ln>
                  <a:noFill/>
                </a:ln>
                <a:solidFill>
                  <a:srgbClr val="FFFFFF"/>
                </a:solidFill>
                <a:effectLst/>
                <a:uLnTx/>
                <a:uFillTx/>
                <a:latin typeface="Meiryo UI"/>
                <a:ea typeface="Meiryo UI"/>
                <a:cs typeface="+mn-cs"/>
              </a:rPr>
              <a:t>規格の内容</a:t>
            </a:r>
          </a:p>
        </p:txBody>
      </p:sp>
      <p:sp>
        <p:nvSpPr>
          <p:cNvPr id="7" name="テキスト ボックス 6"/>
          <p:cNvSpPr txBox="1"/>
          <p:nvPr/>
        </p:nvSpPr>
        <p:spPr>
          <a:xfrm>
            <a:off x="1636218" y="1867167"/>
            <a:ext cx="8131175" cy="3265590"/>
          </a:xfrm>
          <a:prstGeom prst="rect">
            <a:avLst/>
          </a:prstGeom>
          <a:noFill/>
          <a:ln>
            <a:solidFill>
              <a:srgbClr val="002060"/>
            </a:solidFill>
          </a:ln>
        </p:spPr>
        <p:txBody>
          <a:bodyPr wrap="square" lIns="36000" rIns="36000" rtlCol="0" anchor="ctr">
            <a:noAutofit/>
          </a:bodyPr>
          <a:lstStyle/>
          <a:p>
            <a:pPr lvl="0" defTabSz="288000">
              <a:defRPr/>
            </a:pPr>
            <a:r>
              <a:rPr lang="en-US" altLang="ja-JP" sz="1300" dirty="0">
                <a:solidFill>
                  <a:srgbClr val="000000"/>
                </a:solidFill>
                <a:latin typeface="Meiryo UI"/>
              </a:rPr>
              <a:t>DIF</a:t>
            </a:r>
            <a:r>
              <a:rPr lang="ja-JP" altLang="en-US" sz="1300" dirty="0">
                <a:solidFill>
                  <a:srgbClr val="000000"/>
                </a:solidFill>
                <a:latin typeface="Meiryo UI"/>
              </a:rPr>
              <a:t>や</a:t>
            </a:r>
            <a:r>
              <a:rPr lang="en-US" altLang="ja-JP" sz="1300" dirty="0">
                <a:solidFill>
                  <a:srgbClr val="000000"/>
                </a:solidFill>
                <a:latin typeface="Meiryo UI"/>
              </a:rPr>
              <a:t>W3C</a:t>
            </a:r>
            <a:r>
              <a:rPr lang="ja-JP" altLang="en-US" sz="1300" dirty="0" err="1">
                <a:solidFill>
                  <a:srgbClr val="000000"/>
                </a:solidFill>
                <a:latin typeface="Meiryo UI"/>
              </a:rPr>
              <a:t>、</a:t>
            </a:r>
            <a:r>
              <a:rPr lang="en-US" altLang="ja-JP" sz="1300" dirty="0">
                <a:solidFill>
                  <a:srgbClr val="000000"/>
                </a:solidFill>
                <a:latin typeface="Meiryo UI"/>
              </a:rPr>
              <a:t>OIDF</a:t>
            </a:r>
            <a:r>
              <a:rPr lang="ja-JP" altLang="en-US" sz="1300" dirty="0" err="1">
                <a:solidFill>
                  <a:srgbClr val="000000"/>
                </a:solidFill>
                <a:latin typeface="Meiryo UI"/>
              </a:rPr>
              <a:t>、</a:t>
            </a:r>
            <a:r>
              <a:rPr lang="en-US" altLang="ja-JP" sz="1300" dirty="0">
                <a:solidFill>
                  <a:srgbClr val="000000"/>
                </a:solidFill>
                <a:latin typeface="Meiryo UI"/>
              </a:rPr>
              <a:t>IETF</a:t>
            </a:r>
            <a:r>
              <a:rPr lang="ja-JP" altLang="en-US" sz="1300" dirty="0">
                <a:solidFill>
                  <a:srgbClr val="000000"/>
                </a:solidFill>
                <a:latin typeface="Meiryo UI"/>
              </a:rPr>
              <a:t>は、プロトコルや識別子の規格等の技術的な規格を策定している。一方、</a:t>
            </a:r>
            <a:r>
              <a:rPr lang="en-US" altLang="ja-JP" sz="1300" dirty="0">
                <a:solidFill>
                  <a:srgbClr val="000000"/>
                </a:solidFill>
                <a:latin typeface="Meiryo UI"/>
              </a:rPr>
              <a:t>TOIP</a:t>
            </a:r>
            <a:r>
              <a:rPr lang="ja-JP" altLang="en-US" sz="1300" dirty="0">
                <a:solidFill>
                  <a:srgbClr val="000000"/>
                </a:solidFill>
                <a:latin typeface="Meiryo UI"/>
              </a:rPr>
              <a:t>や</a:t>
            </a:r>
            <a:r>
              <a:rPr lang="en-US" altLang="ja-JP" sz="1300" dirty="0">
                <a:solidFill>
                  <a:srgbClr val="000000"/>
                </a:solidFill>
                <a:latin typeface="Meiryo UI"/>
              </a:rPr>
              <a:t>ITU</a:t>
            </a:r>
            <a:r>
              <a:rPr lang="ja-JP" altLang="en-US" sz="1300" dirty="0" err="1">
                <a:solidFill>
                  <a:srgbClr val="000000"/>
                </a:solidFill>
                <a:latin typeface="Meiryo UI"/>
              </a:rPr>
              <a:t>、</a:t>
            </a:r>
            <a:r>
              <a:rPr lang="en-US" altLang="ja-JP" sz="1300" dirty="0">
                <a:solidFill>
                  <a:srgbClr val="000000"/>
                </a:solidFill>
                <a:latin typeface="Meiryo UI"/>
              </a:rPr>
              <a:t>ISO/TC 307</a:t>
            </a:r>
            <a:r>
              <a:rPr lang="ja-JP" altLang="en-US" sz="1300" dirty="0" err="1">
                <a:solidFill>
                  <a:srgbClr val="000000"/>
                </a:solidFill>
                <a:latin typeface="Meiryo UI"/>
              </a:rPr>
              <a:t>、</a:t>
            </a:r>
            <a:r>
              <a:rPr lang="en-US" altLang="ja-JP" sz="1300" dirty="0">
                <a:solidFill>
                  <a:srgbClr val="000000"/>
                </a:solidFill>
                <a:latin typeface="Meiryo UI"/>
              </a:rPr>
              <a:t>ISO-IEC JTC 1/SC 27</a:t>
            </a:r>
            <a:r>
              <a:rPr lang="ja-JP" altLang="en-US" sz="1300" dirty="0">
                <a:solidFill>
                  <a:srgbClr val="000000"/>
                </a:solidFill>
                <a:latin typeface="Meiryo UI"/>
              </a:rPr>
              <a:t>は、フレームワークやアーキテクチャを提示するための規格を提示しており、個別の技術規格には触れていない。これらを踏まえ、調査対象とした機関・団体の規格を「アイデンティティ関連</a:t>
            </a:r>
            <a:r>
              <a:rPr lang="en-US" altLang="ja-JP" sz="1300" dirty="0">
                <a:solidFill>
                  <a:srgbClr val="000000"/>
                </a:solidFill>
                <a:latin typeface="Meiryo UI"/>
              </a:rPr>
              <a:t>or</a:t>
            </a:r>
            <a:r>
              <a:rPr lang="ja-JP" altLang="en-US" sz="1300" dirty="0">
                <a:solidFill>
                  <a:srgbClr val="000000"/>
                </a:solidFill>
                <a:latin typeface="Meiryo UI"/>
              </a:rPr>
              <a:t>関連技術・関連分野」の軸と、「プロトコル</a:t>
            </a:r>
            <a:r>
              <a:rPr lang="en-US" altLang="ja-JP" sz="1300" dirty="0">
                <a:solidFill>
                  <a:srgbClr val="000000"/>
                </a:solidFill>
                <a:latin typeface="Meiryo UI"/>
              </a:rPr>
              <a:t>or</a:t>
            </a:r>
            <a:r>
              <a:rPr lang="ja-JP" altLang="en-US" sz="1300" dirty="0">
                <a:solidFill>
                  <a:srgbClr val="000000"/>
                </a:solidFill>
                <a:latin typeface="Meiryo UI"/>
              </a:rPr>
              <a:t>ガバナンス」の軸で分類した</a:t>
            </a:r>
            <a:r>
              <a:rPr lang="ja-JP" altLang="en-US" sz="1300" dirty="0" smtClean="0">
                <a:solidFill>
                  <a:srgbClr val="000000"/>
                </a:solidFill>
                <a:latin typeface="Meiryo UI"/>
              </a:rPr>
              <a:t>（</a:t>
            </a:r>
            <a:r>
              <a:rPr lang="ja-JP" altLang="en-US" sz="1300" dirty="0">
                <a:solidFill>
                  <a:srgbClr val="000000"/>
                </a:solidFill>
                <a:latin typeface="Meiryo UI"/>
              </a:rPr>
              <a:t>次頁</a:t>
            </a:r>
            <a:r>
              <a:rPr lang="ja-JP" altLang="en-US" sz="1300" dirty="0" smtClean="0">
                <a:solidFill>
                  <a:srgbClr val="000000"/>
                </a:solidFill>
                <a:latin typeface="Meiryo UI"/>
              </a:rPr>
              <a:t>）</a:t>
            </a:r>
            <a:r>
              <a:rPr lang="ja-JP" altLang="en-US" sz="1300" dirty="0">
                <a:solidFill>
                  <a:srgbClr val="000000"/>
                </a:solidFill>
                <a:latin typeface="Meiryo UI"/>
              </a:rPr>
              <a:t>。</a:t>
            </a:r>
          </a:p>
          <a:p>
            <a:pPr lvl="0" defTabSz="288000">
              <a:defRPr/>
            </a:pPr>
            <a:r>
              <a:rPr lang="en-US" altLang="ja-JP" sz="1300" dirty="0" smtClean="0">
                <a:solidFill>
                  <a:srgbClr val="000000"/>
                </a:solidFill>
                <a:latin typeface="Meiryo UI"/>
              </a:rPr>
              <a:t>DIF</a:t>
            </a:r>
            <a:r>
              <a:rPr lang="ja-JP" altLang="en-US" sz="1300" dirty="0" smtClean="0">
                <a:solidFill>
                  <a:srgbClr val="000000"/>
                </a:solidFill>
                <a:latin typeface="Meiryo UI"/>
              </a:rPr>
              <a:t>や</a:t>
            </a:r>
            <a:r>
              <a:rPr lang="en-US" altLang="ja-JP" sz="1300" dirty="0" smtClean="0">
                <a:solidFill>
                  <a:srgbClr val="000000"/>
                </a:solidFill>
                <a:latin typeface="Meiryo UI"/>
              </a:rPr>
              <a:t>IETF</a:t>
            </a:r>
            <a:r>
              <a:rPr lang="ja-JP" altLang="en-US" sz="1300" dirty="0" err="1" smtClean="0">
                <a:solidFill>
                  <a:srgbClr val="000000"/>
                </a:solidFill>
                <a:latin typeface="Meiryo UI"/>
              </a:rPr>
              <a:t>、</a:t>
            </a:r>
            <a:r>
              <a:rPr lang="en-US" altLang="ja-JP" sz="1300" dirty="0" smtClean="0">
                <a:solidFill>
                  <a:srgbClr val="000000"/>
                </a:solidFill>
                <a:latin typeface="Meiryo UI"/>
              </a:rPr>
              <a:t>OIDF</a:t>
            </a:r>
            <a:r>
              <a:rPr lang="ja-JP" altLang="en-US" sz="1300" dirty="0" smtClean="0">
                <a:solidFill>
                  <a:srgbClr val="000000"/>
                </a:solidFill>
                <a:latin typeface="Meiryo UI"/>
              </a:rPr>
              <a:t>が</a:t>
            </a:r>
            <a:r>
              <a:rPr lang="ja-JP" altLang="en-US" sz="1300" dirty="0">
                <a:solidFill>
                  <a:srgbClr val="000000"/>
                </a:solidFill>
                <a:latin typeface="Meiryo UI"/>
              </a:rPr>
              <a:t>策定する規格は技術寄りであり</a:t>
            </a:r>
            <a:r>
              <a:rPr lang="ja-JP" altLang="en-US" sz="1300" dirty="0" smtClean="0">
                <a:solidFill>
                  <a:srgbClr val="000000"/>
                </a:solidFill>
                <a:latin typeface="Meiryo UI"/>
              </a:rPr>
              <a:t>、</a:t>
            </a:r>
            <a:r>
              <a:rPr lang="en-US" altLang="ja-JP" sz="1300" dirty="0" err="1" smtClean="0">
                <a:solidFill>
                  <a:srgbClr val="000000"/>
                </a:solidFill>
                <a:latin typeface="Meiryo UI"/>
              </a:rPr>
              <a:t>ToIP</a:t>
            </a:r>
            <a:r>
              <a:rPr lang="ja-JP" altLang="en-US" sz="1300" dirty="0" smtClean="0">
                <a:solidFill>
                  <a:srgbClr val="000000"/>
                </a:solidFill>
                <a:latin typeface="Meiryo UI"/>
              </a:rPr>
              <a:t>や</a:t>
            </a:r>
            <a:r>
              <a:rPr lang="en-US" altLang="ja-JP" sz="1300" dirty="0" smtClean="0">
                <a:solidFill>
                  <a:srgbClr val="000000"/>
                </a:solidFill>
                <a:latin typeface="Meiryo UI"/>
              </a:rPr>
              <a:t>ISO</a:t>
            </a:r>
            <a:r>
              <a:rPr lang="ja-JP" altLang="en-US" sz="1300" dirty="0" err="1" smtClean="0">
                <a:solidFill>
                  <a:srgbClr val="000000"/>
                </a:solidFill>
                <a:latin typeface="Meiryo UI"/>
              </a:rPr>
              <a:t>、</a:t>
            </a:r>
            <a:r>
              <a:rPr lang="en-US" altLang="ja-JP" sz="1300" dirty="0" smtClean="0">
                <a:solidFill>
                  <a:srgbClr val="000000"/>
                </a:solidFill>
                <a:latin typeface="Meiryo UI"/>
              </a:rPr>
              <a:t>ITU-T</a:t>
            </a:r>
            <a:r>
              <a:rPr lang="ja-JP" altLang="en-US" sz="1300" dirty="0" smtClean="0">
                <a:solidFill>
                  <a:srgbClr val="000000"/>
                </a:solidFill>
                <a:latin typeface="Meiryo UI"/>
              </a:rPr>
              <a:t>が</a:t>
            </a:r>
            <a:r>
              <a:rPr lang="ja-JP" altLang="en-US" sz="1300" dirty="0">
                <a:solidFill>
                  <a:srgbClr val="000000"/>
                </a:solidFill>
                <a:latin typeface="Meiryo UI"/>
              </a:rPr>
              <a:t>策定する規格はガバナンス寄りであるという傾向は、各国際標準化機関・団体の</a:t>
            </a:r>
            <a:r>
              <a:rPr lang="ja-JP" altLang="en-US" sz="1300" dirty="0" smtClean="0">
                <a:solidFill>
                  <a:srgbClr val="000000"/>
                </a:solidFill>
                <a:latin typeface="Meiryo UI"/>
              </a:rPr>
              <a:t>コンセプト</a:t>
            </a:r>
            <a:r>
              <a:rPr lang="ja-JP" altLang="en-US" sz="1300" dirty="0">
                <a:solidFill>
                  <a:srgbClr val="000000"/>
                </a:solidFill>
                <a:latin typeface="Meiryo UI"/>
              </a:rPr>
              <a:t>に沿ったものである</a:t>
            </a:r>
            <a:r>
              <a:rPr lang="ja-JP" altLang="en-US" sz="1300" dirty="0" smtClean="0">
                <a:solidFill>
                  <a:srgbClr val="000000"/>
                </a:solidFill>
                <a:latin typeface="Meiryo UI"/>
              </a:rPr>
              <a:t>と</a:t>
            </a:r>
            <a:r>
              <a:rPr lang="ja-JP" altLang="en-US" sz="1300" dirty="0">
                <a:solidFill>
                  <a:srgbClr val="000000"/>
                </a:solidFill>
                <a:latin typeface="Meiryo UI"/>
              </a:rPr>
              <a:t>捉えることができる</a:t>
            </a:r>
            <a:r>
              <a:rPr lang="ja-JP" altLang="en-US" sz="1300" dirty="0" smtClean="0">
                <a:solidFill>
                  <a:srgbClr val="000000"/>
                </a:solidFill>
                <a:latin typeface="Meiryo UI"/>
              </a:rPr>
              <a:t>。</a:t>
            </a:r>
            <a:endParaRPr lang="en-US" altLang="ja-JP" sz="1300" dirty="0" smtClean="0">
              <a:solidFill>
                <a:srgbClr val="000000"/>
              </a:solidFill>
              <a:latin typeface="Meiryo UI"/>
            </a:endParaRPr>
          </a:p>
          <a:p>
            <a:pPr lvl="0" defTabSz="288000">
              <a:defRPr/>
            </a:pPr>
            <a:endParaRPr lang="en-US" altLang="ja-JP" sz="1300" dirty="0">
              <a:solidFill>
                <a:srgbClr val="000000"/>
              </a:solidFill>
              <a:latin typeface="Meiryo UI"/>
            </a:endParaRPr>
          </a:p>
          <a:p>
            <a:pPr defTabSz="288000">
              <a:defRPr/>
            </a:pPr>
            <a:r>
              <a:rPr lang="ja-JP" altLang="en-US" sz="1300" dirty="0" smtClean="0">
                <a:solidFill>
                  <a:srgbClr val="000000"/>
                </a:solidFill>
                <a:latin typeface="Meiryo UI"/>
              </a:rPr>
              <a:t>規格の具体的な内容面では、</a:t>
            </a:r>
            <a:r>
              <a:rPr lang="en-US" altLang="ja-JP" sz="1300" dirty="0" smtClean="0">
                <a:solidFill>
                  <a:srgbClr val="000000"/>
                </a:solidFill>
                <a:latin typeface="Meiryo UI"/>
              </a:rPr>
              <a:t>DIF</a:t>
            </a:r>
            <a:r>
              <a:rPr lang="ja-JP" altLang="en-US" sz="1300" dirty="0" err="1">
                <a:solidFill>
                  <a:srgbClr val="000000"/>
                </a:solidFill>
                <a:latin typeface="Meiryo UI"/>
              </a:rPr>
              <a:t>にて</a:t>
            </a:r>
            <a:r>
              <a:rPr lang="ja-JP" altLang="en-US" sz="1300" dirty="0">
                <a:solidFill>
                  <a:srgbClr val="000000"/>
                </a:solidFill>
                <a:latin typeface="Meiryo UI"/>
              </a:rPr>
              <a:t>策定中の</a:t>
            </a:r>
            <a:r>
              <a:rPr lang="en-US" altLang="ja-JP" sz="1300" dirty="0">
                <a:solidFill>
                  <a:srgbClr val="000000"/>
                </a:solidFill>
                <a:latin typeface="Meiryo UI"/>
              </a:rPr>
              <a:t>BBS Signature Scheme</a:t>
            </a:r>
            <a:r>
              <a:rPr lang="ja-JP" altLang="en-US" sz="1300" dirty="0" err="1">
                <a:solidFill>
                  <a:srgbClr val="000000"/>
                </a:solidFill>
                <a:latin typeface="Meiryo UI"/>
              </a:rPr>
              <a:t>、</a:t>
            </a:r>
            <a:r>
              <a:rPr lang="en-US" altLang="ja-JP" sz="1300" dirty="0">
                <a:solidFill>
                  <a:srgbClr val="000000"/>
                </a:solidFill>
                <a:latin typeface="Meiryo UI"/>
              </a:rPr>
              <a:t>W3C</a:t>
            </a:r>
            <a:r>
              <a:rPr lang="ja-JP" altLang="en-US" sz="1300" dirty="0">
                <a:solidFill>
                  <a:srgbClr val="000000"/>
                </a:solidFill>
                <a:latin typeface="Meiryo UI"/>
              </a:rPr>
              <a:t>規格の</a:t>
            </a:r>
            <a:r>
              <a:rPr lang="en-US" altLang="ja-JP" sz="1300" dirty="0">
                <a:solidFill>
                  <a:srgbClr val="000000"/>
                </a:solidFill>
                <a:latin typeface="Meiryo UI"/>
              </a:rPr>
              <a:t>VC Data Model</a:t>
            </a:r>
            <a:r>
              <a:rPr lang="ja-JP" altLang="en-US" sz="1300" dirty="0" err="1">
                <a:solidFill>
                  <a:srgbClr val="000000"/>
                </a:solidFill>
                <a:latin typeface="Meiryo UI"/>
              </a:rPr>
              <a:t>、</a:t>
            </a:r>
            <a:r>
              <a:rPr lang="en-US" altLang="ja-JP" sz="1300" dirty="0">
                <a:solidFill>
                  <a:srgbClr val="000000"/>
                </a:solidFill>
                <a:latin typeface="Meiryo UI"/>
              </a:rPr>
              <a:t>IETF</a:t>
            </a:r>
            <a:r>
              <a:rPr lang="ja-JP" altLang="en-US" sz="1300" dirty="0" err="1">
                <a:solidFill>
                  <a:srgbClr val="000000"/>
                </a:solidFill>
                <a:latin typeface="Meiryo UI"/>
              </a:rPr>
              <a:t>にて</a:t>
            </a:r>
            <a:r>
              <a:rPr lang="ja-JP" altLang="en-US" sz="1300" dirty="0">
                <a:solidFill>
                  <a:srgbClr val="000000"/>
                </a:solidFill>
                <a:latin typeface="Meiryo UI"/>
              </a:rPr>
              <a:t>策定中の</a:t>
            </a:r>
            <a:r>
              <a:rPr lang="en-US" altLang="ja-JP" sz="1300" dirty="0">
                <a:solidFill>
                  <a:srgbClr val="000000"/>
                </a:solidFill>
                <a:latin typeface="Meiryo UI"/>
              </a:rPr>
              <a:t>Selective Disclosure for JWTs</a:t>
            </a:r>
            <a:r>
              <a:rPr lang="ja-JP" altLang="en-US" sz="1300" dirty="0">
                <a:solidFill>
                  <a:srgbClr val="000000"/>
                </a:solidFill>
                <a:latin typeface="Meiryo UI"/>
              </a:rPr>
              <a:t>は、いずれも選択的開示の実現をサポートするという点で</a:t>
            </a:r>
            <a:r>
              <a:rPr lang="en-US" altLang="ja-JP" sz="1300" dirty="0">
                <a:solidFill>
                  <a:srgbClr val="000000"/>
                </a:solidFill>
                <a:latin typeface="Meiryo UI"/>
              </a:rPr>
              <a:t>Trusted Web</a:t>
            </a:r>
            <a:r>
              <a:rPr lang="ja-JP" altLang="en-US" sz="1300" dirty="0">
                <a:solidFill>
                  <a:srgbClr val="000000"/>
                </a:solidFill>
                <a:latin typeface="Meiryo UI"/>
              </a:rPr>
              <a:t>と課題意識を共有しているとみられる。</a:t>
            </a:r>
            <a:r>
              <a:rPr lang="en-US" altLang="ja-JP" sz="1300" dirty="0">
                <a:solidFill>
                  <a:srgbClr val="000000"/>
                </a:solidFill>
                <a:latin typeface="Meiryo UI"/>
              </a:rPr>
              <a:t>DIF</a:t>
            </a:r>
            <a:r>
              <a:rPr lang="ja-JP" altLang="en-US" sz="1300" dirty="0" err="1">
                <a:solidFill>
                  <a:srgbClr val="000000"/>
                </a:solidFill>
                <a:latin typeface="Meiryo UI"/>
              </a:rPr>
              <a:t>にて</a:t>
            </a:r>
            <a:r>
              <a:rPr lang="ja-JP" altLang="en-US" sz="1300" dirty="0">
                <a:solidFill>
                  <a:srgbClr val="000000"/>
                </a:solidFill>
                <a:latin typeface="Meiryo UI"/>
              </a:rPr>
              <a:t>策定中の</a:t>
            </a:r>
            <a:r>
              <a:rPr lang="en-US" altLang="ja-JP" sz="1300" dirty="0">
                <a:solidFill>
                  <a:srgbClr val="000000"/>
                </a:solidFill>
                <a:latin typeface="Meiryo UI"/>
              </a:rPr>
              <a:t>BBS Signature Scheme</a:t>
            </a:r>
            <a:r>
              <a:rPr lang="ja-JP" altLang="en-US" sz="1300" dirty="0">
                <a:solidFill>
                  <a:srgbClr val="000000"/>
                </a:solidFill>
                <a:latin typeface="Meiryo UI"/>
              </a:rPr>
              <a:t>は、複数のメッセージに署名しながら、１つのデジタル署名を出力することを可能とするデジタル署名方式である。この署名方式では、メッセージと署名の保有者および署名者が開示するメッセージを選択することができる機能（</a:t>
            </a:r>
            <a:r>
              <a:rPr lang="en-US" altLang="ja-JP" sz="1300" dirty="0">
                <a:solidFill>
                  <a:srgbClr val="000000"/>
                </a:solidFill>
                <a:latin typeface="Meiryo UI"/>
              </a:rPr>
              <a:t>Selective Disclosure; </a:t>
            </a:r>
            <a:r>
              <a:rPr lang="ja-JP" altLang="en-US" sz="1300" dirty="0">
                <a:solidFill>
                  <a:srgbClr val="000000"/>
                </a:solidFill>
                <a:latin typeface="Meiryo UI"/>
              </a:rPr>
              <a:t>選択的開示）を具備することをゴールとしている 。</a:t>
            </a:r>
            <a:r>
              <a:rPr lang="en-US" altLang="ja-JP" sz="1300" dirty="0">
                <a:solidFill>
                  <a:srgbClr val="000000"/>
                </a:solidFill>
                <a:latin typeface="Meiryo UI"/>
              </a:rPr>
              <a:t>IETF</a:t>
            </a:r>
            <a:r>
              <a:rPr lang="ja-JP" altLang="en-US" sz="1300" dirty="0" err="1">
                <a:solidFill>
                  <a:srgbClr val="000000"/>
                </a:solidFill>
                <a:latin typeface="Meiryo UI"/>
              </a:rPr>
              <a:t>にて</a:t>
            </a:r>
            <a:r>
              <a:rPr lang="ja-JP" altLang="en-US" sz="1300" dirty="0">
                <a:solidFill>
                  <a:srgbClr val="000000"/>
                </a:solidFill>
                <a:latin typeface="Meiryo UI"/>
              </a:rPr>
              <a:t>策定中の</a:t>
            </a:r>
            <a:r>
              <a:rPr lang="en-US" altLang="ja-JP" sz="1300" dirty="0">
                <a:solidFill>
                  <a:srgbClr val="000000"/>
                </a:solidFill>
                <a:latin typeface="Meiryo UI"/>
              </a:rPr>
              <a:t>Selective Disclosure JWT </a:t>
            </a:r>
            <a:r>
              <a:rPr lang="ja-JP" altLang="en-US" sz="1300" dirty="0">
                <a:solidFill>
                  <a:srgbClr val="000000"/>
                </a:solidFill>
                <a:latin typeface="Meiryo UI"/>
              </a:rPr>
              <a:t>も、署名付き選択的開示をサポートする</a:t>
            </a:r>
            <a:r>
              <a:rPr lang="en-US" altLang="ja-JP" sz="1300" dirty="0">
                <a:solidFill>
                  <a:srgbClr val="000000"/>
                </a:solidFill>
                <a:latin typeface="Meiryo UI"/>
              </a:rPr>
              <a:t>JWT</a:t>
            </a:r>
            <a:r>
              <a:rPr lang="ja-JP" altLang="en-US" sz="1300" dirty="0">
                <a:solidFill>
                  <a:srgbClr val="000000"/>
                </a:solidFill>
                <a:latin typeface="Meiryo UI"/>
              </a:rPr>
              <a:t>のフォーマットを定義することをゴールとしている</a:t>
            </a:r>
            <a:r>
              <a:rPr lang="ja-JP" altLang="en-US" sz="1300" dirty="0" smtClean="0">
                <a:solidFill>
                  <a:srgbClr val="000000"/>
                </a:solidFill>
                <a:latin typeface="Meiryo UI"/>
              </a:rPr>
              <a:t>。</a:t>
            </a:r>
            <a:endParaRPr lang="ja-JP" altLang="en-US" sz="1300" dirty="0">
              <a:solidFill>
                <a:srgbClr val="000000"/>
              </a:solidFill>
              <a:latin typeface="Meiryo UI"/>
            </a:endParaRPr>
          </a:p>
        </p:txBody>
      </p:sp>
    </p:spTree>
    <p:extLst>
      <p:ext uri="{BB962C8B-B14F-4D97-AF65-F5344CB8AC3E}">
        <p14:creationId xmlns:p14="http://schemas.microsoft.com/office/powerpoint/2010/main" val="1686309641"/>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テキスト ボックス 11"/>
          <p:cNvSpPr txBox="1"/>
          <p:nvPr/>
        </p:nvSpPr>
        <p:spPr>
          <a:xfrm>
            <a:off x="1025852" y="1683953"/>
            <a:ext cx="1296000" cy="3138031"/>
          </a:xfrm>
          <a:prstGeom prst="rect">
            <a:avLst/>
          </a:prstGeom>
          <a:solidFill>
            <a:schemeClr val="accent1"/>
          </a:solidFill>
        </p:spPr>
        <p:txBody>
          <a:bodyPr wrap="square" lIns="36000" rIns="36000" rtlCol="0" anchor="t">
            <a:noAutofit/>
          </a:bodyPr>
          <a:lstStyle/>
          <a:p>
            <a:pPr defTabSz="288000"/>
            <a:r>
              <a:rPr lang="en-US" altLang="ja-JP" sz="1400" b="1" dirty="0" smtClean="0">
                <a:solidFill>
                  <a:schemeClr val="bg1"/>
                </a:solidFill>
                <a:latin typeface="+mn-ea"/>
              </a:rPr>
              <a:t>ID</a:t>
            </a:r>
            <a:r>
              <a:rPr lang="ja-JP" altLang="en-US" sz="1400" b="1" dirty="0" smtClean="0">
                <a:solidFill>
                  <a:schemeClr val="bg1"/>
                </a:solidFill>
                <a:latin typeface="+mn-ea"/>
              </a:rPr>
              <a:t>全般</a:t>
            </a:r>
            <a:endParaRPr lang="en-US" altLang="ja-JP" sz="1400" b="1" dirty="0">
              <a:solidFill>
                <a:schemeClr val="bg1"/>
              </a:solidFill>
              <a:latin typeface="+mn-ea"/>
            </a:endParaRPr>
          </a:p>
        </p:txBody>
      </p:sp>
      <p:cxnSp>
        <p:nvCxnSpPr>
          <p:cNvPr id="31" name="直線コネクタ 30"/>
          <p:cNvCxnSpPr/>
          <p:nvPr/>
        </p:nvCxnSpPr>
        <p:spPr>
          <a:xfrm>
            <a:off x="165895" y="4857345"/>
            <a:ext cx="9408616" cy="0"/>
          </a:xfrm>
          <a:prstGeom prst="line">
            <a:avLst/>
          </a:prstGeom>
          <a:ln w="317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6" name="テキスト ボックス 25"/>
          <p:cNvSpPr txBox="1"/>
          <p:nvPr/>
        </p:nvSpPr>
        <p:spPr>
          <a:xfrm>
            <a:off x="5376614" y="3008772"/>
            <a:ext cx="1304925" cy="1111360"/>
          </a:xfrm>
          <a:prstGeom prst="rect">
            <a:avLst/>
          </a:prstGeom>
          <a:solidFill>
            <a:schemeClr val="accent2">
              <a:lumMod val="10000"/>
              <a:lumOff val="90000"/>
            </a:schemeClr>
          </a:solidFill>
        </p:spPr>
        <p:txBody>
          <a:bodyPr wrap="square" lIns="36000" rIns="36000" rtlCol="0" anchor="ctr">
            <a:noAutofit/>
          </a:bodyPr>
          <a:lstStyle/>
          <a:p>
            <a:pPr algn="ctr" defTabSz="288000"/>
            <a:r>
              <a:rPr lang="en-US" altLang="ja-JP" sz="1200" b="1" dirty="0" smtClean="0">
                <a:latin typeface="+mn-ea"/>
              </a:rPr>
              <a:t>ISO-IEC</a:t>
            </a:r>
            <a:br>
              <a:rPr lang="en-US" altLang="ja-JP" sz="1200" b="1" dirty="0" smtClean="0">
                <a:latin typeface="+mn-ea"/>
              </a:rPr>
            </a:br>
            <a:r>
              <a:rPr lang="en-US" altLang="ja-JP" sz="1200" b="1" dirty="0" smtClean="0">
                <a:latin typeface="+mn-ea"/>
              </a:rPr>
              <a:t> JTC 1/SC 27</a:t>
            </a:r>
            <a:endParaRPr lang="en-US" altLang="ja-JP" sz="1200" b="1" dirty="0">
              <a:latin typeface="+mn-ea"/>
            </a:endParaRPr>
          </a:p>
        </p:txBody>
      </p:sp>
      <p:sp>
        <p:nvSpPr>
          <p:cNvPr id="40" name="テキスト ボックス 39"/>
          <p:cNvSpPr txBox="1"/>
          <p:nvPr/>
        </p:nvSpPr>
        <p:spPr>
          <a:xfrm>
            <a:off x="6738690" y="2997201"/>
            <a:ext cx="2793091" cy="1110943"/>
          </a:xfrm>
          <a:prstGeom prst="rect">
            <a:avLst/>
          </a:prstGeom>
          <a:solidFill>
            <a:schemeClr val="bg1"/>
          </a:solidFill>
          <a:ln>
            <a:solidFill>
              <a:schemeClr val="accent1"/>
            </a:solidFill>
          </a:ln>
        </p:spPr>
        <p:txBody>
          <a:bodyPr wrap="square" lIns="72000" rIns="72000" rtlCol="0" anchor="ctr">
            <a:noAutofit/>
          </a:bodyPr>
          <a:lstStyle/>
          <a:p>
            <a:pPr defTabSz="288000"/>
            <a:r>
              <a:rPr lang="en-US" altLang="ja-JP" sz="1050" u="sng" dirty="0" smtClean="0">
                <a:latin typeface="+mn-ea"/>
              </a:rPr>
              <a:t>ID</a:t>
            </a:r>
            <a:r>
              <a:rPr lang="ja-JP" altLang="en-US" sz="1050" u="sng" dirty="0">
                <a:latin typeface="+mn-ea"/>
              </a:rPr>
              <a:t>管理フレームワーク</a:t>
            </a:r>
            <a:endParaRPr lang="en-US" altLang="ja-JP" sz="1050" u="sng" dirty="0">
              <a:latin typeface="+mn-ea"/>
            </a:endParaRPr>
          </a:p>
          <a:p>
            <a:pPr defTabSz="288000"/>
            <a:r>
              <a:rPr lang="en-US" altLang="ja-JP" sz="1050" dirty="0">
                <a:latin typeface="+mn-ea"/>
              </a:rPr>
              <a:t>ISO/IEC 24760</a:t>
            </a:r>
            <a:r>
              <a:rPr lang="ja-JP" altLang="en-US" sz="1050" dirty="0">
                <a:latin typeface="+mn-ea"/>
              </a:rPr>
              <a:t>シリーズ</a:t>
            </a:r>
            <a:endParaRPr lang="en-US" altLang="ja-JP" sz="1050" dirty="0">
              <a:latin typeface="+mn-ea"/>
            </a:endParaRPr>
          </a:p>
          <a:p>
            <a:pPr defTabSz="288000"/>
            <a:endParaRPr lang="en-US" altLang="ja-JP" sz="1050" dirty="0">
              <a:latin typeface="+mn-ea"/>
            </a:endParaRPr>
          </a:p>
          <a:p>
            <a:pPr defTabSz="288000"/>
            <a:r>
              <a:rPr lang="ja-JP" altLang="en-US" sz="1050" u="sng" dirty="0" smtClean="0">
                <a:latin typeface="+mn-ea"/>
              </a:rPr>
              <a:t>情報セキュリティ管理システム</a:t>
            </a:r>
            <a:endParaRPr lang="en-US" altLang="ja-JP" sz="1050" u="sng" dirty="0" smtClean="0">
              <a:latin typeface="+mn-ea"/>
            </a:endParaRPr>
          </a:p>
          <a:p>
            <a:pPr defTabSz="288000"/>
            <a:r>
              <a:rPr lang="en-US" altLang="ja-JP" sz="1050" dirty="0">
                <a:latin typeface="+mn-ea"/>
              </a:rPr>
              <a:t>ISO/IEC </a:t>
            </a:r>
            <a:r>
              <a:rPr lang="en-US" altLang="ja-JP" sz="1050" dirty="0" smtClean="0">
                <a:latin typeface="+mn-ea"/>
              </a:rPr>
              <a:t>27000: </a:t>
            </a:r>
          </a:p>
          <a:p>
            <a:pPr defTabSz="288000"/>
            <a:r>
              <a:rPr lang="en-US" altLang="ja-JP" sz="1050" dirty="0" smtClean="0">
                <a:latin typeface="+mn-ea"/>
              </a:rPr>
              <a:t>Overview &amp; Vocabulary</a:t>
            </a:r>
          </a:p>
          <a:p>
            <a:pPr defTabSz="288000"/>
            <a:r>
              <a:rPr lang="en-US" altLang="ja-JP" sz="1050" dirty="0" smtClean="0">
                <a:latin typeface="+mn-ea"/>
              </a:rPr>
              <a:t>ISO/IEC 27001: Requirements</a:t>
            </a:r>
            <a:endParaRPr lang="en-US" altLang="ja-JP" sz="1050" dirty="0">
              <a:latin typeface="+mn-ea"/>
            </a:endParaRPr>
          </a:p>
        </p:txBody>
      </p:sp>
      <p:sp>
        <p:nvSpPr>
          <p:cNvPr id="2" name="タイトル 1"/>
          <p:cNvSpPr>
            <a:spLocks noGrp="1"/>
          </p:cNvSpPr>
          <p:nvPr>
            <p:ph type="title"/>
          </p:nvPr>
        </p:nvSpPr>
        <p:spPr/>
        <p:txBody>
          <a:bodyPr>
            <a:normAutofit/>
          </a:bodyPr>
          <a:lstStyle/>
          <a:p>
            <a:r>
              <a:rPr lang="en-US" altLang="ja-JP" sz="2000" dirty="0"/>
              <a:t>3</a:t>
            </a:r>
            <a:r>
              <a:rPr lang="en-US" altLang="ja-JP" sz="2000" dirty="0" smtClean="0"/>
              <a:t>.4</a:t>
            </a:r>
            <a:r>
              <a:rPr lang="en-US" altLang="ja-JP" sz="2000" dirty="0"/>
              <a:t>. </a:t>
            </a:r>
            <a:r>
              <a:rPr lang="ja-JP" altLang="en-US" sz="2000" dirty="0"/>
              <a:t>各国際標準化機関・団体と</a:t>
            </a:r>
            <a:r>
              <a:rPr lang="en-US" altLang="ja-JP" sz="2000" dirty="0"/>
              <a:t>Trusted Web</a:t>
            </a:r>
            <a:r>
              <a:rPr lang="ja-JP" altLang="en-US" sz="2000" dirty="0"/>
              <a:t>の</a:t>
            </a:r>
            <a:r>
              <a:rPr lang="ja-JP" altLang="en-US" sz="2000" dirty="0" smtClean="0"/>
              <a:t>関連性</a:t>
            </a:r>
            <a:r>
              <a:rPr lang="ja-JP" altLang="en-US" sz="2000" dirty="0" err="1" smtClean="0"/>
              <a:t>ー</a:t>
            </a:r>
            <a:r>
              <a:rPr kumimoji="1" lang="ja-JP" altLang="en-US" sz="2000" dirty="0" smtClean="0"/>
              <a:t>規格の内容</a:t>
            </a:r>
            <a:endParaRPr kumimoji="1" lang="ja-JP" altLang="en-US" sz="2000" dirty="0"/>
          </a:p>
        </p:txBody>
      </p:sp>
      <p:sp>
        <p:nvSpPr>
          <p:cNvPr id="3" name="テキスト プレースホルダー 2"/>
          <p:cNvSpPr>
            <a:spLocks noGrp="1"/>
          </p:cNvSpPr>
          <p:nvPr>
            <p:ph type="body" sz="quarter" idx="10"/>
          </p:nvPr>
        </p:nvSpPr>
        <p:spPr/>
        <p:txBody>
          <a:bodyPr/>
          <a:lstStyle/>
          <a:p>
            <a:r>
              <a:rPr kumimoji="1" lang="ja-JP" altLang="en-US" dirty="0" smtClean="0"/>
              <a:t>調査対象とした機関・団体は、「アイデンティティ関連</a:t>
            </a:r>
            <a:r>
              <a:rPr kumimoji="1" lang="en-US" altLang="ja-JP" dirty="0" smtClean="0"/>
              <a:t>or</a:t>
            </a:r>
            <a:r>
              <a:rPr kumimoji="1" lang="ja-JP" altLang="en-US" dirty="0" smtClean="0"/>
              <a:t>関連技術・関連分野」の軸と、「プロトコル</a:t>
            </a:r>
            <a:r>
              <a:rPr lang="en-US" altLang="ja-JP" dirty="0" smtClean="0"/>
              <a:t>or</a:t>
            </a:r>
            <a:r>
              <a:rPr kumimoji="1" lang="ja-JP" altLang="en-US" dirty="0" smtClean="0"/>
              <a:t>ガバナンス」の軸で分類することができた</a:t>
            </a:r>
            <a:endParaRPr kumimoji="1" lang="ja-JP" altLang="en-US" dirty="0"/>
          </a:p>
        </p:txBody>
      </p:sp>
      <p:sp>
        <p:nvSpPr>
          <p:cNvPr id="4" name="テキスト ボックス 3"/>
          <p:cNvSpPr txBox="1"/>
          <p:nvPr/>
        </p:nvSpPr>
        <p:spPr>
          <a:xfrm>
            <a:off x="331489" y="1683953"/>
            <a:ext cx="658537" cy="3129510"/>
          </a:xfrm>
          <a:prstGeom prst="rect">
            <a:avLst/>
          </a:prstGeom>
          <a:solidFill>
            <a:srgbClr val="002060"/>
          </a:solidFill>
        </p:spPr>
        <p:txBody>
          <a:bodyPr wrap="square" lIns="36000" rIns="36000" rtlCol="0" anchor="ctr">
            <a:noAutofit/>
          </a:bodyPr>
          <a:lstStyle/>
          <a:p>
            <a:pPr algn="ctr" defTabSz="288000"/>
            <a:r>
              <a:rPr lang="en-US" altLang="ja-JP" sz="1400" b="1" dirty="0">
                <a:solidFill>
                  <a:schemeClr val="bg1"/>
                </a:solidFill>
                <a:latin typeface="+mn-ea"/>
              </a:rPr>
              <a:t>ID</a:t>
            </a:r>
            <a:r>
              <a:rPr lang="ja-JP" altLang="en-US" sz="1400" b="1" dirty="0" smtClean="0">
                <a:solidFill>
                  <a:schemeClr val="bg1"/>
                </a:solidFill>
                <a:latin typeface="+mn-ea"/>
              </a:rPr>
              <a:t>関連</a:t>
            </a:r>
            <a:endParaRPr lang="en-US" altLang="ja-JP" sz="1400" b="1" dirty="0">
              <a:solidFill>
                <a:schemeClr val="bg1"/>
              </a:solidFill>
              <a:latin typeface="+mn-ea"/>
            </a:endParaRPr>
          </a:p>
        </p:txBody>
      </p:sp>
      <p:sp>
        <p:nvSpPr>
          <p:cNvPr id="5" name="テキスト ボックス 4"/>
          <p:cNvSpPr txBox="1"/>
          <p:nvPr/>
        </p:nvSpPr>
        <p:spPr>
          <a:xfrm>
            <a:off x="1669369" y="1719645"/>
            <a:ext cx="611043" cy="1461649"/>
          </a:xfrm>
          <a:prstGeom prst="rect">
            <a:avLst/>
          </a:prstGeom>
          <a:solidFill>
            <a:schemeClr val="accent1">
              <a:lumMod val="60000"/>
              <a:lumOff val="40000"/>
            </a:schemeClr>
          </a:solidFill>
        </p:spPr>
        <p:txBody>
          <a:bodyPr wrap="square" lIns="36000" rIns="36000" rtlCol="0" anchor="ctr">
            <a:noAutofit/>
          </a:bodyPr>
          <a:lstStyle/>
          <a:p>
            <a:pPr algn="ctr" defTabSz="288000"/>
            <a:r>
              <a:rPr lang="en-US" altLang="ja-JP" sz="1400" b="1" dirty="0" smtClean="0">
                <a:solidFill>
                  <a:schemeClr val="bg1"/>
                </a:solidFill>
                <a:latin typeface="+mn-ea"/>
              </a:rPr>
              <a:t>SSI/DID</a:t>
            </a:r>
            <a:endParaRPr lang="en-US" altLang="ja-JP" sz="1400" b="1" dirty="0">
              <a:solidFill>
                <a:schemeClr val="bg1"/>
              </a:solidFill>
              <a:latin typeface="+mn-ea"/>
            </a:endParaRPr>
          </a:p>
        </p:txBody>
      </p:sp>
      <p:sp>
        <p:nvSpPr>
          <p:cNvPr id="7" name="テキスト ボックス 6"/>
          <p:cNvSpPr txBox="1"/>
          <p:nvPr/>
        </p:nvSpPr>
        <p:spPr>
          <a:xfrm>
            <a:off x="1025852" y="1340306"/>
            <a:ext cx="4206166" cy="294539"/>
          </a:xfrm>
          <a:prstGeom prst="rect">
            <a:avLst/>
          </a:prstGeom>
          <a:solidFill>
            <a:srgbClr val="002060"/>
          </a:solidFill>
        </p:spPr>
        <p:txBody>
          <a:bodyPr wrap="square" lIns="36000" rIns="36000" rtlCol="0" anchor="ctr">
            <a:noAutofit/>
          </a:bodyPr>
          <a:lstStyle/>
          <a:p>
            <a:pPr algn="ctr" defTabSz="288000"/>
            <a:r>
              <a:rPr lang="ja-JP" altLang="en-US" sz="1400" b="1" dirty="0" smtClean="0">
                <a:solidFill>
                  <a:schemeClr val="bg1"/>
                </a:solidFill>
                <a:latin typeface="+mn-ea"/>
              </a:rPr>
              <a:t>技術・プロトコル</a:t>
            </a:r>
            <a:endParaRPr lang="en-US" altLang="ja-JP" sz="1400" b="1" dirty="0">
              <a:solidFill>
                <a:schemeClr val="bg1"/>
              </a:solidFill>
              <a:latin typeface="+mn-ea"/>
            </a:endParaRPr>
          </a:p>
        </p:txBody>
      </p:sp>
      <p:sp>
        <p:nvSpPr>
          <p:cNvPr id="8" name="テキスト ボックス 7"/>
          <p:cNvSpPr txBox="1"/>
          <p:nvPr/>
        </p:nvSpPr>
        <p:spPr>
          <a:xfrm>
            <a:off x="5360946" y="1340305"/>
            <a:ext cx="4170835" cy="294539"/>
          </a:xfrm>
          <a:prstGeom prst="rect">
            <a:avLst/>
          </a:prstGeom>
          <a:solidFill>
            <a:srgbClr val="002060"/>
          </a:solidFill>
        </p:spPr>
        <p:txBody>
          <a:bodyPr wrap="square" lIns="36000" rIns="36000" rtlCol="0" anchor="ctr">
            <a:noAutofit/>
          </a:bodyPr>
          <a:lstStyle/>
          <a:p>
            <a:pPr algn="ctr" defTabSz="288000"/>
            <a:r>
              <a:rPr lang="ja-JP" altLang="en-US" sz="1400" b="1" dirty="0" smtClean="0">
                <a:solidFill>
                  <a:schemeClr val="bg1"/>
                </a:solidFill>
                <a:latin typeface="+mn-ea"/>
              </a:rPr>
              <a:t>ガバナンス</a:t>
            </a:r>
            <a:endParaRPr lang="en-US" altLang="ja-JP" sz="1400" b="1" dirty="0">
              <a:solidFill>
                <a:schemeClr val="bg1"/>
              </a:solidFill>
              <a:latin typeface="+mn-ea"/>
            </a:endParaRPr>
          </a:p>
        </p:txBody>
      </p:sp>
      <p:sp>
        <p:nvSpPr>
          <p:cNvPr id="13" name="テキスト ボックス 12"/>
          <p:cNvSpPr txBox="1"/>
          <p:nvPr/>
        </p:nvSpPr>
        <p:spPr>
          <a:xfrm>
            <a:off x="331490" y="4901369"/>
            <a:ext cx="658537" cy="1717691"/>
          </a:xfrm>
          <a:prstGeom prst="rect">
            <a:avLst/>
          </a:prstGeom>
          <a:solidFill>
            <a:srgbClr val="002060"/>
          </a:solidFill>
        </p:spPr>
        <p:txBody>
          <a:bodyPr wrap="square" lIns="36000" rIns="36000" rtlCol="0" anchor="ctr">
            <a:noAutofit/>
          </a:bodyPr>
          <a:lstStyle/>
          <a:p>
            <a:pPr algn="ctr" defTabSz="288000"/>
            <a:r>
              <a:rPr lang="ja-JP" altLang="en-US" sz="1400" b="1" dirty="0" smtClean="0">
                <a:solidFill>
                  <a:schemeClr val="bg1"/>
                </a:solidFill>
                <a:latin typeface="+mn-ea"/>
              </a:rPr>
              <a:t>関連技術</a:t>
            </a:r>
            <a:endParaRPr lang="en-US" altLang="ja-JP" sz="1400" b="1" dirty="0">
              <a:solidFill>
                <a:schemeClr val="bg1"/>
              </a:solidFill>
              <a:latin typeface="+mn-ea"/>
            </a:endParaRPr>
          </a:p>
        </p:txBody>
      </p:sp>
      <p:sp>
        <p:nvSpPr>
          <p:cNvPr id="21" name="テキスト ボックス 20"/>
          <p:cNvSpPr txBox="1"/>
          <p:nvPr/>
        </p:nvSpPr>
        <p:spPr>
          <a:xfrm>
            <a:off x="2398843" y="2411585"/>
            <a:ext cx="601308" cy="376909"/>
          </a:xfrm>
          <a:prstGeom prst="rect">
            <a:avLst/>
          </a:prstGeom>
          <a:solidFill>
            <a:schemeClr val="accent2">
              <a:lumMod val="10000"/>
              <a:lumOff val="90000"/>
            </a:schemeClr>
          </a:solidFill>
        </p:spPr>
        <p:txBody>
          <a:bodyPr wrap="square" lIns="36000" rIns="36000" rtlCol="0" anchor="ctr">
            <a:noAutofit/>
          </a:bodyPr>
          <a:lstStyle/>
          <a:p>
            <a:pPr algn="ctr" defTabSz="288000"/>
            <a:r>
              <a:rPr lang="en-US" altLang="ja-JP" sz="1200" b="1" dirty="0" smtClean="0">
                <a:latin typeface="+mn-ea"/>
              </a:rPr>
              <a:t>DIF</a:t>
            </a:r>
            <a:endParaRPr lang="en-US" altLang="ja-JP" sz="1200" b="1" dirty="0">
              <a:latin typeface="+mn-ea"/>
            </a:endParaRPr>
          </a:p>
        </p:txBody>
      </p:sp>
      <p:sp>
        <p:nvSpPr>
          <p:cNvPr id="22" name="テキスト ボックス 21"/>
          <p:cNvSpPr txBox="1"/>
          <p:nvPr/>
        </p:nvSpPr>
        <p:spPr>
          <a:xfrm>
            <a:off x="2398843" y="2822699"/>
            <a:ext cx="601308" cy="358478"/>
          </a:xfrm>
          <a:prstGeom prst="rect">
            <a:avLst/>
          </a:prstGeom>
          <a:solidFill>
            <a:schemeClr val="accent2">
              <a:lumMod val="10000"/>
              <a:lumOff val="90000"/>
            </a:schemeClr>
          </a:solidFill>
        </p:spPr>
        <p:txBody>
          <a:bodyPr wrap="square" lIns="36000" rIns="36000" rtlCol="0" anchor="ctr">
            <a:noAutofit/>
          </a:bodyPr>
          <a:lstStyle/>
          <a:p>
            <a:pPr algn="ctr" defTabSz="288000"/>
            <a:r>
              <a:rPr lang="en-US" altLang="ja-JP" sz="1200" b="1" dirty="0" smtClean="0">
                <a:latin typeface="+mn-ea"/>
              </a:rPr>
              <a:t>W3C</a:t>
            </a:r>
            <a:endParaRPr lang="en-US" altLang="ja-JP" sz="1200" b="1" dirty="0">
              <a:latin typeface="+mn-ea"/>
            </a:endParaRPr>
          </a:p>
        </p:txBody>
      </p:sp>
      <p:sp>
        <p:nvSpPr>
          <p:cNvPr id="23" name="テキスト ボックス 22"/>
          <p:cNvSpPr txBox="1"/>
          <p:nvPr/>
        </p:nvSpPr>
        <p:spPr>
          <a:xfrm>
            <a:off x="5377497" y="4165644"/>
            <a:ext cx="1303514" cy="656341"/>
          </a:xfrm>
          <a:prstGeom prst="rect">
            <a:avLst/>
          </a:prstGeom>
          <a:solidFill>
            <a:schemeClr val="accent2">
              <a:lumMod val="10000"/>
              <a:lumOff val="90000"/>
            </a:schemeClr>
          </a:solidFill>
        </p:spPr>
        <p:txBody>
          <a:bodyPr wrap="square" lIns="36000" rIns="36000" rtlCol="0" anchor="ctr">
            <a:noAutofit/>
          </a:bodyPr>
          <a:lstStyle/>
          <a:p>
            <a:pPr algn="ctr" defTabSz="288000"/>
            <a:r>
              <a:rPr lang="en-US" altLang="ja-JP" sz="1200" b="1" dirty="0" smtClean="0">
                <a:latin typeface="+mn-ea"/>
              </a:rPr>
              <a:t>ITU-T SG 17</a:t>
            </a:r>
            <a:endParaRPr lang="en-US" altLang="ja-JP" sz="1200" b="1" dirty="0">
              <a:latin typeface="+mn-ea"/>
            </a:endParaRPr>
          </a:p>
        </p:txBody>
      </p:sp>
      <p:sp>
        <p:nvSpPr>
          <p:cNvPr id="24" name="テキスト ボックス 23"/>
          <p:cNvSpPr txBox="1"/>
          <p:nvPr/>
        </p:nvSpPr>
        <p:spPr>
          <a:xfrm>
            <a:off x="5376614" y="4905961"/>
            <a:ext cx="1304925" cy="496845"/>
          </a:xfrm>
          <a:prstGeom prst="rect">
            <a:avLst/>
          </a:prstGeom>
          <a:solidFill>
            <a:schemeClr val="accent2">
              <a:lumMod val="10000"/>
              <a:lumOff val="90000"/>
            </a:schemeClr>
          </a:solidFill>
        </p:spPr>
        <p:txBody>
          <a:bodyPr wrap="square" lIns="36000" rIns="36000" rtlCol="0" anchor="ctr">
            <a:noAutofit/>
          </a:bodyPr>
          <a:lstStyle/>
          <a:p>
            <a:pPr algn="ctr" defTabSz="288000"/>
            <a:r>
              <a:rPr lang="en-US" altLang="ja-JP" sz="1200" b="1" dirty="0" smtClean="0">
                <a:latin typeface="+mn-ea"/>
              </a:rPr>
              <a:t>ISO</a:t>
            </a:r>
            <a:br>
              <a:rPr lang="en-US" altLang="ja-JP" sz="1200" b="1" dirty="0" smtClean="0">
                <a:latin typeface="+mn-ea"/>
              </a:rPr>
            </a:br>
            <a:r>
              <a:rPr lang="en-US" altLang="ja-JP" sz="1200" b="1" dirty="0" smtClean="0">
                <a:latin typeface="+mn-ea"/>
              </a:rPr>
              <a:t>TC 307</a:t>
            </a:r>
            <a:endParaRPr lang="en-US" altLang="ja-JP" sz="1200" b="1" dirty="0">
              <a:latin typeface="+mn-ea"/>
            </a:endParaRPr>
          </a:p>
        </p:txBody>
      </p:sp>
      <p:sp>
        <p:nvSpPr>
          <p:cNvPr id="27" name="テキスト ボックス 26"/>
          <p:cNvSpPr txBox="1"/>
          <p:nvPr/>
        </p:nvSpPr>
        <p:spPr>
          <a:xfrm>
            <a:off x="2398843" y="3443346"/>
            <a:ext cx="601308" cy="208073"/>
          </a:xfrm>
          <a:prstGeom prst="rect">
            <a:avLst/>
          </a:prstGeom>
          <a:solidFill>
            <a:schemeClr val="accent2">
              <a:lumMod val="10000"/>
              <a:lumOff val="90000"/>
            </a:schemeClr>
          </a:solidFill>
        </p:spPr>
        <p:txBody>
          <a:bodyPr wrap="square" lIns="36000" rIns="36000" rtlCol="0" anchor="ctr">
            <a:noAutofit/>
          </a:bodyPr>
          <a:lstStyle/>
          <a:p>
            <a:pPr algn="ctr" defTabSz="288000"/>
            <a:r>
              <a:rPr lang="en-US" altLang="ja-JP" sz="1200" b="1" dirty="0" smtClean="0">
                <a:latin typeface="+mn-ea"/>
              </a:rPr>
              <a:t>IETF</a:t>
            </a:r>
            <a:endParaRPr lang="en-US" altLang="ja-JP" sz="1200" b="1" dirty="0">
              <a:latin typeface="+mn-ea"/>
            </a:endParaRPr>
          </a:p>
        </p:txBody>
      </p:sp>
      <p:sp>
        <p:nvSpPr>
          <p:cNvPr id="28" name="テキスト ボックス 27"/>
          <p:cNvSpPr txBox="1"/>
          <p:nvPr/>
        </p:nvSpPr>
        <p:spPr>
          <a:xfrm>
            <a:off x="5360946" y="2000547"/>
            <a:ext cx="1308852" cy="539487"/>
          </a:xfrm>
          <a:prstGeom prst="rect">
            <a:avLst/>
          </a:prstGeom>
          <a:solidFill>
            <a:schemeClr val="accent2">
              <a:lumMod val="10000"/>
              <a:lumOff val="90000"/>
            </a:schemeClr>
          </a:solidFill>
        </p:spPr>
        <p:txBody>
          <a:bodyPr wrap="square" lIns="36000" rIns="36000" rtlCol="0" anchor="ctr">
            <a:noAutofit/>
          </a:bodyPr>
          <a:lstStyle/>
          <a:p>
            <a:pPr algn="ctr" defTabSz="288000"/>
            <a:r>
              <a:rPr lang="en-US" altLang="ja-JP" sz="1200" b="1" dirty="0" smtClean="0">
                <a:latin typeface="+mn-ea"/>
              </a:rPr>
              <a:t>TOIP</a:t>
            </a:r>
            <a:endParaRPr lang="en-US" altLang="ja-JP" sz="1200" b="1" dirty="0">
              <a:latin typeface="+mn-ea"/>
            </a:endParaRPr>
          </a:p>
        </p:txBody>
      </p:sp>
      <p:sp>
        <p:nvSpPr>
          <p:cNvPr id="29" name="テキスト ボックス 28"/>
          <p:cNvSpPr txBox="1"/>
          <p:nvPr/>
        </p:nvSpPr>
        <p:spPr>
          <a:xfrm>
            <a:off x="2398843" y="3694315"/>
            <a:ext cx="601308" cy="217628"/>
          </a:xfrm>
          <a:prstGeom prst="rect">
            <a:avLst/>
          </a:prstGeom>
          <a:solidFill>
            <a:schemeClr val="accent2">
              <a:lumMod val="10000"/>
              <a:lumOff val="90000"/>
            </a:schemeClr>
          </a:solidFill>
        </p:spPr>
        <p:txBody>
          <a:bodyPr wrap="square" lIns="36000" rIns="36000" rtlCol="0" anchor="ctr">
            <a:noAutofit/>
          </a:bodyPr>
          <a:lstStyle/>
          <a:p>
            <a:pPr algn="ctr" defTabSz="288000"/>
            <a:r>
              <a:rPr lang="en-US" altLang="ja-JP" sz="1200" b="1" dirty="0" smtClean="0">
                <a:latin typeface="+mn-ea"/>
              </a:rPr>
              <a:t>OIDF</a:t>
            </a:r>
            <a:endParaRPr lang="en-US" altLang="ja-JP" sz="1200" b="1" dirty="0">
              <a:latin typeface="+mn-ea"/>
            </a:endParaRPr>
          </a:p>
        </p:txBody>
      </p:sp>
      <p:cxnSp>
        <p:nvCxnSpPr>
          <p:cNvPr id="9" name="直線コネクタ 8"/>
          <p:cNvCxnSpPr/>
          <p:nvPr/>
        </p:nvCxnSpPr>
        <p:spPr>
          <a:xfrm>
            <a:off x="5291963" y="1340306"/>
            <a:ext cx="46812" cy="5363002"/>
          </a:xfrm>
          <a:prstGeom prst="line">
            <a:avLst/>
          </a:prstGeom>
          <a:ln w="317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2" name="テキスト ボックス 31"/>
          <p:cNvSpPr txBox="1"/>
          <p:nvPr/>
        </p:nvSpPr>
        <p:spPr>
          <a:xfrm>
            <a:off x="3039812" y="2411585"/>
            <a:ext cx="2191882" cy="376909"/>
          </a:xfrm>
          <a:prstGeom prst="rect">
            <a:avLst/>
          </a:prstGeom>
          <a:noFill/>
          <a:ln>
            <a:solidFill>
              <a:schemeClr val="accent1"/>
            </a:solidFill>
          </a:ln>
        </p:spPr>
        <p:txBody>
          <a:bodyPr wrap="square" lIns="72000" rIns="72000" rtlCol="0" anchor="ctr">
            <a:noAutofit/>
          </a:bodyPr>
          <a:lstStyle/>
          <a:p>
            <a:pPr defTabSz="288000"/>
            <a:r>
              <a:rPr lang="en-US" altLang="ja-JP" sz="1200" dirty="0" smtClean="0">
                <a:latin typeface="+mn-ea"/>
              </a:rPr>
              <a:t>DID </a:t>
            </a:r>
            <a:r>
              <a:rPr lang="en-US" altLang="ja-JP" sz="1200" dirty="0" err="1" smtClean="0">
                <a:latin typeface="+mn-ea"/>
              </a:rPr>
              <a:t>Comm</a:t>
            </a:r>
            <a:r>
              <a:rPr lang="en-US" altLang="ja-JP" sz="1200" dirty="0" smtClean="0">
                <a:latin typeface="+mn-ea"/>
              </a:rPr>
              <a:t> Messaging</a:t>
            </a:r>
            <a:endParaRPr lang="en-US" altLang="ja-JP" sz="1100" dirty="0">
              <a:latin typeface="+mn-ea"/>
            </a:endParaRPr>
          </a:p>
          <a:p>
            <a:pPr defTabSz="288000"/>
            <a:r>
              <a:rPr lang="en-US" altLang="ja-JP" sz="1200" dirty="0" smtClean="0">
                <a:latin typeface="+mn-ea"/>
              </a:rPr>
              <a:t>Presentation Exchange </a:t>
            </a:r>
            <a:endParaRPr lang="en-US" altLang="ja-JP" sz="1400" dirty="0" smtClean="0">
              <a:latin typeface="+mn-ea"/>
            </a:endParaRPr>
          </a:p>
        </p:txBody>
      </p:sp>
      <p:sp>
        <p:nvSpPr>
          <p:cNvPr id="33" name="テキスト ボックス 32"/>
          <p:cNvSpPr txBox="1"/>
          <p:nvPr/>
        </p:nvSpPr>
        <p:spPr>
          <a:xfrm>
            <a:off x="3037813" y="2824039"/>
            <a:ext cx="2194205" cy="357255"/>
          </a:xfrm>
          <a:prstGeom prst="rect">
            <a:avLst/>
          </a:prstGeom>
          <a:noFill/>
          <a:ln>
            <a:solidFill>
              <a:schemeClr val="accent1"/>
            </a:solidFill>
          </a:ln>
        </p:spPr>
        <p:txBody>
          <a:bodyPr wrap="square" lIns="72000" rIns="72000" rtlCol="0" anchor="ctr">
            <a:noAutofit/>
          </a:bodyPr>
          <a:lstStyle/>
          <a:p>
            <a:pPr defTabSz="288000"/>
            <a:r>
              <a:rPr lang="en-US" altLang="ja-JP" sz="1200" dirty="0" smtClean="0">
                <a:latin typeface="+mn-ea"/>
              </a:rPr>
              <a:t>DID Core</a:t>
            </a:r>
          </a:p>
          <a:p>
            <a:pPr defTabSz="288000"/>
            <a:r>
              <a:rPr lang="en-US" altLang="ja-JP" sz="1200" dirty="0" smtClean="0">
                <a:latin typeface="+mn-ea"/>
              </a:rPr>
              <a:t>VC Data Model</a:t>
            </a:r>
            <a:endParaRPr lang="en-US" altLang="ja-JP" sz="1200" dirty="0">
              <a:latin typeface="+mn-ea"/>
            </a:endParaRPr>
          </a:p>
        </p:txBody>
      </p:sp>
      <p:sp>
        <p:nvSpPr>
          <p:cNvPr id="34" name="テキスト ボックス 33"/>
          <p:cNvSpPr txBox="1"/>
          <p:nvPr/>
        </p:nvSpPr>
        <p:spPr>
          <a:xfrm>
            <a:off x="3039811" y="3443346"/>
            <a:ext cx="2190035" cy="227529"/>
          </a:xfrm>
          <a:prstGeom prst="rect">
            <a:avLst/>
          </a:prstGeom>
          <a:noFill/>
          <a:ln>
            <a:solidFill>
              <a:schemeClr val="accent1"/>
            </a:solidFill>
          </a:ln>
        </p:spPr>
        <p:txBody>
          <a:bodyPr wrap="square" lIns="72000" rIns="72000" rtlCol="0" anchor="ctr">
            <a:noAutofit/>
          </a:bodyPr>
          <a:lstStyle/>
          <a:p>
            <a:pPr defTabSz="288000"/>
            <a:r>
              <a:rPr lang="en-US" altLang="ja-JP" sz="1200" dirty="0" smtClean="0">
                <a:latin typeface="+mn-ea"/>
              </a:rPr>
              <a:t>SCIM</a:t>
            </a:r>
          </a:p>
        </p:txBody>
      </p:sp>
      <p:sp>
        <p:nvSpPr>
          <p:cNvPr id="35" name="テキスト ボックス 34"/>
          <p:cNvSpPr txBox="1"/>
          <p:nvPr/>
        </p:nvSpPr>
        <p:spPr>
          <a:xfrm>
            <a:off x="3039811" y="3694314"/>
            <a:ext cx="2190035" cy="228179"/>
          </a:xfrm>
          <a:prstGeom prst="rect">
            <a:avLst/>
          </a:prstGeom>
          <a:noFill/>
          <a:ln>
            <a:solidFill>
              <a:schemeClr val="accent1"/>
            </a:solidFill>
          </a:ln>
        </p:spPr>
        <p:txBody>
          <a:bodyPr wrap="square" lIns="72000" rIns="72000" rtlCol="0" anchor="ctr">
            <a:noAutofit/>
          </a:bodyPr>
          <a:lstStyle/>
          <a:p>
            <a:pPr defTabSz="288000"/>
            <a:r>
              <a:rPr lang="en-US" altLang="ja-JP" sz="1200" dirty="0" err="1" smtClean="0">
                <a:latin typeface="+mn-ea"/>
              </a:rPr>
              <a:t>OpenID</a:t>
            </a:r>
            <a:r>
              <a:rPr lang="en-US" altLang="ja-JP" sz="1200" dirty="0" smtClean="0">
                <a:latin typeface="+mn-ea"/>
              </a:rPr>
              <a:t> Connect</a:t>
            </a:r>
          </a:p>
        </p:txBody>
      </p:sp>
      <p:sp>
        <p:nvSpPr>
          <p:cNvPr id="36" name="テキスト ボックス 35"/>
          <p:cNvSpPr txBox="1"/>
          <p:nvPr/>
        </p:nvSpPr>
        <p:spPr>
          <a:xfrm>
            <a:off x="6726948" y="4905962"/>
            <a:ext cx="2816905" cy="499068"/>
          </a:xfrm>
          <a:prstGeom prst="rect">
            <a:avLst/>
          </a:prstGeom>
          <a:noFill/>
          <a:ln>
            <a:solidFill>
              <a:schemeClr val="accent1"/>
            </a:solidFill>
          </a:ln>
        </p:spPr>
        <p:txBody>
          <a:bodyPr wrap="square" lIns="72000" rIns="72000" rtlCol="0" anchor="ctr">
            <a:noAutofit/>
          </a:bodyPr>
          <a:lstStyle/>
          <a:p>
            <a:pPr defTabSz="288000"/>
            <a:r>
              <a:rPr lang="ja-JP" altLang="en-US" sz="1100" u="sng" dirty="0">
                <a:latin typeface="+mn-ea"/>
              </a:rPr>
              <a:t>ブロックチェーンと分散型</a:t>
            </a:r>
            <a:r>
              <a:rPr lang="ja-JP" altLang="en-US" sz="1100" u="sng" dirty="0" smtClean="0">
                <a:latin typeface="+mn-ea"/>
              </a:rPr>
              <a:t>台帳技術</a:t>
            </a:r>
            <a:endParaRPr lang="en-US" altLang="ja-JP" sz="1100" u="sng" dirty="0" smtClean="0">
              <a:latin typeface="+mn-ea"/>
            </a:endParaRPr>
          </a:p>
          <a:p>
            <a:pPr defTabSz="288000"/>
            <a:r>
              <a:rPr lang="en-US" altLang="ja-JP" sz="1100" dirty="0" smtClean="0">
                <a:latin typeface="+mn-ea"/>
              </a:rPr>
              <a:t>ISO 22739: Vocabulary</a:t>
            </a:r>
          </a:p>
          <a:p>
            <a:pPr defTabSz="288000"/>
            <a:r>
              <a:rPr lang="en-US" altLang="ja-JP" sz="1100" dirty="0" smtClean="0">
                <a:latin typeface="+mn-ea"/>
              </a:rPr>
              <a:t>ISO 23257: Reference Architecture</a:t>
            </a:r>
            <a:endParaRPr lang="en-US" altLang="ja-JP" sz="1100" dirty="0">
              <a:latin typeface="+mn-ea"/>
            </a:endParaRPr>
          </a:p>
        </p:txBody>
      </p:sp>
      <p:sp>
        <p:nvSpPr>
          <p:cNvPr id="37" name="テキスト ボックス 36"/>
          <p:cNvSpPr txBox="1"/>
          <p:nvPr/>
        </p:nvSpPr>
        <p:spPr>
          <a:xfrm>
            <a:off x="6726949" y="2000548"/>
            <a:ext cx="2788361" cy="526170"/>
          </a:xfrm>
          <a:prstGeom prst="rect">
            <a:avLst/>
          </a:prstGeom>
          <a:noFill/>
          <a:ln>
            <a:solidFill>
              <a:schemeClr val="accent1"/>
            </a:solidFill>
          </a:ln>
        </p:spPr>
        <p:txBody>
          <a:bodyPr wrap="square" lIns="72000" rIns="72000" rtlCol="0" anchor="ctr">
            <a:noAutofit/>
          </a:bodyPr>
          <a:lstStyle/>
          <a:p>
            <a:pPr defTabSz="288000"/>
            <a:r>
              <a:rPr lang="en-US" altLang="ja-JP" sz="1200" dirty="0" smtClean="0">
                <a:latin typeface="+mn-ea"/>
              </a:rPr>
              <a:t>ToIP Technology Stack</a:t>
            </a:r>
          </a:p>
          <a:p>
            <a:pPr defTabSz="288000"/>
            <a:r>
              <a:rPr lang="en-US" altLang="ja-JP" sz="1200" dirty="0" smtClean="0">
                <a:latin typeface="+mn-ea"/>
              </a:rPr>
              <a:t>ToIP Governance Stack</a:t>
            </a:r>
          </a:p>
        </p:txBody>
      </p:sp>
      <p:sp>
        <p:nvSpPr>
          <p:cNvPr id="39" name="テキスト ボックス 38"/>
          <p:cNvSpPr txBox="1"/>
          <p:nvPr/>
        </p:nvSpPr>
        <p:spPr>
          <a:xfrm>
            <a:off x="6738162" y="4173601"/>
            <a:ext cx="2803395" cy="639720"/>
          </a:xfrm>
          <a:prstGeom prst="rect">
            <a:avLst/>
          </a:prstGeom>
          <a:noFill/>
          <a:ln>
            <a:solidFill>
              <a:schemeClr val="accent1"/>
            </a:solidFill>
          </a:ln>
        </p:spPr>
        <p:txBody>
          <a:bodyPr wrap="square" lIns="72000" rIns="72000" rtlCol="0" anchor="ctr">
            <a:noAutofit/>
          </a:bodyPr>
          <a:lstStyle/>
          <a:p>
            <a:pPr defTabSz="288000"/>
            <a:r>
              <a:rPr lang="en-US" altLang="ja-JP" sz="1050" dirty="0" smtClean="0">
                <a:latin typeface="+mn-ea"/>
              </a:rPr>
              <a:t>X.1250 </a:t>
            </a:r>
            <a:r>
              <a:rPr lang="ja-JP" altLang="en-US" sz="1050" dirty="0" smtClean="0">
                <a:latin typeface="+mn-ea"/>
              </a:rPr>
              <a:t>グローバル</a:t>
            </a:r>
            <a:r>
              <a:rPr lang="en-US" altLang="ja-JP" sz="1050" dirty="0" smtClean="0">
                <a:latin typeface="+mn-ea"/>
              </a:rPr>
              <a:t>ID</a:t>
            </a:r>
            <a:r>
              <a:rPr lang="ja-JP" altLang="en-US" sz="1050" dirty="0" smtClean="0">
                <a:latin typeface="+mn-ea"/>
              </a:rPr>
              <a:t>管理と相互運用性に関するベースライン能力</a:t>
            </a:r>
            <a:endParaRPr lang="en-US" altLang="ja-JP" sz="1050" dirty="0" smtClean="0">
              <a:latin typeface="+mn-ea"/>
            </a:endParaRPr>
          </a:p>
          <a:p>
            <a:pPr defTabSz="288000"/>
            <a:r>
              <a:rPr lang="en-US" altLang="ja-JP" sz="1050" dirty="0" smtClean="0">
                <a:latin typeface="+mn-ea"/>
              </a:rPr>
              <a:t>X.1251</a:t>
            </a:r>
            <a:r>
              <a:rPr lang="ja-JP" altLang="en-US" sz="1050" dirty="0">
                <a:latin typeface="+mn-ea"/>
              </a:rPr>
              <a:t>　</a:t>
            </a:r>
            <a:r>
              <a:rPr lang="ja-JP" altLang="en-US" sz="1050" dirty="0" smtClean="0">
                <a:latin typeface="+mn-ea"/>
              </a:rPr>
              <a:t>デジタル</a:t>
            </a:r>
            <a:r>
              <a:rPr lang="en-US" altLang="ja-JP" sz="1050" dirty="0">
                <a:latin typeface="+mn-ea"/>
              </a:rPr>
              <a:t>ID</a:t>
            </a:r>
            <a:r>
              <a:rPr lang="ja-JP" altLang="en-US" sz="1050" dirty="0">
                <a:latin typeface="+mn-ea"/>
              </a:rPr>
              <a:t>のユーザーコントロールに関する</a:t>
            </a:r>
            <a:r>
              <a:rPr lang="ja-JP" altLang="en-US" sz="1050" dirty="0" smtClean="0">
                <a:latin typeface="+mn-ea"/>
              </a:rPr>
              <a:t>フレームワーク</a:t>
            </a:r>
            <a:endParaRPr lang="en-US" altLang="ja-JP" sz="1050" dirty="0">
              <a:latin typeface="+mn-ea"/>
            </a:endParaRPr>
          </a:p>
        </p:txBody>
      </p:sp>
      <p:sp>
        <p:nvSpPr>
          <p:cNvPr id="41" name="テキスト ボックス 40"/>
          <p:cNvSpPr txBox="1"/>
          <p:nvPr/>
        </p:nvSpPr>
        <p:spPr>
          <a:xfrm>
            <a:off x="1025852" y="4901370"/>
            <a:ext cx="765423" cy="824347"/>
          </a:xfrm>
          <a:prstGeom prst="rect">
            <a:avLst/>
          </a:prstGeom>
          <a:solidFill>
            <a:schemeClr val="accent1"/>
          </a:solidFill>
        </p:spPr>
        <p:txBody>
          <a:bodyPr wrap="square" lIns="36000" rIns="36000" rtlCol="0" anchor="ctr">
            <a:noAutofit/>
          </a:bodyPr>
          <a:lstStyle/>
          <a:p>
            <a:pPr algn="ctr" defTabSz="288000"/>
            <a:r>
              <a:rPr lang="ja-JP" altLang="en-US" sz="1400" b="1" dirty="0" smtClean="0">
                <a:solidFill>
                  <a:schemeClr val="bg1"/>
                </a:solidFill>
                <a:latin typeface="+mn-ea"/>
              </a:rPr>
              <a:t>ブロックチェーン</a:t>
            </a:r>
            <a:endParaRPr lang="en-US" altLang="ja-JP" sz="1400" b="1" dirty="0">
              <a:solidFill>
                <a:schemeClr val="bg1"/>
              </a:solidFill>
              <a:latin typeface="+mn-ea"/>
            </a:endParaRPr>
          </a:p>
        </p:txBody>
      </p:sp>
      <p:sp>
        <p:nvSpPr>
          <p:cNvPr id="42" name="テキスト ボックス 41"/>
          <p:cNvSpPr txBox="1"/>
          <p:nvPr/>
        </p:nvSpPr>
        <p:spPr>
          <a:xfrm>
            <a:off x="1025852" y="5787418"/>
            <a:ext cx="765423" cy="831642"/>
          </a:xfrm>
          <a:prstGeom prst="rect">
            <a:avLst/>
          </a:prstGeom>
          <a:solidFill>
            <a:schemeClr val="accent1"/>
          </a:solidFill>
        </p:spPr>
        <p:txBody>
          <a:bodyPr wrap="square" lIns="36000" rIns="36000" rtlCol="0" anchor="ctr">
            <a:noAutofit/>
          </a:bodyPr>
          <a:lstStyle/>
          <a:p>
            <a:pPr algn="ctr" defTabSz="288000"/>
            <a:r>
              <a:rPr lang="en-US" altLang="ja-JP" sz="1400" b="1" dirty="0" smtClean="0">
                <a:solidFill>
                  <a:schemeClr val="bg1"/>
                </a:solidFill>
                <a:latin typeface="+mn-ea"/>
              </a:rPr>
              <a:t>Wallet</a:t>
            </a:r>
            <a:endParaRPr lang="en-US" altLang="ja-JP" sz="1400" b="1" dirty="0">
              <a:solidFill>
                <a:schemeClr val="bg1"/>
              </a:solidFill>
              <a:latin typeface="+mn-ea"/>
            </a:endParaRPr>
          </a:p>
        </p:txBody>
      </p:sp>
      <p:sp>
        <p:nvSpPr>
          <p:cNvPr id="46" name="テキスト ボックス 45"/>
          <p:cNvSpPr txBox="1"/>
          <p:nvPr/>
        </p:nvSpPr>
        <p:spPr>
          <a:xfrm>
            <a:off x="1827099" y="5792918"/>
            <a:ext cx="709845" cy="333038"/>
          </a:xfrm>
          <a:prstGeom prst="rect">
            <a:avLst/>
          </a:prstGeom>
          <a:solidFill>
            <a:schemeClr val="accent2">
              <a:lumMod val="10000"/>
              <a:lumOff val="90000"/>
            </a:schemeClr>
          </a:solidFill>
        </p:spPr>
        <p:txBody>
          <a:bodyPr wrap="square" lIns="36000" rIns="36000" rtlCol="0" anchor="ctr">
            <a:noAutofit/>
          </a:bodyPr>
          <a:lstStyle/>
          <a:p>
            <a:pPr algn="ctr" defTabSz="288000"/>
            <a:r>
              <a:rPr lang="en-US" altLang="ja-JP" sz="1200" b="1" dirty="0" smtClean="0">
                <a:latin typeface="+mn-ea"/>
              </a:rPr>
              <a:t>DIF</a:t>
            </a:r>
            <a:endParaRPr lang="en-US" altLang="ja-JP" sz="1200" b="1" dirty="0">
              <a:latin typeface="+mn-ea"/>
            </a:endParaRPr>
          </a:p>
        </p:txBody>
      </p:sp>
      <p:sp>
        <p:nvSpPr>
          <p:cNvPr id="47" name="テキスト ボックス 46"/>
          <p:cNvSpPr txBox="1"/>
          <p:nvPr/>
        </p:nvSpPr>
        <p:spPr>
          <a:xfrm>
            <a:off x="3968660" y="5822091"/>
            <a:ext cx="2466516" cy="816313"/>
          </a:xfrm>
          <a:prstGeom prst="rect">
            <a:avLst/>
          </a:prstGeom>
          <a:solidFill>
            <a:schemeClr val="bg1">
              <a:lumMod val="85000"/>
            </a:schemeClr>
          </a:solidFill>
        </p:spPr>
        <p:txBody>
          <a:bodyPr wrap="square" lIns="36000" rIns="36000" rtlCol="0" anchor="t">
            <a:noAutofit/>
          </a:bodyPr>
          <a:lstStyle/>
          <a:p>
            <a:pPr algn="ctr" defTabSz="288000"/>
            <a:r>
              <a:rPr lang="en-US" altLang="ja-JP" sz="1100" b="1" dirty="0" smtClean="0">
                <a:latin typeface="+mn-ea"/>
              </a:rPr>
              <a:t>Open Wallet Foundation</a:t>
            </a:r>
            <a:endParaRPr lang="en-US" altLang="ja-JP" sz="1100" b="1" dirty="0">
              <a:latin typeface="+mn-ea"/>
            </a:endParaRPr>
          </a:p>
        </p:txBody>
      </p:sp>
      <p:sp>
        <p:nvSpPr>
          <p:cNvPr id="48" name="テキスト ボックス 47"/>
          <p:cNvSpPr txBox="1"/>
          <p:nvPr/>
        </p:nvSpPr>
        <p:spPr>
          <a:xfrm>
            <a:off x="5377497" y="5446043"/>
            <a:ext cx="1303514" cy="339109"/>
          </a:xfrm>
          <a:prstGeom prst="rect">
            <a:avLst/>
          </a:prstGeom>
          <a:solidFill>
            <a:schemeClr val="bg1">
              <a:lumMod val="85000"/>
            </a:schemeClr>
          </a:solidFill>
        </p:spPr>
        <p:txBody>
          <a:bodyPr wrap="square" lIns="36000" rIns="36000" rtlCol="0" anchor="ctr">
            <a:noAutofit/>
          </a:bodyPr>
          <a:lstStyle/>
          <a:p>
            <a:pPr algn="ctr" defTabSz="288000"/>
            <a:r>
              <a:rPr lang="en-US" altLang="ja-JP" sz="1200" b="1" dirty="0" smtClean="0">
                <a:latin typeface="+mn-ea"/>
              </a:rPr>
              <a:t>BGIN</a:t>
            </a:r>
            <a:endParaRPr lang="en-US" altLang="ja-JP" sz="1200" b="1" dirty="0">
              <a:latin typeface="+mn-ea"/>
            </a:endParaRPr>
          </a:p>
        </p:txBody>
      </p:sp>
      <p:sp>
        <p:nvSpPr>
          <p:cNvPr id="49" name="テキスト ボックス 48"/>
          <p:cNvSpPr txBox="1"/>
          <p:nvPr/>
        </p:nvSpPr>
        <p:spPr>
          <a:xfrm>
            <a:off x="1827099" y="6201068"/>
            <a:ext cx="709845" cy="417991"/>
          </a:xfrm>
          <a:prstGeom prst="rect">
            <a:avLst/>
          </a:prstGeom>
          <a:solidFill>
            <a:schemeClr val="accent2">
              <a:lumMod val="10000"/>
              <a:lumOff val="90000"/>
            </a:schemeClr>
          </a:solidFill>
        </p:spPr>
        <p:txBody>
          <a:bodyPr wrap="square" lIns="36000" rIns="36000" rtlCol="0" anchor="ctr">
            <a:noAutofit/>
          </a:bodyPr>
          <a:lstStyle/>
          <a:p>
            <a:pPr algn="ctr" defTabSz="288000"/>
            <a:r>
              <a:rPr lang="en-US" altLang="ja-JP" sz="1200" b="1" dirty="0">
                <a:latin typeface="+mn-ea"/>
              </a:rPr>
              <a:t>W3C CCG</a:t>
            </a:r>
          </a:p>
        </p:txBody>
      </p:sp>
      <p:sp>
        <p:nvSpPr>
          <p:cNvPr id="38" name="テキスト ボックス 37"/>
          <p:cNvSpPr txBox="1"/>
          <p:nvPr/>
        </p:nvSpPr>
        <p:spPr>
          <a:xfrm>
            <a:off x="2582880" y="5792918"/>
            <a:ext cx="1260089" cy="333038"/>
          </a:xfrm>
          <a:prstGeom prst="rect">
            <a:avLst/>
          </a:prstGeom>
          <a:noFill/>
          <a:ln>
            <a:solidFill>
              <a:schemeClr val="accent1"/>
            </a:solidFill>
          </a:ln>
        </p:spPr>
        <p:txBody>
          <a:bodyPr wrap="square" lIns="72000" rIns="72000" rtlCol="0" anchor="ctr">
            <a:noAutofit/>
          </a:bodyPr>
          <a:lstStyle/>
          <a:p>
            <a:pPr defTabSz="288000"/>
            <a:r>
              <a:rPr lang="en-US" altLang="ja-JP" sz="1200" dirty="0" smtClean="0">
                <a:latin typeface="+mn-ea"/>
              </a:rPr>
              <a:t>Wallet Security</a:t>
            </a:r>
          </a:p>
        </p:txBody>
      </p:sp>
      <p:sp>
        <p:nvSpPr>
          <p:cNvPr id="43" name="テキスト ボックス 42"/>
          <p:cNvSpPr txBox="1"/>
          <p:nvPr/>
        </p:nvSpPr>
        <p:spPr>
          <a:xfrm>
            <a:off x="2582880" y="6194928"/>
            <a:ext cx="1260089" cy="424131"/>
          </a:xfrm>
          <a:prstGeom prst="rect">
            <a:avLst/>
          </a:prstGeom>
          <a:noFill/>
          <a:ln>
            <a:solidFill>
              <a:schemeClr val="accent1"/>
            </a:solidFill>
          </a:ln>
        </p:spPr>
        <p:txBody>
          <a:bodyPr wrap="square" lIns="72000" rIns="72000" rtlCol="0" anchor="ctr">
            <a:noAutofit/>
          </a:bodyPr>
          <a:lstStyle/>
          <a:p>
            <a:pPr defTabSz="288000"/>
            <a:r>
              <a:rPr lang="en-US" altLang="ja-JP" sz="1200" dirty="0" smtClean="0">
                <a:latin typeface="+mn-ea"/>
              </a:rPr>
              <a:t>Universal Wallet</a:t>
            </a:r>
          </a:p>
        </p:txBody>
      </p:sp>
      <p:sp>
        <p:nvSpPr>
          <p:cNvPr id="44" name="テキスト ボックス 43"/>
          <p:cNvSpPr txBox="1"/>
          <p:nvPr/>
        </p:nvSpPr>
        <p:spPr>
          <a:xfrm>
            <a:off x="2398843" y="3977400"/>
            <a:ext cx="1093740" cy="267612"/>
          </a:xfrm>
          <a:prstGeom prst="rect">
            <a:avLst/>
          </a:prstGeom>
          <a:solidFill>
            <a:schemeClr val="bg1">
              <a:lumMod val="85000"/>
            </a:schemeClr>
          </a:solidFill>
        </p:spPr>
        <p:txBody>
          <a:bodyPr wrap="square" lIns="36000" rIns="36000" rtlCol="0" anchor="ctr">
            <a:noAutofit/>
          </a:bodyPr>
          <a:lstStyle/>
          <a:p>
            <a:pPr algn="ctr" defTabSz="288000"/>
            <a:r>
              <a:rPr lang="en-US" altLang="ja-JP" sz="1200" b="1" dirty="0" smtClean="0">
                <a:latin typeface="+mn-ea"/>
              </a:rPr>
              <a:t>ISO SC 17</a:t>
            </a:r>
            <a:endParaRPr lang="en-US" altLang="ja-JP" sz="1200" b="1" dirty="0">
              <a:latin typeface="+mn-ea"/>
            </a:endParaRPr>
          </a:p>
        </p:txBody>
      </p:sp>
      <p:sp>
        <p:nvSpPr>
          <p:cNvPr id="45" name="テキスト ボックス 44"/>
          <p:cNvSpPr txBox="1"/>
          <p:nvPr/>
        </p:nvSpPr>
        <p:spPr>
          <a:xfrm>
            <a:off x="3548146" y="3977400"/>
            <a:ext cx="1681700" cy="255887"/>
          </a:xfrm>
          <a:prstGeom prst="rect">
            <a:avLst/>
          </a:prstGeom>
          <a:solidFill>
            <a:schemeClr val="bg1"/>
          </a:solidFill>
          <a:ln>
            <a:solidFill>
              <a:schemeClr val="bg1">
                <a:lumMod val="50000"/>
              </a:schemeClr>
            </a:solidFill>
          </a:ln>
        </p:spPr>
        <p:txBody>
          <a:bodyPr wrap="square" lIns="72000" rIns="72000" rtlCol="0" anchor="ctr">
            <a:noAutofit/>
          </a:bodyPr>
          <a:lstStyle/>
          <a:p>
            <a:pPr algn="ctr" defTabSz="288000"/>
            <a:r>
              <a:rPr lang="en-US" altLang="ja-JP" sz="1200" dirty="0" err="1" smtClean="0">
                <a:latin typeface="+mn-ea"/>
              </a:rPr>
              <a:t>mDL</a:t>
            </a:r>
            <a:endParaRPr lang="en-US" altLang="ja-JP" sz="1200" dirty="0">
              <a:latin typeface="+mn-ea"/>
            </a:endParaRPr>
          </a:p>
        </p:txBody>
      </p:sp>
      <p:sp>
        <p:nvSpPr>
          <p:cNvPr id="50" name="テキスト ボックス 49"/>
          <p:cNvSpPr txBox="1"/>
          <p:nvPr/>
        </p:nvSpPr>
        <p:spPr>
          <a:xfrm>
            <a:off x="2398843" y="1719644"/>
            <a:ext cx="601308" cy="417583"/>
          </a:xfrm>
          <a:prstGeom prst="rect">
            <a:avLst/>
          </a:prstGeom>
          <a:solidFill>
            <a:schemeClr val="accent2">
              <a:lumMod val="10000"/>
              <a:lumOff val="90000"/>
            </a:schemeClr>
          </a:solidFill>
        </p:spPr>
        <p:txBody>
          <a:bodyPr wrap="square" lIns="36000" rIns="36000" rtlCol="0" anchor="ctr">
            <a:noAutofit/>
          </a:bodyPr>
          <a:lstStyle/>
          <a:p>
            <a:pPr algn="ctr" defTabSz="288000"/>
            <a:r>
              <a:rPr lang="en-US" altLang="ja-JP" sz="1200" b="1" dirty="0" smtClean="0">
                <a:latin typeface="+mn-ea"/>
              </a:rPr>
              <a:t>IETF</a:t>
            </a:r>
            <a:endParaRPr lang="en-US" altLang="ja-JP" sz="1200" b="1" dirty="0">
              <a:latin typeface="+mn-ea"/>
            </a:endParaRPr>
          </a:p>
        </p:txBody>
      </p:sp>
      <p:sp>
        <p:nvSpPr>
          <p:cNvPr id="51" name="テキスト ボックス 50"/>
          <p:cNvSpPr txBox="1"/>
          <p:nvPr/>
        </p:nvSpPr>
        <p:spPr>
          <a:xfrm>
            <a:off x="3039812" y="1719644"/>
            <a:ext cx="2191882" cy="407938"/>
          </a:xfrm>
          <a:prstGeom prst="rect">
            <a:avLst/>
          </a:prstGeom>
          <a:noFill/>
          <a:ln>
            <a:solidFill>
              <a:schemeClr val="accent1"/>
            </a:solidFill>
          </a:ln>
        </p:spPr>
        <p:txBody>
          <a:bodyPr wrap="square" lIns="72000" rIns="72000" rtlCol="0" anchor="ctr">
            <a:noAutofit/>
          </a:bodyPr>
          <a:lstStyle/>
          <a:p>
            <a:pPr defTabSz="288000"/>
            <a:r>
              <a:rPr lang="en-US" altLang="ja-JP" sz="1200" dirty="0" smtClean="0">
                <a:latin typeface="+mn-ea"/>
              </a:rPr>
              <a:t>Selective Disclosure</a:t>
            </a:r>
            <a:r>
              <a:rPr lang="ja-JP" altLang="en-US" sz="1200" dirty="0">
                <a:latin typeface="+mn-ea"/>
              </a:rPr>
              <a:t> </a:t>
            </a:r>
            <a:r>
              <a:rPr lang="en-US" altLang="ja-JP" sz="1200" dirty="0" smtClean="0">
                <a:latin typeface="+mn-ea"/>
              </a:rPr>
              <a:t>for JWTs</a:t>
            </a:r>
            <a:endParaRPr lang="en-US" altLang="ja-JP" sz="1200" dirty="0">
              <a:latin typeface="+mn-ea"/>
            </a:endParaRPr>
          </a:p>
        </p:txBody>
      </p:sp>
      <p:sp>
        <p:nvSpPr>
          <p:cNvPr id="52" name="テキスト ボックス 51"/>
          <p:cNvSpPr txBox="1"/>
          <p:nvPr/>
        </p:nvSpPr>
        <p:spPr>
          <a:xfrm>
            <a:off x="2398843" y="2175689"/>
            <a:ext cx="601308" cy="207705"/>
          </a:xfrm>
          <a:prstGeom prst="rect">
            <a:avLst/>
          </a:prstGeom>
          <a:solidFill>
            <a:schemeClr val="accent2">
              <a:lumMod val="10000"/>
              <a:lumOff val="90000"/>
            </a:schemeClr>
          </a:solidFill>
        </p:spPr>
        <p:txBody>
          <a:bodyPr wrap="square" lIns="36000" rIns="36000" rtlCol="0" anchor="ctr">
            <a:noAutofit/>
          </a:bodyPr>
          <a:lstStyle/>
          <a:p>
            <a:pPr algn="ctr" defTabSz="288000"/>
            <a:r>
              <a:rPr lang="en-US" altLang="ja-JP" sz="1200" b="1" dirty="0" smtClean="0">
                <a:latin typeface="+mn-ea"/>
              </a:rPr>
              <a:t>OIDF</a:t>
            </a:r>
            <a:endParaRPr lang="en-US" altLang="ja-JP" sz="1200" b="1" dirty="0">
              <a:latin typeface="+mn-ea"/>
            </a:endParaRPr>
          </a:p>
        </p:txBody>
      </p:sp>
      <p:sp>
        <p:nvSpPr>
          <p:cNvPr id="53" name="テキスト ボックス 52"/>
          <p:cNvSpPr txBox="1"/>
          <p:nvPr/>
        </p:nvSpPr>
        <p:spPr>
          <a:xfrm>
            <a:off x="3039812" y="2175689"/>
            <a:ext cx="2191882" cy="207705"/>
          </a:xfrm>
          <a:prstGeom prst="rect">
            <a:avLst/>
          </a:prstGeom>
          <a:noFill/>
          <a:ln>
            <a:solidFill>
              <a:schemeClr val="accent1"/>
            </a:solidFill>
          </a:ln>
        </p:spPr>
        <p:txBody>
          <a:bodyPr wrap="square" lIns="72000" rIns="72000" rtlCol="0" anchor="ctr">
            <a:noAutofit/>
          </a:bodyPr>
          <a:lstStyle/>
          <a:p>
            <a:pPr defTabSz="288000"/>
            <a:r>
              <a:rPr lang="en-US" altLang="ja-JP" sz="1200" dirty="0" smtClean="0">
                <a:latin typeface="+mn-ea"/>
              </a:rPr>
              <a:t>SIOP</a:t>
            </a:r>
          </a:p>
        </p:txBody>
      </p:sp>
      <p:sp>
        <p:nvSpPr>
          <p:cNvPr id="54" name="テキスト ボックス 53"/>
          <p:cNvSpPr txBox="1"/>
          <p:nvPr/>
        </p:nvSpPr>
        <p:spPr>
          <a:xfrm>
            <a:off x="6726947" y="5446043"/>
            <a:ext cx="2821829" cy="339109"/>
          </a:xfrm>
          <a:prstGeom prst="rect">
            <a:avLst/>
          </a:prstGeom>
          <a:solidFill>
            <a:schemeClr val="bg1"/>
          </a:solidFill>
          <a:ln>
            <a:solidFill>
              <a:schemeClr val="bg1">
                <a:lumMod val="50000"/>
              </a:schemeClr>
            </a:solidFill>
          </a:ln>
        </p:spPr>
        <p:txBody>
          <a:bodyPr wrap="square" lIns="72000" rIns="72000" rtlCol="0" anchor="ctr">
            <a:noAutofit/>
          </a:bodyPr>
          <a:lstStyle/>
          <a:p>
            <a:pPr defTabSz="288000"/>
            <a:r>
              <a:rPr lang="en-US" altLang="ja-JP" sz="1200" dirty="0" smtClean="0">
                <a:latin typeface="+mn-ea"/>
              </a:rPr>
              <a:t>Proposal of Principles of </a:t>
            </a:r>
            <a:r>
              <a:rPr lang="en-US" altLang="ja-JP" sz="1200" dirty="0" err="1" smtClean="0">
                <a:latin typeface="+mn-ea"/>
              </a:rPr>
              <a:t>DeFi</a:t>
            </a:r>
            <a:r>
              <a:rPr lang="en-US" altLang="ja-JP" sz="1200" dirty="0" smtClean="0">
                <a:latin typeface="+mn-ea"/>
              </a:rPr>
              <a:t> Disclosure and Regulation</a:t>
            </a:r>
            <a:endParaRPr lang="en-US" altLang="ja-JP" sz="1200" dirty="0">
              <a:latin typeface="+mn-ea"/>
            </a:endParaRPr>
          </a:p>
        </p:txBody>
      </p:sp>
      <p:sp>
        <p:nvSpPr>
          <p:cNvPr id="55" name="テキスト ボックス 54"/>
          <p:cNvSpPr txBox="1"/>
          <p:nvPr/>
        </p:nvSpPr>
        <p:spPr>
          <a:xfrm>
            <a:off x="3988544" y="6087314"/>
            <a:ext cx="2426747" cy="502983"/>
          </a:xfrm>
          <a:prstGeom prst="rect">
            <a:avLst/>
          </a:prstGeom>
          <a:solidFill>
            <a:schemeClr val="bg1"/>
          </a:solidFill>
          <a:ln>
            <a:solidFill>
              <a:schemeClr val="bg1">
                <a:lumMod val="50000"/>
              </a:schemeClr>
            </a:solidFill>
          </a:ln>
        </p:spPr>
        <p:txBody>
          <a:bodyPr wrap="square" lIns="72000" rIns="72000" rtlCol="0" anchor="ctr">
            <a:noAutofit/>
          </a:bodyPr>
          <a:lstStyle/>
          <a:p>
            <a:pPr defTabSz="288000"/>
            <a:r>
              <a:rPr lang="ja-JP" altLang="en-US" sz="1100" dirty="0" smtClean="0">
                <a:latin typeface="+mn-ea"/>
              </a:rPr>
              <a:t>ベストプラクティスを実現するための</a:t>
            </a:r>
            <a:r>
              <a:rPr lang="en-US" altLang="ja-JP" sz="1100" dirty="0" smtClean="0">
                <a:latin typeface="+mn-ea"/>
              </a:rPr>
              <a:t>OSS</a:t>
            </a:r>
            <a:r>
              <a:rPr lang="ja-JP" altLang="en-US" sz="1100" dirty="0" smtClean="0">
                <a:latin typeface="+mn-ea"/>
              </a:rPr>
              <a:t>コンポーネントを提示する</a:t>
            </a:r>
            <a:endParaRPr lang="en-US" altLang="ja-JP" sz="1100" dirty="0">
              <a:latin typeface="+mn-ea"/>
            </a:endParaRPr>
          </a:p>
        </p:txBody>
      </p:sp>
    </p:spTree>
    <p:extLst>
      <p:ext uri="{BB962C8B-B14F-4D97-AF65-F5344CB8AC3E}">
        <p14:creationId xmlns:p14="http://schemas.microsoft.com/office/powerpoint/2010/main" val="143933756"/>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プレースホルダー 6"/>
          <p:cNvSpPr>
            <a:spLocks noGrp="1"/>
          </p:cNvSpPr>
          <p:nvPr>
            <p:ph type="body" sz="quarter" idx="11"/>
          </p:nvPr>
        </p:nvSpPr>
        <p:spPr>
          <a:xfrm>
            <a:off x="331491" y="3429002"/>
            <a:ext cx="9369462" cy="2460171"/>
          </a:xfrm>
        </p:spPr>
        <p:txBody>
          <a:bodyPr/>
          <a:lstStyle/>
          <a:p>
            <a:r>
              <a:rPr lang="en-US" altLang="ja-JP" dirty="0"/>
              <a:t>4</a:t>
            </a:r>
            <a:r>
              <a:rPr kumimoji="1" lang="en-US" altLang="ja-JP" dirty="0" smtClean="0"/>
              <a:t>. </a:t>
            </a:r>
            <a:r>
              <a:rPr lang="ja-JP" altLang="en-US" dirty="0"/>
              <a:t>まとめ</a:t>
            </a:r>
            <a:endParaRPr kumimoji="1" lang="en-US" altLang="ja-JP" dirty="0" smtClean="0"/>
          </a:p>
        </p:txBody>
      </p:sp>
    </p:spTree>
    <p:extLst>
      <p:ext uri="{BB962C8B-B14F-4D97-AF65-F5344CB8AC3E}">
        <p14:creationId xmlns:p14="http://schemas.microsoft.com/office/powerpoint/2010/main" val="3101381398"/>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a:xfrm>
            <a:off x="331490" y="164693"/>
            <a:ext cx="9435965" cy="412538"/>
          </a:xfrm>
        </p:spPr>
        <p:txBody>
          <a:bodyPr>
            <a:normAutofit/>
          </a:bodyPr>
          <a:lstStyle/>
          <a:p>
            <a:r>
              <a:rPr lang="en-US" altLang="ja-JP" sz="2000" dirty="0" smtClean="0"/>
              <a:t>4</a:t>
            </a:r>
            <a:r>
              <a:rPr kumimoji="1" lang="en-US" altLang="ja-JP" sz="2000" dirty="0" smtClean="0"/>
              <a:t>.1. </a:t>
            </a:r>
            <a:r>
              <a:rPr kumimoji="1" lang="ja-JP" altLang="en-US" sz="2000" dirty="0" smtClean="0"/>
              <a:t>各国際標準化機関・団体との今後の連携方針</a:t>
            </a:r>
            <a:endParaRPr kumimoji="1" lang="ja-JP" altLang="en-US" sz="2000" dirty="0"/>
          </a:p>
        </p:txBody>
      </p:sp>
      <p:sp>
        <p:nvSpPr>
          <p:cNvPr id="5" name="テキスト プレースホルダー 4"/>
          <p:cNvSpPr>
            <a:spLocks noGrp="1"/>
          </p:cNvSpPr>
          <p:nvPr>
            <p:ph type="body" sz="quarter" idx="10"/>
          </p:nvPr>
        </p:nvSpPr>
        <p:spPr/>
        <p:txBody>
          <a:bodyPr/>
          <a:lstStyle/>
          <a:p>
            <a:r>
              <a:rPr lang="ja-JP" altLang="en-US" dirty="0" smtClean="0"/>
              <a:t>本調査の結果を踏まえ、調査対象とした各国際標準化機関・団体との今後の連携方針を考察した</a:t>
            </a:r>
            <a:endParaRPr kumimoji="1" lang="en-US" altLang="ja-JP" dirty="0" smtClean="0"/>
          </a:p>
        </p:txBody>
      </p:sp>
      <p:sp>
        <p:nvSpPr>
          <p:cNvPr id="6" name="テキスト ボックス 5"/>
          <p:cNvSpPr txBox="1"/>
          <p:nvPr/>
        </p:nvSpPr>
        <p:spPr>
          <a:xfrm>
            <a:off x="331490" y="1172866"/>
            <a:ext cx="1346170" cy="1038066"/>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mn-cs"/>
              </a:rPr>
              <a:t>DIF</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7" name="テキスト ボックス 6"/>
          <p:cNvSpPr txBox="1"/>
          <p:nvPr/>
        </p:nvSpPr>
        <p:spPr>
          <a:xfrm>
            <a:off x="1745673" y="1172866"/>
            <a:ext cx="7920278" cy="1038066"/>
          </a:xfrm>
          <a:prstGeom prst="rect">
            <a:avLst/>
          </a:prstGeom>
          <a:noFill/>
          <a:ln>
            <a:solidFill>
              <a:srgbClr val="002060"/>
            </a:solidFill>
          </a:ln>
        </p:spPr>
        <p:txBody>
          <a:bodyPr wrap="square" lIns="36000" rIns="36000" rtlCol="0" anchor="ctr">
            <a:noAutofit/>
          </a:bodyPr>
          <a:lstStyle/>
          <a:p>
            <a:pPr lvl="0" defTabSz="288000">
              <a:defRPr/>
            </a:pPr>
            <a:r>
              <a:rPr lang="en-US" altLang="ja-JP" sz="1200" dirty="0">
                <a:solidFill>
                  <a:srgbClr val="000000"/>
                </a:solidFill>
                <a:latin typeface="Meiryo UI"/>
              </a:rPr>
              <a:t>DIF</a:t>
            </a:r>
            <a:r>
              <a:rPr lang="ja-JP" altLang="en-US" sz="1200" dirty="0" err="1">
                <a:solidFill>
                  <a:srgbClr val="000000"/>
                </a:solidFill>
                <a:latin typeface="Meiryo UI"/>
              </a:rPr>
              <a:t>にて</a:t>
            </a:r>
            <a:r>
              <a:rPr lang="ja-JP" altLang="en-US" sz="1200" dirty="0">
                <a:solidFill>
                  <a:srgbClr val="000000"/>
                </a:solidFill>
                <a:latin typeface="Meiryo UI"/>
              </a:rPr>
              <a:t>検討・策定される規格は技術色が強く、</a:t>
            </a:r>
            <a:r>
              <a:rPr lang="en-US" altLang="ja-JP" sz="1200" dirty="0">
                <a:solidFill>
                  <a:srgbClr val="000000"/>
                </a:solidFill>
                <a:latin typeface="Meiryo UI"/>
              </a:rPr>
              <a:t>Trusted Web</a:t>
            </a:r>
            <a:r>
              <a:rPr lang="ja-JP" altLang="en-US" sz="1200" dirty="0">
                <a:solidFill>
                  <a:srgbClr val="000000"/>
                </a:solidFill>
                <a:latin typeface="Meiryo UI"/>
              </a:rPr>
              <a:t>とは対象とするスコープの粒度の面で差異が見られる。そのため、</a:t>
            </a:r>
            <a:r>
              <a:rPr lang="en-US" altLang="ja-JP" sz="1200" dirty="0">
                <a:solidFill>
                  <a:srgbClr val="000000"/>
                </a:solidFill>
                <a:latin typeface="Meiryo UI"/>
              </a:rPr>
              <a:t>DIF</a:t>
            </a:r>
            <a:r>
              <a:rPr lang="ja-JP" altLang="en-US" sz="1200" dirty="0">
                <a:solidFill>
                  <a:srgbClr val="000000"/>
                </a:solidFill>
                <a:latin typeface="Meiryo UI"/>
              </a:rPr>
              <a:t>の個別規格に</a:t>
            </a:r>
            <a:r>
              <a:rPr lang="en-US" altLang="ja-JP" sz="1200" dirty="0">
                <a:solidFill>
                  <a:srgbClr val="000000"/>
                </a:solidFill>
                <a:latin typeface="Meiryo UI"/>
              </a:rPr>
              <a:t>Trusted Web</a:t>
            </a:r>
            <a:r>
              <a:rPr lang="ja-JP" altLang="en-US" sz="1200" dirty="0">
                <a:solidFill>
                  <a:srgbClr val="000000"/>
                </a:solidFill>
                <a:latin typeface="Meiryo UI"/>
              </a:rPr>
              <a:t>の要素を反映させることは考えにくい。その一方で、規格開発以外の活動として、</a:t>
            </a:r>
            <a:r>
              <a:rPr lang="en-US" altLang="ja-JP" sz="1200" dirty="0">
                <a:solidFill>
                  <a:srgbClr val="000000"/>
                </a:solidFill>
                <a:latin typeface="Meiryo UI"/>
              </a:rPr>
              <a:t>W3C</a:t>
            </a:r>
            <a:r>
              <a:rPr lang="ja-JP" altLang="en-US" sz="1200" dirty="0">
                <a:solidFill>
                  <a:srgbClr val="000000"/>
                </a:solidFill>
                <a:latin typeface="Meiryo UI"/>
              </a:rPr>
              <a:t>や</a:t>
            </a:r>
            <a:r>
              <a:rPr lang="en-US" altLang="ja-JP" sz="1200" dirty="0">
                <a:solidFill>
                  <a:srgbClr val="000000"/>
                </a:solidFill>
                <a:latin typeface="Meiryo UI"/>
              </a:rPr>
              <a:t>IETF</a:t>
            </a:r>
            <a:r>
              <a:rPr lang="ja-JP" altLang="en-US" sz="1200" dirty="0">
                <a:solidFill>
                  <a:srgbClr val="000000"/>
                </a:solidFill>
                <a:latin typeface="Meiryo UI"/>
              </a:rPr>
              <a:t>等の他団体の規格も含めてアーキテクチャ上で整理活動は誰もが参加可能な形で推進されているため、</a:t>
            </a:r>
            <a:r>
              <a:rPr lang="en-US" altLang="ja-JP" sz="1200" dirty="0">
                <a:solidFill>
                  <a:srgbClr val="000000"/>
                </a:solidFill>
                <a:latin typeface="Meiryo UI"/>
              </a:rPr>
              <a:t>DIF</a:t>
            </a:r>
            <a:r>
              <a:rPr lang="ja-JP" altLang="en-US" sz="1200" dirty="0">
                <a:solidFill>
                  <a:srgbClr val="000000"/>
                </a:solidFill>
                <a:latin typeface="Meiryo UI"/>
              </a:rPr>
              <a:t>規格のうち</a:t>
            </a:r>
            <a:r>
              <a:rPr lang="en-US" altLang="ja-JP" sz="1200" dirty="0">
                <a:solidFill>
                  <a:srgbClr val="000000"/>
                </a:solidFill>
                <a:latin typeface="Meiryo UI"/>
              </a:rPr>
              <a:t>Trusted Web</a:t>
            </a:r>
            <a:r>
              <a:rPr lang="ja-JP" altLang="en-US" sz="1200" dirty="0">
                <a:solidFill>
                  <a:srgbClr val="000000"/>
                </a:solidFill>
                <a:latin typeface="Meiryo UI"/>
              </a:rPr>
              <a:t>のコンセプト実現に寄与すると考えられるものを整理した上で、</a:t>
            </a:r>
            <a:r>
              <a:rPr lang="en-US" altLang="ja-JP" sz="1200" dirty="0">
                <a:solidFill>
                  <a:srgbClr val="000000"/>
                </a:solidFill>
                <a:latin typeface="Meiryo UI"/>
              </a:rPr>
              <a:t>Interop Group</a:t>
            </a:r>
            <a:r>
              <a:rPr lang="ja-JP" altLang="en-US" sz="1200" dirty="0">
                <a:solidFill>
                  <a:srgbClr val="000000"/>
                </a:solidFill>
                <a:latin typeface="Meiryo UI"/>
              </a:rPr>
              <a:t>等でのプレゼンテーションを提案し、</a:t>
            </a:r>
            <a:r>
              <a:rPr lang="en-US" altLang="ja-JP" sz="1200" dirty="0">
                <a:solidFill>
                  <a:srgbClr val="000000"/>
                </a:solidFill>
                <a:latin typeface="Meiryo UI"/>
              </a:rPr>
              <a:t>Trusted Web</a:t>
            </a:r>
            <a:r>
              <a:rPr lang="ja-JP" altLang="en-US" sz="1200" dirty="0">
                <a:solidFill>
                  <a:srgbClr val="000000"/>
                </a:solidFill>
                <a:latin typeface="Meiryo UI"/>
              </a:rPr>
              <a:t>の知名度を高めるための場として活用することは考えられる。</a:t>
            </a:r>
            <a:endParaRPr kumimoji="1" lang="ja-JP" altLang="en-US" sz="1200" b="0" i="0" u="none" strike="noStrike" kern="1200" cap="none" spc="0" normalizeH="0" baseline="0" noProof="0" dirty="0">
              <a:ln>
                <a:noFill/>
              </a:ln>
              <a:solidFill>
                <a:srgbClr val="000000"/>
              </a:solidFill>
              <a:effectLst/>
              <a:uLnTx/>
              <a:uFillTx/>
              <a:latin typeface="Meiryo UI"/>
              <a:ea typeface="Meiryo UI"/>
            </a:endParaRPr>
          </a:p>
        </p:txBody>
      </p:sp>
      <p:sp>
        <p:nvSpPr>
          <p:cNvPr id="8" name="テキスト ボックス 7"/>
          <p:cNvSpPr txBox="1"/>
          <p:nvPr/>
        </p:nvSpPr>
        <p:spPr>
          <a:xfrm>
            <a:off x="331490" y="2280161"/>
            <a:ext cx="1346170" cy="1264026"/>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smtClean="0">
                <a:ln>
                  <a:noFill/>
                </a:ln>
                <a:solidFill>
                  <a:srgbClr val="FFFFFF"/>
                </a:solidFill>
                <a:effectLst/>
                <a:uLnTx/>
                <a:uFillTx/>
                <a:latin typeface="Meiryo UI"/>
                <a:ea typeface="Meiryo UI"/>
                <a:cs typeface="+mn-cs"/>
              </a:rPr>
              <a:t>W3C</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9" name="テキスト ボックス 8"/>
          <p:cNvSpPr txBox="1"/>
          <p:nvPr/>
        </p:nvSpPr>
        <p:spPr>
          <a:xfrm>
            <a:off x="1745673" y="2280161"/>
            <a:ext cx="7920278" cy="1264026"/>
          </a:xfrm>
          <a:prstGeom prst="rect">
            <a:avLst/>
          </a:prstGeom>
          <a:noFill/>
          <a:ln>
            <a:solidFill>
              <a:srgbClr val="002060"/>
            </a:solidFill>
          </a:ln>
        </p:spPr>
        <p:txBody>
          <a:bodyPr wrap="square" lIns="36000" rIns="36000" rtlCol="0" anchor="ctr">
            <a:noAutofit/>
          </a:bodyPr>
          <a:lstStyle/>
          <a:p>
            <a:pPr lvl="0" defTabSz="288000">
              <a:defRPr/>
            </a:pPr>
            <a:r>
              <a:rPr lang="en-US" altLang="ja-JP" sz="1200" dirty="0">
                <a:solidFill>
                  <a:srgbClr val="000000"/>
                </a:solidFill>
                <a:latin typeface="Meiryo UI"/>
              </a:rPr>
              <a:t>W3C</a:t>
            </a:r>
            <a:r>
              <a:rPr lang="ja-JP" altLang="en-US" sz="1200" dirty="0">
                <a:solidFill>
                  <a:srgbClr val="000000"/>
                </a:solidFill>
                <a:latin typeface="Meiryo UI"/>
              </a:rPr>
              <a:t>は基本的に</a:t>
            </a:r>
            <a:r>
              <a:rPr lang="en-US" altLang="ja-JP" sz="1200" dirty="0">
                <a:solidFill>
                  <a:srgbClr val="000000"/>
                </a:solidFill>
                <a:latin typeface="Meiryo UI"/>
              </a:rPr>
              <a:t>WI</a:t>
            </a:r>
            <a:r>
              <a:rPr lang="ja-JP" altLang="en-US" sz="1200" dirty="0">
                <a:solidFill>
                  <a:srgbClr val="000000"/>
                </a:solidFill>
                <a:latin typeface="Meiryo UI"/>
              </a:rPr>
              <a:t>ごと（規格ごと）に</a:t>
            </a:r>
            <a:r>
              <a:rPr lang="en-US" altLang="ja-JP" sz="1200" dirty="0">
                <a:solidFill>
                  <a:srgbClr val="000000"/>
                </a:solidFill>
                <a:latin typeface="Meiryo UI"/>
              </a:rPr>
              <a:t>WG</a:t>
            </a:r>
            <a:r>
              <a:rPr lang="ja-JP" altLang="en-US" sz="1200" dirty="0">
                <a:solidFill>
                  <a:srgbClr val="000000"/>
                </a:solidFill>
                <a:latin typeface="Meiryo UI"/>
              </a:rPr>
              <a:t>が組成され、かつ規格は技術色が強いものであるため、具体的な技術規格の提案がない場合は</a:t>
            </a:r>
            <a:r>
              <a:rPr lang="en-US" altLang="ja-JP" sz="1200" dirty="0">
                <a:solidFill>
                  <a:srgbClr val="000000"/>
                </a:solidFill>
                <a:latin typeface="Meiryo UI"/>
              </a:rPr>
              <a:t>Trusted Web</a:t>
            </a:r>
            <a:r>
              <a:rPr lang="ja-JP" altLang="en-US" sz="1200" dirty="0">
                <a:solidFill>
                  <a:srgbClr val="000000"/>
                </a:solidFill>
                <a:latin typeface="Meiryo UI"/>
              </a:rPr>
              <a:t>推進活動の一環として</a:t>
            </a:r>
            <a:r>
              <a:rPr lang="en-US" altLang="ja-JP" sz="1200" dirty="0">
                <a:solidFill>
                  <a:srgbClr val="000000"/>
                </a:solidFill>
                <a:latin typeface="Meiryo UI"/>
              </a:rPr>
              <a:t>W3C</a:t>
            </a:r>
            <a:r>
              <a:rPr lang="ja-JP" altLang="en-US" sz="1200" dirty="0">
                <a:solidFill>
                  <a:srgbClr val="000000"/>
                </a:solidFill>
                <a:latin typeface="Meiryo UI"/>
              </a:rPr>
              <a:t>の規格策定活動に参加することは考えにくい。その一方で、</a:t>
            </a:r>
            <a:r>
              <a:rPr lang="en-US" altLang="ja-JP" sz="1200" dirty="0">
                <a:solidFill>
                  <a:srgbClr val="000000"/>
                </a:solidFill>
                <a:latin typeface="Meiryo UI"/>
              </a:rPr>
              <a:t>Credential</a:t>
            </a:r>
            <a:r>
              <a:rPr lang="ja-JP" altLang="en-US" sz="1200" dirty="0">
                <a:solidFill>
                  <a:srgbClr val="000000"/>
                </a:solidFill>
                <a:latin typeface="Meiryo UI"/>
              </a:rPr>
              <a:t>（主に</a:t>
            </a:r>
            <a:r>
              <a:rPr lang="en-US" altLang="ja-JP" sz="1200" dirty="0">
                <a:solidFill>
                  <a:srgbClr val="000000"/>
                </a:solidFill>
                <a:latin typeface="Meiryo UI"/>
              </a:rPr>
              <a:t>VC</a:t>
            </a:r>
            <a:r>
              <a:rPr lang="ja-JP" altLang="en-US" sz="1200" dirty="0">
                <a:solidFill>
                  <a:srgbClr val="000000"/>
                </a:solidFill>
                <a:latin typeface="Meiryo UI"/>
              </a:rPr>
              <a:t>）の活用や更なる規格化に向けた幅広い議論を行う</a:t>
            </a:r>
            <a:r>
              <a:rPr lang="en-US" altLang="ja-JP" sz="1200" dirty="0">
                <a:solidFill>
                  <a:srgbClr val="000000"/>
                </a:solidFill>
                <a:latin typeface="Meiryo UI"/>
              </a:rPr>
              <a:t>Credentials Community Group</a:t>
            </a:r>
            <a:r>
              <a:rPr lang="ja-JP" altLang="en-US" sz="1200" dirty="0">
                <a:solidFill>
                  <a:srgbClr val="000000"/>
                </a:solidFill>
                <a:latin typeface="Meiryo UI"/>
              </a:rPr>
              <a:t>や、</a:t>
            </a:r>
            <a:r>
              <a:rPr lang="en-US" altLang="ja-JP" sz="1200" dirty="0">
                <a:solidFill>
                  <a:srgbClr val="000000"/>
                </a:solidFill>
                <a:latin typeface="Meiryo UI"/>
              </a:rPr>
              <a:t>DID</a:t>
            </a:r>
            <a:r>
              <a:rPr lang="ja-JP" altLang="en-US" sz="1200" dirty="0">
                <a:solidFill>
                  <a:srgbClr val="000000"/>
                </a:solidFill>
                <a:latin typeface="Meiryo UI"/>
              </a:rPr>
              <a:t>および</a:t>
            </a:r>
            <a:r>
              <a:rPr lang="en-US" altLang="ja-JP" sz="1200" dirty="0">
                <a:solidFill>
                  <a:srgbClr val="000000"/>
                </a:solidFill>
                <a:latin typeface="Meiryo UI"/>
              </a:rPr>
              <a:t>VC</a:t>
            </a:r>
            <a:r>
              <a:rPr lang="ja-JP" altLang="en-US" sz="1200" dirty="0">
                <a:solidFill>
                  <a:srgbClr val="000000"/>
                </a:solidFill>
                <a:latin typeface="Meiryo UI"/>
              </a:rPr>
              <a:t>のアプリケーションを議論する</a:t>
            </a:r>
            <a:r>
              <a:rPr lang="en-US" altLang="ja-JP" sz="1200" dirty="0">
                <a:solidFill>
                  <a:srgbClr val="000000"/>
                </a:solidFill>
                <a:latin typeface="Meiryo UI"/>
              </a:rPr>
              <a:t>DID and VC Applications Community Group</a:t>
            </a:r>
            <a:r>
              <a:rPr lang="ja-JP" altLang="en-US" sz="1200" dirty="0">
                <a:solidFill>
                  <a:srgbClr val="000000"/>
                </a:solidFill>
                <a:latin typeface="Meiryo UI"/>
              </a:rPr>
              <a:t>といった規格策定以外のグループ活動には、</a:t>
            </a:r>
            <a:r>
              <a:rPr lang="en-US" altLang="ja-JP" sz="1200" dirty="0">
                <a:solidFill>
                  <a:srgbClr val="000000"/>
                </a:solidFill>
                <a:latin typeface="Meiryo UI"/>
              </a:rPr>
              <a:t>Trusted Web</a:t>
            </a:r>
            <a:r>
              <a:rPr lang="ja-JP" altLang="en-US" sz="1200" dirty="0">
                <a:solidFill>
                  <a:srgbClr val="000000"/>
                </a:solidFill>
                <a:latin typeface="Meiryo UI"/>
              </a:rPr>
              <a:t>のコンセプトに関心を持つと思われるエンジニアやビジネスマンが集っていると推測されることから、</a:t>
            </a:r>
            <a:r>
              <a:rPr lang="en-US" altLang="ja-JP" sz="1200" dirty="0">
                <a:solidFill>
                  <a:srgbClr val="000000"/>
                </a:solidFill>
                <a:latin typeface="Meiryo UI"/>
              </a:rPr>
              <a:t>Trusted Web</a:t>
            </a:r>
            <a:r>
              <a:rPr lang="ja-JP" altLang="en-US" sz="1200" dirty="0">
                <a:solidFill>
                  <a:srgbClr val="000000"/>
                </a:solidFill>
                <a:latin typeface="Meiryo UI"/>
              </a:rPr>
              <a:t>の知名度を高めるための場として活用することは考えられる。</a:t>
            </a:r>
            <a:endParaRPr kumimoji="1" lang="ja-JP" altLang="en-US" sz="1200" b="0" i="0" u="none" strike="noStrike" kern="1200" cap="none" spc="0" normalizeH="0" baseline="0" noProof="0" dirty="0">
              <a:ln>
                <a:noFill/>
              </a:ln>
              <a:solidFill>
                <a:srgbClr val="000000"/>
              </a:solidFill>
              <a:effectLst/>
              <a:uLnTx/>
              <a:uFillTx/>
              <a:latin typeface="Meiryo UI"/>
              <a:ea typeface="Meiryo UI"/>
            </a:endParaRPr>
          </a:p>
        </p:txBody>
      </p:sp>
      <p:sp>
        <p:nvSpPr>
          <p:cNvPr id="10" name="テキスト ボックス 9"/>
          <p:cNvSpPr txBox="1"/>
          <p:nvPr/>
        </p:nvSpPr>
        <p:spPr>
          <a:xfrm>
            <a:off x="331490" y="3613416"/>
            <a:ext cx="1346170" cy="1213765"/>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lang="en-US" altLang="ja-JP" sz="1400" b="1" dirty="0">
                <a:solidFill>
                  <a:srgbClr val="FFFFFF"/>
                </a:solidFill>
                <a:latin typeface="Meiryo UI"/>
                <a:ea typeface="Meiryo UI"/>
              </a:rPr>
              <a:t>OIDF</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1" name="テキスト ボックス 10"/>
          <p:cNvSpPr txBox="1"/>
          <p:nvPr/>
        </p:nvSpPr>
        <p:spPr>
          <a:xfrm>
            <a:off x="1745673" y="3613416"/>
            <a:ext cx="7920278" cy="1213765"/>
          </a:xfrm>
          <a:prstGeom prst="rect">
            <a:avLst/>
          </a:prstGeom>
          <a:noFill/>
          <a:ln>
            <a:solidFill>
              <a:srgbClr val="002060"/>
            </a:solidFill>
          </a:ln>
        </p:spPr>
        <p:txBody>
          <a:bodyPr wrap="square" lIns="36000" rIns="36000" rtlCol="0" anchor="ctr">
            <a:noAutofit/>
          </a:bodyPr>
          <a:lstStyle/>
          <a:p>
            <a:pPr lvl="0" defTabSz="288000">
              <a:defRPr/>
            </a:pPr>
            <a:r>
              <a:rPr lang="en-US" altLang="ja-JP" sz="1200" dirty="0">
                <a:solidFill>
                  <a:srgbClr val="000000"/>
                </a:solidFill>
                <a:latin typeface="Meiryo UI"/>
              </a:rPr>
              <a:t>OIDF</a:t>
            </a:r>
            <a:r>
              <a:rPr lang="ja-JP" altLang="en-US" sz="1200" dirty="0">
                <a:solidFill>
                  <a:srgbClr val="000000"/>
                </a:solidFill>
                <a:latin typeface="Meiryo UI"/>
              </a:rPr>
              <a:t>では、</a:t>
            </a:r>
            <a:r>
              <a:rPr lang="en-US" altLang="ja-JP" sz="1200" dirty="0" err="1">
                <a:solidFill>
                  <a:srgbClr val="000000"/>
                </a:solidFill>
                <a:latin typeface="Meiryo UI"/>
              </a:rPr>
              <a:t>OpenID</a:t>
            </a:r>
            <a:r>
              <a:rPr lang="en-US" altLang="ja-JP" sz="1200" dirty="0">
                <a:solidFill>
                  <a:srgbClr val="000000"/>
                </a:solidFill>
                <a:latin typeface="Meiryo UI"/>
              </a:rPr>
              <a:t> Connect</a:t>
            </a:r>
            <a:r>
              <a:rPr lang="ja-JP" altLang="en-US" sz="1200" dirty="0">
                <a:solidFill>
                  <a:srgbClr val="000000"/>
                </a:solidFill>
                <a:latin typeface="Meiryo UI"/>
              </a:rPr>
              <a:t>（</a:t>
            </a:r>
            <a:r>
              <a:rPr lang="en-US" altLang="ja-JP" sz="1200" dirty="0">
                <a:solidFill>
                  <a:srgbClr val="000000"/>
                </a:solidFill>
                <a:latin typeface="Meiryo UI"/>
              </a:rPr>
              <a:t>OIDC</a:t>
            </a:r>
            <a:r>
              <a:rPr lang="ja-JP" altLang="en-US" sz="1200" dirty="0">
                <a:solidFill>
                  <a:srgbClr val="000000"/>
                </a:solidFill>
                <a:latin typeface="Meiryo UI"/>
              </a:rPr>
              <a:t>）を普及させることを前提とした規格策定活動を推進しているため、特定の技術を推奨しないことを方針としている</a:t>
            </a:r>
            <a:r>
              <a:rPr lang="en-US" altLang="ja-JP" sz="1200" dirty="0">
                <a:solidFill>
                  <a:srgbClr val="000000"/>
                </a:solidFill>
                <a:latin typeface="Meiryo UI"/>
              </a:rPr>
              <a:t>Trusted Web</a:t>
            </a:r>
            <a:r>
              <a:rPr lang="ja-JP" altLang="en-US" sz="1200" dirty="0">
                <a:solidFill>
                  <a:srgbClr val="000000"/>
                </a:solidFill>
                <a:latin typeface="Meiryo UI"/>
              </a:rPr>
              <a:t>のコンセプトとは差異があり、直接的に</a:t>
            </a:r>
            <a:r>
              <a:rPr lang="en-US" altLang="ja-JP" sz="1200" dirty="0">
                <a:solidFill>
                  <a:srgbClr val="000000"/>
                </a:solidFill>
                <a:latin typeface="Meiryo UI"/>
              </a:rPr>
              <a:t>OIDF</a:t>
            </a:r>
            <a:r>
              <a:rPr lang="ja-JP" altLang="en-US" sz="1200" dirty="0">
                <a:solidFill>
                  <a:srgbClr val="000000"/>
                </a:solidFill>
                <a:latin typeface="Meiryo UI"/>
              </a:rPr>
              <a:t>の規格策定に</a:t>
            </a:r>
            <a:r>
              <a:rPr lang="en-US" altLang="ja-JP" sz="1200" dirty="0">
                <a:solidFill>
                  <a:srgbClr val="000000"/>
                </a:solidFill>
                <a:latin typeface="Meiryo UI"/>
              </a:rPr>
              <a:t>Trusted Web</a:t>
            </a:r>
            <a:r>
              <a:rPr lang="ja-JP" altLang="en-US" sz="1200" dirty="0">
                <a:solidFill>
                  <a:srgbClr val="000000"/>
                </a:solidFill>
                <a:latin typeface="Meiryo UI"/>
              </a:rPr>
              <a:t>が参加することは考えにくい。その一方で、金融、健康関連データ等の個別論点・テーマへの</a:t>
            </a:r>
            <a:r>
              <a:rPr lang="en-US" altLang="ja-JP" sz="1200" dirty="0">
                <a:solidFill>
                  <a:srgbClr val="000000"/>
                </a:solidFill>
                <a:latin typeface="Meiryo UI"/>
              </a:rPr>
              <a:t>OIDC</a:t>
            </a:r>
            <a:r>
              <a:rPr lang="ja-JP" altLang="en-US" sz="1200" dirty="0">
                <a:solidFill>
                  <a:srgbClr val="000000"/>
                </a:solidFill>
                <a:latin typeface="Meiryo UI"/>
              </a:rPr>
              <a:t>の適用について議論が行われていることから、ユースケースの情報収集先としては有力な候補となると考えられる。また、</a:t>
            </a:r>
            <a:r>
              <a:rPr lang="en-US" altLang="ja-JP" sz="1200" dirty="0">
                <a:solidFill>
                  <a:srgbClr val="000000"/>
                </a:solidFill>
                <a:latin typeface="Meiryo UI"/>
              </a:rPr>
              <a:t>OIDC</a:t>
            </a:r>
            <a:r>
              <a:rPr lang="ja-JP" altLang="en-US" sz="1200" dirty="0">
                <a:solidFill>
                  <a:srgbClr val="000000"/>
                </a:solidFill>
                <a:latin typeface="Meiryo UI"/>
              </a:rPr>
              <a:t>と</a:t>
            </a:r>
            <a:r>
              <a:rPr lang="en-US" altLang="ja-JP" sz="1200" dirty="0">
                <a:solidFill>
                  <a:srgbClr val="000000"/>
                </a:solidFill>
                <a:latin typeface="Meiryo UI"/>
              </a:rPr>
              <a:t>VC</a:t>
            </a:r>
            <a:r>
              <a:rPr lang="ja-JP" altLang="en-US" sz="1200" dirty="0">
                <a:solidFill>
                  <a:srgbClr val="000000"/>
                </a:solidFill>
                <a:latin typeface="Meiryo UI"/>
              </a:rPr>
              <a:t>や</a:t>
            </a:r>
            <a:r>
              <a:rPr lang="en-US" altLang="ja-JP" sz="1200" dirty="0">
                <a:solidFill>
                  <a:srgbClr val="000000"/>
                </a:solidFill>
                <a:latin typeface="Meiryo UI"/>
              </a:rPr>
              <a:t>DID</a:t>
            </a:r>
            <a:r>
              <a:rPr lang="ja-JP" altLang="en-US" sz="1200" dirty="0">
                <a:solidFill>
                  <a:srgbClr val="000000"/>
                </a:solidFill>
                <a:latin typeface="Meiryo UI"/>
              </a:rPr>
              <a:t>を連携させるための規格として</a:t>
            </a:r>
            <a:r>
              <a:rPr lang="en-US" altLang="ja-JP" sz="1200" dirty="0">
                <a:solidFill>
                  <a:srgbClr val="000000"/>
                </a:solidFill>
                <a:latin typeface="Meiryo UI"/>
              </a:rPr>
              <a:t>OID for VC</a:t>
            </a:r>
            <a:r>
              <a:rPr lang="ja-JP" altLang="en-US" sz="1200" dirty="0">
                <a:solidFill>
                  <a:srgbClr val="000000"/>
                </a:solidFill>
                <a:latin typeface="Meiryo UI"/>
              </a:rPr>
              <a:t>と呼ばれる規格群が策定されていることから、方向性については</a:t>
            </a:r>
            <a:r>
              <a:rPr lang="en-US" altLang="ja-JP" sz="1200" dirty="0">
                <a:solidFill>
                  <a:srgbClr val="000000"/>
                </a:solidFill>
                <a:latin typeface="Meiryo UI"/>
              </a:rPr>
              <a:t>Trusted Web</a:t>
            </a:r>
            <a:r>
              <a:rPr lang="ja-JP" altLang="en-US" sz="1200" dirty="0">
                <a:solidFill>
                  <a:srgbClr val="000000"/>
                </a:solidFill>
                <a:latin typeface="Meiryo UI"/>
              </a:rPr>
              <a:t>のコンセプトとある程度一致しているため、動向を継続して把握することは有益であると考えられる。</a:t>
            </a:r>
            <a:endParaRPr kumimoji="1" lang="ja-JP" altLang="en-US"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2" name="テキスト ボックス 21"/>
          <p:cNvSpPr txBox="1"/>
          <p:nvPr/>
        </p:nvSpPr>
        <p:spPr>
          <a:xfrm>
            <a:off x="331490" y="4896410"/>
            <a:ext cx="1346170" cy="1610121"/>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err="1" smtClean="0">
                <a:ln>
                  <a:noFill/>
                </a:ln>
                <a:solidFill>
                  <a:srgbClr val="FFFFFF"/>
                </a:solidFill>
                <a:effectLst/>
                <a:uLnTx/>
                <a:uFillTx/>
                <a:latin typeface="Meiryo UI"/>
                <a:ea typeface="Meiryo UI"/>
                <a:cs typeface="+mn-cs"/>
              </a:rPr>
              <a:t>ToIP</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23" name="テキスト ボックス 22"/>
          <p:cNvSpPr txBox="1"/>
          <p:nvPr/>
        </p:nvSpPr>
        <p:spPr>
          <a:xfrm>
            <a:off x="1745673" y="4896410"/>
            <a:ext cx="7920278" cy="1610121"/>
          </a:xfrm>
          <a:prstGeom prst="rect">
            <a:avLst/>
          </a:prstGeom>
          <a:noFill/>
          <a:ln>
            <a:solidFill>
              <a:srgbClr val="002060"/>
            </a:solidFill>
          </a:ln>
        </p:spPr>
        <p:txBody>
          <a:bodyPr wrap="square" lIns="36000" rIns="36000" rtlCol="0" anchor="ctr">
            <a:noAutofit/>
          </a:bodyPr>
          <a:lstStyle/>
          <a:p>
            <a:pPr lvl="0" defTabSz="288000">
              <a:defRPr/>
            </a:pPr>
            <a:r>
              <a:rPr lang="en-US" altLang="ja-JP" sz="1200">
                <a:solidFill>
                  <a:srgbClr val="000000"/>
                </a:solidFill>
                <a:latin typeface="Meiryo UI"/>
              </a:rPr>
              <a:t>ToIP</a:t>
            </a:r>
            <a:r>
              <a:rPr lang="ja-JP" altLang="en-US" sz="1200">
                <a:solidFill>
                  <a:srgbClr val="000000"/>
                </a:solidFill>
                <a:latin typeface="Meiryo UI"/>
              </a:rPr>
              <a:t>は、分散型</a:t>
            </a:r>
            <a:r>
              <a:rPr lang="en-US" altLang="ja-JP" sz="1200">
                <a:solidFill>
                  <a:srgbClr val="000000"/>
                </a:solidFill>
                <a:latin typeface="Meiryo UI"/>
              </a:rPr>
              <a:t>ID</a:t>
            </a:r>
            <a:r>
              <a:rPr lang="ja-JP" altLang="en-US" sz="1200">
                <a:solidFill>
                  <a:srgbClr val="000000"/>
                </a:solidFill>
                <a:latin typeface="Meiryo UI"/>
              </a:rPr>
              <a:t>の相互運用性を向上させることの必要性に対する認識が発足のきっかけとなっている。</a:t>
            </a:r>
            <a:r>
              <a:rPr lang="en-US" altLang="ja-JP" sz="1200">
                <a:solidFill>
                  <a:srgbClr val="000000"/>
                </a:solidFill>
                <a:latin typeface="Meiryo UI"/>
              </a:rPr>
              <a:t>ToIP</a:t>
            </a:r>
            <a:r>
              <a:rPr lang="ja-JP" altLang="en-US" sz="1200">
                <a:solidFill>
                  <a:srgbClr val="000000"/>
                </a:solidFill>
                <a:latin typeface="Meiryo UI"/>
              </a:rPr>
              <a:t>の中心的コンセプトである</a:t>
            </a:r>
            <a:r>
              <a:rPr lang="en-US" altLang="ja-JP" sz="1200">
                <a:solidFill>
                  <a:srgbClr val="000000"/>
                </a:solidFill>
                <a:latin typeface="Meiryo UI"/>
              </a:rPr>
              <a:t>Trust Over IP stack</a:t>
            </a:r>
            <a:r>
              <a:rPr lang="ja-JP" altLang="en-US" sz="1200">
                <a:solidFill>
                  <a:srgbClr val="000000"/>
                </a:solidFill>
                <a:latin typeface="Meiryo UI"/>
              </a:rPr>
              <a:t>では、技術スタックとガバナンススタックがそれぞれ規定されており、技術とガバナンス（行政システム等）を対応させる形で一連の分散型</a:t>
            </a:r>
            <a:r>
              <a:rPr lang="en-US" altLang="ja-JP" sz="1200">
                <a:solidFill>
                  <a:srgbClr val="000000"/>
                </a:solidFill>
                <a:latin typeface="Meiryo UI"/>
              </a:rPr>
              <a:t>ID</a:t>
            </a:r>
            <a:r>
              <a:rPr lang="ja-JP" altLang="en-US" sz="1200">
                <a:solidFill>
                  <a:srgbClr val="000000"/>
                </a:solidFill>
                <a:latin typeface="Meiryo UI"/>
              </a:rPr>
              <a:t>システムの全体像を示している。</a:t>
            </a:r>
            <a:r>
              <a:rPr lang="en-US" altLang="ja-JP" sz="1200">
                <a:solidFill>
                  <a:srgbClr val="000000"/>
                </a:solidFill>
                <a:latin typeface="Meiryo UI"/>
              </a:rPr>
              <a:t>Trusted Web</a:t>
            </a:r>
            <a:r>
              <a:rPr lang="ja-JP" altLang="en-US" sz="1200">
                <a:solidFill>
                  <a:srgbClr val="000000"/>
                </a:solidFill>
                <a:latin typeface="Meiryo UI"/>
              </a:rPr>
              <a:t>においても、そのコンセプトを実現させる有力な仕組みの一つとして分散型</a:t>
            </a:r>
            <a:r>
              <a:rPr lang="en-US" altLang="ja-JP" sz="1200">
                <a:solidFill>
                  <a:srgbClr val="000000"/>
                </a:solidFill>
                <a:latin typeface="Meiryo UI"/>
              </a:rPr>
              <a:t>ID</a:t>
            </a:r>
            <a:r>
              <a:rPr lang="ja-JP" altLang="en-US" sz="1200">
                <a:solidFill>
                  <a:srgbClr val="000000"/>
                </a:solidFill>
                <a:latin typeface="Meiryo UI"/>
              </a:rPr>
              <a:t>を捉えており、アーキテクチャやガバナンスを提示するというアプローチをとっていることから、今後</a:t>
            </a:r>
            <a:r>
              <a:rPr lang="en-US" altLang="ja-JP" sz="1200">
                <a:solidFill>
                  <a:srgbClr val="000000"/>
                </a:solidFill>
                <a:latin typeface="Meiryo UI"/>
              </a:rPr>
              <a:t>Trusted Web</a:t>
            </a:r>
            <a:r>
              <a:rPr lang="ja-JP" altLang="en-US" sz="1200">
                <a:solidFill>
                  <a:srgbClr val="000000"/>
                </a:solidFill>
                <a:latin typeface="Meiryo UI"/>
              </a:rPr>
              <a:t>のユースケースを普及させていく上では動向を継続して把握することは有益であると考えられる。また、目的やアプローチが近いことからも</a:t>
            </a:r>
            <a:r>
              <a:rPr lang="en-US" altLang="ja-JP" sz="1200">
                <a:solidFill>
                  <a:srgbClr val="000000"/>
                </a:solidFill>
                <a:latin typeface="Meiryo UI"/>
              </a:rPr>
              <a:t>Trusted Web</a:t>
            </a:r>
            <a:r>
              <a:rPr lang="ja-JP" altLang="en-US" sz="1200">
                <a:solidFill>
                  <a:srgbClr val="000000"/>
                </a:solidFill>
                <a:latin typeface="Meiryo UI"/>
              </a:rPr>
              <a:t>のコンセプトは理解されやすいことが推測される。各</a:t>
            </a:r>
            <a:r>
              <a:rPr lang="en-US" altLang="ja-JP" sz="1200">
                <a:solidFill>
                  <a:srgbClr val="000000"/>
                </a:solidFill>
                <a:latin typeface="Meiryo UI"/>
              </a:rPr>
              <a:t>WG</a:t>
            </a:r>
            <a:r>
              <a:rPr lang="ja-JP" altLang="en-US" sz="1200">
                <a:solidFill>
                  <a:srgbClr val="000000"/>
                </a:solidFill>
                <a:latin typeface="Meiryo UI"/>
              </a:rPr>
              <a:t>は規格等の文書策定を行っているため、それらの場に前提なく</a:t>
            </a:r>
            <a:r>
              <a:rPr lang="en-US" altLang="ja-JP" sz="1200">
                <a:solidFill>
                  <a:srgbClr val="000000"/>
                </a:solidFill>
                <a:latin typeface="Meiryo UI"/>
              </a:rPr>
              <a:t>Trusted Web</a:t>
            </a:r>
            <a:r>
              <a:rPr lang="ja-JP" altLang="en-US" sz="1200">
                <a:solidFill>
                  <a:srgbClr val="000000"/>
                </a:solidFill>
                <a:latin typeface="Meiryo UI"/>
              </a:rPr>
              <a:t>の紹介等を持ち込むことは難しいと思われるが、規格策定以外に行われている</a:t>
            </a:r>
            <a:r>
              <a:rPr lang="en-US" altLang="ja-JP" sz="1200">
                <a:solidFill>
                  <a:srgbClr val="000000"/>
                </a:solidFill>
                <a:latin typeface="Meiryo UI"/>
              </a:rPr>
              <a:t>Trust over IP Summit</a:t>
            </a:r>
            <a:r>
              <a:rPr lang="ja-JP" altLang="en-US" sz="1200">
                <a:solidFill>
                  <a:srgbClr val="000000"/>
                </a:solidFill>
                <a:latin typeface="Meiryo UI"/>
              </a:rPr>
              <a:t>などの場を活用し、</a:t>
            </a:r>
            <a:r>
              <a:rPr lang="en-US" altLang="ja-JP" sz="1200">
                <a:solidFill>
                  <a:srgbClr val="000000"/>
                </a:solidFill>
                <a:latin typeface="Meiryo UI"/>
              </a:rPr>
              <a:t>ToIP</a:t>
            </a:r>
            <a:r>
              <a:rPr lang="ja-JP" altLang="en-US" sz="1200">
                <a:solidFill>
                  <a:srgbClr val="000000"/>
                </a:solidFill>
                <a:latin typeface="Meiryo UI"/>
              </a:rPr>
              <a:t>関係者との関係を構築した上で連携することは考えられる。</a:t>
            </a:r>
            <a:endParaRPr kumimoji="1" lang="ja-JP" altLang="en-US" sz="1200" b="0" i="0" u="none" strike="noStrike" kern="1200" cap="none" spc="0" normalizeH="0" baseline="0" noProof="0" dirty="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2747028567"/>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a:xfrm>
            <a:off x="331490" y="164693"/>
            <a:ext cx="9435965" cy="412538"/>
          </a:xfrm>
        </p:spPr>
        <p:txBody>
          <a:bodyPr>
            <a:normAutofit/>
          </a:bodyPr>
          <a:lstStyle/>
          <a:p>
            <a:r>
              <a:rPr lang="en-US" altLang="ja-JP" sz="2000" dirty="0"/>
              <a:t>4.1. </a:t>
            </a:r>
            <a:r>
              <a:rPr lang="ja-JP" altLang="en-US" sz="2000" dirty="0"/>
              <a:t>各国際標準化機関・団体との今後の連携方針</a:t>
            </a:r>
            <a:endParaRPr kumimoji="1" lang="ja-JP" altLang="en-US" sz="2000" dirty="0"/>
          </a:p>
        </p:txBody>
      </p:sp>
      <p:sp>
        <p:nvSpPr>
          <p:cNvPr id="5" name="テキスト プレースホルダー 4"/>
          <p:cNvSpPr>
            <a:spLocks noGrp="1"/>
          </p:cNvSpPr>
          <p:nvPr>
            <p:ph type="body" sz="quarter" idx="10"/>
          </p:nvPr>
        </p:nvSpPr>
        <p:spPr/>
        <p:txBody>
          <a:bodyPr/>
          <a:lstStyle/>
          <a:p>
            <a:r>
              <a:rPr lang="ja-JP" altLang="en-US" dirty="0" smtClean="0"/>
              <a:t>本調査の結果を踏まえ、調査対象とした各国際標準化機関・団体との今後の連携方針を考察した</a:t>
            </a:r>
            <a:endParaRPr kumimoji="1" lang="en-US" altLang="ja-JP" dirty="0" smtClean="0"/>
          </a:p>
        </p:txBody>
      </p:sp>
      <p:sp>
        <p:nvSpPr>
          <p:cNvPr id="14" name="テキスト ボックス 13"/>
          <p:cNvSpPr txBox="1"/>
          <p:nvPr/>
        </p:nvSpPr>
        <p:spPr>
          <a:xfrm>
            <a:off x="331788" y="1303319"/>
            <a:ext cx="1345872" cy="898455"/>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lang="en-US" altLang="ja-JP" sz="1400" b="1" dirty="0">
                <a:solidFill>
                  <a:srgbClr val="FFFFFF"/>
                </a:solidFill>
                <a:latin typeface="Meiryo UI"/>
                <a:ea typeface="Meiryo UI"/>
              </a:rPr>
              <a:t>IETF</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5" name="テキスト ボックス 14"/>
          <p:cNvSpPr txBox="1"/>
          <p:nvPr/>
        </p:nvSpPr>
        <p:spPr>
          <a:xfrm>
            <a:off x="1745673" y="1303319"/>
            <a:ext cx="7920278" cy="898455"/>
          </a:xfrm>
          <a:prstGeom prst="rect">
            <a:avLst/>
          </a:prstGeom>
          <a:noFill/>
          <a:ln>
            <a:solidFill>
              <a:srgbClr val="002060"/>
            </a:solidFill>
          </a:ln>
        </p:spPr>
        <p:txBody>
          <a:bodyPr wrap="square" lIns="36000" rIns="36000" rtlCol="0" anchor="ctr">
            <a:noAutofit/>
          </a:bodyPr>
          <a:lstStyle/>
          <a:p>
            <a:pPr lvl="0" defTabSz="288000">
              <a:defRPr/>
            </a:pPr>
            <a:r>
              <a:rPr lang="en-US" altLang="ja-JP" sz="1200">
                <a:solidFill>
                  <a:srgbClr val="000000"/>
                </a:solidFill>
                <a:latin typeface="Meiryo UI"/>
              </a:rPr>
              <a:t>IETF</a:t>
            </a:r>
            <a:r>
              <a:rPr lang="ja-JP" altLang="en-US" sz="1200">
                <a:solidFill>
                  <a:srgbClr val="000000"/>
                </a:solidFill>
                <a:latin typeface="Meiryo UI"/>
              </a:rPr>
              <a:t>は、</a:t>
            </a:r>
            <a:r>
              <a:rPr lang="en-US" altLang="ja-JP" sz="1200">
                <a:solidFill>
                  <a:srgbClr val="000000"/>
                </a:solidFill>
                <a:latin typeface="Meiryo UI"/>
              </a:rPr>
              <a:t>W3C</a:t>
            </a:r>
            <a:r>
              <a:rPr lang="ja-JP" altLang="en-US" sz="1200">
                <a:solidFill>
                  <a:srgbClr val="000000"/>
                </a:solidFill>
                <a:latin typeface="Meiryo UI"/>
              </a:rPr>
              <a:t>と同様に基本的に</a:t>
            </a:r>
            <a:r>
              <a:rPr lang="en-US" altLang="ja-JP" sz="1200">
                <a:solidFill>
                  <a:srgbClr val="000000"/>
                </a:solidFill>
                <a:latin typeface="Meiryo UI"/>
              </a:rPr>
              <a:t>WI</a:t>
            </a:r>
            <a:r>
              <a:rPr lang="ja-JP" altLang="en-US" sz="1200">
                <a:solidFill>
                  <a:srgbClr val="000000"/>
                </a:solidFill>
                <a:latin typeface="Meiryo UI"/>
              </a:rPr>
              <a:t>ごと（規格ごと）に</a:t>
            </a:r>
            <a:r>
              <a:rPr lang="en-US" altLang="ja-JP" sz="1200">
                <a:solidFill>
                  <a:srgbClr val="000000"/>
                </a:solidFill>
                <a:latin typeface="Meiryo UI"/>
              </a:rPr>
              <a:t>WG</a:t>
            </a:r>
            <a:r>
              <a:rPr lang="ja-JP" altLang="en-US" sz="1200">
                <a:solidFill>
                  <a:srgbClr val="000000"/>
                </a:solidFill>
                <a:latin typeface="Meiryo UI"/>
              </a:rPr>
              <a:t>が組成され、かつ規格は技術色が強いものである。そのため、具体的な規格提案がない状態で</a:t>
            </a:r>
            <a:r>
              <a:rPr lang="en-US" altLang="ja-JP" sz="1200">
                <a:solidFill>
                  <a:srgbClr val="000000"/>
                </a:solidFill>
                <a:latin typeface="Meiryo UI"/>
              </a:rPr>
              <a:t>IETF</a:t>
            </a:r>
            <a:r>
              <a:rPr lang="ja-JP" altLang="en-US" sz="1200">
                <a:solidFill>
                  <a:srgbClr val="000000"/>
                </a:solidFill>
                <a:latin typeface="Meiryo UI"/>
              </a:rPr>
              <a:t>の規格策定活動に参画することは考えにくい。また、</a:t>
            </a:r>
            <a:r>
              <a:rPr lang="en-US" altLang="ja-JP" sz="1200">
                <a:solidFill>
                  <a:srgbClr val="000000"/>
                </a:solidFill>
                <a:latin typeface="Meiryo UI"/>
              </a:rPr>
              <a:t>IETF</a:t>
            </a:r>
            <a:r>
              <a:rPr lang="ja-JP" altLang="en-US" sz="1200">
                <a:solidFill>
                  <a:srgbClr val="000000"/>
                </a:solidFill>
                <a:latin typeface="Meiryo UI"/>
              </a:rPr>
              <a:t>全体として</a:t>
            </a:r>
            <a:r>
              <a:rPr lang="en-US" altLang="ja-JP" sz="1200">
                <a:solidFill>
                  <a:srgbClr val="000000"/>
                </a:solidFill>
                <a:latin typeface="Meiryo UI"/>
              </a:rPr>
              <a:t>DID</a:t>
            </a:r>
            <a:r>
              <a:rPr lang="ja-JP" altLang="en-US" sz="1200">
                <a:solidFill>
                  <a:srgbClr val="000000"/>
                </a:solidFill>
                <a:latin typeface="Meiryo UI"/>
              </a:rPr>
              <a:t>や</a:t>
            </a:r>
            <a:r>
              <a:rPr lang="en-US" altLang="ja-JP" sz="1200">
                <a:solidFill>
                  <a:srgbClr val="000000"/>
                </a:solidFill>
                <a:latin typeface="Meiryo UI"/>
              </a:rPr>
              <a:t>VC</a:t>
            </a:r>
            <a:r>
              <a:rPr lang="ja-JP" altLang="en-US" sz="1200">
                <a:solidFill>
                  <a:srgbClr val="000000"/>
                </a:solidFill>
                <a:latin typeface="Meiryo UI"/>
              </a:rPr>
              <a:t>等を推進しようという方向性があるわけではなく、</a:t>
            </a:r>
            <a:r>
              <a:rPr lang="en-US" altLang="ja-JP" sz="1200">
                <a:solidFill>
                  <a:srgbClr val="000000"/>
                </a:solidFill>
                <a:latin typeface="Meiryo UI"/>
              </a:rPr>
              <a:t>ID</a:t>
            </a:r>
            <a:r>
              <a:rPr lang="ja-JP" altLang="en-US" sz="1200">
                <a:solidFill>
                  <a:srgbClr val="000000"/>
                </a:solidFill>
                <a:latin typeface="Meiryo UI"/>
              </a:rPr>
              <a:t>管理に関連する規格としても</a:t>
            </a:r>
            <a:r>
              <a:rPr lang="en-US" altLang="ja-JP" sz="1200">
                <a:solidFill>
                  <a:srgbClr val="000000"/>
                </a:solidFill>
                <a:latin typeface="Meiryo UI"/>
              </a:rPr>
              <a:t>SCIM</a:t>
            </a:r>
            <a:r>
              <a:rPr lang="ja-JP" altLang="en-US" sz="1200">
                <a:solidFill>
                  <a:srgbClr val="000000"/>
                </a:solidFill>
                <a:latin typeface="Meiryo UI"/>
              </a:rPr>
              <a:t>を開発したにとどまる。さらに、</a:t>
            </a:r>
            <a:r>
              <a:rPr lang="en-US" altLang="ja-JP" sz="1200">
                <a:solidFill>
                  <a:srgbClr val="000000"/>
                </a:solidFill>
                <a:latin typeface="Meiryo UI"/>
              </a:rPr>
              <a:t>IETF</a:t>
            </a:r>
            <a:r>
              <a:rPr lang="ja-JP" altLang="en-US" sz="1200">
                <a:solidFill>
                  <a:srgbClr val="000000"/>
                </a:solidFill>
                <a:latin typeface="Meiryo UI"/>
              </a:rPr>
              <a:t>の参加主体は「個人」となっているため、</a:t>
            </a:r>
            <a:r>
              <a:rPr lang="en-US" altLang="ja-JP" sz="1200">
                <a:solidFill>
                  <a:srgbClr val="000000"/>
                </a:solidFill>
                <a:latin typeface="Meiryo UI"/>
              </a:rPr>
              <a:t>Trusted Web</a:t>
            </a:r>
            <a:r>
              <a:rPr lang="ja-JP" altLang="en-US" sz="1200">
                <a:solidFill>
                  <a:srgbClr val="000000"/>
                </a:solidFill>
                <a:latin typeface="Meiryo UI"/>
              </a:rPr>
              <a:t>を推進する立場として政府や団体が関与する場合には限界があることが推測される。</a:t>
            </a:r>
            <a:endParaRPr kumimoji="1" lang="ja-JP" altLang="en-US"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6" name="テキスト ボックス 15"/>
          <p:cNvSpPr txBox="1"/>
          <p:nvPr/>
        </p:nvSpPr>
        <p:spPr>
          <a:xfrm>
            <a:off x="331788" y="2300066"/>
            <a:ext cx="1345872" cy="1137082"/>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lang="en-US" altLang="ja-JP" sz="1400" b="1" dirty="0" smtClean="0">
                <a:solidFill>
                  <a:srgbClr val="FFFFFF"/>
                </a:solidFill>
                <a:latin typeface="Meiryo UI"/>
                <a:ea typeface="Meiryo UI"/>
              </a:rPr>
              <a:t>ITU-T SG17</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7" name="テキスト ボックス 16"/>
          <p:cNvSpPr txBox="1"/>
          <p:nvPr/>
        </p:nvSpPr>
        <p:spPr>
          <a:xfrm>
            <a:off x="1745673" y="2300066"/>
            <a:ext cx="7920278" cy="1137082"/>
          </a:xfrm>
          <a:prstGeom prst="rect">
            <a:avLst/>
          </a:prstGeom>
          <a:noFill/>
          <a:ln>
            <a:solidFill>
              <a:srgbClr val="002060"/>
            </a:solidFill>
          </a:ln>
        </p:spPr>
        <p:txBody>
          <a:bodyPr wrap="square" lIns="36000" rIns="36000" rtlCol="0" anchor="ctr">
            <a:noAutofit/>
          </a:bodyPr>
          <a:lstStyle/>
          <a:p>
            <a:pPr lvl="0" defTabSz="288000">
              <a:defRPr/>
            </a:pPr>
            <a:r>
              <a:rPr lang="en-US" altLang="ja-JP" sz="1200">
                <a:solidFill>
                  <a:srgbClr val="000000"/>
                </a:solidFill>
                <a:latin typeface="Meiryo UI"/>
              </a:rPr>
              <a:t>ITU-T SG17</a:t>
            </a:r>
            <a:r>
              <a:rPr lang="ja-JP" altLang="en-US" sz="1200">
                <a:solidFill>
                  <a:srgbClr val="000000"/>
                </a:solidFill>
                <a:latin typeface="Meiryo UI"/>
              </a:rPr>
              <a:t>は</a:t>
            </a:r>
            <a:r>
              <a:rPr lang="en-US" altLang="ja-JP" sz="1200">
                <a:solidFill>
                  <a:srgbClr val="000000"/>
                </a:solidFill>
                <a:latin typeface="Meiryo UI"/>
              </a:rPr>
              <a:t>ICT</a:t>
            </a:r>
            <a:r>
              <a:rPr lang="ja-JP" altLang="en-US" sz="1200">
                <a:solidFill>
                  <a:srgbClr val="000000"/>
                </a:solidFill>
                <a:latin typeface="Meiryo UI"/>
              </a:rPr>
              <a:t>分野におけるセキュリティ強化のためのフレームワーク等を策定しており、</a:t>
            </a:r>
            <a:r>
              <a:rPr lang="en-US" altLang="ja-JP" sz="1200">
                <a:solidFill>
                  <a:srgbClr val="000000"/>
                </a:solidFill>
                <a:latin typeface="Meiryo UI"/>
              </a:rPr>
              <a:t>ID</a:t>
            </a:r>
            <a:r>
              <a:rPr lang="ja-JP" altLang="en-US" sz="1200">
                <a:solidFill>
                  <a:srgbClr val="000000"/>
                </a:solidFill>
                <a:latin typeface="Meiryo UI"/>
              </a:rPr>
              <a:t>管理フレームワークも過去に策定していることから、方向性は広義には一致している。また、参加主体として各国政府が含まれることから、</a:t>
            </a:r>
            <a:r>
              <a:rPr lang="en-US" altLang="ja-JP" sz="1200">
                <a:solidFill>
                  <a:srgbClr val="000000"/>
                </a:solidFill>
                <a:latin typeface="Meiryo UI"/>
              </a:rPr>
              <a:t>Trusted Web</a:t>
            </a:r>
            <a:r>
              <a:rPr lang="ja-JP" altLang="en-US" sz="1200">
                <a:solidFill>
                  <a:srgbClr val="000000"/>
                </a:solidFill>
                <a:latin typeface="Meiryo UI"/>
              </a:rPr>
              <a:t>のアーキテクチャ等を国際標準化提案として日本政府から提示することは可能である。国際標準策定以外にも、</a:t>
            </a:r>
            <a:r>
              <a:rPr lang="en-US" altLang="ja-JP" sz="1200">
                <a:solidFill>
                  <a:srgbClr val="000000"/>
                </a:solidFill>
                <a:latin typeface="Meiryo UI"/>
              </a:rPr>
              <a:t>ID</a:t>
            </a:r>
            <a:r>
              <a:rPr lang="ja-JP" altLang="en-US" sz="1200">
                <a:solidFill>
                  <a:srgbClr val="000000"/>
                </a:solidFill>
                <a:latin typeface="Meiryo UI"/>
              </a:rPr>
              <a:t>管理に関する標準化について他の</a:t>
            </a:r>
            <a:r>
              <a:rPr lang="en-US" altLang="ja-JP" sz="1200">
                <a:solidFill>
                  <a:srgbClr val="000000"/>
                </a:solidFill>
                <a:latin typeface="Meiryo UI"/>
              </a:rPr>
              <a:t>SDO</a:t>
            </a:r>
            <a:r>
              <a:rPr lang="ja-JP" altLang="en-US" sz="1200">
                <a:solidFill>
                  <a:srgbClr val="000000"/>
                </a:solidFill>
                <a:latin typeface="Meiryo UI"/>
              </a:rPr>
              <a:t>や団体と</a:t>
            </a:r>
            <a:r>
              <a:rPr lang="en-US" altLang="ja-JP" sz="1200">
                <a:solidFill>
                  <a:srgbClr val="000000"/>
                </a:solidFill>
                <a:latin typeface="Meiryo UI"/>
              </a:rPr>
              <a:t>JCA-IdM</a:t>
            </a:r>
            <a:r>
              <a:rPr lang="ja-JP" altLang="en-US" sz="1200">
                <a:solidFill>
                  <a:srgbClr val="000000"/>
                </a:solidFill>
                <a:latin typeface="Meiryo UI"/>
              </a:rPr>
              <a:t>において連携している。</a:t>
            </a:r>
            <a:r>
              <a:rPr lang="en-US" altLang="ja-JP" sz="1200">
                <a:solidFill>
                  <a:srgbClr val="000000"/>
                </a:solidFill>
                <a:latin typeface="Meiryo UI"/>
              </a:rPr>
              <a:t>JCA-IdM</a:t>
            </a:r>
            <a:r>
              <a:rPr lang="ja-JP" altLang="en-US" sz="1200">
                <a:solidFill>
                  <a:srgbClr val="000000"/>
                </a:solidFill>
                <a:latin typeface="Meiryo UI"/>
              </a:rPr>
              <a:t>は参加自由であるため、政府の所管省庁（総務省）を通じて</a:t>
            </a:r>
            <a:r>
              <a:rPr lang="en-US" altLang="ja-JP" sz="1200">
                <a:solidFill>
                  <a:srgbClr val="000000"/>
                </a:solidFill>
                <a:latin typeface="Meiryo UI"/>
              </a:rPr>
              <a:t>Trusted Web</a:t>
            </a:r>
            <a:r>
              <a:rPr lang="ja-JP" altLang="en-US" sz="1200">
                <a:solidFill>
                  <a:srgbClr val="000000"/>
                </a:solidFill>
                <a:latin typeface="Meiryo UI"/>
              </a:rPr>
              <a:t>の紹介を持ち込むことも可能であると思われる。</a:t>
            </a:r>
            <a:endParaRPr kumimoji="1" lang="ja-JP" altLang="en-US"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8" name="テキスト ボックス 17"/>
          <p:cNvSpPr txBox="1"/>
          <p:nvPr/>
        </p:nvSpPr>
        <p:spPr>
          <a:xfrm>
            <a:off x="331788" y="3535440"/>
            <a:ext cx="1345872" cy="767203"/>
          </a:xfrm>
          <a:prstGeom prst="rect">
            <a:avLst/>
          </a:prstGeom>
          <a:solidFill>
            <a:srgbClr val="002060"/>
          </a:solidFill>
        </p:spPr>
        <p:txBody>
          <a:bodyPr wrap="square" lIns="36000" rIns="3600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lang="en-US" altLang="ja-JP" sz="1400" b="1" noProof="0" dirty="0" smtClean="0">
                <a:solidFill>
                  <a:srgbClr val="FFFFFF"/>
                </a:solidFill>
                <a:latin typeface="Meiryo UI"/>
                <a:ea typeface="Meiryo UI"/>
              </a:rPr>
              <a:t>ISO/TC </a:t>
            </a:r>
            <a:r>
              <a:rPr lang="en-US" altLang="ja-JP" sz="1400" b="1" noProof="0" dirty="0">
                <a:solidFill>
                  <a:srgbClr val="FFFFFF"/>
                </a:solidFill>
                <a:latin typeface="Meiryo UI"/>
                <a:ea typeface="Meiryo UI"/>
              </a:rPr>
              <a:t>307</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9" name="テキスト ボックス 18"/>
          <p:cNvSpPr txBox="1"/>
          <p:nvPr/>
        </p:nvSpPr>
        <p:spPr>
          <a:xfrm>
            <a:off x="1745673" y="3535440"/>
            <a:ext cx="7920278" cy="767203"/>
          </a:xfrm>
          <a:prstGeom prst="rect">
            <a:avLst/>
          </a:prstGeom>
          <a:noFill/>
          <a:ln>
            <a:solidFill>
              <a:srgbClr val="002060"/>
            </a:solidFill>
          </a:ln>
        </p:spPr>
        <p:txBody>
          <a:bodyPr wrap="square" lIns="36000" rIns="36000" rtlCol="0" anchor="ctr">
            <a:noAutofit/>
          </a:bodyPr>
          <a:lstStyle/>
          <a:p>
            <a:pPr lvl="0" defTabSz="288000">
              <a:defRPr/>
            </a:pPr>
            <a:r>
              <a:rPr lang="en-US" altLang="ja-JP" sz="1200">
                <a:solidFill>
                  <a:srgbClr val="000000"/>
                </a:solidFill>
                <a:latin typeface="Meiryo UI"/>
              </a:rPr>
              <a:t>ISO/TC 307</a:t>
            </a:r>
            <a:r>
              <a:rPr lang="ja-JP" altLang="en-US" sz="1200">
                <a:solidFill>
                  <a:srgbClr val="000000"/>
                </a:solidFill>
                <a:latin typeface="Meiryo UI"/>
              </a:rPr>
              <a:t>は、スコープをブロックチェーンに絞った国際標準化活動を実施している。</a:t>
            </a:r>
            <a:r>
              <a:rPr lang="en-US" altLang="ja-JP" sz="1200">
                <a:solidFill>
                  <a:srgbClr val="000000"/>
                </a:solidFill>
                <a:latin typeface="Meiryo UI"/>
              </a:rPr>
              <a:t>Trusted Web</a:t>
            </a:r>
            <a:r>
              <a:rPr lang="ja-JP" altLang="en-US" sz="1200">
                <a:solidFill>
                  <a:srgbClr val="000000"/>
                </a:solidFill>
                <a:latin typeface="Meiryo UI"/>
              </a:rPr>
              <a:t>はブロックチェーンを含む特定の技術を推奨しない方針を取っていることから、</a:t>
            </a:r>
            <a:r>
              <a:rPr lang="en-US" altLang="ja-JP" sz="1200">
                <a:solidFill>
                  <a:srgbClr val="000000"/>
                </a:solidFill>
                <a:latin typeface="Meiryo UI"/>
              </a:rPr>
              <a:t>ISO/TC 307</a:t>
            </a:r>
            <a:r>
              <a:rPr lang="ja-JP" altLang="en-US" sz="1200">
                <a:solidFill>
                  <a:srgbClr val="000000"/>
                </a:solidFill>
                <a:latin typeface="Meiryo UI"/>
              </a:rPr>
              <a:t>に対して提案を行うということは考えにくい。また、国際標準策定以外の活動も見受けられないことから、現時点で何かしらの連携を行う可能性は低いと見られるが、今後</a:t>
            </a:r>
            <a:r>
              <a:rPr lang="en-US" altLang="ja-JP" sz="1200">
                <a:solidFill>
                  <a:srgbClr val="000000"/>
                </a:solidFill>
                <a:latin typeface="Meiryo UI"/>
              </a:rPr>
              <a:t>Trusted Web</a:t>
            </a:r>
            <a:r>
              <a:rPr lang="ja-JP" altLang="en-US" sz="1200">
                <a:solidFill>
                  <a:srgbClr val="000000"/>
                </a:solidFill>
                <a:latin typeface="Meiryo UI"/>
              </a:rPr>
              <a:t>のユースケースが普及するにつれブロックチェーンのガバナンスに関する課題等が生じた際には、国際標準の提案も含めた連携の可能性もある。</a:t>
            </a:r>
            <a:endParaRPr kumimoji="1" lang="ja-JP" altLang="en-US"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0" name="テキスト ボックス 19"/>
          <p:cNvSpPr txBox="1"/>
          <p:nvPr/>
        </p:nvSpPr>
        <p:spPr>
          <a:xfrm>
            <a:off x="331788" y="4393374"/>
            <a:ext cx="1345872" cy="1355295"/>
          </a:xfrm>
          <a:prstGeom prst="rect">
            <a:avLst/>
          </a:prstGeom>
          <a:solidFill>
            <a:srgbClr val="002060"/>
          </a:solidFill>
        </p:spPr>
        <p:txBody>
          <a:bodyPr wrap="square" lIns="36000" rIns="36000" rtlCol="0" anchor="ctr">
            <a:noAutofit/>
          </a:bodyPr>
          <a:lstStyle/>
          <a:p>
            <a:pPr lvl="0" algn="ctr" defTabSz="288000">
              <a:defRPr/>
            </a:pPr>
            <a:r>
              <a:rPr lang="it-IT" altLang="ja-JP" sz="1400" b="1" dirty="0" smtClean="0">
                <a:solidFill>
                  <a:srgbClr val="FFFFFF"/>
                </a:solidFill>
                <a:latin typeface="Meiryo UI"/>
              </a:rPr>
              <a:t>ISO-IEC </a:t>
            </a:r>
            <a:r>
              <a:rPr lang="it-IT" altLang="ja-JP" sz="1400" b="1" dirty="0">
                <a:solidFill>
                  <a:srgbClr val="FFFFFF"/>
                </a:solidFill>
                <a:latin typeface="Meiryo UI"/>
              </a:rPr>
              <a:t>JTC 1/SC 27</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21" name="テキスト ボックス 20"/>
          <p:cNvSpPr txBox="1"/>
          <p:nvPr/>
        </p:nvSpPr>
        <p:spPr>
          <a:xfrm>
            <a:off x="1745673" y="4393375"/>
            <a:ext cx="7920278" cy="1355294"/>
          </a:xfrm>
          <a:prstGeom prst="rect">
            <a:avLst/>
          </a:prstGeom>
          <a:noFill/>
          <a:ln>
            <a:solidFill>
              <a:srgbClr val="002060"/>
            </a:solidFill>
          </a:ln>
        </p:spPr>
        <p:txBody>
          <a:bodyPr wrap="square" lIns="36000" rIns="36000" rtlCol="0" anchor="ctr">
            <a:noAutofit/>
          </a:bodyPr>
          <a:lstStyle/>
          <a:p>
            <a:pPr lvl="0" defTabSz="288000">
              <a:defRPr/>
            </a:pPr>
            <a:r>
              <a:rPr lang="en-US" altLang="ja-JP" sz="1200" dirty="0">
                <a:solidFill>
                  <a:srgbClr val="000000"/>
                </a:solidFill>
                <a:latin typeface="Meiryo UI"/>
              </a:rPr>
              <a:t>ISO-IEC JTC 1/SC 27</a:t>
            </a:r>
            <a:r>
              <a:rPr lang="ja-JP" altLang="en-US" sz="1200" dirty="0">
                <a:solidFill>
                  <a:srgbClr val="000000"/>
                </a:solidFill>
                <a:latin typeface="Meiryo UI"/>
              </a:rPr>
              <a:t>は、データと情報の活用に関する幅広い国際標準化活動を実施しており、個人識別情報の保護等に関するガバナンス標準を策定していることから、方向性は</a:t>
            </a:r>
            <a:r>
              <a:rPr lang="en-US" altLang="ja-JP" sz="1200" dirty="0">
                <a:solidFill>
                  <a:srgbClr val="000000"/>
                </a:solidFill>
                <a:latin typeface="Meiryo UI"/>
              </a:rPr>
              <a:t>Trusted Web</a:t>
            </a:r>
            <a:r>
              <a:rPr lang="ja-JP" altLang="en-US" sz="1200" dirty="0">
                <a:solidFill>
                  <a:srgbClr val="000000"/>
                </a:solidFill>
                <a:latin typeface="Meiryo UI"/>
              </a:rPr>
              <a:t>とは広義に一致している。国内の代表標準化団体を通じて</a:t>
            </a:r>
            <a:r>
              <a:rPr lang="en-US" altLang="ja-JP" sz="1200" dirty="0">
                <a:solidFill>
                  <a:srgbClr val="000000"/>
                </a:solidFill>
                <a:latin typeface="Meiryo UI"/>
              </a:rPr>
              <a:t>Trusted Web</a:t>
            </a:r>
            <a:r>
              <a:rPr lang="ja-JP" altLang="en-US" sz="1200" dirty="0">
                <a:solidFill>
                  <a:srgbClr val="000000"/>
                </a:solidFill>
                <a:latin typeface="Meiryo UI"/>
              </a:rPr>
              <a:t>のアーキテクチャ等を国際標準化提案として日本から提示することは可能であるが</a:t>
            </a:r>
            <a:r>
              <a:rPr lang="ja-JP" altLang="en-US" sz="1200" dirty="0" smtClean="0">
                <a:solidFill>
                  <a:srgbClr val="000000"/>
                </a:solidFill>
                <a:latin typeface="Meiryo UI"/>
              </a:rPr>
              <a:t>、</a:t>
            </a:r>
            <a:r>
              <a:rPr lang="en-US" altLang="ja-JP" sz="1200" dirty="0" smtClean="0">
                <a:solidFill>
                  <a:srgbClr val="000000"/>
                </a:solidFill>
                <a:latin typeface="Meiryo UI"/>
              </a:rPr>
              <a:t>2023</a:t>
            </a:r>
            <a:r>
              <a:rPr lang="ja-JP" altLang="en-US" sz="1200" dirty="0" smtClean="0">
                <a:solidFill>
                  <a:srgbClr val="000000"/>
                </a:solidFill>
                <a:latin typeface="Meiryo UI"/>
              </a:rPr>
              <a:t>年</a:t>
            </a:r>
            <a:r>
              <a:rPr lang="en-US" altLang="ja-JP" sz="1200" dirty="0" smtClean="0">
                <a:solidFill>
                  <a:srgbClr val="000000"/>
                </a:solidFill>
                <a:latin typeface="Meiryo UI"/>
              </a:rPr>
              <a:t>3</a:t>
            </a:r>
            <a:r>
              <a:rPr lang="ja-JP" altLang="en-US" sz="1200" smtClean="0">
                <a:solidFill>
                  <a:srgbClr val="000000"/>
                </a:solidFill>
                <a:latin typeface="Meiryo UI"/>
              </a:rPr>
              <a:t>月時点</a:t>
            </a:r>
            <a:r>
              <a:rPr lang="ja-JP" altLang="en-US" sz="1200" dirty="0" smtClean="0">
                <a:solidFill>
                  <a:srgbClr val="000000"/>
                </a:solidFill>
                <a:latin typeface="Meiryo UI"/>
              </a:rPr>
              <a:t>で</a:t>
            </a:r>
            <a:r>
              <a:rPr lang="en-US" altLang="ja-JP" sz="1200" dirty="0" smtClean="0">
                <a:solidFill>
                  <a:srgbClr val="000000"/>
                </a:solidFill>
                <a:latin typeface="Meiryo UI"/>
              </a:rPr>
              <a:t>DID</a:t>
            </a:r>
            <a:r>
              <a:rPr lang="ja-JP" altLang="en-US" sz="1200" dirty="0" smtClean="0">
                <a:solidFill>
                  <a:srgbClr val="000000"/>
                </a:solidFill>
                <a:latin typeface="Meiryo UI"/>
              </a:rPr>
              <a:t>や</a:t>
            </a:r>
            <a:r>
              <a:rPr lang="en-US" altLang="ja-JP" sz="1200" dirty="0" smtClean="0">
                <a:solidFill>
                  <a:srgbClr val="000000"/>
                </a:solidFill>
                <a:latin typeface="Meiryo UI"/>
              </a:rPr>
              <a:t>VC</a:t>
            </a:r>
            <a:r>
              <a:rPr lang="ja-JP" altLang="en-US" sz="1200" dirty="0" smtClean="0">
                <a:solidFill>
                  <a:srgbClr val="000000"/>
                </a:solidFill>
                <a:latin typeface="Meiryo UI"/>
              </a:rPr>
              <a:t>を標準化する動きは</a:t>
            </a:r>
            <a:r>
              <a:rPr lang="ja-JP" altLang="en-US" sz="1200" dirty="0">
                <a:solidFill>
                  <a:srgbClr val="000000"/>
                </a:solidFill>
                <a:latin typeface="Meiryo UI"/>
              </a:rPr>
              <a:t>必ずしも</a:t>
            </a:r>
            <a:r>
              <a:rPr lang="ja-JP" altLang="en-US" sz="1200" dirty="0" smtClean="0">
                <a:solidFill>
                  <a:srgbClr val="000000"/>
                </a:solidFill>
                <a:latin typeface="Meiryo UI"/>
              </a:rPr>
              <a:t>見受けられないことから、提示</a:t>
            </a:r>
            <a:r>
              <a:rPr lang="ja-JP" altLang="en-US" sz="1200" dirty="0">
                <a:solidFill>
                  <a:srgbClr val="000000"/>
                </a:solidFill>
                <a:latin typeface="Meiryo UI"/>
              </a:rPr>
              <a:t>する際にはその時点の</a:t>
            </a:r>
            <a:r>
              <a:rPr lang="en-US" altLang="ja-JP" sz="1200" dirty="0">
                <a:solidFill>
                  <a:srgbClr val="000000"/>
                </a:solidFill>
                <a:latin typeface="Meiryo UI"/>
              </a:rPr>
              <a:t>ISO-IEC JTC 1/SC 27</a:t>
            </a:r>
            <a:r>
              <a:rPr lang="ja-JP" altLang="en-US" sz="1200" dirty="0">
                <a:solidFill>
                  <a:srgbClr val="000000"/>
                </a:solidFill>
                <a:latin typeface="Meiryo UI"/>
              </a:rPr>
              <a:t>における動向も考慮することが必要となると考えられる。また、</a:t>
            </a:r>
            <a:r>
              <a:rPr lang="en-US" altLang="ja-JP" sz="1200" dirty="0">
                <a:solidFill>
                  <a:srgbClr val="000000"/>
                </a:solidFill>
                <a:latin typeface="Meiryo UI"/>
              </a:rPr>
              <a:t>ISO-IEC JTC 1/SC 27</a:t>
            </a:r>
            <a:r>
              <a:rPr lang="ja-JP" altLang="en-US" sz="1200" dirty="0">
                <a:solidFill>
                  <a:srgbClr val="000000"/>
                </a:solidFill>
                <a:latin typeface="Meiryo UI"/>
              </a:rPr>
              <a:t>において国際標準を策定するには他国からの賛同を得る必要もあることを考慮すると、セミナー開催や</a:t>
            </a:r>
            <a:r>
              <a:rPr lang="en-US" altLang="ja-JP" sz="1200" dirty="0">
                <a:solidFill>
                  <a:srgbClr val="000000"/>
                </a:solidFill>
                <a:latin typeface="Meiryo UI"/>
              </a:rPr>
              <a:t>Preliminary Work Item</a:t>
            </a:r>
            <a:r>
              <a:rPr lang="ja-JP" altLang="en-US" sz="1200" dirty="0" err="1">
                <a:solidFill>
                  <a:srgbClr val="000000"/>
                </a:solidFill>
                <a:latin typeface="Meiryo UI"/>
              </a:rPr>
              <a:t>の提</a:t>
            </a:r>
            <a:r>
              <a:rPr lang="ja-JP" altLang="en-US" sz="1200" dirty="0">
                <a:solidFill>
                  <a:srgbClr val="000000"/>
                </a:solidFill>
                <a:latin typeface="Meiryo UI"/>
              </a:rPr>
              <a:t>出等、まずは</a:t>
            </a:r>
            <a:r>
              <a:rPr lang="en-US" altLang="ja-JP" sz="1200" dirty="0">
                <a:solidFill>
                  <a:srgbClr val="000000"/>
                </a:solidFill>
                <a:latin typeface="Meiryo UI"/>
              </a:rPr>
              <a:t>Trusted Web</a:t>
            </a:r>
            <a:r>
              <a:rPr lang="ja-JP" altLang="en-US" sz="1200" dirty="0" err="1">
                <a:solidFill>
                  <a:srgbClr val="000000"/>
                </a:solidFill>
                <a:latin typeface="Meiryo UI"/>
              </a:rPr>
              <a:t>を紹</a:t>
            </a:r>
            <a:r>
              <a:rPr lang="ja-JP" altLang="en-US" sz="1200" dirty="0">
                <a:solidFill>
                  <a:srgbClr val="000000"/>
                </a:solidFill>
                <a:latin typeface="Meiryo UI"/>
              </a:rPr>
              <a:t>介し仲間集めから着手することが有効であると考えられる。</a:t>
            </a:r>
            <a:endParaRPr kumimoji="1" lang="ja-JP" altLang="en-US" sz="1200" b="0" i="0" u="none" strike="noStrike" kern="1200" cap="none" spc="0" normalizeH="0" baseline="0" noProof="0" dirty="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2145801700"/>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a:xfrm>
            <a:off x="331490" y="164693"/>
            <a:ext cx="9435965" cy="412538"/>
          </a:xfrm>
        </p:spPr>
        <p:txBody>
          <a:bodyPr>
            <a:normAutofit/>
          </a:bodyPr>
          <a:lstStyle/>
          <a:p>
            <a:r>
              <a:rPr lang="en-US" altLang="ja-JP" sz="2000" dirty="0" smtClean="0"/>
              <a:t>4.2. </a:t>
            </a:r>
            <a:r>
              <a:rPr lang="ja-JP" altLang="en-US" sz="2000" dirty="0"/>
              <a:t>総括</a:t>
            </a:r>
            <a:endParaRPr kumimoji="1" lang="ja-JP" altLang="en-US" sz="2000" dirty="0"/>
          </a:p>
        </p:txBody>
      </p:sp>
      <p:sp>
        <p:nvSpPr>
          <p:cNvPr id="2" name="正方形/長方形 1"/>
          <p:cNvSpPr/>
          <p:nvPr/>
        </p:nvSpPr>
        <p:spPr>
          <a:xfrm>
            <a:off x="268342" y="699475"/>
            <a:ext cx="9372491" cy="3970318"/>
          </a:xfrm>
          <a:prstGeom prst="rect">
            <a:avLst/>
          </a:prstGeom>
        </p:spPr>
        <p:txBody>
          <a:bodyPr wrap="square">
            <a:spAutoFit/>
          </a:bodyPr>
          <a:lstStyle/>
          <a:p>
            <a:r>
              <a:rPr lang="ja-JP" altLang="en-US" dirty="0" smtClean="0"/>
              <a:t>　本調査</a:t>
            </a:r>
            <a:r>
              <a:rPr lang="ja-JP" altLang="en-US" dirty="0"/>
              <a:t>の結果、国際標準化機関・団体には、活動の目的、規格策定のスコープや粒度、参加主体等にそれぞれ特色があることがわかった。</a:t>
            </a:r>
            <a:r>
              <a:rPr lang="en-US" altLang="ja-JP" dirty="0"/>
              <a:t>Trusted Web</a:t>
            </a:r>
            <a:r>
              <a:rPr lang="ja-JP" altLang="en-US" dirty="0"/>
              <a:t>のコンセプト</a:t>
            </a:r>
            <a:r>
              <a:rPr lang="ja-JP" altLang="en-US" dirty="0" smtClean="0"/>
              <a:t>普及を</a:t>
            </a:r>
            <a:r>
              <a:rPr lang="ja-JP" altLang="en-US" dirty="0"/>
              <a:t>国際的に推進する上では、まずは他国政府や企業、技術者等の間で認知度を高め、理解を得ることが必要である。その目的の下では、各機関・団体の規格策定活動そのものに参加することよりも、規格策定を前提としない自由度の高いディスカッションの場に参加することの方が有益であると考えられる。その際、参加資格は機関・団体により様々であり、組織として参加可能な場合もあれば個人での参加が原則となっている場合もある。また、公式な参加資格の他に実際の参加者や雰囲気も考慮する必要があると思われるが、そうした情報を公開情報のみから把握することは困難であるため、国内の有識者からのサポートを得ながら継続した情報収集・動向把握を実施していくことが推奨される</a:t>
            </a:r>
            <a:r>
              <a:rPr lang="ja-JP" altLang="en-US" dirty="0" smtClean="0"/>
              <a:t>。</a:t>
            </a:r>
            <a:endParaRPr lang="en-US" altLang="ja-JP" dirty="0" smtClean="0"/>
          </a:p>
          <a:p>
            <a:endParaRPr lang="ja-JP" altLang="en-US" dirty="0"/>
          </a:p>
          <a:p>
            <a:r>
              <a:rPr lang="ja-JP" altLang="en-US" dirty="0"/>
              <a:t>　国際的な認知度を向上させるのと同時に、具体的な標準規格の提案内容や、</a:t>
            </a:r>
            <a:r>
              <a:rPr lang="en-US" altLang="ja-JP" dirty="0"/>
              <a:t>Trusted Web</a:t>
            </a:r>
            <a:r>
              <a:rPr lang="ja-JP" altLang="en-US" dirty="0"/>
              <a:t>を国際的に推進するために必要な要素（</a:t>
            </a:r>
            <a:r>
              <a:rPr lang="en-US" altLang="ja-JP" dirty="0"/>
              <a:t>Ex. </a:t>
            </a:r>
            <a:r>
              <a:rPr lang="ja-JP" altLang="en-US" dirty="0"/>
              <a:t>技術的な相互運用性、各国</a:t>
            </a:r>
            <a:r>
              <a:rPr lang="ja-JP" altLang="en-US" dirty="0" smtClean="0"/>
              <a:t>制度と</a:t>
            </a:r>
            <a:r>
              <a:rPr lang="ja-JP" altLang="en-US" dirty="0"/>
              <a:t>の整合性）を明確にする必要がある。その議論を国内で深めた上で、スコープや粒度が近い国際標準化機関・団体を選定することにより、効果的な国際連携ひいては国際標準の提案や検討を行うことができると推測される。</a:t>
            </a:r>
          </a:p>
        </p:txBody>
      </p:sp>
    </p:spTree>
    <p:extLst>
      <p:ext uri="{BB962C8B-B14F-4D97-AF65-F5344CB8AC3E}">
        <p14:creationId xmlns:p14="http://schemas.microsoft.com/office/powerpoint/2010/main" val="2996827696"/>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0217536"/>
      </p:ext>
    </p:extLst>
  </p:cSld>
  <p:clrMapOvr>
    <a:masterClrMapping/>
  </p:clrMapOvr>
</p:sld>
</file>

<file path=ppt/theme/theme1.xml><?xml version="1.0" encoding="utf-8"?>
<a:theme xmlns:a="http://schemas.openxmlformats.org/drawingml/2006/main" name="表紙">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1BEE63F7-4011-481A-8697-B92FDF4CD1EA}"/>
    </a:ext>
  </a:extLst>
</a:theme>
</file>

<file path=ppt/theme/theme2.xml><?xml version="1.0" encoding="utf-8"?>
<a:theme xmlns:a="http://schemas.openxmlformats.org/drawingml/2006/main" name="目次">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CAAE9246-51FA-48A3-AA07-A991B1A70709}"/>
    </a:ext>
  </a:extLst>
</a:theme>
</file>

<file path=ppt/theme/theme3.xml><?xml version="1.0" encoding="utf-8"?>
<a:theme xmlns:a="http://schemas.openxmlformats.org/drawingml/2006/main" name="中扉">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42A1FC16-D814-412C-8B53-ABD0D5FF4DA1}"/>
    </a:ext>
  </a:extLst>
</a:theme>
</file>

<file path=ppt/theme/theme4.xml><?xml version="1.0" encoding="utf-8"?>
<a:theme xmlns:a="http://schemas.openxmlformats.org/drawingml/2006/main" name="コンテンツ_Light">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ln w="28575">
          <a:solidFill>
            <a:schemeClr val="accent1"/>
          </a:solidFill>
        </a:ln>
      </a:spPr>
      <a:bodyPr wrap="square" lIns="36000" rIns="36000" rtlCol="0" anchor="ctr">
        <a:noAutofit/>
      </a:bodyPr>
      <a:lstStyle>
        <a:defPPr marL="285750" marR="0" indent="-285750" defTabSz="288000" rtl="0" eaLnBrk="1" fontAlgn="auto" latinLnBrk="0" hangingPunct="1">
          <a:lnSpc>
            <a:spcPct val="100000"/>
          </a:lnSpc>
          <a:spcBef>
            <a:spcPts val="0"/>
          </a:spcBef>
          <a:spcAft>
            <a:spcPts val="0"/>
          </a:spcAft>
          <a:buClrTx/>
          <a:buSzTx/>
          <a:buFont typeface="Arial" panose="020B0604020202020204" pitchFamily="34" charset="0"/>
          <a:buChar char="•"/>
          <a:tabLst/>
          <a:defRPr kumimoji="1" b="0" i="0" u="none" strike="noStrike" kern="1200" cap="none" spc="0" normalizeH="0" baseline="0" noProof="0" dirty="0" smtClean="0">
            <a:ln>
              <a:noFill/>
            </a:ln>
            <a:solidFill>
              <a:srgbClr val="000000"/>
            </a:solidFill>
            <a:effectLst/>
            <a:uLnTx/>
            <a:uFillTx/>
            <a:latin typeface="Meiryo UI"/>
            <a:ea typeface="Meiryo UI"/>
            <a:cs typeface="+mn-cs"/>
          </a:defRPr>
        </a:defPPr>
      </a:lstStyle>
    </a:txDef>
  </a:objectDefaults>
  <a:extraClrSchemeLst/>
  <a:extLst>
    <a:ext uri="{05A4C25C-085E-4340-85A3-A5531E510DB2}">
      <thm15:themeFamily xmlns:thm15="http://schemas.microsoft.com/office/thememl/2012/main" name="プレゼンテーション1" id="{9BE4AC99-9524-4C86-9F6B-98F0734C1A1A}" vid="{C97799C5-0B34-476C-8164-9C29E7589C3D}"/>
    </a:ext>
  </a:extLst>
</a:theme>
</file>

<file path=ppt/theme/theme5.xml><?xml version="1.0" encoding="utf-8"?>
<a:theme xmlns:a="http://schemas.openxmlformats.org/drawingml/2006/main" name="コンテンツ_Dark">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solidFill>
              <a:schemeClr val="bg1"/>
            </a:solidFill>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44915F46-499A-4EF6-9625-981520C18228}"/>
    </a:ext>
  </a:extLst>
</a:theme>
</file>

<file path=ppt/theme/theme6.xml><?xml version="1.0" encoding="utf-8"?>
<a:theme xmlns:a="http://schemas.openxmlformats.org/drawingml/2006/main" name="裏表紙">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3102A436-9904-4F70-B3C7-D8E68326D2EA}"/>
    </a:ext>
  </a:extLst>
</a:theme>
</file>

<file path=ppt/theme/theme7.xml><?xml version="1.0" encoding="utf-8"?>
<a:theme xmlns:a="http://schemas.openxmlformats.org/drawingml/2006/main" name="1_中扉">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42A1FC16-D814-412C-8B53-ABD0D5FF4DA1}"/>
    </a:ext>
  </a:extLst>
</a:theme>
</file>

<file path=ppt/theme/theme8.xml><?xml version="1.0" encoding="utf-8"?>
<a:theme xmlns:a="http://schemas.openxmlformats.org/drawingml/2006/main" name="2_中扉">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42A1FC16-D814-412C-8B53-ABD0D5FF4DA1}"/>
    </a:ext>
  </a:extLst>
</a:theme>
</file>

<file path=ppt/theme/theme9.xml><?xml version="1.0" encoding="utf-8"?>
<a:theme xmlns:a="http://schemas.openxmlformats.org/drawingml/2006/main" name="1_コンテンツ_Light">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bodyPr vert="horz" lIns="0" tIns="45720" rIns="0" bIns="45720" rtlCol="0" anchor="t" anchorCtr="0">
        <a:normAutofit fontScale="82500" lnSpcReduction="20000"/>
      </a:bodyPr>
      <a:lstStyle>
        <a:defPPr>
          <a:defRPr sz="1100" b="0" dirty="0" smtClean="0"/>
        </a:defPPr>
      </a:lstStyle>
    </a:txDef>
  </a:objectDefaults>
  <a:extraClrSchemeLst/>
  <a:extLst>
    <a:ext uri="{05A4C25C-085E-4340-85A3-A5531E510DB2}">
      <thm15:themeFamily xmlns:thm15="http://schemas.microsoft.com/office/thememl/2012/main" name="プレゼンテーション1" id="{9BE4AC99-9524-4C86-9F6B-98F0734C1A1A}" vid="{C97799C5-0B34-476C-8164-9C29E7589C3D}"/>
    </a:ext>
  </a:extLst>
</a:theme>
</file>

<file path=ppt/theme/theme10.xml><?xml version="1.0" encoding="utf-8"?>
<a:theme xmlns:a="http://schemas.openxmlformats.org/drawingml/2006/main" name="ホワイト">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DATA_font">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ホワイト">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DATA_font">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経営研レポート_量子技術と経済安全保障</Template>
  <TotalTime>0</TotalTime>
  <Words>23085</Words>
  <Application>Microsoft Office PowerPoint</Application>
  <PresentationFormat>A4 210 x 297 mm</PresentationFormat>
  <Paragraphs>1421</Paragraphs>
  <Slides>87</Slides>
  <Notes>0</Notes>
  <HiddenSlides>0</HiddenSlides>
  <MMClips>0</MMClips>
  <ScaleCrop>false</ScaleCrop>
  <HeadingPairs>
    <vt:vector size="6" baseType="variant">
      <vt:variant>
        <vt:lpstr>使用されているフォント</vt:lpstr>
      </vt:variant>
      <vt:variant>
        <vt:i4>9</vt:i4>
      </vt:variant>
      <vt:variant>
        <vt:lpstr>テーマ</vt:lpstr>
      </vt:variant>
      <vt:variant>
        <vt:i4>9</vt:i4>
      </vt:variant>
      <vt:variant>
        <vt:lpstr>スライド タイトル</vt:lpstr>
      </vt:variant>
      <vt:variant>
        <vt:i4>87</vt:i4>
      </vt:variant>
    </vt:vector>
  </HeadingPairs>
  <TitlesOfParts>
    <vt:vector size="105" baseType="lpstr">
      <vt:lpstr>BIZ UDPゴシック</vt:lpstr>
      <vt:lpstr>HGPGothicE</vt:lpstr>
      <vt:lpstr>HGP創英角ｺﾞｼｯｸUB</vt:lpstr>
      <vt:lpstr>Meiryo UI</vt:lpstr>
      <vt:lpstr>ＭＳ 明朝</vt:lpstr>
      <vt:lpstr>メイリオ</vt:lpstr>
      <vt:lpstr>Arial</vt:lpstr>
      <vt:lpstr>Times New Roman</vt:lpstr>
      <vt:lpstr>Wingdings</vt:lpstr>
      <vt:lpstr>表紙</vt:lpstr>
      <vt:lpstr>目次</vt:lpstr>
      <vt:lpstr>中扉</vt:lpstr>
      <vt:lpstr>コンテンツ_Light</vt:lpstr>
      <vt:lpstr>コンテンツ_Dark</vt:lpstr>
      <vt:lpstr>裏表紙</vt:lpstr>
      <vt:lpstr>1_中扉</vt:lpstr>
      <vt:lpstr>2_中扉</vt:lpstr>
      <vt:lpstr>1_コンテンツ_Light</vt:lpstr>
      <vt:lpstr>PowerPoint プレゼンテーション</vt:lpstr>
      <vt:lpstr>PowerPoint プレゼンテーション</vt:lpstr>
      <vt:lpstr>1. 本書の位置づけ</vt:lpstr>
      <vt:lpstr>2. 背景・目的</vt:lpstr>
      <vt:lpstr>2.1. 調査対象とした国際標準化機関・団体</vt:lpstr>
      <vt:lpstr>2.1. 調査対象とした国際標準化機関・団体</vt:lpstr>
      <vt:lpstr>2.2. 情報収集方法</vt:lpstr>
      <vt:lpstr>2.3. 調査項目および分析項目</vt:lpstr>
      <vt:lpstr>PowerPoint プレゼンテーション</vt:lpstr>
      <vt:lpstr>PowerPoint プレゼンテーション</vt:lpstr>
      <vt:lpstr>Decentralized Identity Foundation – サマリー</vt:lpstr>
      <vt:lpstr>Decentralized Identity Foundation – サマリー</vt:lpstr>
      <vt:lpstr>Decentralized Identity Foundation（DIF） – 団体概要</vt:lpstr>
      <vt:lpstr>Decentralized Identity Foundation（DIF） – 組織構成</vt:lpstr>
      <vt:lpstr>Decentralized Identity Foundation（DIF） – 作業部会ごとの詳細動向</vt:lpstr>
      <vt:lpstr>Decentralized Identity Foundation（DIF） – 作業部会ごとの詳細動向</vt:lpstr>
      <vt:lpstr>Decentralized Identity Foundation（DIF） – 作業部会ごとの詳細動向</vt:lpstr>
      <vt:lpstr>Decentralized Identity Foundation（DIF） – 作業部会ごとの詳細動向</vt:lpstr>
      <vt:lpstr>Decentralized Identity Foundation（DIF） – 作業部会ごとの詳細動向</vt:lpstr>
      <vt:lpstr>Decentralized Identity Foundation（DIF）– 規格策定以外の活動</vt:lpstr>
      <vt:lpstr>Decentralized Identity Foundation（DIF）– 規格策定以外の活動</vt:lpstr>
      <vt:lpstr>Decentralized Identity Foundation（DIF）– 規格策定以外の活動</vt:lpstr>
      <vt:lpstr>PowerPoint プレゼンテーション</vt:lpstr>
      <vt:lpstr>World Wide Web Consortium (W3C) – サマリー</vt:lpstr>
      <vt:lpstr>World Wide Web Consortium (W3C) – 団体概要</vt:lpstr>
      <vt:lpstr>World Wide Web Consortium (W3C) – 組織構成</vt:lpstr>
      <vt:lpstr>World Wide Web Consortium (W3C) – 作業部会ごとの詳細動向</vt:lpstr>
      <vt:lpstr>World Wide Web Consortium (W3C) – 作業部会ごとの詳細動向</vt:lpstr>
      <vt:lpstr>World Wide Web Consortium (W3C) – 規格策定以外の活動</vt:lpstr>
      <vt:lpstr>PowerPoint プレゼンテーション</vt:lpstr>
      <vt:lpstr>OpenID Foundation（OIDF）– サマリー</vt:lpstr>
      <vt:lpstr>OpenID Foundation（OIDF）– 団体概要</vt:lpstr>
      <vt:lpstr>OpenID Foundation（OIDF）– 組織構成</vt:lpstr>
      <vt:lpstr>OpenID Foundation（OIDF）– 作業部会ごとの詳細動向</vt:lpstr>
      <vt:lpstr>OpenID Foundation（OIDF）– 作業部会ごとの詳細動向</vt:lpstr>
      <vt:lpstr>OpenID Foundation（OIDF）– AB/Connect WGにおける主なトピック</vt:lpstr>
      <vt:lpstr>OpenID Foundation（OIDF）– 規格策定以外の活動</vt:lpstr>
      <vt:lpstr>OpenID Foundation（OIDF）– 規格策定以外の活動</vt:lpstr>
      <vt:lpstr>PowerPoint プレゼンテーション</vt:lpstr>
      <vt:lpstr>Trust Over IP Foundation（ToIP）– サマリー</vt:lpstr>
      <vt:lpstr>Trust Over IP Foundation（ToIP）– 団体概要</vt:lpstr>
      <vt:lpstr>Trust Over IP Foundation（ToIP）– 組織構成</vt:lpstr>
      <vt:lpstr>Trust Over IP Foundation（ToIP）– 作業部会ごとの詳細動向</vt:lpstr>
      <vt:lpstr>Trust Over IP Foundation（ToIP）– 作業部会ごとの詳細動向</vt:lpstr>
      <vt:lpstr>Trust Over IP Foundation（ToIP）– 規格策定以外の活動</vt:lpstr>
      <vt:lpstr>PowerPoint プレゼンテーション</vt:lpstr>
      <vt:lpstr>Internet Engineering Task Force（IETF）– サマリー</vt:lpstr>
      <vt:lpstr>Internet Engineering Task Force（IETF）– 団体概要</vt:lpstr>
      <vt:lpstr>Internet Engineering Task Force（IETF）– 組織構成</vt:lpstr>
      <vt:lpstr>Internet Engineering Task Force（IETF）– 作業部会ごとの詳細動向</vt:lpstr>
      <vt:lpstr>Internet Engineering Task Force（IETF）– 作業部会ごとの詳細動向</vt:lpstr>
      <vt:lpstr>Internet Engineering Task Force（IETF）– 作業部会ごとの詳細動向</vt:lpstr>
      <vt:lpstr>Internet Engineering Task Force（IETF）– 規格策定以外の活動</vt:lpstr>
      <vt:lpstr>PowerPoint プレゼンテーション</vt:lpstr>
      <vt:lpstr>International Telecommunication Union（ITU）– サマリー</vt:lpstr>
      <vt:lpstr>International Telecommunication Union（ITU）– 団体概要</vt:lpstr>
      <vt:lpstr>International Telecommunication Union（ITU）– 組織構成</vt:lpstr>
      <vt:lpstr>International Telecommunication Union（ITU）– 作業部会の詳細動向</vt:lpstr>
      <vt:lpstr>International Telecommunication Union（ITU）– 作業部会の詳細動向</vt:lpstr>
      <vt:lpstr>International Telecommunication Union（ITU）– 規格策定以外の活動</vt:lpstr>
      <vt:lpstr>International Telecommunication Union（ITU）– 規格策定以外の活動</vt:lpstr>
      <vt:lpstr>International Telecommunication Union（ITU）– 規格策定以外の活動</vt:lpstr>
      <vt:lpstr>International Telecommunication Union（ITU）– 規格策定以外の活動</vt:lpstr>
      <vt:lpstr>PowerPoint プレゼンテーション</vt:lpstr>
      <vt:lpstr>ISO/TC 307 – 団体概要</vt:lpstr>
      <vt:lpstr>PowerPoint プレゼンテーション</vt:lpstr>
      <vt:lpstr>ISO-IEC JTC 1/SC 27 – 団体概要</vt:lpstr>
      <vt:lpstr>PowerPoint プレゼンテーション</vt:lpstr>
      <vt:lpstr>3.2. その他Trusted Webと連携可能性がある標準化関連機関・団体の状況</vt:lpstr>
      <vt:lpstr>3.2. その他Trusted Webと連携可能性がある標準化関連機関・団体の状況</vt:lpstr>
      <vt:lpstr>3.2. その他Trusted Webと連携可能性がある標準化関連機関・団体の状況</vt:lpstr>
      <vt:lpstr>PowerPoint プレゼンテーション</vt:lpstr>
      <vt:lpstr>3.3. 国際標準化機関・団体の比較整理</vt:lpstr>
      <vt:lpstr>3.3. 国際標準化機関・団体の比較整理 ー　結果</vt:lpstr>
      <vt:lpstr>3.3. 国際標準化機関・団体の比較整理 ー　結果</vt:lpstr>
      <vt:lpstr>3.3. 国際標準化機関・団体の比較整理 ー　結果</vt:lpstr>
      <vt:lpstr>3.3. 国際標準化機関・団体の比較整理 ー　結果</vt:lpstr>
      <vt:lpstr>3.3. 国際標準化機関・団体の比較整理 ー　結果</vt:lpstr>
      <vt:lpstr>PowerPoint プレゼンテーション</vt:lpstr>
      <vt:lpstr>3.4. 各国際標準化機関・団体とTrusted Webの関連性ーコンセプト・推進体制</vt:lpstr>
      <vt:lpstr>3.4. 各国際標準化機関・団体とTrusted Webの関連性ー規格の内容</vt:lpstr>
      <vt:lpstr>3.4. 各国際標準化機関・団体とTrusted Webの関連性ー規格の内容</vt:lpstr>
      <vt:lpstr>PowerPoint プレゼンテーション</vt:lpstr>
      <vt:lpstr>4.1. 各国際標準化機関・団体との今後の連携方針</vt:lpstr>
      <vt:lpstr>4.1. 各国際標準化機関・団体との今後の連携方針</vt:lpstr>
      <vt:lpstr>4.2. 総括</vt:lpstr>
      <vt:lpstr>PowerPoint プレゼンテーション</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2023-04-27T05:08:47Z</dcterms:created>
  <dcterms:modified xsi:type="dcterms:W3CDTF">2023-04-27T05:09:03Z</dcterms:modified>
  <cp:version/>
</cp:coreProperties>
</file>